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sldIdLst>
    <p:sldId id="326" r:id="rId2"/>
    <p:sldId id="313" r:id="rId3"/>
    <p:sldId id="327" r:id="rId4"/>
    <p:sldId id="303" r:id="rId5"/>
    <p:sldId id="328" r:id="rId6"/>
    <p:sldId id="330" r:id="rId7"/>
    <p:sldId id="331" r:id="rId8"/>
    <p:sldId id="263" r:id="rId9"/>
    <p:sldId id="268" r:id="rId10"/>
    <p:sldId id="267" r:id="rId11"/>
    <p:sldId id="276" r:id="rId12"/>
    <p:sldId id="332" r:id="rId13"/>
    <p:sldId id="333" r:id="rId14"/>
    <p:sldId id="273" r:id="rId15"/>
    <p:sldId id="279" r:id="rId16"/>
    <p:sldId id="265" r:id="rId17"/>
    <p:sldId id="269" r:id="rId18"/>
    <p:sldId id="272" r:id="rId19"/>
    <p:sldId id="274" r:id="rId20"/>
    <p:sldId id="307" r:id="rId21"/>
    <p:sldId id="282" r:id="rId22"/>
    <p:sldId id="344" r:id="rId23"/>
    <p:sldId id="284" r:id="rId24"/>
    <p:sldId id="340" r:id="rId25"/>
    <p:sldId id="342" r:id="rId26"/>
    <p:sldId id="335" r:id="rId27"/>
    <p:sldId id="334" r:id="rId28"/>
    <p:sldId id="343" r:id="rId29"/>
    <p:sldId id="336" r:id="rId30"/>
    <p:sldId id="337" r:id="rId31"/>
    <p:sldId id="338" r:id="rId32"/>
    <p:sldId id="345" r:id="rId33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00"/>
    <a:srgbClr val="800000"/>
    <a:srgbClr val="FFFFFF"/>
    <a:srgbClr val="00FF00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7" autoAdjust="0"/>
    <p:restoredTop sz="98714" autoAdjust="0"/>
  </p:normalViewPr>
  <p:slideViewPr>
    <p:cSldViewPr>
      <p:cViewPr varScale="1">
        <p:scale>
          <a:sx n="108" d="100"/>
          <a:sy n="108" d="100"/>
        </p:scale>
        <p:origin x="19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B4732-438A-4A5B-89A3-57EDB23929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4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98C3A-8CB7-4F6D-9C21-15176EFD68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8645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BD4FE-FB87-41FC-A3F4-30F4FA0728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383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0FB13-21E2-404E-8B9F-6AC260FB15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3940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7C291-10AA-452A-82BC-7FE3FF1633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61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9777F-98F8-476C-8E68-89674F69B3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803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EADC5-B97D-49CA-B3F8-F8A772E165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2897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07E91-979E-489A-8A13-64D2061794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298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32836-868E-41E7-8040-DC22F3A3A0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431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D549C-9B5F-41B4-97FB-3E3A8E1882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71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ru-RU" sz="8000" smtClean="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ru-RU" sz="8000" smtClean="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BE33F-5164-4D10-9944-B941B51FE6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443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D6A54-6711-421C-BD01-EEB6479C54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9121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ru-RU" sz="8000" smtClean="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ru-RU" sz="8000" smtClean="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D9E65-663C-45A7-997C-95931F2FCD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229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A738F-4672-4E24-B32A-1C6C7BADC2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2152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6BEB1-379C-4F40-8FB0-694BE0E6D5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7557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28A85-FF4A-4262-839C-69AC40D93E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765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050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0EED6-8099-4686-9B20-323DABAB5B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278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8066E77-C708-4E8F-B3C0-69018D599A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34" r:id="rId11"/>
    <p:sldLayoutId id="2147483828" r:id="rId12"/>
    <p:sldLayoutId id="2147483835" r:id="rId13"/>
    <p:sldLayoutId id="2147483829" r:id="rId14"/>
    <p:sldLayoutId id="2147483830" r:id="rId15"/>
    <p:sldLayoutId id="2147483831" r:id="rId16"/>
    <p:sldLayoutId id="2147483832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www.fos.ru/geography/image/7691/image002.g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2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ctrTitle"/>
          </p:nvPr>
        </p:nvSpPr>
        <p:spPr>
          <a:xfrm>
            <a:off x="1130300" y="2405063"/>
            <a:ext cx="5827713" cy="1646237"/>
          </a:xfrm>
        </p:spPr>
        <p:txBody>
          <a:bodyPr/>
          <a:lstStyle/>
          <a:p>
            <a:pPr algn="ctr" eaLnBrk="1" hangingPunct="1"/>
            <a:r>
              <a:rPr lang="ru-RU" altLang="ru-RU" sz="3200" smtClean="0"/>
              <a:t>Природные и экономические ресурсы  современного мирового хозяйства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45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400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altLang="ru-RU" sz="2800" dirty="0" smtClean="0"/>
          </a:p>
        </p:txBody>
      </p:sp>
      <p:grpSp>
        <p:nvGrpSpPr>
          <p:cNvPr id="2" name="Diagram 5"/>
          <p:cNvGrpSpPr>
            <a:grpSpLocks noChangeAspect="1"/>
          </p:cNvGrpSpPr>
          <p:nvPr/>
        </p:nvGrpSpPr>
        <p:grpSpPr bwMode="auto">
          <a:xfrm>
            <a:off x="-323850" y="261938"/>
            <a:ext cx="8855075" cy="4391025"/>
            <a:chOff x="137" y="428"/>
            <a:chExt cx="5356" cy="2767"/>
          </a:xfrm>
        </p:grpSpPr>
        <p:sp>
          <p:nvSpPr>
            <p:cNvPr id="3" name="_s1028"/>
            <p:cNvSpPr>
              <a:spLocks noChangeShapeType="1"/>
            </p:cNvSpPr>
            <p:nvPr/>
          </p:nvSpPr>
          <p:spPr bwMode="auto">
            <a:xfrm flipH="1" flipV="1">
              <a:off x="2254" y="1487"/>
              <a:ext cx="280" cy="1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_s1029"/>
            <p:cNvSpPr>
              <a:spLocks noChangeArrowheads="1"/>
            </p:cNvSpPr>
            <p:nvPr/>
          </p:nvSpPr>
          <p:spPr bwMode="auto">
            <a:xfrm>
              <a:off x="1138" y="1002"/>
              <a:ext cx="1159" cy="648"/>
            </a:xfrm>
            <a:prstGeom prst="ellipse">
              <a:avLst/>
            </a:prstGeom>
            <a:solidFill>
              <a:srgbClr val="9966FF"/>
            </a:solidFill>
            <a:ln w="28575">
              <a:solidFill>
                <a:srgbClr val="5F0FFF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Научные</a:t>
              </a:r>
            </a:p>
          </p:txBody>
        </p:sp>
        <p:sp>
          <p:nvSpPr>
            <p:cNvPr id="5" name="_s1030"/>
            <p:cNvSpPr>
              <a:spLocks noChangeShapeType="1"/>
            </p:cNvSpPr>
            <p:nvPr/>
          </p:nvSpPr>
          <p:spPr bwMode="auto">
            <a:xfrm flipH="1">
              <a:off x="2254" y="1974"/>
              <a:ext cx="281" cy="16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_s1031"/>
            <p:cNvSpPr>
              <a:spLocks noChangeArrowheads="1"/>
            </p:cNvSpPr>
            <p:nvPr/>
          </p:nvSpPr>
          <p:spPr bwMode="auto">
            <a:xfrm>
              <a:off x="746" y="1974"/>
              <a:ext cx="1552" cy="648"/>
            </a:xfrm>
            <a:prstGeom prst="ellipse">
              <a:avLst/>
            </a:prstGeom>
            <a:solidFill>
              <a:srgbClr val="FF00FF"/>
            </a:solidFill>
            <a:ln w="28575">
              <a:solidFill>
                <a:srgbClr val="CA00CA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5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Предпринимательские</a:t>
              </a:r>
            </a:p>
          </p:txBody>
        </p:sp>
        <p:sp>
          <p:nvSpPr>
            <p:cNvPr id="7" name="_s1032"/>
            <p:cNvSpPr>
              <a:spLocks noChangeShapeType="1"/>
            </p:cNvSpPr>
            <p:nvPr/>
          </p:nvSpPr>
          <p:spPr bwMode="auto">
            <a:xfrm>
              <a:off x="2815" y="2135"/>
              <a:ext cx="1" cy="3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_s1033"/>
            <p:cNvSpPr>
              <a:spLocks noChangeArrowheads="1"/>
            </p:cNvSpPr>
            <p:nvPr/>
          </p:nvSpPr>
          <p:spPr bwMode="auto">
            <a:xfrm>
              <a:off x="2183" y="2425"/>
              <a:ext cx="1307" cy="635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BE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4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Капитальные</a:t>
              </a:r>
            </a:p>
          </p:txBody>
        </p:sp>
        <p:sp>
          <p:nvSpPr>
            <p:cNvPr id="9" name="_s1034"/>
            <p:cNvSpPr>
              <a:spLocks noChangeShapeType="1"/>
            </p:cNvSpPr>
            <p:nvPr/>
          </p:nvSpPr>
          <p:spPr bwMode="auto">
            <a:xfrm>
              <a:off x="3096" y="1972"/>
              <a:ext cx="280" cy="1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_s1035"/>
            <p:cNvSpPr>
              <a:spLocks noChangeArrowheads="1"/>
            </p:cNvSpPr>
            <p:nvPr/>
          </p:nvSpPr>
          <p:spPr bwMode="auto">
            <a:xfrm>
              <a:off x="3359" y="1880"/>
              <a:ext cx="1350" cy="739"/>
            </a:xfrm>
            <a:prstGeom prst="ellipse">
              <a:avLst/>
            </a:prstGeom>
            <a:solidFill>
              <a:srgbClr val="01BD0A"/>
            </a:solidFill>
            <a:ln w="28575">
              <a:solidFill>
                <a:srgbClr val="019308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3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Трудовые</a:t>
              </a:r>
            </a:p>
          </p:txBody>
        </p:sp>
        <p:sp>
          <p:nvSpPr>
            <p:cNvPr id="11" name="_s1036"/>
            <p:cNvSpPr>
              <a:spLocks noChangeShapeType="1"/>
            </p:cNvSpPr>
            <p:nvPr/>
          </p:nvSpPr>
          <p:spPr bwMode="auto">
            <a:xfrm flipV="1">
              <a:off x="3095" y="1487"/>
              <a:ext cx="281" cy="16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_s1037"/>
            <p:cNvSpPr>
              <a:spLocks noChangeArrowheads="1"/>
            </p:cNvSpPr>
            <p:nvPr/>
          </p:nvSpPr>
          <p:spPr bwMode="auto">
            <a:xfrm>
              <a:off x="3359" y="1017"/>
              <a:ext cx="1204" cy="726"/>
            </a:xfrm>
            <a:prstGeom prst="ellipse">
              <a:avLst/>
            </a:prstGeom>
            <a:solidFill>
              <a:srgbClr val="0399FF"/>
            </a:solidFill>
            <a:ln w="28575">
              <a:solidFill>
                <a:srgbClr val="4B595B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Производственные</a:t>
              </a:r>
            </a:p>
          </p:txBody>
        </p:sp>
        <p:sp>
          <p:nvSpPr>
            <p:cNvPr id="13" name="_s1038"/>
            <p:cNvSpPr>
              <a:spLocks noChangeShapeType="1"/>
            </p:cNvSpPr>
            <p:nvPr/>
          </p:nvSpPr>
          <p:spPr bwMode="auto">
            <a:xfrm flipV="1">
              <a:off x="2815" y="1164"/>
              <a:ext cx="0" cy="3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_s1039"/>
            <p:cNvSpPr>
              <a:spLocks noChangeArrowheads="1"/>
            </p:cNvSpPr>
            <p:nvPr/>
          </p:nvSpPr>
          <p:spPr bwMode="auto">
            <a:xfrm>
              <a:off x="2183" y="516"/>
              <a:ext cx="1350" cy="638"/>
            </a:xfrm>
            <a:prstGeom prst="ellipse">
              <a:avLst/>
            </a:prstGeom>
            <a:solidFill>
              <a:srgbClr val="FF8C01"/>
            </a:solidFill>
            <a:ln w="28575">
              <a:solidFill>
                <a:srgbClr val="D876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Природные</a:t>
              </a:r>
            </a:p>
          </p:txBody>
        </p:sp>
        <p:sp>
          <p:nvSpPr>
            <p:cNvPr id="15" name="_s1040"/>
            <p:cNvSpPr>
              <a:spLocks noChangeArrowheads="1"/>
            </p:cNvSpPr>
            <p:nvPr/>
          </p:nvSpPr>
          <p:spPr bwMode="auto">
            <a:xfrm>
              <a:off x="2491" y="1488"/>
              <a:ext cx="648" cy="648"/>
            </a:xfrm>
            <a:prstGeom prst="ellipse">
              <a:avLst/>
            </a:prstGeom>
            <a:solidFill>
              <a:srgbClr val="F1FD09"/>
            </a:solidFill>
            <a:ln w="28575">
              <a:solidFill>
                <a:srgbClr val="CAD402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Ресурсы</a:t>
              </a:r>
            </a:p>
          </p:txBody>
        </p:sp>
      </p:grpSp>
      <p:sp>
        <p:nvSpPr>
          <p:cNvPr id="1042" name="Rectangle 21"/>
          <p:cNvSpPr>
            <a:spLocks noChangeArrowheads="1"/>
          </p:cNvSpPr>
          <p:nvPr/>
        </p:nvSpPr>
        <p:spPr bwMode="auto">
          <a:xfrm>
            <a:off x="246063" y="5016500"/>
            <a:ext cx="87852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Функционирование мирового хозяйства базируется на экономических ресурсах (факторах производства).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совокупности экономические ресурсы образуют потенциал экономики страны, региона и всего мира</a:t>
            </a: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t="1000"/>
          <a:stretch/>
        </p:blipFill>
        <p:spPr>
          <a:xfrm>
            <a:off x="2762672" y="1916832"/>
            <a:ext cx="6381328" cy="5092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-25400" y="165100"/>
            <a:ext cx="11312525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 мирового хозяйства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Природные ресурсы мирового хозяйства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Ресурсы минерального сырья и топлива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Уголь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Нефть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Природный газ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Металлические руды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Неметаллические полезные ископаемые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Земельные ресурсы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Водные ресурсы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Лесные ресурсы</a:t>
            </a:r>
          </a:p>
        </p:txBody>
      </p:sp>
      <p:sp>
        <p:nvSpPr>
          <p:cNvPr id="8196" name="Прямоугольник 6"/>
          <p:cNvSpPr>
            <a:spLocks noChangeArrowheads="1"/>
          </p:cNvSpPr>
          <p:nvPr/>
        </p:nvSpPr>
        <p:spPr bwMode="auto">
          <a:xfrm>
            <a:off x="4356100" y="16510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ahoma" panose="020B0604030504040204" pitchFamily="34" charset="0"/>
              </a:rPr>
              <a:t>Трудовые ресурсы мирового хозяйства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ahoma" panose="020B0604030504040204" pitchFamily="34" charset="0"/>
              </a:rPr>
              <a:t>  Предпринимательские ресурсы</a:t>
            </a:r>
          </a:p>
          <a:p>
            <a:pPr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>
                <a:solidFill>
                  <a:schemeClr val="tx1"/>
                </a:solidFill>
                <a:latin typeface="Tahoma" panose="020B0604030504040204" pitchFamily="34" charset="0"/>
              </a:rPr>
              <a:t> -Научные 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284538"/>
            <a:ext cx="5089525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04775"/>
            <a:ext cx="6348412" cy="1320800"/>
          </a:xfrm>
        </p:spPr>
        <p:txBody>
          <a:bodyPr/>
          <a:lstStyle/>
          <a:p>
            <a:pPr eaLnBrk="1" hangingPunct="1"/>
            <a:r>
              <a:rPr lang="ru-RU" altLang="ru-RU" sz="2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7938" y="549275"/>
            <a:ext cx="9036050" cy="38798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 – основа мирового хозяйства.</a:t>
            </a:r>
          </a:p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добывающих отраслей в мировом производстве составляет 11% мирового валового продукта (МВП).</a:t>
            </a:r>
          </a:p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проблема мировой экономики – производство и потребление природных ресурсов через механизм международного разделения труда (МРТ).</a:t>
            </a:r>
          </a:p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современного производства – повысить эффективность использования сырья. </a:t>
            </a:r>
          </a:p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частности,  в конечной продукции реализуется от 3% до 5%  исходного сырья, остальные 97-95% уходят в отходы. </a:t>
            </a:r>
          </a:p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 важны задачи утилизации продукции после окончания её жизненного цикла.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2000" smtClean="0">
              <a:solidFill>
                <a:srgbClr val="FF99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20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0243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8763" y="404813"/>
            <a:ext cx="9402763" cy="5997575"/>
          </a:xfrm>
        </p:spPr>
      </p:pic>
      <p:pic>
        <p:nvPicPr>
          <p:cNvPr id="10244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4292600"/>
            <a:ext cx="2481262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157416"/>
            <a:ext cx="5610200" cy="3667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250825" y="188913"/>
            <a:ext cx="6607175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этап развития мирового хозяйства отличается возрастающими масштабами потребления природных ресурсов, резким усложнением процесса взаимодействия природы и общества, интенсификацией и расширением сферы проявления специфических природно-антропогенных процессов, возникающих вследствие техногенного воздействия на природу.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Природно-ресурсный потенциал мирового хозяйства многообразен. Он включает энергетические, земельные и почвенные, водные, лесные, биологические, минеральные, климатические и рекреационные ресурсы.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323850" y="620713"/>
            <a:ext cx="6551613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Минеральными ресурсами принято называть полезные ископаемые, извлеченные из недр. Полезные ископаемые — это природные минеральные вещества в земной коре, которые при данном состоянии развития техники могут быть с достаточным экономическим эффектом извлечены и использованы в народном хозяйстве в естественном виде или после предварительной переработки.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хозяйство использует около 200 видов минерального сырья.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используется классификация полезных ископаемых на основе технологии их использования: топливно-энергетическое сырье (нефть, уголь, газ, уран), черные, легирующие и тугоплавкие металлы (руды железа, марганца, хрома, никеля, кобальта, вольфрама и др.), цветные металлы (руды алюминия, меди, свинца, цинка, ртути и др.), благородные металлы (золото, серебро, платиноиды), химическое и агрономическое сырье (калийные соли, фосфориты, апатиты и др.), техническое сырье (алмазы, асбест, графит и др.), флюсы и огнеупоры, цементное сырье.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Мировые прогнозные геологические запасы минерального топлива превышают 12,5 трлн. т. При современном уровне добычи этих ресурсов должно хватить на 1000 лет.</a:t>
            </a: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1619250" y="231775"/>
            <a:ext cx="462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минерального сырья и топлива</a:t>
            </a:r>
            <a:r>
              <a:rPr lang="ru-RU" altLang="ru-RU">
                <a:solidFill>
                  <a:schemeClr val="tx1"/>
                </a:solidFill>
                <a:latin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6013" y="234950"/>
            <a:ext cx="8229600" cy="571500"/>
          </a:xfrm>
        </p:spPr>
        <p:txBody>
          <a:bodyPr lIns="0" rIns="0" bIns="0" anchor="b"/>
          <a:lstStyle/>
          <a:p>
            <a:pPr eaLnBrk="1" hangingPunct="1"/>
            <a:r>
              <a:rPr lang="ru-RU" altLang="ru-RU" sz="1900" b="1" smtClean="0">
                <a:solidFill>
                  <a:srgbClr val="002060"/>
                </a:solidFill>
              </a:rPr>
              <a:t>Классификация минеральных ресурсов</a:t>
            </a:r>
            <a:endParaRPr lang="en-US" altLang="ru-RU" sz="1900" b="1" smtClean="0">
              <a:solidFill>
                <a:srgbClr val="002060"/>
              </a:solidFill>
            </a:endParaRPr>
          </a:p>
        </p:txBody>
      </p:sp>
      <p:sp>
        <p:nvSpPr>
          <p:cNvPr id="13315" name="Freeform 4"/>
          <p:cNvSpPr>
            <a:spLocks noEditPoints="1"/>
          </p:cNvSpPr>
          <p:nvPr/>
        </p:nvSpPr>
        <p:spPr bwMode="gray">
          <a:xfrm rot="-1358056">
            <a:off x="1022350" y="1708150"/>
            <a:ext cx="7627938" cy="4083050"/>
          </a:xfrm>
          <a:custGeom>
            <a:avLst/>
            <a:gdLst>
              <a:gd name="T0" fmla="*/ 2147483646 w 4040"/>
              <a:gd name="T1" fmla="*/ 2147483646 h 1888"/>
              <a:gd name="T2" fmla="*/ 2147483646 w 4040"/>
              <a:gd name="T3" fmla="*/ 2147483646 h 1888"/>
              <a:gd name="T4" fmla="*/ 2147483646 w 4040"/>
              <a:gd name="T5" fmla="*/ 2147483646 h 1888"/>
              <a:gd name="T6" fmla="*/ 2147483646 w 4040"/>
              <a:gd name="T7" fmla="*/ 2147483646 h 1888"/>
              <a:gd name="T8" fmla="*/ 2147483646 w 4040"/>
              <a:gd name="T9" fmla="*/ 2147483646 h 1888"/>
              <a:gd name="T10" fmla="*/ 2147483646 w 4040"/>
              <a:gd name="T11" fmla="*/ 2147483646 h 1888"/>
              <a:gd name="T12" fmla="*/ 0 w 4040"/>
              <a:gd name="T13" fmla="*/ 2147483646 h 1888"/>
              <a:gd name="T14" fmla="*/ 2147483646 w 4040"/>
              <a:gd name="T15" fmla="*/ 2147483646 h 1888"/>
              <a:gd name="T16" fmla="*/ 2147483646 w 4040"/>
              <a:gd name="T17" fmla="*/ 2147483646 h 1888"/>
              <a:gd name="T18" fmla="*/ 2147483646 w 4040"/>
              <a:gd name="T19" fmla="*/ 2147483646 h 1888"/>
              <a:gd name="T20" fmla="*/ 2147483646 w 4040"/>
              <a:gd name="T21" fmla="*/ 2147483646 h 1888"/>
              <a:gd name="T22" fmla="*/ 2147483646 w 4040"/>
              <a:gd name="T23" fmla="*/ 2147483646 h 1888"/>
              <a:gd name="T24" fmla="*/ 2147483646 w 4040"/>
              <a:gd name="T25" fmla="*/ 2147483646 h 1888"/>
              <a:gd name="T26" fmla="*/ 2147483646 w 4040"/>
              <a:gd name="T27" fmla="*/ 2147483646 h 1888"/>
              <a:gd name="T28" fmla="*/ 2147483646 w 4040"/>
              <a:gd name="T29" fmla="*/ 2147483646 h 1888"/>
              <a:gd name="T30" fmla="*/ 2147483646 w 4040"/>
              <a:gd name="T31" fmla="*/ 2147483646 h 1888"/>
              <a:gd name="T32" fmla="*/ 2147483646 w 4040"/>
              <a:gd name="T33" fmla="*/ 2147483646 h 1888"/>
              <a:gd name="T34" fmla="*/ 2147483646 w 4040"/>
              <a:gd name="T35" fmla="*/ 2147483646 h 1888"/>
              <a:gd name="T36" fmla="*/ 2147483646 w 4040"/>
              <a:gd name="T37" fmla="*/ 2147483646 h 1888"/>
              <a:gd name="T38" fmla="*/ 2147483646 w 4040"/>
              <a:gd name="T39" fmla="*/ 2147483646 h 1888"/>
              <a:gd name="T40" fmla="*/ 2147483646 w 4040"/>
              <a:gd name="T41" fmla="*/ 2147483646 h 1888"/>
              <a:gd name="T42" fmla="*/ 2147483646 w 4040"/>
              <a:gd name="T43" fmla="*/ 2147483646 h 1888"/>
              <a:gd name="T44" fmla="*/ 2147483646 w 4040"/>
              <a:gd name="T45" fmla="*/ 2147483646 h 1888"/>
              <a:gd name="T46" fmla="*/ 2147483646 w 4040"/>
              <a:gd name="T47" fmla="*/ 2147483646 h 1888"/>
              <a:gd name="T48" fmla="*/ 2147483646 w 4040"/>
              <a:gd name="T49" fmla="*/ 2147483646 h 1888"/>
              <a:gd name="T50" fmla="*/ 2147483646 w 4040"/>
              <a:gd name="T51" fmla="*/ 2147483646 h 1888"/>
              <a:gd name="T52" fmla="*/ 2147483646 w 4040"/>
              <a:gd name="T53" fmla="*/ 0 h 1888"/>
              <a:gd name="T54" fmla="*/ 2147483646 w 4040"/>
              <a:gd name="T55" fmla="*/ 2147483646 h 1888"/>
              <a:gd name="T56" fmla="*/ 2147483646 w 4040"/>
              <a:gd name="T57" fmla="*/ 2147483646 h 1888"/>
              <a:gd name="T58" fmla="*/ 2147483646 w 4040"/>
              <a:gd name="T59" fmla="*/ 2147483646 h 1888"/>
              <a:gd name="T60" fmla="*/ 2147483646 w 4040"/>
              <a:gd name="T61" fmla="*/ 2147483646 h 1888"/>
              <a:gd name="T62" fmla="*/ 2147483646 w 4040"/>
              <a:gd name="T63" fmla="*/ 2147483646 h 1888"/>
              <a:gd name="T64" fmla="*/ 2147483646 w 4040"/>
              <a:gd name="T65" fmla="*/ 2147483646 h 1888"/>
              <a:gd name="T66" fmla="*/ 2147483646 w 4040"/>
              <a:gd name="T67" fmla="*/ 2147483646 h 1888"/>
              <a:gd name="T68" fmla="*/ 2147483646 w 4040"/>
              <a:gd name="T69" fmla="*/ 2147483646 h 1888"/>
              <a:gd name="T70" fmla="*/ 2147483646 w 4040"/>
              <a:gd name="T71" fmla="*/ 2147483646 h 1888"/>
              <a:gd name="T72" fmla="*/ 2147483646 w 4040"/>
              <a:gd name="T73" fmla="*/ 2147483646 h 1888"/>
              <a:gd name="T74" fmla="*/ 2147483646 w 4040"/>
              <a:gd name="T75" fmla="*/ 2147483646 h 1888"/>
              <a:gd name="T76" fmla="*/ 2147483646 w 4040"/>
              <a:gd name="T77" fmla="*/ 2147483646 h 1888"/>
              <a:gd name="T78" fmla="*/ 2147483646 w 4040"/>
              <a:gd name="T79" fmla="*/ 2147483646 h 1888"/>
              <a:gd name="T80" fmla="*/ 2147483646 w 4040"/>
              <a:gd name="T81" fmla="*/ 2147483646 h 1888"/>
              <a:gd name="T82" fmla="*/ 2147483646 w 4040"/>
              <a:gd name="T83" fmla="*/ 2147483646 h 1888"/>
              <a:gd name="T84" fmla="*/ 2147483646 w 4040"/>
              <a:gd name="T85" fmla="*/ 2147483646 h 1888"/>
              <a:gd name="T86" fmla="*/ 2147483646 w 4040"/>
              <a:gd name="T87" fmla="*/ 2147483646 h 1888"/>
              <a:gd name="T88" fmla="*/ 2147483646 w 4040"/>
              <a:gd name="T89" fmla="*/ 2147483646 h 1888"/>
              <a:gd name="T90" fmla="*/ 2147483646 w 4040"/>
              <a:gd name="T91" fmla="*/ 2147483646 h 1888"/>
              <a:gd name="T92" fmla="*/ 2147483646 w 4040"/>
              <a:gd name="T93" fmla="*/ 2147483646 h 1888"/>
              <a:gd name="T94" fmla="*/ 2147483646 w 4040"/>
              <a:gd name="T95" fmla="*/ 2147483646 h 1888"/>
              <a:gd name="T96" fmla="*/ 2147483646 w 4040"/>
              <a:gd name="T97" fmla="*/ 2147483646 h 1888"/>
              <a:gd name="T98" fmla="*/ 2147483646 w 4040"/>
              <a:gd name="T99" fmla="*/ 2147483646 h 1888"/>
              <a:gd name="T100" fmla="*/ 2147483646 w 4040"/>
              <a:gd name="T101" fmla="*/ 2147483646 h 1888"/>
              <a:gd name="T102" fmla="*/ 2147483646 w 4040"/>
              <a:gd name="T103" fmla="*/ 2147483646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6" name="Text Box 31"/>
          <p:cNvSpPr txBox="1">
            <a:spLocks noChangeArrowheads="1"/>
          </p:cNvSpPr>
          <p:nvPr/>
        </p:nvSpPr>
        <p:spPr bwMode="auto">
          <a:xfrm>
            <a:off x="3276600" y="3810000"/>
            <a:ext cx="2957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2060"/>
                </a:solidFill>
                <a:latin typeface="Verdana" panose="020B0604030504040204" pitchFamily="34" charset="0"/>
              </a:rPr>
              <a:t>По назначению</a:t>
            </a:r>
            <a:endParaRPr lang="en-US" altLang="ru-RU" sz="2400" b="1">
              <a:solidFill>
                <a:srgbClr val="002060"/>
              </a:solidFill>
              <a:latin typeface="Verdana" panose="020B0604030504040204" pitchFamily="34" charset="0"/>
            </a:endParaRPr>
          </a:p>
        </p:txBody>
      </p:sp>
      <p:grpSp>
        <p:nvGrpSpPr>
          <p:cNvPr id="13317" name="Group 77"/>
          <p:cNvGrpSpPr>
            <a:grpSpLocks/>
          </p:cNvGrpSpPr>
          <p:nvPr/>
        </p:nvGrpSpPr>
        <p:grpSpPr bwMode="auto">
          <a:xfrm>
            <a:off x="928688" y="3048000"/>
            <a:ext cx="2357437" cy="1738313"/>
            <a:chOff x="912" y="1920"/>
            <a:chExt cx="816" cy="820"/>
          </a:xfrm>
        </p:grpSpPr>
        <p:sp>
          <p:nvSpPr>
            <p:cNvPr id="13334" name="Oval 5"/>
            <p:cNvSpPr>
              <a:spLocks noChangeArrowheads="1"/>
            </p:cNvSpPr>
            <p:nvPr/>
          </p:nvSpPr>
          <p:spPr bwMode="gray">
            <a:xfrm>
              <a:off x="912" y="1920"/>
              <a:ext cx="816" cy="820"/>
            </a:xfrm>
            <a:prstGeom prst="ellipse">
              <a:avLst/>
            </a:prstGeom>
            <a:gradFill rotWithShape="1">
              <a:gsLst>
                <a:gs pos="0">
                  <a:srgbClr val="E9940B"/>
                </a:gs>
                <a:gs pos="100000">
                  <a:srgbClr val="492E03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>
                <a:solidFill>
                  <a:schemeClr val="tx1"/>
                </a:solidFill>
                <a:latin typeface="Constantia" panose="02030602050306030303" pitchFamily="18" charset="0"/>
              </a:endParaRPr>
            </a:p>
          </p:txBody>
        </p:sp>
        <p:pic>
          <p:nvPicPr>
            <p:cNvPr id="13335" name="Picture 68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" y="2032"/>
              <a:ext cx="632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6" name="Text Box 26"/>
            <p:cNvSpPr txBox="1">
              <a:spLocks noChangeArrowheads="1"/>
            </p:cNvSpPr>
            <p:nvPr/>
          </p:nvSpPr>
          <p:spPr bwMode="auto">
            <a:xfrm>
              <a:off x="1008" y="2066"/>
              <a:ext cx="671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rgbClr val="000000"/>
                  </a:solidFill>
                  <a:latin typeface="Verdana" panose="020B0604030504040204" pitchFamily="34" charset="0"/>
                </a:rPr>
                <a:t>Строительные материалы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(песок, мрамор, известняк,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глина)</a:t>
              </a:r>
              <a:endParaRPr lang="en-US" altLang="ru-RU" sz="160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13318" name="Group 78"/>
          <p:cNvGrpSpPr>
            <a:grpSpLocks/>
          </p:cNvGrpSpPr>
          <p:nvPr/>
        </p:nvGrpSpPr>
        <p:grpSpPr bwMode="auto">
          <a:xfrm>
            <a:off x="3500438" y="1357313"/>
            <a:ext cx="2500312" cy="2000250"/>
            <a:chOff x="2400" y="1100"/>
            <a:chExt cx="816" cy="820"/>
          </a:xfrm>
        </p:grpSpPr>
        <p:sp>
          <p:nvSpPr>
            <p:cNvPr id="13331" name="Oval 53"/>
            <p:cNvSpPr>
              <a:spLocks noChangeArrowheads="1"/>
            </p:cNvSpPr>
            <p:nvPr/>
          </p:nvSpPr>
          <p:spPr bwMode="gray">
            <a:xfrm>
              <a:off x="2400" y="1100"/>
              <a:ext cx="816" cy="820"/>
            </a:xfrm>
            <a:prstGeom prst="ellipse">
              <a:avLst/>
            </a:prstGeom>
            <a:gradFill rotWithShape="1">
              <a:gsLst>
                <a:gs pos="0">
                  <a:srgbClr val="33CCCC"/>
                </a:gs>
                <a:gs pos="100000">
                  <a:srgbClr val="10404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127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>
                <a:solidFill>
                  <a:schemeClr val="tx1"/>
                </a:solidFill>
                <a:latin typeface="Constantia" panose="02030602050306030303" pitchFamily="18" charset="0"/>
              </a:endParaRPr>
            </a:p>
          </p:txBody>
        </p:sp>
        <p:pic>
          <p:nvPicPr>
            <p:cNvPr id="13332" name="Picture 67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104"/>
              <a:ext cx="632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3" name="Text Box 55"/>
            <p:cNvSpPr txBox="1">
              <a:spLocks noChangeArrowheads="1"/>
            </p:cNvSpPr>
            <p:nvPr/>
          </p:nvSpPr>
          <p:spPr bwMode="auto">
            <a:xfrm>
              <a:off x="2459" y="1260"/>
              <a:ext cx="744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b="1">
                  <a:solidFill>
                    <a:srgbClr val="000000"/>
                  </a:solidFill>
                  <a:latin typeface="Verdana" panose="020B0604030504040204" pitchFamily="34" charset="0"/>
                </a:rPr>
                <a:t>Горючие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(Нефть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уголь, газ)</a:t>
              </a:r>
              <a:endParaRPr lang="en-US" altLang="ru-RU" sz="160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13319" name="Group 79"/>
          <p:cNvGrpSpPr>
            <a:grpSpLocks/>
          </p:cNvGrpSpPr>
          <p:nvPr/>
        </p:nvGrpSpPr>
        <p:grpSpPr bwMode="auto">
          <a:xfrm>
            <a:off x="6629400" y="1785938"/>
            <a:ext cx="2514600" cy="1906587"/>
            <a:chOff x="4176" y="1296"/>
            <a:chExt cx="768" cy="820"/>
          </a:xfrm>
        </p:grpSpPr>
        <p:sp>
          <p:nvSpPr>
            <p:cNvPr id="13328" name="Oval 57"/>
            <p:cNvSpPr>
              <a:spLocks noChangeArrowheads="1"/>
            </p:cNvSpPr>
            <p:nvPr/>
          </p:nvSpPr>
          <p:spPr bwMode="gray">
            <a:xfrm>
              <a:off x="4176" y="1296"/>
              <a:ext cx="768" cy="820"/>
            </a:xfrm>
            <a:prstGeom prst="ellipse">
              <a:avLst/>
            </a:prstGeom>
            <a:gradFill rotWithShape="1">
              <a:gsLst>
                <a:gs pos="0">
                  <a:srgbClr val="669900"/>
                </a:gs>
                <a:gs pos="100000">
                  <a:srgbClr val="203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635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>
                <a:solidFill>
                  <a:schemeClr val="tx1"/>
                </a:solidFill>
                <a:latin typeface="Constantia" panose="02030602050306030303" pitchFamily="18" charset="0"/>
              </a:endParaRPr>
            </a:p>
          </p:txBody>
        </p:sp>
        <p:pic>
          <p:nvPicPr>
            <p:cNvPr id="13329" name="Picture 71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7" y="1357"/>
              <a:ext cx="632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0" name="Text Box 59"/>
            <p:cNvSpPr txBox="1">
              <a:spLocks noChangeArrowheads="1"/>
            </p:cNvSpPr>
            <p:nvPr/>
          </p:nvSpPr>
          <p:spPr bwMode="auto">
            <a:xfrm>
              <a:off x="4266" y="1445"/>
              <a:ext cx="588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b="1">
                  <a:solidFill>
                    <a:srgbClr val="000000"/>
                  </a:solidFill>
                  <a:latin typeface="Verdana" panose="020B0604030504040204" pitchFamily="34" charset="0"/>
                </a:rPr>
                <a:t>Рудные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(Руды цветных и черных металлов)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ru-RU" sz="160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13320" name="Group 80"/>
          <p:cNvGrpSpPr>
            <a:grpSpLocks/>
          </p:cNvGrpSpPr>
          <p:nvPr/>
        </p:nvGrpSpPr>
        <p:grpSpPr bwMode="auto">
          <a:xfrm>
            <a:off x="5500688" y="4214813"/>
            <a:ext cx="2570162" cy="1958975"/>
            <a:chOff x="3072" y="2728"/>
            <a:chExt cx="839" cy="837"/>
          </a:xfrm>
        </p:grpSpPr>
        <p:sp>
          <p:nvSpPr>
            <p:cNvPr id="13325" name="Oval 9"/>
            <p:cNvSpPr>
              <a:spLocks noChangeArrowheads="1"/>
            </p:cNvSpPr>
            <p:nvPr/>
          </p:nvSpPr>
          <p:spPr bwMode="gray">
            <a:xfrm>
              <a:off x="3072" y="2736"/>
              <a:ext cx="816" cy="816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375B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>
                <a:solidFill>
                  <a:schemeClr val="tx1"/>
                </a:solidFill>
                <a:latin typeface="Constantia" panose="02030602050306030303" pitchFamily="18" charset="0"/>
              </a:endParaRPr>
            </a:p>
          </p:txBody>
        </p:sp>
        <p:pic>
          <p:nvPicPr>
            <p:cNvPr id="13326" name="Picture 70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2728"/>
              <a:ext cx="83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7" name="Text Box 29"/>
            <p:cNvSpPr txBox="1">
              <a:spLocks noChangeArrowheads="1"/>
            </p:cNvSpPr>
            <p:nvPr/>
          </p:nvSpPr>
          <p:spPr bwMode="auto">
            <a:xfrm>
              <a:off x="3216" y="2789"/>
              <a:ext cx="625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rgbClr val="000000"/>
                  </a:solidFill>
                  <a:latin typeface="Verdana" panose="020B0604030504040204" pitchFamily="34" charset="0"/>
                </a:rPr>
                <a:t>Горно-химическое сырье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(апатиты, фосфориты, минеральные соли)</a:t>
              </a:r>
              <a:endParaRPr lang="en-US" altLang="ru-RU" sz="160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13321" name="Group 81"/>
          <p:cNvGrpSpPr>
            <a:grpSpLocks/>
          </p:cNvGrpSpPr>
          <p:nvPr/>
        </p:nvGrpSpPr>
        <p:grpSpPr bwMode="auto">
          <a:xfrm>
            <a:off x="2073275" y="4929188"/>
            <a:ext cx="2519363" cy="1714500"/>
            <a:chOff x="1244" y="3108"/>
            <a:chExt cx="983" cy="864"/>
          </a:xfrm>
        </p:grpSpPr>
        <p:sp>
          <p:nvSpPr>
            <p:cNvPr id="13322" name="Oval 61"/>
            <p:cNvSpPr>
              <a:spLocks noChangeArrowheads="1"/>
            </p:cNvSpPr>
            <p:nvPr/>
          </p:nvSpPr>
          <p:spPr bwMode="gray">
            <a:xfrm>
              <a:off x="1244" y="3108"/>
              <a:ext cx="983" cy="864"/>
            </a:xfrm>
            <a:prstGeom prst="ellipse">
              <a:avLst/>
            </a:prstGeom>
            <a:gradFill rotWithShape="1">
              <a:gsLst>
                <a:gs pos="0">
                  <a:srgbClr val="C457D3"/>
                </a:gs>
                <a:gs pos="100000">
                  <a:srgbClr val="461F4B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>
                <a:solidFill>
                  <a:schemeClr val="tx1"/>
                </a:solidFill>
                <a:latin typeface="Constantia" panose="02030602050306030303" pitchFamily="18" charset="0"/>
              </a:endParaRPr>
            </a:p>
          </p:txBody>
        </p:sp>
        <p:pic>
          <p:nvPicPr>
            <p:cNvPr id="13323" name="Picture 69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5" y="3252"/>
              <a:ext cx="632" cy="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4" name="Text Box 63"/>
            <p:cNvSpPr txBox="1">
              <a:spLocks noChangeArrowheads="1"/>
            </p:cNvSpPr>
            <p:nvPr/>
          </p:nvSpPr>
          <p:spPr bwMode="auto">
            <a:xfrm>
              <a:off x="1296" y="3216"/>
              <a:ext cx="812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rgbClr val="000000"/>
                  </a:solidFill>
                  <a:latin typeface="Verdana" panose="020B0604030504040204" pitchFamily="34" charset="0"/>
                </a:rPr>
                <a:t>Драгоценные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rgbClr val="000000"/>
                  </a:solidFill>
                  <a:latin typeface="Verdana" panose="020B0604030504040204" pitchFamily="34" charset="0"/>
                </a:rPr>
                <a:t>камни,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 b="1">
                  <a:solidFill>
                    <a:srgbClr val="000000"/>
                  </a:solidFill>
                  <a:latin typeface="Verdana" panose="020B0604030504040204" pitchFamily="34" charset="0"/>
                </a:rPr>
                <a:t> самоцветы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600">
                  <a:solidFill>
                    <a:srgbClr val="000000"/>
                  </a:solidFill>
                  <a:latin typeface="Verdana" panose="020B0604030504040204" pitchFamily="34" charset="0"/>
                </a:rPr>
                <a:t>(алмазы, изумруды)</a:t>
              </a:r>
              <a:endParaRPr lang="en-US" altLang="ru-RU" sz="160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4"/>
          <p:cNvSpPr>
            <a:spLocks noChangeArrowheads="1"/>
          </p:cNvSpPr>
          <p:nvPr/>
        </p:nvSpPr>
        <p:spPr bwMode="auto">
          <a:xfrm>
            <a:off x="2286000" y="357188"/>
            <a:ext cx="6715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  <a:t/>
            </a:r>
            <a:b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</a:br>
            <a:endParaRPr lang="ru-RU" altLang="ru-RU" sz="480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4339" name="Object 2"/>
          <p:cNvGraphicFramePr>
            <a:graphicFrameLocks noChangeAspect="1"/>
          </p:cNvGraphicFramePr>
          <p:nvPr/>
        </p:nvGraphicFramePr>
        <p:xfrm>
          <a:off x="71438" y="212725"/>
          <a:ext cx="8748712" cy="626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Презентация" r:id="rId3" imgW="1728251" imgH="1297008" progId="PowerPoint.Show.12">
                  <p:embed/>
                </p:oleObj>
              </mc:Choice>
              <mc:Fallback>
                <p:oleObj name="Презентация" r:id="rId3" imgW="1728251" imgH="1297008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212725"/>
                        <a:ext cx="8748712" cy="626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4"/>
          <p:cNvSpPr>
            <a:spLocks noChangeArrowheads="1"/>
          </p:cNvSpPr>
          <p:nvPr/>
        </p:nvSpPr>
        <p:spPr bwMode="auto">
          <a:xfrm>
            <a:off x="2286000" y="357188"/>
            <a:ext cx="6715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  <a:t/>
            </a:r>
            <a:b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</a:br>
            <a:endParaRPr lang="ru-RU" altLang="ru-RU" sz="480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5363" name="Object 2"/>
          <p:cNvGraphicFramePr>
            <a:graphicFrameLocks noChangeAspect="1"/>
          </p:cNvGraphicFramePr>
          <p:nvPr/>
        </p:nvGraphicFramePr>
        <p:xfrm>
          <a:off x="71438" y="188913"/>
          <a:ext cx="9072562" cy="650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Presentation" r:id="rId3" imgW="2496426" imgH="1871347" progId="PowerPoint.Show.12">
                  <p:embed/>
                </p:oleObj>
              </mc:Choice>
              <mc:Fallback>
                <p:oleObj name="Presentation" r:id="rId3" imgW="2496426" imgH="1871347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88913"/>
                        <a:ext cx="9072562" cy="650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90825"/>
            <a:ext cx="5402262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0163" y="836613"/>
            <a:ext cx="8497887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ru-RU" alt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Уголь каменный, ископаемый уголь, содержащий 78-92% углерода (антрацит до 96% углерода); топливо и сырьё для химической промышленности (получение бензина, промышленных газов, бензола).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altLang="ru-RU" sz="1600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ru-RU" alt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80% угольных запасов сосредоточено в Северной Америке, Азиатско-Тихоокеанском регионе и странах СНГ. При этом девятая часть мировых запасов угля сосредоточена в Китае, шестая часть - в России. Запасы угля в Казахстане составляют 35,8 млрд. т. или 3,6% мировых запасов.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ru-RU" alt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 </a:t>
            </a:r>
            <a:r>
              <a:rPr lang="ru-RU" altLang="ru-RU" sz="1600" b="1" dirty="0" smtClean="0">
                <a:solidFill>
                  <a:schemeClr val="tx2"/>
                </a:solidFill>
              </a:rPr>
              <a:t>        </a:t>
            </a:r>
          </a:p>
          <a:p>
            <a:pPr algn="just" eaLnBrk="1" hangingPunct="1">
              <a:lnSpc>
                <a:spcPct val="80000"/>
              </a:lnSpc>
              <a:spcBef>
                <a:spcPct val="50000"/>
              </a:spcBef>
              <a:buClr>
                <a:srgbClr val="ECC37F"/>
              </a:buClr>
              <a:buSzPct val="80000"/>
              <a:buFont typeface="Wingdings 2" panose="05020102010507070707" pitchFamily="18" charset="2"/>
              <a:buChar char="¤"/>
              <a:defRPr/>
            </a:pPr>
            <a:endParaRPr lang="ru-RU" altLang="ru-RU" sz="1600" dirty="0" smtClean="0">
              <a:latin typeface="Tw Cen MT" panose="020B0602020104020603" pitchFamily="34" charset="0"/>
            </a:endParaRPr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>
            <a:off x="1763713" y="185738"/>
            <a:ext cx="338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Уголь</a:t>
            </a:r>
          </a:p>
        </p:txBody>
      </p:sp>
      <p:pic>
        <p:nvPicPr>
          <p:cNvPr id="1638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508500"/>
            <a:ext cx="14874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250825" y="92075"/>
            <a:ext cx="6751638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топливно-энергетических ресурсов наибольшие запасы в мире приходятся на уголь. Мировые разведанные запасы каменного и бурого угля составляют свыше 5 трлн. т, а достоверные — около 1,8 трлн т.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Ведущими экспортерами являются Австралия, США, ЮАР, Колумбия, Венесуэла, Индонезия, Канада, Китай, Польша и Россия. Поставками из этих государств обеспечивается более 90% мировых импортных потребностей.</a:t>
            </a:r>
            <a:r>
              <a:rPr lang="ru-RU" altLang="ru-RU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импортерами выступают страны Западной Европы (около 160 млн.т) и АТР (более 200 млн.т, в т.ч. Япония - 130 млн.т, Южная Корея - около 50 млн.т и Тайвань - около 20 млн.т).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оценкам экспертов, доля угля в структуре мирового топливно-энергетического баланса составляет около 27%. Основными ее отраслями-потребителями являются металлургия и электроэнергетика. С использованием угля производится примерно 44% всей мировой электроэнергии.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395288" y="404813"/>
            <a:ext cx="8424862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часть нефтяных месторождений рассредоточена по шести регионам мира и приурочена к внутриматериковым территориям и окраинам материков: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Персидский залив – Северная Африка;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Мексиканский залив – Карибское море (включая прибрежные районы Мексики, США, Колумбии, Венесуэлы и о. Тринидад);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острова Малайского архипелага и Новая Гвинея;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Западная Сибирь;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северная Аляска;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Северное море (главным образом норвежский и британский секторы);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о. Сахалин с прилегающими участками шельфа.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Мировые запасы нефти составляют более 132,7 млрд. т. Из них 74% приходится на Азию, в том числе Ближний Восток (более 66%). </a:t>
            </a: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3651250" y="34925"/>
            <a:ext cx="81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Нефть</a:t>
            </a:r>
          </a:p>
        </p:txBody>
      </p:sp>
      <p:pic>
        <p:nvPicPr>
          <p:cNvPr id="18436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3943350"/>
            <a:ext cx="3708400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035175" y="0"/>
            <a:ext cx="54562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 Е Ф Т Ь</a:t>
            </a:r>
          </a:p>
          <a:p>
            <a:pPr algn="ctr" eaLnBrk="1" hangingPunct="1">
              <a:defRPr/>
            </a:pPr>
            <a:r>
              <a:rPr lang="ru-RU" alt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главнейшие продукты ее переработки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828800" y="811213"/>
            <a:ext cx="4994275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Легкие продукты перегонки сырой нефти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0" y="12954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Нефтяной газ               бензин              лигроин         керосин         соляр        мазут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362200" y="1722438"/>
            <a:ext cx="3762375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Продукты переработки мазута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0" y="2209800"/>
            <a:ext cx="92535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                   продукты                   продукты разгонки мазута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крекинга </a:t>
            </a:r>
            <a:r>
              <a:rPr lang="ru-RU" altLang="ru-RU" sz="200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мазута         </a:t>
            </a:r>
            <a:r>
              <a:rPr lang="ru-RU" altLang="ru-RU" sz="200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пиролиза</a:t>
            </a:r>
            <a:r>
              <a:rPr lang="ru-RU" altLang="ru-RU" sz="200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мазута</a:t>
            </a: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0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соляровое, веретенное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крекинг керосин         бензол                        машинное, цилиндровое масло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крекинг бензин           толуол                        гудрон</a:t>
            </a: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304800" y="3581400"/>
            <a:ext cx="8458200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Полужидкие и твердые продукты перегонки нефти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763713" y="4508500"/>
            <a:ext cx="5089525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Продукты полимеризации нефтяных газов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1828800" y="5307013"/>
            <a:ext cx="5321300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Продукты природных видоизменений нефти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533400" y="6400800"/>
            <a:ext cx="8032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нефти производят более 560 различных нефтепродуктов.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755650" y="4149725"/>
            <a:ext cx="807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вазелин                                        парафин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539750" y="4868863"/>
            <a:ext cx="8305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99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синтетический каучук                              пластмасса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>
              <a:solidFill>
                <a:srgbClr val="99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381000" y="5867400"/>
            <a:ext cx="8237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Асфальтовая руда              горный воск            искусственный воск</a:t>
            </a:r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1371600" y="9906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2895600" y="121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>
            <a:off x="5943600" y="121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495800" y="121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6781800" y="11430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6781800" y="9906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1828800" y="571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25146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66294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781800" y="571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4419600" y="571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>
            <a:off x="3048000" y="2133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6019800" y="2133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62484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44" name="Line 28"/>
          <p:cNvSpPr>
            <a:spLocks noChangeShapeType="1"/>
          </p:cNvSpPr>
          <p:nvPr/>
        </p:nvSpPr>
        <p:spPr bwMode="auto">
          <a:xfrm>
            <a:off x="20574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845" name="Line 29"/>
          <p:cNvSpPr>
            <a:spLocks noChangeShapeType="1"/>
          </p:cNvSpPr>
          <p:nvPr/>
        </p:nvSpPr>
        <p:spPr bwMode="auto">
          <a:xfrm flipH="1">
            <a:off x="1447800" y="19050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4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4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2" dur="20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animBg="1"/>
      <p:bldP spid="34820" grpId="0"/>
      <p:bldP spid="34821" grpId="0" animBg="1"/>
      <p:bldP spid="34822" grpId="0"/>
      <p:bldP spid="34823" grpId="0" animBg="1"/>
      <p:bldP spid="34824" grpId="0" animBg="1"/>
      <p:bldP spid="34825" grpId="0" animBg="1"/>
      <p:bldP spid="34826" grpId="0"/>
      <p:bldP spid="34827" grpId="0"/>
      <p:bldP spid="34828" grpId="0"/>
      <p:bldP spid="34829" grpId="0"/>
      <p:bldP spid="34830" grpId="0" animBg="1"/>
      <p:bldP spid="34831" grpId="0" animBg="1"/>
      <p:bldP spid="34832" grpId="0" animBg="1"/>
      <p:bldP spid="34833" grpId="0" animBg="1"/>
      <p:bldP spid="34834" grpId="0" animBg="1"/>
      <p:bldP spid="34835" grpId="0" animBg="1"/>
      <p:bldP spid="34836" grpId="0" animBg="1"/>
      <p:bldP spid="34837" grpId="0" animBg="1"/>
      <p:bldP spid="34838" grpId="0" animBg="1"/>
      <p:bldP spid="34839" grpId="0" animBg="1"/>
      <p:bldP spid="34840" grpId="0" animBg="1"/>
      <p:bldP spid="34841" grpId="0" animBg="1"/>
      <p:bldP spid="34842" grpId="0" animBg="1"/>
      <p:bldP spid="34843" grpId="0" animBg="1"/>
      <p:bldP spid="34844" grpId="0" animBg="1"/>
      <p:bldP spid="348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fos.ru/geography/image/7691/image002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7019253" cy="3357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049338"/>
          </a:xfrm>
        </p:spPr>
        <p:txBody>
          <a:bodyPr/>
          <a:lstStyle/>
          <a:p>
            <a:pPr algn="ctr" eaLnBrk="1" hangingPunct="1"/>
            <a:r>
              <a:rPr lang="ru-RU" altLang="ru-RU" sz="2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Долевая структура геологических топливно-энергетических ресурсов в мире: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18"/>
          <p:cNvGrpSpPr>
            <a:grpSpLocks noChangeAspect="1"/>
          </p:cNvGrpSpPr>
          <p:nvPr/>
        </p:nvGrpSpPr>
        <p:grpSpPr bwMode="auto">
          <a:xfrm>
            <a:off x="0" y="1125538"/>
            <a:ext cx="9144000" cy="5732462"/>
            <a:chOff x="0" y="709"/>
            <a:chExt cx="5760" cy="3611"/>
          </a:xfrm>
        </p:grpSpPr>
        <p:sp>
          <p:nvSpPr>
            <p:cNvPr id="3" name="_s2052"/>
            <p:cNvSpPr>
              <a:spLocks noChangeShapeType="1"/>
            </p:cNvSpPr>
            <p:nvPr/>
          </p:nvSpPr>
          <p:spPr bwMode="auto">
            <a:xfrm flipH="1" flipV="1">
              <a:off x="2221" y="2453"/>
              <a:ext cx="320" cy="10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_s2053"/>
            <p:cNvSpPr>
              <a:spLocks noChangeArrowheads="1"/>
            </p:cNvSpPr>
            <p:nvPr/>
          </p:nvSpPr>
          <p:spPr bwMode="auto">
            <a:xfrm>
              <a:off x="0" y="1797"/>
              <a:ext cx="2200" cy="95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Страны с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ограниченным кол-вом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ресурсов: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Швейцария, Греция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_s2054"/>
            <p:cNvSpPr>
              <a:spLocks noChangeShapeType="1"/>
            </p:cNvSpPr>
            <p:nvPr/>
          </p:nvSpPr>
          <p:spPr bwMode="auto">
            <a:xfrm flipH="1">
              <a:off x="2464" y="2928"/>
              <a:ext cx="198" cy="273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_s2055"/>
            <p:cNvSpPr>
              <a:spLocks noChangeArrowheads="1"/>
            </p:cNvSpPr>
            <p:nvPr/>
          </p:nvSpPr>
          <p:spPr bwMode="auto">
            <a:xfrm>
              <a:off x="0" y="3158"/>
              <a:ext cx="2422" cy="1162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С практически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исчерпанными природными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ресурсами: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Нидерланды, Бельгия,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 Сингапур, Япония</a:t>
              </a:r>
            </a:p>
          </p:txBody>
        </p:sp>
        <p:sp>
          <p:nvSpPr>
            <p:cNvPr id="7" name="_s2056"/>
            <p:cNvSpPr>
              <a:spLocks noChangeShapeType="1"/>
            </p:cNvSpPr>
            <p:nvPr/>
          </p:nvSpPr>
          <p:spPr bwMode="auto">
            <a:xfrm>
              <a:off x="3052" y="2928"/>
              <a:ext cx="199" cy="273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_s2057"/>
            <p:cNvSpPr>
              <a:spLocks noChangeArrowheads="1"/>
            </p:cNvSpPr>
            <p:nvPr/>
          </p:nvSpPr>
          <p:spPr bwMode="auto">
            <a:xfrm>
              <a:off x="3152" y="3113"/>
              <a:ext cx="2450" cy="1207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Специализирующиеся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на определенном виде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полезных ископаемых: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Кувейт, Саудовская Аравия,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 Габон</a:t>
              </a:r>
            </a:p>
          </p:txBody>
        </p:sp>
        <p:sp>
          <p:nvSpPr>
            <p:cNvPr id="9" name="_s2058"/>
            <p:cNvSpPr>
              <a:spLocks noChangeShapeType="1"/>
            </p:cNvSpPr>
            <p:nvPr/>
          </p:nvSpPr>
          <p:spPr bwMode="auto">
            <a:xfrm flipV="1">
              <a:off x="3173" y="2452"/>
              <a:ext cx="321" cy="10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_s2059"/>
            <p:cNvSpPr>
              <a:spLocks noChangeArrowheads="1"/>
            </p:cNvSpPr>
            <p:nvPr/>
          </p:nvSpPr>
          <p:spPr bwMode="auto">
            <a:xfrm>
              <a:off x="3379" y="1797"/>
              <a:ext cx="2381" cy="117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С горно-добывающей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промышленностью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и ограниченное наименование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ископаемых: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Швеция, Норвегия, Франция,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Чили, Иран</a:t>
              </a:r>
            </a:p>
          </p:txBody>
        </p:sp>
        <p:sp>
          <p:nvSpPr>
            <p:cNvPr id="11" name="_s2060"/>
            <p:cNvSpPr>
              <a:spLocks noChangeShapeType="1"/>
            </p:cNvSpPr>
            <p:nvPr/>
          </p:nvSpPr>
          <p:spPr bwMode="auto">
            <a:xfrm flipV="1">
              <a:off x="2857" y="1990"/>
              <a:ext cx="0" cy="337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_s2061"/>
            <p:cNvSpPr>
              <a:spLocks noChangeArrowheads="1"/>
            </p:cNvSpPr>
            <p:nvPr/>
          </p:nvSpPr>
          <p:spPr bwMode="auto">
            <a:xfrm>
              <a:off x="1655" y="799"/>
              <a:ext cx="2404" cy="907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С крупным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минерально-сырьевым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потенциалом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РФ, КНР, США, Канада, ЮАР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_s2062"/>
            <p:cNvSpPr>
              <a:spLocks noChangeArrowheads="1"/>
            </p:cNvSpPr>
            <p:nvPr/>
          </p:nvSpPr>
          <p:spPr bwMode="auto">
            <a:xfrm>
              <a:off x="2524" y="2327"/>
              <a:ext cx="719" cy="667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folHlink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Arial" panose="020B0604020202020204" pitchFamily="34" charset="0"/>
                </a:rPr>
                <a:t>СТРАНЫ</a:t>
              </a:r>
            </a:p>
          </p:txBody>
        </p:sp>
      </p:grpSp>
      <p:sp>
        <p:nvSpPr>
          <p:cNvPr id="2063" name="Прямоугольник 1"/>
          <p:cNvSpPr>
            <a:spLocks noChangeArrowheads="1"/>
          </p:cNvSpPr>
          <p:nvPr/>
        </p:nvSpPr>
        <p:spPr bwMode="auto">
          <a:xfrm>
            <a:off x="666750" y="187325"/>
            <a:ext cx="815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степени обеспеченности разведанными запасами полезных ископаемых страны можно разделить на: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2286000" y="357188"/>
            <a:ext cx="6715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  <a:t/>
            </a:r>
            <a:b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</a:br>
            <a:endParaRPr lang="ru-RU" altLang="ru-RU" sz="480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21507" name="Object 2"/>
          <p:cNvGraphicFramePr>
            <a:graphicFrameLocks noChangeAspect="1"/>
          </p:cNvGraphicFramePr>
          <p:nvPr/>
        </p:nvGraphicFramePr>
        <p:xfrm>
          <a:off x="179388" y="0"/>
          <a:ext cx="87153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Presentation" r:id="rId3" imgW="982873" imgH="736226" progId="PowerPoint.Show.12">
                  <p:embed/>
                </p:oleObj>
              </mc:Choice>
              <mc:Fallback>
                <p:oleObj name="Presentation" r:id="rId3" imgW="982873" imgH="736226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0"/>
                        <a:ext cx="87153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graphicFrame>
        <p:nvGraphicFramePr>
          <p:cNvPr id="2253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79388" y="260350"/>
          <a:ext cx="8445500" cy="633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Презентация" r:id="rId3" imgW="5103864" imgH="3828334" progId="PowerPoint.Show.12">
                  <p:embed/>
                </p:oleObj>
              </mc:Choice>
              <mc:Fallback>
                <p:oleObj name="Презентация" r:id="rId3" imgW="5103864" imgH="3828334" progId="PowerPoint.Show.12">
                  <p:embed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8445500" cy="6335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6" name="Picture 8" descr="Светлый диагональный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6462" r="6859" b="17705"/>
          <a:stretch>
            <a:fillRect/>
          </a:stretch>
        </p:blipFill>
        <p:spPr bwMode="auto">
          <a:xfrm>
            <a:off x="0" y="1054100"/>
            <a:ext cx="9140825" cy="5803900"/>
          </a:xfrm>
          <a:prstGeom prst="rect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43" name="AutoShape 15" descr="Светлый диагональный 1"/>
          <p:cNvSpPr>
            <a:spLocks noChangeArrowheads="1"/>
          </p:cNvSpPr>
          <p:nvPr/>
        </p:nvSpPr>
        <p:spPr bwMode="auto">
          <a:xfrm>
            <a:off x="2195513" y="3860800"/>
            <a:ext cx="215900" cy="360363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44" name="AutoShape 16" descr="Светлый диагональный 1"/>
          <p:cNvSpPr>
            <a:spLocks noChangeArrowheads="1"/>
          </p:cNvSpPr>
          <p:nvPr/>
        </p:nvSpPr>
        <p:spPr bwMode="auto">
          <a:xfrm>
            <a:off x="1476375" y="2924175"/>
            <a:ext cx="360363" cy="914400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45" name="AutoShape 17" descr="Светлый диагональный 1"/>
          <p:cNvSpPr>
            <a:spLocks noChangeArrowheads="1"/>
          </p:cNvSpPr>
          <p:nvPr/>
        </p:nvSpPr>
        <p:spPr bwMode="auto">
          <a:xfrm>
            <a:off x="755650" y="1989138"/>
            <a:ext cx="360363" cy="625475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46" name="AutoShape 18" descr="Светлый диагональный 1"/>
          <p:cNvSpPr>
            <a:spLocks noChangeArrowheads="1"/>
          </p:cNvSpPr>
          <p:nvPr/>
        </p:nvSpPr>
        <p:spPr bwMode="auto">
          <a:xfrm>
            <a:off x="5580063" y="1844675"/>
            <a:ext cx="360362" cy="576263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47" name="AutoShape 19" descr="Светлый диагональный 1"/>
          <p:cNvSpPr>
            <a:spLocks noChangeArrowheads="1"/>
          </p:cNvSpPr>
          <p:nvPr/>
        </p:nvSpPr>
        <p:spPr bwMode="auto">
          <a:xfrm>
            <a:off x="4284663" y="2205038"/>
            <a:ext cx="288925" cy="358775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48" name="AutoShape 20" descr="Светлый диагональный 1"/>
          <p:cNvSpPr>
            <a:spLocks noChangeArrowheads="1"/>
          </p:cNvSpPr>
          <p:nvPr/>
        </p:nvSpPr>
        <p:spPr bwMode="auto">
          <a:xfrm>
            <a:off x="4284663" y="3284538"/>
            <a:ext cx="358775" cy="288925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49" name="AutoShape 21" descr="Светлый диагональный 1"/>
          <p:cNvSpPr>
            <a:spLocks noChangeArrowheads="1"/>
          </p:cNvSpPr>
          <p:nvPr/>
        </p:nvSpPr>
        <p:spPr bwMode="auto">
          <a:xfrm>
            <a:off x="5508625" y="3213100"/>
            <a:ext cx="431800" cy="504825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0" name="AutoShape 22" descr="Светлый диагональный 1"/>
          <p:cNvSpPr>
            <a:spLocks noChangeArrowheads="1"/>
          </p:cNvSpPr>
          <p:nvPr/>
        </p:nvSpPr>
        <p:spPr bwMode="auto">
          <a:xfrm>
            <a:off x="5508625" y="2781300"/>
            <a:ext cx="215900" cy="433388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1" name="AutoShape 23" descr="Светлый диагональный 1"/>
          <p:cNvSpPr>
            <a:spLocks noChangeArrowheads="1"/>
          </p:cNvSpPr>
          <p:nvPr/>
        </p:nvSpPr>
        <p:spPr bwMode="auto">
          <a:xfrm>
            <a:off x="4716463" y="3284538"/>
            <a:ext cx="288925" cy="288925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2" name="AutoShape 24" descr="Светлый диагональный 1"/>
          <p:cNvSpPr>
            <a:spLocks noChangeArrowheads="1"/>
          </p:cNvSpPr>
          <p:nvPr/>
        </p:nvSpPr>
        <p:spPr bwMode="auto">
          <a:xfrm>
            <a:off x="4356100" y="4149725"/>
            <a:ext cx="360363" cy="360363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3" name="AutoShape 25" descr="Светлый диагональный 1"/>
          <p:cNvSpPr>
            <a:spLocks noChangeArrowheads="1"/>
          </p:cNvSpPr>
          <p:nvPr/>
        </p:nvSpPr>
        <p:spPr bwMode="auto">
          <a:xfrm>
            <a:off x="6227763" y="1773238"/>
            <a:ext cx="358775" cy="431800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4" name="AutoShape 26" descr="Светлый диагональный 1"/>
          <p:cNvSpPr>
            <a:spLocks noChangeArrowheads="1"/>
          </p:cNvSpPr>
          <p:nvPr/>
        </p:nvSpPr>
        <p:spPr bwMode="auto">
          <a:xfrm>
            <a:off x="7164388" y="4292600"/>
            <a:ext cx="360362" cy="431800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5" name="AutoShape 27" descr="Светлый диагональный 1"/>
          <p:cNvSpPr>
            <a:spLocks noChangeArrowheads="1"/>
          </p:cNvSpPr>
          <p:nvPr/>
        </p:nvSpPr>
        <p:spPr bwMode="auto">
          <a:xfrm>
            <a:off x="7524750" y="2852738"/>
            <a:ext cx="288925" cy="288925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556" name="Text Box 28"/>
          <p:cNvSpPr txBox="1">
            <a:spLocks noChangeArrowheads="1"/>
          </p:cNvSpPr>
          <p:nvPr/>
        </p:nvSpPr>
        <p:spPr bwMode="auto">
          <a:xfrm>
            <a:off x="755650" y="5876925"/>
            <a:ext cx="5400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333300"/>
                </a:solidFill>
                <a:latin typeface="Batang" panose="02030600000101010101" pitchFamily="18" charset="-127"/>
              </a:rPr>
              <a:t>НЕФТЕГАЗОНОСНЫЕ БАССЕЙНЫ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b="1">
              <a:solidFill>
                <a:srgbClr val="333300"/>
              </a:solidFill>
              <a:latin typeface="Batang" panose="02030600000101010101" pitchFamily="18" charset="-127"/>
            </a:endParaRPr>
          </a:p>
        </p:txBody>
      </p:sp>
      <p:sp>
        <p:nvSpPr>
          <p:cNvPr id="22562" name="Line 34"/>
          <p:cNvSpPr>
            <a:spLocks noChangeShapeType="1"/>
          </p:cNvSpPr>
          <p:nvPr/>
        </p:nvSpPr>
        <p:spPr bwMode="auto">
          <a:xfrm>
            <a:off x="1042988" y="2492375"/>
            <a:ext cx="360362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 flipH="1" flipV="1">
            <a:off x="1908175" y="3284538"/>
            <a:ext cx="360363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4" name="Line 36"/>
          <p:cNvSpPr>
            <a:spLocks noChangeShapeType="1"/>
          </p:cNvSpPr>
          <p:nvPr/>
        </p:nvSpPr>
        <p:spPr bwMode="auto">
          <a:xfrm flipV="1">
            <a:off x="1331913" y="3141663"/>
            <a:ext cx="73025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>
            <a:off x="5940425" y="3573463"/>
            <a:ext cx="719138" cy="71437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68" name="Freeform 40"/>
          <p:cNvSpPr>
            <a:spLocks/>
          </p:cNvSpPr>
          <p:nvPr/>
        </p:nvSpPr>
        <p:spPr bwMode="auto">
          <a:xfrm>
            <a:off x="2051050" y="3357563"/>
            <a:ext cx="4129088" cy="2616200"/>
          </a:xfrm>
          <a:custGeom>
            <a:avLst/>
            <a:gdLst>
              <a:gd name="T0" fmla="*/ 2147483646 w 2601"/>
              <a:gd name="T1" fmla="*/ 2147483646 h 1648"/>
              <a:gd name="T2" fmla="*/ 2147483646 w 2601"/>
              <a:gd name="T3" fmla="*/ 2147483646 h 1648"/>
              <a:gd name="T4" fmla="*/ 2147483646 w 2601"/>
              <a:gd name="T5" fmla="*/ 2147483646 h 1648"/>
              <a:gd name="T6" fmla="*/ 2147483646 w 2601"/>
              <a:gd name="T7" fmla="*/ 2147483646 h 1648"/>
              <a:gd name="T8" fmla="*/ 2147483646 w 2601"/>
              <a:gd name="T9" fmla="*/ 2147483646 h 1648"/>
              <a:gd name="T10" fmla="*/ 2147483646 w 2601"/>
              <a:gd name="T11" fmla="*/ 2147483646 h 1648"/>
              <a:gd name="T12" fmla="*/ 2147483646 w 2601"/>
              <a:gd name="T13" fmla="*/ 2147483646 h 1648"/>
              <a:gd name="T14" fmla="*/ 2147483646 w 2601"/>
              <a:gd name="T15" fmla="*/ 2147483646 h 1648"/>
              <a:gd name="T16" fmla="*/ 2147483646 w 2601"/>
              <a:gd name="T17" fmla="*/ 2147483646 h 1648"/>
              <a:gd name="T18" fmla="*/ 2147483646 w 2601"/>
              <a:gd name="T19" fmla="*/ 2147483646 h 1648"/>
              <a:gd name="T20" fmla="*/ 0 w 2601"/>
              <a:gd name="T21" fmla="*/ 0 h 16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01"/>
              <a:gd name="T34" fmla="*/ 0 h 1648"/>
              <a:gd name="T35" fmla="*/ 2601 w 2601"/>
              <a:gd name="T36" fmla="*/ 1648 h 16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01" h="1648">
                <a:moveTo>
                  <a:pt x="2404" y="363"/>
                </a:moveTo>
                <a:cubicBezTo>
                  <a:pt x="2487" y="457"/>
                  <a:pt x="2571" y="552"/>
                  <a:pt x="2586" y="680"/>
                </a:cubicBezTo>
                <a:cubicBezTo>
                  <a:pt x="2601" y="808"/>
                  <a:pt x="2548" y="990"/>
                  <a:pt x="2495" y="1134"/>
                </a:cubicBezTo>
                <a:cubicBezTo>
                  <a:pt x="2442" y="1278"/>
                  <a:pt x="2374" y="1459"/>
                  <a:pt x="2268" y="1542"/>
                </a:cubicBezTo>
                <a:cubicBezTo>
                  <a:pt x="2162" y="1625"/>
                  <a:pt x="1996" y="1648"/>
                  <a:pt x="1860" y="1633"/>
                </a:cubicBezTo>
                <a:cubicBezTo>
                  <a:pt x="1724" y="1618"/>
                  <a:pt x="1558" y="1549"/>
                  <a:pt x="1452" y="1451"/>
                </a:cubicBezTo>
                <a:cubicBezTo>
                  <a:pt x="1346" y="1353"/>
                  <a:pt x="1323" y="1187"/>
                  <a:pt x="1225" y="1043"/>
                </a:cubicBezTo>
                <a:cubicBezTo>
                  <a:pt x="1127" y="899"/>
                  <a:pt x="998" y="733"/>
                  <a:pt x="862" y="589"/>
                </a:cubicBezTo>
                <a:cubicBezTo>
                  <a:pt x="726" y="445"/>
                  <a:pt x="530" y="272"/>
                  <a:pt x="409" y="181"/>
                </a:cubicBezTo>
                <a:cubicBezTo>
                  <a:pt x="288" y="90"/>
                  <a:pt x="205" y="75"/>
                  <a:pt x="137" y="45"/>
                </a:cubicBezTo>
                <a:cubicBezTo>
                  <a:pt x="69" y="15"/>
                  <a:pt x="23" y="7"/>
                  <a:pt x="0" y="0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1" name="Freeform 43"/>
          <p:cNvSpPr>
            <a:spLocks/>
          </p:cNvSpPr>
          <p:nvPr/>
        </p:nvSpPr>
        <p:spPr bwMode="auto">
          <a:xfrm>
            <a:off x="3132138" y="2492375"/>
            <a:ext cx="3611562" cy="3311525"/>
          </a:xfrm>
          <a:custGeom>
            <a:avLst/>
            <a:gdLst>
              <a:gd name="T0" fmla="*/ 2147483646 w 2275"/>
              <a:gd name="T1" fmla="*/ 2147483646 h 2086"/>
              <a:gd name="T2" fmla="*/ 2147483646 w 2275"/>
              <a:gd name="T3" fmla="*/ 2147483646 h 2086"/>
              <a:gd name="T4" fmla="*/ 2147483646 w 2275"/>
              <a:gd name="T5" fmla="*/ 2147483646 h 2086"/>
              <a:gd name="T6" fmla="*/ 2147483646 w 2275"/>
              <a:gd name="T7" fmla="*/ 2147483646 h 2086"/>
              <a:gd name="T8" fmla="*/ 2147483646 w 2275"/>
              <a:gd name="T9" fmla="*/ 2147483646 h 2086"/>
              <a:gd name="T10" fmla="*/ 2147483646 w 2275"/>
              <a:gd name="T11" fmla="*/ 2147483646 h 20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75"/>
              <a:gd name="T19" fmla="*/ 0 h 2086"/>
              <a:gd name="T20" fmla="*/ 2275 w 2275"/>
              <a:gd name="T21" fmla="*/ 2086 h 20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75" h="2086">
                <a:moveTo>
                  <a:pt x="1784" y="733"/>
                </a:moveTo>
                <a:cubicBezTo>
                  <a:pt x="2029" y="831"/>
                  <a:pt x="2275" y="929"/>
                  <a:pt x="2192" y="1141"/>
                </a:cubicBezTo>
                <a:cubicBezTo>
                  <a:pt x="2109" y="1353"/>
                  <a:pt x="1633" y="2086"/>
                  <a:pt x="1285" y="2003"/>
                </a:cubicBezTo>
                <a:cubicBezTo>
                  <a:pt x="937" y="1920"/>
                  <a:pt x="212" y="959"/>
                  <a:pt x="106" y="642"/>
                </a:cubicBezTo>
                <a:cubicBezTo>
                  <a:pt x="0" y="325"/>
                  <a:pt x="552" y="196"/>
                  <a:pt x="650" y="98"/>
                </a:cubicBezTo>
                <a:cubicBezTo>
                  <a:pt x="748" y="0"/>
                  <a:pt x="721" y="26"/>
                  <a:pt x="695" y="53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2" name="Freeform 44"/>
          <p:cNvSpPr>
            <a:spLocks/>
          </p:cNvSpPr>
          <p:nvPr/>
        </p:nvSpPr>
        <p:spPr bwMode="auto">
          <a:xfrm>
            <a:off x="6011863" y="3644900"/>
            <a:ext cx="2663825" cy="2605088"/>
          </a:xfrm>
          <a:custGeom>
            <a:avLst/>
            <a:gdLst>
              <a:gd name="T0" fmla="*/ 0 w 1678"/>
              <a:gd name="T1" fmla="*/ 0 h 1641"/>
              <a:gd name="T2" fmla="*/ 2147483646 w 1678"/>
              <a:gd name="T3" fmla="*/ 2147483646 h 1641"/>
              <a:gd name="T4" fmla="*/ 2147483646 w 1678"/>
              <a:gd name="T5" fmla="*/ 2147483646 h 1641"/>
              <a:gd name="T6" fmla="*/ 0 60000 65536"/>
              <a:gd name="T7" fmla="*/ 0 60000 65536"/>
              <a:gd name="T8" fmla="*/ 0 60000 65536"/>
              <a:gd name="T9" fmla="*/ 0 w 1678"/>
              <a:gd name="T10" fmla="*/ 0 h 1641"/>
              <a:gd name="T11" fmla="*/ 1678 w 1678"/>
              <a:gd name="T12" fmla="*/ 1641 h 16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8" h="1641">
                <a:moveTo>
                  <a:pt x="0" y="0"/>
                </a:moveTo>
                <a:cubicBezTo>
                  <a:pt x="427" y="631"/>
                  <a:pt x="854" y="1263"/>
                  <a:pt x="1134" y="1452"/>
                </a:cubicBezTo>
                <a:cubicBezTo>
                  <a:pt x="1414" y="1641"/>
                  <a:pt x="1546" y="1387"/>
                  <a:pt x="1678" y="1134"/>
                </a:cubicBezTo>
              </a:path>
            </a:pathLst>
          </a:cu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5" name="Freeform 47"/>
          <p:cNvSpPr>
            <a:spLocks/>
          </p:cNvSpPr>
          <p:nvPr/>
        </p:nvSpPr>
        <p:spPr bwMode="auto">
          <a:xfrm>
            <a:off x="6011863" y="3213100"/>
            <a:ext cx="2160587" cy="1296988"/>
          </a:xfrm>
          <a:custGeom>
            <a:avLst/>
            <a:gdLst>
              <a:gd name="T0" fmla="*/ 0 w 1361"/>
              <a:gd name="T1" fmla="*/ 2147483646 h 817"/>
              <a:gd name="T2" fmla="*/ 2147483646 w 1361"/>
              <a:gd name="T3" fmla="*/ 2147483646 h 817"/>
              <a:gd name="T4" fmla="*/ 2147483646 w 1361"/>
              <a:gd name="T5" fmla="*/ 2147483646 h 817"/>
              <a:gd name="T6" fmla="*/ 2147483646 w 1361"/>
              <a:gd name="T7" fmla="*/ 2147483646 h 817"/>
              <a:gd name="T8" fmla="*/ 2147483646 w 1361"/>
              <a:gd name="T9" fmla="*/ 0 h 8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1"/>
              <a:gd name="T16" fmla="*/ 0 h 817"/>
              <a:gd name="T17" fmla="*/ 1361 w 1361"/>
              <a:gd name="T18" fmla="*/ 817 h 8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1" h="817">
                <a:moveTo>
                  <a:pt x="0" y="272"/>
                </a:moveTo>
                <a:cubicBezTo>
                  <a:pt x="124" y="453"/>
                  <a:pt x="249" y="635"/>
                  <a:pt x="363" y="680"/>
                </a:cubicBezTo>
                <a:cubicBezTo>
                  <a:pt x="477" y="725"/>
                  <a:pt x="605" y="536"/>
                  <a:pt x="681" y="544"/>
                </a:cubicBezTo>
                <a:cubicBezTo>
                  <a:pt x="757" y="552"/>
                  <a:pt x="704" y="817"/>
                  <a:pt x="817" y="726"/>
                </a:cubicBezTo>
                <a:cubicBezTo>
                  <a:pt x="930" y="635"/>
                  <a:pt x="1270" y="121"/>
                  <a:pt x="1361" y="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8" name="Line 50"/>
          <p:cNvSpPr>
            <a:spLocks noChangeShapeType="1"/>
          </p:cNvSpPr>
          <p:nvPr/>
        </p:nvSpPr>
        <p:spPr bwMode="auto">
          <a:xfrm flipH="1" flipV="1">
            <a:off x="3563938" y="4005263"/>
            <a:ext cx="792162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79" name="Freeform 51"/>
          <p:cNvSpPr>
            <a:spLocks/>
          </p:cNvSpPr>
          <p:nvPr/>
        </p:nvSpPr>
        <p:spPr bwMode="auto">
          <a:xfrm>
            <a:off x="3635375" y="4437063"/>
            <a:ext cx="792163" cy="371475"/>
          </a:xfrm>
          <a:custGeom>
            <a:avLst/>
            <a:gdLst>
              <a:gd name="T0" fmla="*/ 2147483646 w 499"/>
              <a:gd name="T1" fmla="*/ 0 h 234"/>
              <a:gd name="T2" fmla="*/ 2147483646 w 499"/>
              <a:gd name="T3" fmla="*/ 2147483646 h 234"/>
              <a:gd name="T4" fmla="*/ 0 w 499"/>
              <a:gd name="T5" fmla="*/ 2147483646 h 234"/>
              <a:gd name="T6" fmla="*/ 0 60000 65536"/>
              <a:gd name="T7" fmla="*/ 0 60000 65536"/>
              <a:gd name="T8" fmla="*/ 0 60000 65536"/>
              <a:gd name="T9" fmla="*/ 0 w 499"/>
              <a:gd name="T10" fmla="*/ 0 h 234"/>
              <a:gd name="T11" fmla="*/ 499 w 499"/>
              <a:gd name="T12" fmla="*/ 234 h 2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234">
                <a:moveTo>
                  <a:pt x="499" y="0"/>
                </a:moveTo>
                <a:cubicBezTo>
                  <a:pt x="404" y="110"/>
                  <a:pt x="310" y="220"/>
                  <a:pt x="227" y="227"/>
                </a:cubicBezTo>
                <a:cubicBezTo>
                  <a:pt x="144" y="234"/>
                  <a:pt x="38" y="75"/>
                  <a:pt x="0" y="45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0" name="Line 52"/>
          <p:cNvSpPr>
            <a:spLocks noChangeShapeType="1"/>
          </p:cNvSpPr>
          <p:nvPr/>
        </p:nvSpPr>
        <p:spPr bwMode="auto">
          <a:xfrm flipV="1">
            <a:off x="7451725" y="3644900"/>
            <a:ext cx="433388" cy="7921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1" name="Freeform 53"/>
          <p:cNvSpPr>
            <a:spLocks/>
          </p:cNvSpPr>
          <p:nvPr/>
        </p:nvSpPr>
        <p:spPr bwMode="auto">
          <a:xfrm>
            <a:off x="4572000" y="2708275"/>
            <a:ext cx="1588" cy="576263"/>
          </a:xfrm>
          <a:custGeom>
            <a:avLst/>
            <a:gdLst>
              <a:gd name="T0" fmla="*/ 0 w 1"/>
              <a:gd name="T1" fmla="*/ 2147483646 h 363"/>
              <a:gd name="T2" fmla="*/ 0 w 1"/>
              <a:gd name="T3" fmla="*/ 0 h 363"/>
              <a:gd name="T4" fmla="*/ 0 60000 65536"/>
              <a:gd name="T5" fmla="*/ 0 60000 65536"/>
              <a:gd name="T6" fmla="*/ 0 w 1"/>
              <a:gd name="T7" fmla="*/ 0 h 363"/>
              <a:gd name="T8" fmla="*/ 1 w 1"/>
              <a:gd name="T9" fmla="*/ 363 h 36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63">
                <a:moveTo>
                  <a:pt x="0" y="363"/>
                </a:moveTo>
                <a:cubicBezTo>
                  <a:pt x="0" y="211"/>
                  <a:pt x="0" y="60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2" name="Line 54"/>
          <p:cNvSpPr>
            <a:spLocks noChangeShapeType="1"/>
          </p:cNvSpPr>
          <p:nvPr/>
        </p:nvSpPr>
        <p:spPr bwMode="auto">
          <a:xfrm flipH="1" flipV="1">
            <a:off x="4643438" y="2781300"/>
            <a:ext cx="288925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4" name="Line 56"/>
          <p:cNvSpPr>
            <a:spLocks noChangeShapeType="1"/>
          </p:cNvSpPr>
          <p:nvPr/>
        </p:nvSpPr>
        <p:spPr bwMode="auto">
          <a:xfrm flipH="1">
            <a:off x="4932363" y="2276475"/>
            <a:ext cx="647700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6" name="Line 58"/>
          <p:cNvSpPr>
            <a:spLocks noChangeShapeType="1"/>
          </p:cNvSpPr>
          <p:nvPr/>
        </p:nvSpPr>
        <p:spPr bwMode="auto">
          <a:xfrm flipH="1" flipV="1">
            <a:off x="4859338" y="2781300"/>
            <a:ext cx="649287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7" name="Freeform 59"/>
          <p:cNvSpPr>
            <a:spLocks/>
          </p:cNvSpPr>
          <p:nvPr/>
        </p:nvSpPr>
        <p:spPr bwMode="auto">
          <a:xfrm rot="748884">
            <a:off x="7524750" y="3789363"/>
            <a:ext cx="1584325" cy="1247775"/>
          </a:xfrm>
          <a:custGeom>
            <a:avLst/>
            <a:gdLst>
              <a:gd name="T0" fmla="*/ 0 w 998"/>
              <a:gd name="T1" fmla="*/ 2147483646 h 786"/>
              <a:gd name="T2" fmla="*/ 2147483646 w 998"/>
              <a:gd name="T3" fmla="*/ 2147483646 h 786"/>
              <a:gd name="T4" fmla="*/ 2147483646 w 998"/>
              <a:gd name="T5" fmla="*/ 2147483646 h 786"/>
              <a:gd name="T6" fmla="*/ 2147483646 w 998"/>
              <a:gd name="T7" fmla="*/ 2147483646 h 786"/>
              <a:gd name="T8" fmla="*/ 0 60000 65536"/>
              <a:gd name="T9" fmla="*/ 0 60000 65536"/>
              <a:gd name="T10" fmla="*/ 0 60000 65536"/>
              <a:gd name="T11" fmla="*/ 0 60000 65536"/>
              <a:gd name="T12" fmla="*/ 0 w 998"/>
              <a:gd name="T13" fmla="*/ 0 h 786"/>
              <a:gd name="T14" fmla="*/ 998 w 998"/>
              <a:gd name="T15" fmla="*/ 786 h 7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8" h="786">
                <a:moveTo>
                  <a:pt x="0" y="650"/>
                </a:moveTo>
                <a:cubicBezTo>
                  <a:pt x="26" y="718"/>
                  <a:pt x="53" y="786"/>
                  <a:pt x="136" y="695"/>
                </a:cubicBezTo>
                <a:cubicBezTo>
                  <a:pt x="219" y="604"/>
                  <a:pt x="355" y="212"/>
                  <a:pt x="499" y="106"/>
                </a:cubicBezTo>
                <a:cubicBezTo>
                  <a:pt x="643" y="0"/>
                  <a:pt x="915" y="68"/>
                  <a:pt x="998" y="6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8" name="Freeform 60"/>
          <p:cNvSpPr>
            <a:spLocks/>
          </p:cNvSpPr>
          <p:nvPr/>
        </p:nvSpPr>
        <p:spPr bwMode="auto">
          <a:xfrm>
            <a:off x="-36513" y="3141663"/>
            <a:ext cx="863601" cy="71437"/>
          </a:xfrm>
          <a:custGeom>
            <a:avLst/>
            <a:gdLst>
              <a:gd name="T0" fmla="*/ 0 w 544"/>
              <a:gd name="T1" fmla="*/ 2147483646 h 45"/>
              <a:gd name="T2" fmla="*/ 2147483646 w 544"/>
              <a:gd name="T3" fmla="*/ 0 h 45"/>
              <a:gd name="T4" fmla="*/ 0 60000 65536"/>
              <a:gd name="T5" fmla="*/ 0 60000 65536"/>
              <a:gd name="T6" fmla="*/ 0 w 544"/>
              <a:gd name="T7" fmla="*/ 0 h 45"/>
              <a:gd name="T8" fmla="*/ 544 w 544"/>
              <a:gd name="T9" fmla="*/ 45 h 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44" h="45">
                <a:moveTo>
                  <a:pt x="0" y="45"/>
                </a:moveTo>
                <a:cubicBezTo>
                  <a:pt x="226" y="26"/>
                  <a:pt x="453" y="8"/>
                  <a:pt x="544" y="0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89" name="Freeform 61"/>
          <p:cNvSpPr>
            <a:spLocks/>
          </p:cNvSpPr>
          <p:nvPr/>
        </p:nvSpPr>
        <p:spPr bwMode="auto">
          <a:xfrm>
            <a:off x="1979613" y="1989138"/>
            <a:ext cx="2376487" cy="1595437"/>
          </a:xfrm>
          <a:custGeom>
            <a:avLst/>
            <a:gdLst>
              <a:gd name="T0" fmla="*/ 2147483646 w 1497"/>
              <a:gd name="T1" fmla="*/ 2147483646 h 1005"/>
              <a:gd name="T2" fmla="*/ 2147483646 w 1497"/>
              <a:gd name="T3" fmla="*/ 2147483646 h 1005"/>
              <a:gd name="T4" fmla="*/ 2147483646 w 1497"/>
              <a:gd name="T5" fmla="*/ 2147483646 h 1005"/>
              <a:gd name="T6" fmla="*/ 2147483646 w 1497"/>
              <a:gd name="T7" fmla="*/ 2147483646 h 1005"/>
              <a:gd name="T8" fmla="*/ 0 60000 65536"/>
              <a:gd name="T9" fmla="*/ 0 60000 65536"/>
              <a:gd name="T10" fmla="*/ 0 60000 65536"/>
              <a:gd name="T11" fmla="*/ 0 60000 65536"/>
              <a:gd name="T12" fmla="*/ 0 w 1497"/>
              <a:gd name="T13" fmla="*/ 0 h 1005"/>
              <a:gd name="T14" fmla="*/ 1497 w 1497"/>
              <a:gd name="T15" fmla="*/ 1005 h 10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97" h="1005">
                <a:moveTo>
                  <a:pt x="1497" y="203"/>
                </a:moveTo>
                <a:cubicBezTo>
                  <a:pt x="1361" y="101"/>
                  <a:pt x="1225" y="0"/>
                  <a:pt x="998" y="113"/>
                </a:cubicBezTo>
                <a:cubicBezTo>
                  <a:pt x="771" y="226"/>
                  <a:pt x="272" y="763"/>
                  <a:pt x="136" y="884"/>
                </a:cubicBezTo>
                <a:cubicBezTo>
                  <a:pt x="0" y="1005"/>
                  <a:pt x="182" y="846"/>
                  <a:pt x="182" y="83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2" name="Line 64"/>
          <p:cNvSpPr>
            <a:spLocks noChangeShapeType="1"/>
          </p:cNvSpPr>
          <p:nvPr/>
        </p:nvSpPr>
        <p:spPr bwMode="auto">
          <a:xfrm flipH="1">
            <a:off x="2411413" y="2636838"/>
            <a:ext cx="504825" cy="714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3" name="Line 65"/>
          <p:cNvSpPr>
            <a:spLocks noChangeShapeType="1"/>
          </p:cNvSpPr>
          <p:nvPr/>
        </p:nvSpPr>
        <p:spPr bwMode="auto">
          <a:xfrm>
            <a:off x="7812088" y="3068638"/>
            <a:ext cx="431800" cy="73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5" name="Freeform 67"/>
          <p:cNvSpPr>
            <a:spLocks/>
          </p:cNvSpPr>
          <p:nvPr/>
        </p:nvSpPr>
        <p:spPr bwMode="auto">
          <a:xfrm>
            <a:off x="4859338" y="2060575"/>
            <a:ext cx="1441450" cy="576263"/>
          </a:xfrm>
          <a:custGeom>
            <a:avLst/>
            <a:gdLst>
              <a:gd name="T0" fmla="*/ 2147483646 w 908"/>
              <a:gd name="T1" fmla="*/ 0 h 363"/>
              <a:gd name="T2" fmla="*/ 2147483646 w 908"/>
              <a:gd name="T3" fmla="*/ 2147483646 h 363"/>
              <a:gd name="T4" fmla="*/ 0 w 908"/>
              <a:gd name="T5" fmla="*/ 2147483646 h 363"/>
              <a:gd name="T6" fmla="*/ 0 60000 65536"/>
              <a:gd name="T7" fmla="*/ 0 60000 65536"/>
              <a:gd name="T8" fmla="*/ 0 60000 65536"/>
              <a:gd name="T9" fmla="*/ 0 w 908"/>
              <a:gd name="T10" fmla="*/ 0 h 363"/>
              <a:gd name="T11" fmla="*/ 908 w 908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08" h="363">
                <a:moveTo>
                  <a:pt x="908" y="0"/>
                </a:moveTo>
                <a:cubicBezTo>
                  <a:pt x="870" y="106"/>
                  <a:pt x="832" y="212"/>
                  <a:pt x="681" y="272"/>
                </a:cubicBezTo>
                <a:cubicBezTo>
                  <a:pt x="530" y="332"/>
                  <a:pt x="113" y="348"/>
                  <a:pt x="0" y="363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6" name="Freeform 68"/>
          <p:cNvSpPr>
            <a:spLocks/>
          </p:cNvSpPr>
          <p:nvPr/>
        </p:nvSpPr>
        <p:spPr bwMode="auto">
          <a:xfrm>
            <a:off x="-36513" y="3644900"/>
            <a:ext cx="1368426" cy="227013"/>
          </a:xfrm>
          <a:custGeom>
            <a:avLst/>
            <a:gdLst>
              <a:gd name="T0" fmla="*/ 2147483646 w 862"/>
              <a:gd name="T1" fmla="*/ 0 h 143"/>
              <a:gd name="T2" fmla="*/ 2147483646 w 862"/>
              <a:gd name="T3" fmla="*/ 2147483646 h 143"/>
              <a:gd name="T4" fmla="*/ 0 w 862"/>
              <a:gd name="T5" fmla="*/ 2147483646 h 143"/>
              <a:gd name="T6" fmla="*/ 0 60000 65536"/>
              <a:gd name="T7" fmla="*/ 0 60000 65536"/>
              <a:gd name="T8" fmla="*/ 0 60000 65536"/>
              <a:gd name="T9" fmla="*/ 0 w 862"/>
              <a:gd name="T10" fmla="*/ 0 h 143"/>
              <a:gd name="T11" fmla="*/ 862 w 862"/>
              <a:gd name="T12" fmla="*/ 143 h 14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143">
                <a:moveTo>
                  <a:pt x="862" y="0"/>
                </a:moveTo>
                <a:cubicBezTo>
                  <a:pt x="707" y="64"/>
                  <a:pt x="552" y="129"/>
                  <a:pt x="408" y="136"/>
                </a:cubicBezTo>
                <a:cubicBezTo>
                  <a:pt x="264" y="143"/>
                  <a:pt x="68" y="60"/>
                  <a:pt x="0" y="45"/>
                </a:cubicBezTo>
              </a:path>
            </a:pathLst>
          </a:cu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7" name="Freeform 69"/>
          <p:cNvSpPr>
            <a:spLocks/>
          </p:cNvSpPr>
          <p:nvPr/>
        </p:nvSpPr>
        <p:spPr bwMode="auto">
          <a:xfrm>
            <a:off x="8316913" y="3068638"/>
            <a:ext cx="792162" cy="647700"/>
          </a:xfrm>
          <a:custGeom>
            <a:avLst/>
            <a:gdLst>
              <a:gd name="T0" fmla="*/ 2147483646 w 499"/>
              <a:gd name="T1" fmla="*/ 2147483646 h 408"/>
              <a:gd name="T2" fmla="*/ 2147483646 w 499"/>
              <a:gd name="T3" fmla="*/ 2147483646 h 408"/>
              <a:gd name="T4" fmla="*/ 0 w 499"/>
              <a:gd name="T5" fmla="*/ 0 h 408"/>
              <a:gd name="T6" fmla="*/ 0 60000 65536"/>
              <a:gd name="T7" fmla="*/ 0 60000 65536"/>
              <a:gd name="T8" fmla="*/ 0 60000 65536"/>
              <a:gd name="T9" fmla="*/ 0 w 499"/>
              <a:gd name="T10" fmla="*/ 0 h 408"/>
              <a:gd name="T11" fmla="*/ 499 w 499"/>
              <a:gd name="T12" fmla="*/ 408 h 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408">
                <a:moveTo>
                  <a:pt x="499" y="408"/>
                </a:moveTo>
                <a:cubicBezTo>
                  <a:pt x="359" y="396"/>
                  <a:pt x="219" y="385"/>
                  <a:pt x="136" y="317"/>
                </a:cubicBezTo>
                <a:cubicBezTo>
                  <a:pt x="53" y="249"/>
                  <a:pt x="23" y="53"/>
                  <a:pt x="0" y="0"/>
                </a:cubicBezTo>
              </a:path>
            </a:pathLst>
          </a:cu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8" name="Freeform 70"/>
          <p:cNvSpPr>
            <a:spLocks/>
          </p:cNvSpPr>
          <p:nvPr/>
        </p:nvSpPr>
        <p:spPr bwMode="auto">
          <a:xfrm>
            <a:off x="2339975" y="2708275"/>
            <a:ext cx="1584325" cy="1152525"/>
          </a:xfrm>
          <a:custGeom>
            <a:avLst/>
            <a:gdLst>
              <a:gd name="T0" fmla="*/ 0 w 998"/>
              <a:gd name="T1" fmla="*/ 2147483646 h 726"/>
              <a:gd name="T2" fmla="*/ 2147483646 w 998"/>
              <a:gd name="T3" fmla="*/ 2147483646 h 726"/>
              <a:gd name="T4" fmla="*/ 2147483646 w 998"/>
              <a:gd name="T5" fmla="*/ 0 h 726"/>
              <a:gd name="T6" fmla="*/ 0 60000 65536"/>
              <a:gd name="T7" fmla="*/ 0 60000 65536"/>
              <a:gd name="T8" fmla="*/ 0 60000 65536"/>
              <a:gd name="T9" fmla="*/ 0 w 998"/>
              <a:gd name="T10" fmla="*/ 0 h 726"/>
              <a:gd name="T11" fmla="*/ 998 w 998"/>
              <a:gd name="T12" fmla="*/ 726 h 7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8" h="726">
                <a:moveTo>
                  <a:pt x="0" y="726"/>
                </a:moveTo>
                <a:cubicBezTo>
                  <a:pt x="53" y="560"/>
                  <a:pt x="106" y="394"/>
                  <a:pt x="272" y="273"/>
                </a:cubicBezTo>
                <a:cubicBezTo>
                  <a:pt x="438" y="152"/>
                  <a:pt x="718" y="76"/>
                  <a:pt x="998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99" name="Freeform 71"/>
          <p:cNvSpPr>
            <a:spLocks/>
          </p:cNvSpPr>
          <p:nvPr/>
        </p:nvSpPr>
        <p:spPr bwMode="auto">
          <a:xfrm>
            <a:off x="4787900" y="3068638"/>
            <a:ext cx="1223963" cy="973137"/>
          </a:xfrm>
          <a:custGeom>
            <a:avLst/>
            <a:gdLst>
              <a:gd name="T0" fmla="*/ 2147483646 w 816"/>
              <a:gd name="T1" fmla="*/ 2147483646 h 613"/>
              <a:gd name="T2" fmla="*/ 2147483646 w 816"/>
              <a:gd name="T3" fmla="*/ 2147483646 h 613"/>
              <a:gd name="T4" fmla="*/ 2147483646 w 816"/>
              <a:gd name="T5" fmla="*/ 2147483646 h 613"/>
              <a:gd name="T6" fmla="*/ 2147483646 w 816"/>
              <a:gd name="T7" fmla="*/ 2147483646 h 613"/>
              <a:gd name="T8" fmla="*/ 0 w 816"/>
              <a:gd name="T9" fmla="*/ 0 h 6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6"/>
              <a:gd name="T16" fmla="*/ 0 h 613"/>
              <a:gd name="T17" fmla="*/ 816 w 816"/>
              <a:gd name="T18" fmla="*/ 613 h 6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6" h="613">
                <a:moveTo>
                  <a:pt x="816" y="318"/>
                </a:moveTo>
                <a:cubicBezTo>
                  <a:pt x="812" y="389"/>
                  <a:pt x="809" y="461"/>
                  <a:pt x="771" y="499"/>
                </a:cubicBezTo>
                <a:cubicBezTo>
                  <a:pt x="733" y="537"/>
                  <a:pt x="680" y="613"/>
                  <a:pt x="589" y="545"/>
                </a:cubicBezTo>
                <a:cubicBezTo>
                  <a:pt x="498" y="477"/>
                  <a:pt x="325" y="182"/>
                  <a:pt x="227" y="91"/>
                </a:cubicBezTo>
                <a:cubicBezTo>
                  <a:pt x="129" y="0"/>
                  <a:pt x="38" y="15"/>
                  <a:pt x="0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600" name="AutoShape 72" descr="Светлый диагональный 1"/>
          <p:cNvSpPr>
            <a:spLocks noChangeArrowheads="1"/>
          </p:cNvSpPr>
          <p:nvPr/>
        </p:nvSpPr>
        <p:spPr bwMode="auto">
          <a:xfrm>
            <a:off x="179388" y="5805488"/>
            <a:ext cx="504825" cy="431800"/>
          </a:xfrm>
          <a:prstGeom prst="irregularSeal1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601" name="AutoShape 73"/>
          <p:cNvSpPr>
            <a:spLocks noChangeArrowheads="1"/>
          </p:cNvSpPr>
          <p:nvPr/>
        </p:nvSpPr>
        <p:spPr bwMode="auto">
          <a:xfrm>
            <a:off x="250825" y="6308725"/>
            <a:ext cx="539750" cy="288925"/>
          </a:xfrm>
          <a:prstGeom prst="rightArrow">
            <a:avLst>
              <a:gd name="adj1" fmla="val 50000"/>
              <a:gd name="adj2" fmla="val 467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sp>
        <p:nvSpPr>
          <p:cNvPr id="22603" name="Text Box 75"/>
          <p:cNvSpPr txBox="1">
            <a:spLocks noChangeArrowheads="1"/>
          </p:cNvSpPr>
          <p:nvPr/>
        </p:nvSpPr>
        <p:spPr bwMode="auto">
          <a:xfrm>
            <a:off x="0" y="0"/>
            <a:ext cx="9144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CC0099"/>
                </a:solidFill>
                <a:latin typeface="Constantia" panose="02030602050306030303" pitchFamily="18" charset="0"/>
              </a:rPr>
              <a:t>В мировом хозяйстве образовался огромный территориальный разрыв между районами добычи и потребления. Для его преодоления возникли мощные – прежде всего океанские потоки – настоящие «нефтяные мосты»</a:t>
            </a:r>
          </a:p>
        </p:txBody>
      </p:sp>
      <p:pic>
        <p:nvPicPr>
          <p:cNvPr id="22604" name="Picture 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201612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06" name="Text Box 78"/>
          <p:cNvSpPr txBox="1">
            <a:spLocks noChangeArrowheads="1"/>
          </p:cNvSpPr>
          <p:nvPr/>
        </p:nvSpPr>
        <p:spPr bwMode="auto">
          <a:xfrm>
            <a:off x="900113" y="6308725"/>
            <a:ext cx="5976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333300"/>
                </a:solidFill>
                <a:latin typeface="Constantia" panose="02030602050306030303" pitchFamily="18" charset="0"/>
              </a:rPr>
              <a:t>Основные направления морских перевозок нефти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2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0" dur="20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2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2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2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22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2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2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2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 nodeType="clickPar">
                      <p:stCondLst>
                        <p:cond delay="indefinite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2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2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2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 animBg="1"/>
      <p:bldP spid="22544" grpId="0" animBg="1"/>
      <p:bldP spid="22545" grpId="0" animBg="1"/>
      <p:bldP spid="22546" grpId="0" animBg="1"/>
      <p:bldP spid="22547" grpId="0" animBg="1"/>
      <p:bldP spid="22548" grpId="0" animBg="1"/>
      <p:bldP spid="22549" grpId="0" animBg="1"/>
      <p:bldP spid="22549" grpId="1" animBg="1"/>
      <p:bldP spid="22550" grpId="0" animBg="1"/>
      <p:bldP spid="22551" grpId="0" animBg="1"/>
      <p:bldP spid="22552" grpId="0" animBg="1"/>
      <p:bldP spid="22553" grpId="0" animBg="1"/>
      <p:bldP spid="22554" grpId="0" animBg="1"/>
      <p:bldP spid="22555" grpId="0" animBg="1"/>
      <p:bldP spid="22556" grpId="0"/>
      <p:bldP spid="22562" grpId="0" animBg="1"/>
      <p:bldP spid="22563" grpId="0" animBg="1"/>
      <p:bldP spid="22564" grpId="0" animBg="1"/>
      <p:bldP spid="22565" grpId="0" animBg="1"/>
      <p:bldP spid="22565" grpId="1" animBg="1"/>
      <p:bldP spid="22568" grpId="0" animBg="1"/>
      <p:bldP spid="22571" grpId="0" animBg="1"/>
      <p:bldP spid="22572" grpId="0" animBg="1"/>
      <p:bldP spid="22575" grpId="0" animBg="1"/>
      <p:bldP spid="22578" grpId="0" animBg="1"/>
      <p:bldP spid="22579" grpId="0" animBg="1"/>
      <p:bldP spid="22580" grpId="0" animBg="1"/>
      <p:bldP spid="22581" grpId="0" animBg="1"/>
      <p:bldP spid="22582" grpId="0" animBg="1"/>
      <p:bldP spid="22584" grpId="0" animBg="1"/>
      <p:bldP spid="22586" grpId="0" animBg="1"/>
      <p:bldP spid="22587" grpId="0" animBg="1"/>
      <p:bldP spid="22588" grpId="0" animBg="1"/>
      <p:bldP spid="22589" grpId="0" animBg="1"/>
      <p:bldP spid="22592" grpId="0" animBg="1"/>
      <p:bldP spid="22593" grpId="0" animBg="1"/>
      <p:bldP spid="22595" grpId="0" animBg="1"/>
      <p:bldP spid="22596" grpId="0" animBg="1"/>
      <p:bldP spid="22597" grpId="0" animBg="1"/>
      <p:bldP spid="22598" grpId="0" animBg="1"/>
      <p:bldP spid="22599" grpId="0" animBg="1"/>
      <p:bldP spid="22600" grpId="0" animBg="1"/>
      <p:bldP spid="22601" grpId="0" animBg="1"/>
      <p:bldP spid="22603" grpId="0"/>
      <p:bldP spid="226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500438"/>
            <a:ext cx="54006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400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Природный газ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-541338" y="692150"/>
            <a:ext cx="8713788" cy="5976938"/>
          </a:xfrm>
        </p:spPr>
        <p:txBody>
          <a:bodyPr/>
          <a:lstStyle/>
          <a:p>
            <a:pPr lvl="2" algn="just" eaLnBrk="1" hangingPunct="1">
              <a:lnSpc>
                <a:spcPct val="80000"/>
              </a:lnSpc>
            </a:pPr>
            <a:endParaRPr lang="ru-RU" altLang="ru-RU" sz="1200" smtClean="0"/>
          </a:p>
          <a:p>
            <a:pPr lvl="2"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Доказанные запасы природного газа в мире составляют около 180 трлн. куб.м., из них примерно 56% находится в России, Иране и Катаре.</a:t>
            </a:r>
          </a:p>
          <a:p>
            <a:pPr lvl="2"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аналитиков МЭА, всего на планете имеется около 400 трлн. куб. м. природного газа, а суммарные запасы нетрадиционного газа (метана в угольных пластах и газа, содержащегося в газовых песках) составляет около 900 трлн. куб. м., из них  около  25% находится в Канаде и США.</a:t>
            </a:r>
          </a:p>
          <a:p>
            <a:pPr lvl="2"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природного газа в мире имеет тенденцию к концентрации в таких странах, как Ближний и Средний Восток, Африка, а также в России. В 2006-2030 гг. около 46% роста его добычи будет обеспечено за счёт государств Ближнего и Среднего Востока, одновременно в указанных странах на данный энергоноситель будет усиливаться внутренний спрос.</a:t>
            </a:r>
          </a:p>
          <a:p>
            <a:pPr algn="just"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4"/>
          <p:cNvSpPr>
            <a:spLocks noChangeArrowheads="1"/>
          </p:cNvSpPr>
          <p:nvPr/>
        </p:nvSpPr>
        <p:spPr bwMode="auto">
          <a:xfrm>
            <a:off x="1285875" y="1785938"/>
            <a:ext cx="71437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4800" b="1" i="1">
              <a:solidFill>
                <a:srgbClr val="009900"/>
              </a:solidFill>
              <a:latin typeface="Constantia" panose="02030602050306030303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  <a:t/>
            </a:r>
            <a:br>
              <a:rPr lang="ru-RU" altLang="ru-RU" sz="4800" b="1" i="1">
                <a:solidFill>
                  <a:srgbClr val="009900"/>
                </a:solidFill>
                <a:latin typeface="Constantia" panose="02030602050306030303" pitchFamily="18" charset="0"/>
              </a:rPr>
            </a:br>
            <a:endParaRPr lang="ru-RU" altLang="ru-RU" sz="480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25603" name="Object 2"/>
          <p:cNvGraphicFramePr>
            <a:graphicFrameLocks noChangeAspect="1"/>
          </p:cNvGraphicFramePr>
          <p:nvPr/>
        </p:nvGraphicFramePr>
        <p:xfrm>
          <a:off x="71438" y="155575"/>
          <a:ext cx="7286625" cy="364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Презентация" r:id="rId3" imgW="903847" imgH="678047" progId="PowerPoint.Show.12">
                  <p:embed/>
                </p:oleObj>
              </mc:Choice>
              <mc:Fallback>
                <p:oleObj name="Презентация" r:id="rId3" imgW="903847" imgH="678047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55575"/>
                        <a:ext cx="7286625" cy="364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3"/>
          <p:cNvGraphicFramePr>
            <a:graphicFrameLocks noChangeAspect="1"/>
          </p:cNvGraphicFramePr>
          <p:nvPr/>
        </p:nvGraphicFramePr>
        <p:xfrm>
          <a:off x="3143250" y="3786188"/>
          <a:ext cx="6500813" cy="350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Презентация" r:id="rId5" imgW="699461" imgH="524207" progId="PowerPoint.Show.12">
                  <p:embed/>
                </p:oleObj>
              </mc:Choice>
              <mc:Fallback>
                <p:oleObj name="Презентация" r:id="rId5" imgW="699461" imgH="524207" progId="PowerPoint.Show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3786188"/>
                        <a:ext cx="6500813" cy="350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accent1"/>
                </a:solidFill>
              </a:rPr>
              <a:t>Металлические руды</a:t>
            </a:r>
          </a:p>
        </p:txBody>
      </p:sp>
      <p:sp>
        <p:nvSpPr>
          <p:cNvPr id="26627" name="Rectangle 3"/>
          <p:cNvSpPr txBox="1">
            <a:spLocks noChangeArrowheads="1"/>
          </p:cNvSpPr>
          <p:nvPr/>
        </p:nvSpPr>
        <p:spPr bwMode="auto">
          <a:xfrm>
            <a:off x="457200" y="836613"/>
            <a:ext cx="82296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 typeface="Courier New" panose="02070309020205020404" pitchFamily="49" charset="0"/>
              <a:buChar char="o"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значение для производства черных металлов имеют запасы железной руды.  Мировые прогнозные ресурсы железной руды достигают примерно 600 млрд. т, а разведанные запасы — 260 млрд. т. Крупнейшие в мире месторождения железной руды находятся в Бразилии, Австралии, Канаде, России, Китае, США, Индии, Швеции. Добыча железной руды в мире составляет 0,9-1,0 млрд. т в год. Ресурсообеспеченность мирового хозяйства этим видом сырья — примерно 250 лет. </a:t>
            </a:r>
          </a:p>
        </p:txBody>
      </p:sp>
      <p:pic>
        <p:nvPicPr>
          <p:cNvPr id="26628" name="Picture 5" descr="mdtnh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0" b="5565"/>
          <a:stretch>
            <a:fillRect/>
          </a:stretch>
        </p:blipFill>
        <p:spPr bwMode="auto">
          <a:xfrm>
            <a:off x="755650" y="2106613"/>
            <a:ext cx="670718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15888"/>
            <a:ext cx="4619625" cy="766762"/>
          </a:xfrm>
        </p:spPr>
        <p:txBody>
          <a:bodyPr lIns="0" rIns="0" bIns="0" anchor="b"/>
          <a:lstStyle/>
          <a:p>
            <a:pPr eaLnBrk="1" hangingPunct="1"/>
            <a:r>
              <a:rPr lang="ru-RU" altLang="ru-RU" sz="3100" smtClean="0"/>
              <a:t>Алмазы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958850"/>
            <a:ext cx="4500562" cy="33845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добыча алмазов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стоимостном выражении)</a:t>
            </a: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странах-лидерах составила: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Ботсвана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Канада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ЮАР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Ангола</a:t>
            </a:r>
          </a:p>
          <a:p>
            <a:pPr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Намибия</a:t>
            </a:r>
          </a:p>
          <a:p>
            <a:pPr marL="533400" indent="-533400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altLang="ru-RU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8220" name="Picture 12" descr="503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419600"/>
            <a:ext cx="3322637" cy="213995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8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8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8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8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7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3419475" y="115888"/>
            <a:ext cx="1816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ресурсы</a:t>
            </a:r>
          </a:p>
        </p:txBody>
      </p:sp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468313" y="620713"/>
            <a:ext cx="86756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Общие запасы воды на Земле составляют 1386 млн. км3, но 96,5% водных ресурсов планеты приходится на соленые воды Мирового океана и 1% — на соленые подземные воды. На пресные воды приходится всего 2,5% общего объема гидросферы, а если исключить из расчета полярные льды, которые еще практически не используются, то в распоряжении человечества остается, лишь 0,3% общего количества воды на земле </a:t>
            </a:r>
          </a:p>
        </p:txBody>
      </p:sp>
      <p:pic>
        <p:nvPicPr>
          <p:cNvPr id="2867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781300"/>
            <a:ext cx="4243388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963"/>
            <a:ext cx="9144000" cy="628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395288" y="476250"/>
            <a:ext cx="653415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важный минеральный ресурс — поваренную соль — получают из месторождений каменной соли и путем выпаривания воды соленых озер и морской воды. Мировые ресурсы поваренной соли практически неисчерпаемы. Почти каждая страна обладает либо залежами каменной соли, либо установками по выпариванию соленой воды. Колоссальный источник поваренной соли – сам Мировой океан. Первое место по добыче поваренной соли занимают США (21%), затем следуют Китай (14%), Канада и Германия (по 6%). Значительная добыча соли ведется во Франции, Великобритании, Австралии и Польше.</a:t>
            </a:r>
          </a:p>
        </p:txBody>
      </p:sp>
      <p:sp>
        <p:nvSpPr>
          <p:cNvPr id="30723" name="Rectangle 2"/>
          <p:cNvSpPr txBox="1">
            <a:spLocks noChangeArrowheads="1"/>
          </p:cNvSpPr>
          <p:nvPr/>
        </p:nvSpPr>
        <p:spPr bwMode="auto">
          <a:xfrm>
            <a:off x="404813" y="158750"/>
            <a:ext cx="82296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accent1"/>
                </a:solidFill>
              </a:rPr>
              <a:t>Неметаллические полезные ископаемые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429000"/>
            <a:ext cx="5547841" cy="3145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33675"/>
            <a:ext cx="6691312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Прямоугольник 1"/>
          <p:cNvSpPr>
            <a:spLocks noChangeArrowheads="1"/>
          </p:cNvSpPr>
          <p:nvPr/>
        </p:nvSpPr>
        <p:spPr bwMode="auto">
          <a:xfrm>
            <a:off x="395288" y="476250"/>
            <a:ext cx="6462712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Мировые лесные ресурсы характеризуются, прежде всего, показателями лесистости, лесной площади и запаса древесины на корню. </a:t>
            </a:r>
            <a:b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лесной площади отражает размер территории, покрытой лесами, в том числе на душу населения. Лесистость показывает отношение площади лесов к общей территории страны. Запасы древесины на корню обычно определяются умножением среднего количества древесины (в кубических метрах) с 1 м» на площадь, занятую лесами. </a:t>
            </a:r>
            <a:endParaRPr lang="ru-RU" altLang="ru-RU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2667000" y="107950"/>
            <a:ext cx="1803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5" r="1614" b="8911"/>
          <a:stretch>
            <a:fillRect/>
          </a:stretch>
        </p:blipFill>
        <p:spPr bwMode="auto">
          <a:xfrm>
            <a:off x="17463" y="3716338"/>
            <a:ext cx="4625975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8313" y="404813"/>
            <a:ext cx="4572000" cy="21415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ru-RU" altLang="ru-RU" sz="2600" b="1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Наибольшие размеры пашен</a:t>
            </a:r>
            <a:r>
              <a:rPr lang="ru-RU" altLang="ru-RU" sz="2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38200" lvl="1" indent="-3810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США- 185 млн. га</a:t>
            </a:r>
          </a:p>
          <a:p>
            <a:pPr marL="838200" lvl="1" indent="-3810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Индия- 160 млн. га</a:t>
            </a:r>
          </a:p>
          <a:p>
            <a:pPr marL="838200" lvl="1" indent="-3810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Россия- 134 млн. га</a:t>
            </a:r>
          </a:p>
          <a:p>
            <a:pPr marL="838200" lvl="1" indent="-3810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Китай- 95 млн. га</a:t>
            </a:r>
          </a:p>
        </p:txBody>
      </p:sp>
      <p:sp>
        <p:nvSpPr>
          <p:cNvPr id="32772" name="Прямоугольник 2"/>
          <p:cNvSpPr>
            <a:spLocks noChangeArrowheads="1"/>
          </p:cNvSpPr>
          <p:nvPr/>
        </p:nvSpPr>
        <p:spPr bwMode="auto">
          <a:xfrm>
            <a:off x="3995738" y="2349500"/>
            <a:ext cx="4572000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838200" indent="-3810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обрабатываемых земель в общем земельном фонде</a:t>
            </a:r>
            <a:r>
              <a:rPr lang="ru-RU" altLang="ru-RU" sz="2600" b="1" i="1">
                <a:solidFill>
                  <a:srgbClr val="99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Индия- 57,1%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Польша- 46,9%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Италия- 40,3%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США- 19,6%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Китай- 10,3%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sz="2400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Россия- 7,8%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382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92225"/>
            <a:ext cx="4679950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323850" y="333375"/>
            <a:ext cx="85693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ресурсы  - это трудоспособная часть населения, обладающая физическим развитием, умственными способностями и знаниями, необходимыми для осуществления полезной деятельности в общественном производстве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189913" cy="613568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88687fbe11feb73de8d2af293c03220f3a2a0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1252</TotalTime>
  <Words>1556</Words>
  <Application>Microsoft Office PowerPoint</Application>
  <PresentationFormat>Экран (4:3)</PresentationFormat>
  <Paragraphs>173</Paragraphs>
  <Slides>32</Slides>
  <Notes>0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48" baseType="lpstr">
      <vt:lpstr>Tahoma</vt:lpstr>
      <vt:lpstr>Arial</vt:lpstr>
      <vt:lpstr>Trebuchet MS</vt:lpstr>
      <vt:lpstr>Wingdings 3</vt:lpstr>
      <vt:lpstr>Calibri</vt:lpstr>
      <vt:lpstr>Times New Roman</vt:lpstr>
      <vt:lpstr>Courier New</vt:lpstr>
      <vt:lpstr>Verdana</vt:lpstr>
      <vt:lpstr>Constantia</vt:lpstr>
      <vt:lpstr>Tw Cen MT</vt:lpstr>
      <vt:lpstr>Wingdings 2</vt:lpstr>
      <vt:lpstr>Batang</vt:lpstr>
      <vt:lpstr>Wingdings</vt:lpstr>
      <vt:lpstr>Грань</vt:lpstr>
      <vt:lpstr>Презентация</vt:lpstr>
      <vt:lpstr>Microsoft PowerPoint Presentation</vt:lpstr>
      <vt:lpstr>Природные и экономические ресурсы  современного мирового хозяйства</vt:lpstr>
      <vt:lpstr>Презентация PowerPoint</vt:lpstr>
      <vt:lpstr>Презентация PowerPoint</vt:lpstr>
      <vt:lpstr>Природные ресурсы</vt:lpstr>
      <vt:lpstr>Презентация PowerPoint</vt:lpstr>
      <vt:lpstr>Презентация PowerPoint</vt:lpstr>
      <vt:lpstr>Презентация PowerPoint</vt:lpstr>
      <vt:lpstr>Классификация минеральных ресурсов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Долевая структура геологических топливно-энергетических ресурсов в мире: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Природный газ</vt:lpstr>
      <vt:lpstr>Презентация PowerPoint</vt:lpstr>
      <vt:lpstr>Презентация PowerPoint</vt:lpstr>
      <vt:lpstr>Алмазы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домашний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Кузубов Алексей</cp:lastModifiedBy>
  <cp:revision>122</cp:revision>
  <dcterms:created xsi:type="dcterms:W3CDTF">2010-03-14T15:13:21Z</dcterms:created>
  <dcterms:modified xsi:type="dcterms:W3CDTF">2018-05-25T03:46:25Z</dcterms:modified>
</cp:coreProperties>
</file>