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648" r:id="rId1"/>
  </p:sldMasterIdLst>
  <p:sldIdLst>
    <p:sldId id="256" r:id="rId2"/>
    <p:sldId id="288" r:id="rId3"/>
    <p:sldId id="289" r:id="rId4"/>
    <p:sldId id="290" r:id="rId5"/>
    <p:sldId id="291" r:id="rId6"/>
    <p:sldId id="294" r:id="rId7"/>
    <p:sldId id="310" r:id="rId8"/>
    <p:sldId id="292" r:id="rId9"/>
    <p:sldId id="298" r:id="rId10"/>
    <p:sldId id="344" r:id="rId11"/>
    <p:sldId id="300" r:id="rId12"/>
    <p:sldId id="309" r:id="rId13"/>
    <p:sldId id="305" r:id="rId14"/>
    <p:sldId id="277" r:id="rId15"/>
    <p:sldId id="338" r:id="rId16"/>
    <p:sldId id="257" r:id="rId17"/>
    <p:sldId id="306" r:id="rId18"/>
    <p:sldId id="287" r:id="rId19"/>
    <p:sldId id="331" r:id="rId20"/>
    <p:sldId id="299" r:id="rId21"/>
    <p:sldId id="307" r:id="rId22"/>
    <p:sldId id="326" r:id="rId23"/>
    <p:sldId id="295" r:id="rId24"/>
    <p:sldId id="304" r:id="rId25"/>
    <p:sldId id="274" r:id="rId26"/>
    <p:sldId id="308" r:id="rId27"/>
    <p:sldId id="275" r:id="rId28"/>
    <p:sldId id="259" r:id="rId29"/>
    <p:sldId id="261" r:id="rId30"/>
    <p:sldId id="258" r:id="rId31"/>
    <p:sldId id="260" r:id="rId32"/>
    <p:sldId id="264" r:id="rId33"/>
    <p:sldId id="327" r:id="rId34"/>
    <p:sldId id="312" r:id="rId35"/>
    <p:sldId id="314" r:id="rId36"/>
    <p:sldId id="321" r:id="rId37"/>
    <p:sldId id="315" r:id="rId38"/>
    <p:sldId id="316" r:id="rId39"/>
    <p:sldId id="318" r:id="rId40"/>
    <p:sldId id="317" r:id="rId41"/>
    <p:sldId id="324" r:id="rId42"/>
    <p:sldId id="325" r:id="rId43"/>
    <p:sldId id="319" r:id="rId44"/>
    <p:sldId id="322" r:id="rId45"/>
    <p:sldId id="328" r:id="rId46"/>
    <p:sldId id="320" r:id="rId47"/>
    <p:sldId id="329" r:id="rId48"/>
    <p:sldId id="330" r:id="rId49"/>
    <p:sldId id="332" r:id="rId50"/>
    <p:sldId id="333" r:id="rId51"/>
    <p:sldId id="334" r:id="rId52"/>
    <p:sldId id="335" r:id="rId53"/>
    <p:sldId id="336" r:id="rId54"/>
    <p:sldId id="296" r:id="rId55"/>
    <p:sldId id="337" r:id="rId56"/>
    <p:sldId id="301" r:id="rId57"/>
    <p:sldId id="297" r:id="rId58"/>
    <p:sldId id="339" r:id="rId59"/>
  </p:sldIdLst>
  <p:sldSz cx="12192000" cy="6858000"/>
  <p:notesSz cx="6858000" cy="9144000"/>
  <p:custDataLst>
    <p:tags r:id="rId60"/>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1" initials="1" lastIdx="1" clrIdx="0">
    <p:extLst>
      <p:ext uri="{19B8F6BF-5375-455C-9EA6-DF929625EA0E}">
        <p15:presenceInfo xmlns:p15="http://schemas.microsoft.com/office/powerpoint/2012/main" userId="1"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332" autoAdjust="0"/>
    <p:restoredTop sz="94660"/>
  </p:normalViewPr>
  <p:slideViewPr>
    <p:cSldViewPr snapToGrid="0">
      <p:cViewPr varScale="1">
        <p:scale>
          <a:sx n="51" d="100"/>
          <a:sy n="51" d="100"/>
        </p:scale>
        <p:origin x="162" y="60"/>
      </p:cViewPr>
      <p:guideLst/>
    </p:cSldViewPr>
  </p:slideViewPr>
  <p:notesTextViewPr>
    <p:cViewPr>
      <p:scale>
        <a:sx n="3" d="2"/>
        <a:sy n="3" d="2"/>
      </p:scale>
      <p:origin x="0" y="0"/>
    </p:cViewPr>
  </p:notesTextViewPr>
  <p:sorterViewPr>
    <p:cViewPr>
      <p:scale>
        <a:sx n="116" d="100"/>
        <a:sy n="116" d="100"/>
      </p:scale>
      <p:origin x="0" y="-616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gs" Target="tags/tag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98CD38-D6D6-4551-A896-D04796784F0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ru-RU"/>
        </a:p>
      </dgm:t>
    </dgm:pt>
    <dgm:pt modelId="{0E0DD4CA-5D27-4ADE-87D5-AFE71CBB0C6C}">
      <dgm:prSet phldrT="[Текст]" custT="1"/>
      <dgm:spPr/>
      <dgm:t>
        <a:bodyPr/>
        <a:lstStyle/>
        <a:p>
          <a:r>
            <a:rPr lang="ru-RU" sz="2000" dirty="0"/>
            <a:t>Внутренний финансовый контроль и аудит</a:t>
          </a:r>
        </a:p>
      </dgm:t>
    </dgm:pt>
    <dgm:pt modelId="{AA3E2F94-88ED-4A0A-B9C5-C7E750B5FFEB}" type="parTrans" cxnId="{88CDCD65-9514-43EA-96E7-AAF48A0E467F}">
      <dgm:prSet/>
      <dgm:spPr/>
      <dgm:t>
        <a:bodyPr/>
        <a:lstStyle/>
        <a:p>
          <a:endParaRPr lang="ru-RU"/>
        </a:p>
      </dgm:t>
    </dgm:pt>
    <dgm:pt modelId="{609ED45E-196B-4CDD-9F52-1F6346262B82}" type="sibTrans" cxnId="{88CDCD65-9514-43EA-96E7-AAF48A0E467F}">
      <dgm:prSet/>
      <dgm:spPr/>
      <dgm:t>
        <a:bodyPr/>
        <a:lstStyle/>
        <a:p>
          <a:endParaRPr lang="ru-RU"/>
        </a:p>
      </dgm:t>
    </dgm:pt>
    <dgm:pt modelId="{3817F86D-8378-4A8A-99CC-6990ED7DD496}">
      <dgm:prSet phldrT="[Текст]" custT="1"/>
      <dgm:spPr/>
      <dgm:t>
        <a:bodyPr/>
        <a:lstStyle/>
        <a:p>
          <a:r>
            <a:rPr lang="ru-RU" sz="1800" dirty="0"/>
            <a:t>Внешний финансовый контроль</a:t>
          </a:r>
        </a:p>
      </dgm:t>
    </dgm:pt>
    <dgm:pt modelId="{25139FA5-441D-4D3A-B11C-9950FBC3ACFA}" type="parTrans" cxnId="{C8B548F7-BCAE-4EAA-AD1E-3E22F127FEEB}">
      <dgm:prSet/>
      <dgm:spPr/>
      <dgm:t>
        <a:bodyPr/>
        <a:lstStyle/>
        <a:p>
          <a:endParaRPr lang="ru-RU"/>
        </a:p>
      </dgm:t>
    </dgm:pt>
    <dgm:pt modelId="{A3E6E720-4E07-4ABD-B781-EDA3D555275F}" type="sibTrans" cxnId="{C8B548F7-BCAE-4EAA-AD1E-3E22F127FEEB}">
      <dgm:prSet/>
      <dgm:spPr/>
      <dgm:t>
        <a:bodyPr/>
        <a:lstStyle/>
        <a:p>
          <a:endParaRPr lang="ru-RU"/>
        </a:p>
      </dgm:t>
    </dgm:pt>
    <dgm:pt modelId="{017F51A4-A9C0-464D-AF49-331EC7EEB1A3}">
      <dgm:prSet phldrT="[Текст]" custT="1"/>
      <dgm:spPr/>
      <dgm:t>
        <a:bodyPr/>
        <a:lstStyle/>
        <a:p>
          <a:r>
            <a:rPr lang="ru-RU" sz="1200" dirty="0"/>
            <a:t>Федеральное казначейство</a:t>
          </a:r>
        </a:p>
        <a:p>
          <a:endParaRPr lang="ru-RU" sz="1200" dirty="0"/>
        </a:p>
        <a:p>
          <a:r>
            <a:rPr lang="ru-RU" sz="1200" dirty="0"/>
            <a:t>Уполномоченные органы и должностные лица </a:t>
          </a:r>
          <a:r>
            <a:rPr lang="ru-RU" sz="1200" b="1" dirty="0">
              <a:solidFill>
                <a:schemeClr val="bg1"/>
              </a:solidFill>
            </a:rPr>
            <a:t>организующие </a:t>
          </a:r>
          <a:br>
            <a:rPr lang="ru-RU" sz="1200" b="1" dirty="0">
              <a:solidFill>
                <a:schemeClr val="bg1"/>
              </a:solidFill>
            </a:rPr>
          </a:br>
          <a:r>
            <a:rPr lang="ru-RU" sz="1200" b="1" dirty="0">
              <a:solidFill>
                <a:schemeClr val="bg1"/>
              </a:solidFill>
            </a:rPr>
            <a:t>и выполняющие</a:t>
          </a:r>
        </a:p>
        <a:p>
          <a:r>
            <a:rPr lang="ru-RU" sz="1200" b="1" dirty="0">
              <a:solidFill>
                <a:schemeClr val="bg1"/>
              </a:solidFill>
            </a:rPr>
            <a:t>процедуры составления и исполнения бюджета, ведения бюджетного учета и составления бюджетной отчетности</a:t>
          </a:r>
          <a:endParaRPr lang="ru-RU" sz="1200" dirty="0">
            <a:solidFill>
              <a:schemeClr val="bg1"/>
            </a:solidFill>
          </a:endParaRPr>
        </a:p>
      </dgm:t>
    </dgm:pt>
    <dgm:pt modelId="{C6D78C50-719C-4E9A-8B93-1B3E3AB357A2}" type="parTrans" cxnId="{018168A0-3E7F-4AE7-9B6C-017E2728D82D}">
      <dgm:prSet/>
      <dgm:spPr/>
      <dgm:t>
        <a:bodyPr/>
        <a:lstStyle/>
        <a:p>
          <a:endParaRPr lang="ru-RU"/>
        </a:p>
      </dgm:t>
    </dgm:pt>
    <dgm:pt modelId="{FA146DBF-A45E-4778-98ED-481439DBCA07}" type="sibTrans" cxnId="{018168A0-3E7F-4AE7-9B6C-017E2728D82D}">
      <dgm:prSet/>
      <dgm:spPr/>
      <dgm:t>
        <a:bodyPr/>
        <a:lstStyle/>
        <a:p>
          <a:endParaRPr lang="ru-RU"/>
        </a:p>
      </dgm:t>
    </dgm:pt>
    <dgm:pt modelId="{899C9E6E-D28E-46F2-B200-2FE770945902}">
      <dgm:prSet phldrT="[Текст]" custT="1"/>
      <dgm:spPr/>
      <dgm:t>
        <a:bodyPr/>
        <a:lstStyle/>
        <a:p>
          <a:r>
            <a:rPr lang="ru-RU" sz="1400" dirty="0"/>
            <a:t>Счетная палата РФ</a:t>
          </a:r>
        </a:p>
        <a:p>
          <a:r>
            <a:rPr lang="ru-RU" sz="1400" dirty="0"/>
            <a:t>Контрольно-счетные органы субъектов РФ и муниципальных образований</a:t>
          </a:r>
        </a:p>
      </dgm:t>
    </dgm:pt>
    <dgm:pt modelId="{5B60FFCB-A4C1-4F00-BE1A-F1C0F223DF96}" type="parTrans" cxnId="{EC3D9E8B-9D90-4183-BF18-3E5FA93AA0C7}">
      <dgm:prSet/>
      <dgm:spPr/>
      <dgm:t>
        <a:bodyPr/>
        <a:lstStyle/>
        <a:p>
          <a:endParaRPr lang="ru-RU"/>
        </a:p>
      </dgm:t>
    </dgm:pt>
    <dgm:pt modelId="{846BD835-363E-43E4-891A-C6D850E13BA1}" type="sibTrans" cxnId="{EC3D9E8B-9D90-4183-BF18-3E5FA93AA0C7}">
      <dgm:prSet/>
      <dgm:spPr/>
      <dgm:t>
        <a:bodyPr/>
        <a:lstStyle/>
        <a:p>
          <a:endParaRPr lang="ru-RU"/>
        </a:p>
      </dgm:t>
    </dgm:pt>
    <dgm:pt modelId="{8BF69994-BB9F-4666-9363-6400B8C9DA4D}">
      <dgm:prSet phldrT="[Текст]" custT="1"/>
      <dgm:spPr/>
      <dgm:t>
        <a:bodyPr/>
        <a:lstStyle/>
        <a:p>
          <a:r>
            <a:rPr lang="ru-RU" sz="1400" dirty="0"/>
            <a:t>Экспертно-аналитическая деятельность</a:t>
          </a:r>
        </a:p>
        <a:p>
          <a:endParaRPr lang="ru-RU" sz="1400" dirty="0"/>
        </a:p>
        <a:p>
          <a:r>
            <a:rPr lang="ru-RU" sz="1400" dirty="0"/>
            <a:t>Контрольная деятельность=Последующий контроль</a:t>
          </a:r>
        </a:p>
      </dgm:t>
    </dgm:pt>
    <dgm:pt modelId="{D95DF9DD-6318-4121-BF82-10C590DBA86B}" type="parTrans" cxnId="{1B16002D-3A68-479A-B362-3E827B48383A}">
      <dgm:prSet/>
      <dgm:spPr/>
      <dgm:t>
        <a:bodyPr/>
        <a:lstStyle/>
        <a:p>
          <a:endParaRPr lang="ru-RU"/>
        </a:p>
      </dgm:t>
    </dgm:pt>
    <dgm:pt modelId="{8737743D-5ADB-4DC1-A4BF-BAB2FDAF5E3D}" type="sibTrans" cxnId="{1B16002D-3A68-479A-B362-3E827B48383A}">
      <dgm:prSet/>
      <dgm:spPr/>
      <dgm:t>
        <a:bodyPr/>
        <a:lstStyle/>
        <a:p>
          <a:endParaRPr lang="ru-RU"/>
        </a:p>
      </dgm:t>
    </dgm:pt>
    <dgm:pt modelId="{8B218EE0-25BE-4EF5-A608-23B098C740C5}">
      <dgm:prSet phldrT="[Текст]" custT="1"/>
      <dgm:spPr/>
      <dgm:t>
        <a:bodyPr/>
        <a:lstStyle/>
        <a:p>
          <a:r>
            <a:rPr lang="ru-RU" sz="1400" dirty="0"/>
            <a:t>Предварительный контроль= Выявление бюджетных рисков</a:t>
          </a:r>
        </a:p>
        <a:p>
          <a:r>
            <a:rPr lang="ru-RU" sz="1400" dirty="0"/>
            <a:t>Санкционирование бюджетных операций</a:t>
          </a:r>
        </a:p>
        <a:p>
          <a:r>
            <a:rPr lang="ru-RU" sz="1400" dirty="0"/>
            <a:t>Аудит=оценка качества организации и исполнения бюджетных процедур</a:t>
          </a:r>
        </a:p>
      </dgm:t>
    </dgm:pt>
    <dgm:pt modelId="{A74620C5-4D25-4AA5-84EC-31B9F0E496AA}" type="parTrans" cxnId="{967CFDCF-FDE8-414C-BD97-9B31F86D9DFA}">
      <dgm:prSet/>
      <dgm:spPr/>
      <dgm:t>
        <a:bodyPr/>
        <a:lstStyle/>
        <a:p>
          <a:endParaRPr lang="ru-RU"/>
        </a:p>
      </dgm:t>
    </dgm:pt>
    <dgm:pt modelId="{F109A305-5EF6-4373-BE6C-A61266E77368}" type="sibTrans" cxnId="{967CFDCF-FDE8-414C-BD97-9B31F86D9DFA}">
      <dgm:prSet/>
      <dgm:spPr/>
      <dgm:t>
        <a:bodyPr/>
        <a:lstStyle/>
        <a:p>
          <a:endParaRPr lang="ru-RU"/>
        </a:p>
      </dgm:t>
    </dgm:pt>
    <dgm:pt modelId="{44D41E0A-ADAC-4EC7-B675-4517944432DD}" type="pres">
      <dgm:prSet presAssocID="{9398CD38-D6D6-4551-A896-D04796784F02}" presName="diagram" presStyleCnt="0">
        <dgm:presLayoutVars>
          <dgm:dir/>
          <dgm:resizeHandles val="exact"/>
        </dgm:presLayoutVars>
      </dgm:prSet>
      <dgm:spPr/>
      <dgm:t>
        <a:bodyPr/>
        <a:lstStyle/>
        <a:p>
          <a:endParaRPr lang="ru-RU"/>
        </a:p>
      </dgm:t>
    </dgm:pt>
    <dgm:pt modelId="{98901267-0C06-4F75-B52C-099F31A82638}" type="pres">
      <dgm:prSet presAssocID="{0E0DD4CA-5D27-4ADE-87D5-AFE71CBB0C6C}" presName="node" presStyleLbl="node1" presStyleIdx="0" presStyleCnt="6" custLinFactNeighborX="-644" custLinFactNeighborY="-537">
        <dgm:presLayoutVars>
          <dgm:bulletEnabled val="1"/>
        </dgm:presLayoutVars>
      </dgm:prSet>
      <dgm:spPr/>
      <dgm:t>
        <a:bodyPr/>
        <a:lstStyle/>
        <a:p>
          <a:endParaRPr lang="ru-RU"/>
        </a:p>
      </dgm:t>
    </dgm:pt>
    <dgm:pt modelId="{F02CBB74-DBE5-4FDB-A8F4-B1E131CD5D98}" type="pres">
      <dgm:prSet presAssocID="{609ED45E-196B-4CDD-9F52-1F6346262B82}" presName="sibTrans" presStyleCnt="0"/>
      <dgm:spPr/>
    </dgm:pt>
    <dgm:pt modelId="{10DAC431-7634-461A-9F7C-446B7E9C58F8}" type="pres">
      <dgm:prSet presAssocID="{3817F86D-8378-4A8A-99CC-6990ED7DD496}" presName="node" presStyleLbl="node1" presStyleIdx="1" presStyleCnt="6">
        <dgm:presLayoutVars>
          <dgm:bulletEnabled val="1"/>
        </dgm:presLayoutVars>
      </dgm:prSet>
      <dgm:spPr/>
      <dgm:t>
        <a:bodyPr/>
        <a:lstStyle/>
        <a:p>
          <a:endParaRPr lang="ru-RU"/>
        </a:p>
      </dgm:t>
    </dgm:pt>
    <dgm:pt modelId="{5D267C9C-4854-4663-BC54-182DCF25E12E}" type="pres">
      <dgm:prSet presAssocID="{A3E6E720-4E07-4ABD-B781-EDA3D555275F}" presName="sibTrans" presStyleCnt="0"/>
      <dgm:spPr/>
    </dgm:pt>
    <dgm:pt modelId="{63A14136-B7C7-45EC-84C6-088947253030}" type="pres">
      <dgm:prSet presAssocID="{017F51A4-A9C0-464D-AF49-331EC7EEB1A3}" presName="node" presStyleLbl="node1" presStyleIdx="2" presStyleCnt="6">
        <dgm:presLayoutVars>
          <dgm:bulletEnabled val="1"/>
        </dgm:presLayoutVars>
      </dgm:prSet>
      <dgm:spPr/>
      <dgm:t>
        <a:bodyPr/>
        <a:lstStyle/>
        <a:p>
          <a:endParaRPr lang="ru-RU"/>
        </a:p>
      </dgm:t>
    </dgm:pt>
    <dgm:pt modelId="{9BD37F94-D4C2-4683-8D2D-8FA581E31742}" type="pres">
      <dgm:prSet presAssocID="{FA146DBF-A45E-4778-98ED-481439DBCA07}" presName="sibTrans" presStyleCnt="0"/>
      <dgm:spPr/>
    </dgm:pt>
    <dgm:pt modelId="{32B0D995-346A-4573-9E84-1A672AE0E576}" type="pres">
      <dgm:prSet presAssocID="{899C9E6E-D28E-46F2-B200-2FE770945902}" presName="node" presStyleLbl="node1" presStyleIdx="3" presStyleCnt="6">
        <dgm:presLayoutVars>
          <dgm:bulletEnabled val="1"/>
        </dgm:presLayoutVars>
      </dgm:prSet>
      <dgm:spPr/>
      <dgm:t>
        <a:bodyPr/>
        <a:lstStyle/>
        <a:p>
          <a:endParaRPr lang="ru-RU"/>
        </a:p>
      </dgm:t>
    </dgm:pt>
    <dgm:pt modelId="{ABDA1791-9437-41B6-BD66-CEFF14771DCF}" type="pres">
      <dgm:prSet presAssocID="{846BD835-363E-43E4-891A-C6D850E13BA1}" presName="sibTrans" presStyleCnt="0"/>
      <dgm:spPr/>
    </dgm:pt>
    <dgm:pt modelId="{2088BB72-5A69-4BE2-8060-020A7EA88FAF}" type="pres">
      <dgm:prSet presAssocID="{8B218EE0-25BE-4EF5-A608-23B098C740C5}" presName="node" presStyleLbl="node1" presStyleIdx="4" presStyleCnt="6">
        <dgm:presLayoutVars>
          <dgm:bulletEnabled val="1"/>
        </dgm:presLayoutVars>
      </dgm:prSet>
      <dgm:spPr/>
      <dgm:t>
        <a:bodyPr/>
        <a:lstStyle/>
        <a:p>
          <a:endParaRPr lang="ru-RU"/>
        </a:p>
      </dgm:t>
    </dgm:pt>
    <dgm:pt modelId="{0D3869D3-DEF1-4751-BBEC-A528A3C7407E}" type="pres">
      <dgm:prSet presAssocID="{F109A305-5EF6-4373-BE6C-A61266E77368}" presName="sibTrans" presStyleCnt="0"/>
      <dgm:spPr/>
    </dgm:pt>
    <dgm:pt modelId="{441088A6-A04B-4CF2-A03E-E638153125DD}" type="pres">
      <dgm:prSet presAssocID="{8BF69994-BB9F-4666-9363-6400B8C9DA4D}" presName="node" presStyleLbl="node1" presStyleIdx="5" presStyleCnt="6">
        <dgm:presLayoutVars>
          <dgm:bulletEnabled val="1"/>
        </dgm:presLayoutVars>
      </dgm:prSet>
      <dgm:spPr/>
      <dgm:t>
        <a:bodyPr/>
        <a:lstStyle/>
        <a:p>
          <a:endParaRPr lang="ru-RU"/>
        </a:p>
      </dgm:t>
    </dgm:pt>
  </dgm:ptLst>
  <dgm:cxnLst>
    <dgm:cxn modelId="{C8B548F7-BCAE-4EAA-AD1E-3E22F127FEEB}" srcId="{9398CD38-D6D6-4551-A896-D04796784F02}" destId="{3817F86D-8378-4A8A-99CC-6990ED7DD496}" srcOrd="1" destOrd="0" parTransId="{25139FA5-441D-4D3A-B11C-9950FBC3ACFA}" sibTransId="{A3E6E720-4E07-4ABD-B781-EDA3D555275F}"/>
    <dgm:cxn modelId="{74AAD218-1324-41A4-8EE5-0DFFD00E66CB}" type="presOf" srcId="{0E0DD4CA-5D27-4ADE-87D5-AFE71CBB0C6C}" destId="{98901267-0C06-4F75-B52C-099F31A82638}" srcOrd="0" destOrd="0" presId="urn:microsoft.com/office/officeart/2005/8/layout/default"/>
    <dgm:cxn modelId="{1B16002D-3A68-479A-B362-3E827B48383A}" srcId="{9398CD38-D6D6-4551-A896-D04796784F02}" destId="{8BF69994-BB9F-4666-9363-6400B8C9DA4D}" srcOrd="5" destOrd="0" parTransId="{D95DF9DD-6318-4121-BF82-10C590DBA86B}" sibTransId="{8737743D-5ADB-4DC1-A4BF-BAB2FDAF5E3D}"/>
    <dgm:cxn modelId="{CBBE1663-2052-444D-8A58-3F8AC5C78840}" type="presOf" srcId="{3817F86D-8378-4A8A-99CC-6990ED7DD496}" destId="{10DAC431-7634-461A-9F7C-446B7E9C58F8}" srcOrd="0" destOrd="0" presId="urn:microsoft.com/office/officeart/2005/8/layout/default"/>
    <dgm:cxn modelId="{134939D1-351A-46C9-9259-664E77E46A27}" type="presOf" srcId="{8BF69994-BB9F-4666-9363-6400B8C9DA4D}" destId="{441088A6-A04B-4CF2-A03E-E638153125DD}" srcOrd="0" destOrd="0" presId="urn:microsoft.com/office/officeart/2005/8/layout/default"/>
    <dgm:cxn modelId="{39027916-1753-49AF-B6DC-4A6A33EE427B}" type="presOf" srcId="{017F51A4-A9C0-464D-AF49-331EC7EEB1A3}" destId="{63A14136-B7C7-45EC-84C6-088947253030}" srcOrd="0" destOrd="0" presId="urn:microsoft.com/office/officeart/2005/8/layout/default"/>
    <dgm:cxn modelId="{8A1C13EA-DEBB-4AAA-997C-6FD4BFBB5AAA}" type="presOf" srcId="{899C9E6E-D28E-46F2-B200-2FE770945902}" destId="{32B0D995-346A-4573-9E84-1A672AE0E576}" srcOrd="0" destOrd="0" presId="urn:microsoft.com/office/officeart/2005/8/layout/default"/>
    <dgm:cxn modelId="{5AA0367E-0F73-4610-8240-994E65CC83BD}" type="presOf" srcId="{9398CD38-D6D6-4551-A896-D04796784F02}" destId="{44D41E0A-ADAC-4EC7-B675-4517944432DD}" srcOrd="0" destOrd="0" presId="urn:microsoft.com/office/officeart/2005/8/layout/default"/>
    <dgm:cxn modelId="{88CDCD65-9514-43EA-96E7-AAF48A0E467F}" srcId="{9398CD38-D6D6-4551-A896-D04796784F02}" destId="{0E0DD4CA-5D27-4ADE-87D5-AFE71CBB0C6C}" srcOrd="0" destOrd="0" parTransId="{AA3E2F94-88ED-4A0A-B9C5-C7E750B5FFEB}" sibTransId="{609ED45E-196B-4CDD-9F52-1F6346262B82}"/>
    <dgm:cxn modelId="{EC3D9E8B-9D90-4183-BF18-3E5FA93AA0C7}" srcId="{9398CD38-D6D6-4551-A896-D04796784F02}" destId="{899C9E6E-D28E-46F2-B200-2FE770945902}" srcOrd="3" destOrd="0" parTransId="{5B60FFCB-A4C1-4F00-BE1A-F1C0F223DF96}" sibTransId="{846BD835-363E-43E4-891A-C6D850E13BA1}"/>
    <dgm:cxn modelId="{967CFDCF-FDE8-414C-BD97-9B31F86D9DFA}" srcId="{9398CD38-D6D6-4551-A896-D04796784F02}" destId="{8B218EE0-25BE-4EF5-A608-23B098C740C5}" srcOrd="4" destOrd="0" parTransId="{A74620C5-4D25-4AA5-84EC-31B9F0E496AA}" sibTransId="{F109A305-5EF6-4373-BE6C-A61266E77368}"/>
    <dgm:cxn modelId="{018168A0-3E7F-4AE7-9B6C-017E2728D82D}" srcId="{9398CD38-D6D6-4551-A896-D04796784F02}" destId="{017F51A4-A9C0-464D-AF49-331EC7EEB1A3}" srcOrd="2" destOrd="0" parTransId="{C6D78C50-719C-4E9A-8B93-1B3E3AB357A2}" sibTransId="{FA146DBF-A45E-4778-98ED-481439DBCA07}"/>
    <dgm:cxn modelId="{336EA0C4-872D-4129-8EB5-D0460D8F6D1C}" type="presOf" srcId="{8B218EE0-25BE-4EF5-A608-23B098C740C5}" destId="{2088BB72-5A69-4BE2-8060-020A7EA88FAF}" srcOrd="0" destOrd="0" presId="urn:microsoft.com/office/officeart/2005/8/layout/default"/>
    <dgm:cxn modelId="{B8910942-6722-4C7C-86F8-E007C12B2303}" type="presParOf" srcId="{44D41E0A-ADAC-4EC7-B675-4517944432DD}" destId="{98901267-0C06-4F75-B52C-099F31A82638}" srcOrd="0" destOrd="0" presId="urn:microsoft.com/office/officeart/2005/8/layout/default"/>
    <dgm:cxn modelId="{ED0AE1AF-37CC-439D-B1BA-CE2EEDED6E83}" type="presParOf" srcId="{44D41E0A-ADAC-4EC7-B675-4517944432DD}" destId="{F02CBB74-DBE5-4FDB-A8F4-B1E131CD5D98}" srcOrd="1" destOrd="0" presId="urn:microsoft.com/office/officeart/2005/8/layout/default"/>
    <dgm:cxn modelId="{A8474613-56D9-4E09-B840-F1BD5BE2497F}" type="presParOf" srcId="{44D41E0A-ADAC-4EC7-B675-4517944432DD}" destId="{10DAC431-7634-461A-9F7C-446B7E9C58F8}" srcOrd="2" destOrd="0" presId="urn:microsoft.com/office/officeart/2005/8/layout/default"/>
    <dgm:cxn modelId="{8F54CE73-17D9-40FE-B6E4-D18D6AD30E0A}" type="presParOf" srcId="{44D41E0A-ADAC-4EC7-B675-4517944432DD}" destId="{5D267C9C-4854-4663-BC54-182DCF25E12E}" srcOrd="3" destOrd="0" presId="urn:microsoft.com/office/officeart/2005/8/layout/default"/>
    <dgm:cxn modelId="{6B351035-7F0B-42CE-946F-3E2545640596}" type="presParOf" srcId="{44D41E0A-ADAC-4EC7-B675-4517944432DD}" destId="{63A14136-B7C7-45EC-84C6-088947253030}" srcOrd="4" destOrd="0" presId="urn:microsoft.com/office/officeart/2005/8/layout/default"/>
    <dgm:cxn modelId="{6EB1F4D9-88EB-4E42-B449-07930B98C187}" type="presParOf" srcId="{44D41E0A-ADAC-4EC7-B675-4517944432DD}" destId="{9BD37F94-D4C2-4683-8D2D-8FA581E31742}" srcOrd="5" destOrd="0" presId="urn:microsoft.com/office/officeart/2005/8/layout/default"/>
    <dgm:cxn modelId="{C99B99B2-0F8A-4287-ACB7-703C6FC797D9}" type="presParOf" srcId="{44D41E0A-ADAC-4EC7-B675-4517944432DD}" destId="{32B0D995-346A-4573-9E84-1A672AE0E576}" srcOrd="6" destOrd="0" presId="urn:microsoft.com/office/officeart/2005/8/layout/default"/>
    <dgm:cxn modelId="{456702F2-AB87-453B-B90A-9462FE617B88}" type="presParOf" srcId="{44D41E0A-ADAC-4EC7-B675-4517944432DD}" destId="{ABDA1791-9437-41B6-BD66-CEFF14771DCF}" srcOrd="7" destOrd="0" presId="urn:microsoft.com/office/officeart/2005/8/layout/default"/>
    <dgm:cxn modelId="{1F58A400-0C7C-4F79-833D-BC1EE3E93E04}" type="presParOf" srcId="{44D41E0A-ADAC-4EC7-B675-4517944432DD}" destId="{2088BB72-5A69-4BE2-8060-020A7EA88FAF}" srcOrd="8" destOrd="0" presId="urn:microsoft.com/office/officeart/2005/8/layout/default"/>
    <dgm:cxn modelId="{9261EB64-AAF2-4876-8B85-E1E57B3A8DC5}" type="presParOf" srcId="{44D41E0A-ADAC-4EC7-B675-4517944432DD}" destId="{0D3869D3-DEF1-4751-BBEC-A528A3C7407E}" srcOrd="9" destOrd="0" presId="urn:microsoft.com/office/officeart/2005/8/layout/default"/>
    <dgm:cxn modelId="{4629FE84-0E26-4F2E-AB07-7D199470C63C}" type="presParOf" srcId="{44D41E0A-ADAC-4EC7-B675-4517944432DD}" destId="{441088A6-A04B-4CF2-A03E-E638153125DD}"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98CD38-D6D6-4551-A896-D04796784F0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ru-RU"/>
        </a:p>
      </dgm:t>
    </dgm:pt>
    <dgm:pt modelId="{0E0DD4CA-5D27-4ADE-87D5-AFE71CBB0C6C}">
      <dgm:prSet phldrT="[Текст]" custT="1"/>
      <dgm:spPr/>
      <dgm:t>
        <a:bodyPr/>
        <a:lstStyle/>
        <a:p>
          <a:r>
            <a:rPr lang="ru-RU" sz="2800" b="0" dirty="0">
              <a:solidFill>
                <a:schemeClr val="bg1"/>
              </a:solidFill>
            </a:rPr>
            <a:t>Бюджетный риск по критерию «степень влияния»</a:t>
          </a:r>
        </a:p>
      </dgm:t>
    </dgm:pt>
    <dgm:pt modelId="{AA3E2F94-88ED-4A0A-B9C5-C7E750B5FFEB}" type="parTrans" cxnId="{88CDCD65-9514-43EA-96E7-AAF48A0E467F}">
      <dgm:prSet/>
      <dgm:spPr/>
      <dgm:t>
        <a:bodyPr/>
        <a:lstStyle/>
        <a:p>
          <a:endParaRPr lang="ru-RU"/>
        </a:p>
      </dgm:t>
    </dgm:pt>
    <dgm:pt modelId="{609ED45E-196B-4CDD-9F52-1F6346262B82}" type="sibTrans" cxnId="{88CDCD65-9514-43EA-96E7-AAF48A0E467F}">
      <dgm:prSet/>
      <dgm:spPr/>
      <dgm:t>
        <a:bodyPr/>
        <a:lstStyle/>
        <a:p>
          <a:endParaRPr lang="ru-RU"/>
        </a:p>
      </dgm:t>
    </dgm:pt>
    <dgm:pt modelId="{44EA52D1-98E0-47BE-B235-E9E349D84D6F}">
      <dgm:prSet custT="1"/>
      <dgm:spPr/>
      <dgm:t>
        <a:bodyPr/>
        <a:lstStyle/>
        <a:p>
          <a:r>
            <a:rPr lang="ru-RU" sz="2800" dirty="0"/>
            <a:t>Бюджетный риск по критерию «вероятность наступления»</a:t>
          </a:r>
        </a:p>
      </dgm:t>
    </dgm:pt>
    <dgm:pt modelId="{82EDBD0B-2C17-4547-8E4A-82CCCC77663B}" type="parTrans" cxnId="{0F144776-CA86-4163-8181-D6D27EDEEA51}">
      <dgm:prSet/>
      <dgm:spPr/>
      <dgm:t>
        <a:bodyPr/>
        <a:lstStyle/>
        <a:p>
          <a:endParaRPr lang="ru-RU"/>
        </a:p>
      </dgm:t>
    </dgm:pt>
    <dgm:pt modelId="{4507DD74-6E2C-4ACA-9C19-25CB975FA9E6}" type="sibTrans" cxnId="{0F144776-CA86-4163-8181-D6D27EDEEA51}">
      <dgm:prSet/>
      <dgm:spPr/>
      <dgm:t>
        <a:bodyPr/>
        <a:lstStyle/>
        <a:p>
          <a:endParaRPr lang="ru-RU"/>
        </a:p>
      </dgm:t>
    </dgm:pt>
    <dgm:pt modelId="{46861C3B-A0F3-483E-9A69-05F789C13848}">
      <dgm:prSet custT="1"/>
      <dgm:spPr/>
      <dgm:t>
        <a:bodyPr/>
        <a:lstStyle/>
        <a:p>
          <a:r>
            <a:rPr lang="ru-RU" sz="2000" dirty="0">
              <a:solidFill>
                <a:schemeClr val="bg1"/>
              </a:solidFill>
            </a:rPr>
            <a:t>характеризует уровень негативного воздействия события на результат выполнения внутренней бюджетной процедуры</a:t>
          </a:r>
        </a:p>
      </dgm:t>
    </dgm:pt>
    <dgm:pt modelId="{6620C501-FFE7-4A37-A673-F78AC9116A30}" type="parTrans" cxnId="{23EC8D25-763A-4F60-89BF-94604337B9A1}">
      <dgm:prSet/>
      <dgm:spPr/>
      <dgm:t>
        <a:bodyPr/>
        <a:lstStyle/>
        <a:p>
          <a:endParaRPr lang="ru-RU"/>
        </a:p>
      </dgm:t>
    </dgm:pt>
    <dgm:pt modelId="{C0A86A22-6F8F-4AF7-9B6B-B8F728FE821E}" type="sibTrans" cxnId="{23EC8D25-763A-4F60-89BF-94604337B9A1}">
      <dgm:prSet/>
      <dgm:spPr/>
      <dgm:t>
        <a:bodyPr/>
        <a:lstStyle/>
        <a:p>
          <a:endParaRPr lang="ru-RU"/>
        </a:p>
      </dgm:t>
    </dgm:pt>
    <dgm:pt modelId="{8ED83B52-D115-47DC-ABC1-F2E33E02ECAC}">
      <dgm:prSet custT="1"/>
      <dgm:spPr/>
      <dgm:t>
        <a:bodyPr/>
        <a:lstStyle/>
        <a:p>
          <a:r>
            <a:rPr lang="ru-RU" sz="2000" dirty="0"/>
            <a:t>характеризует степень возможности наступления события, негативно влияющего на выполнение внутренней бюджетной процедуры</a:t>
          </a:r>
        </a:p>
      </dgm:t>
    </dgm:pt>
    <dgm:pt modelId="{96BF05A9-18F3-4D99-AA20-79BC9A8680F6}" type="parTrans" cxnId="{C562AE8B-5095-470B-B755-02964D009338}">
      <dgm:prSet/>
      <dgm:spPr/>
      <dgm:t>
        <a:bodyPr/>
        <a:lstStyle/>
        <a:p>
          <a:endParaRPr lang="ru-RU"/>
        </a:p>
      </dgm:t>
    </dgm:pt>
    <dgm:pt modelId="{448A4590-6A4F-4102-80EA-535604064A26}" type="sibTrans" cxnId="{C562AE8B-5095-470B-B755-02964D009338}">
      <dgm:prSet/>
      <dgm:spPr/>
      <dgm:t>
        <a:bodyPr/>
        <a:lstStyle/>
        <a:p>
          <a:endParaRPr lang="ru-RU"/>
        </a:p>
      </dgm:t>
    </dgm:pt>
    <dgm:pt modelId="{44D41E0A-ADAC-4EC7-B675-4517944432DD}" type="pres">
      <dgm:prSet presAssocID="{9398CD38-D6D6-4551-A896-D04796784F02}" presName="diagram" presStyleCnt="0">
        <dgm:presLayoutVars>
          <dgm:dir/>
          <dgm:resizeHandles val="exact"/>
        </dgm:presLayoutVars>
      </dgm:prSet>
      <dgm:spPr/>
      <dgm:t>
        <a:bodyPr/>
        <a:lstStyle/>
        <a:p>
          <a:endParaRPr lang="ru-RU"/>
        </a:p>
      </dgm:t>
    </dgm:pt>
    <dgm:pt modelId="{98901267-0C06-4F75-B52C-099F31A82638}" type="pres">
      <dgm:prSet presAssocID="{0E0DD4CA-5D27-4ADE-87D5-AFE71CBB0C6C}" presName="node" presStyleLbl="node1" presStyleIdx="0" presStyleCnt="4" custLinFactNeighborX="-644" custLinFactNeighborY="-537">
        <dgm:presLayoutVars>
          <dgm:bulletEnabled val="1"/>
        </dgm:presLayoutVars>
      </dgm:prSet>
      <dgm:spPr/>
      <dgm:t>
        <a:bodyPr/>
        <a:lstStyle/>
        <a:p>
          <a:endParaRPr lang="ru-RU"/>
        </a:p>
      </dgm:t>
    </dgm:pt>
    <dgm:pt modelId="{F02CBB74-DBE5-4FDB-A8F4-B1E131CD5D98}" type="pres">
      <dgm:prSet presAssocID="{609ED45E-196B-4CDD-9F52-1F6346262B82}" presName="sibTrans" presStyleCnt="0"/>
      <dgm:spPr/>
    </dgm:pt>
    <dgm:pt modelId="{3196907D-6946-408D-BF37-4B2E618F10CB}" type="pres">
      <dgm:prSet presAssocID="{44EA52D1-98E0-47BE-B235-E9E349D84D6F}" presName="node" presStyleLbl="node1" presStyleIdx="1" presStyleCnt="4">
        <dgm:presLayoutVars>
          <dgm:bulletEnabled val="1"/>
        </dgm:presLayoutVars>
      </dgm:prSet>
      <dgm:spPr/>
      <dgm:t>
        <a:bodyPr/>
        <a:lstStyle/>
        <a:p>
          <a:endParaRPr lang="ru-RU"/>
        </a:p>
      </dgm:t>
    </dgm:pt>
    <dgm:pt modelId="{D3B7B9E5-93DD-491F-8744-119400E2EC81}" type="pres">
      <dgm:prSet presAssocID="{4507DD74-6E2C-4ACA-9C19-25CB975FA9E6}" presName="sibTrans" presStyleCnt="0"/>
      <dgm:spPr/>
    </dgm:pt>
    <dgm:pt modelId="{1181B288-05C2-47AE-BA83-6A2F11049385}" type="pres">
      <dgm:prSet presAssocID="{46861C3B-A0F3-483E-9A69-05F789C13848}" presName="node" presStyleLbl="node1" presStyleIdx="2" presStyleCnt="4">
        <dgm:presLayoutVars>
          <dgm:bulletEnabled val="1"/>
        </dgm:presLayoutVars>
      </dgm:prSet>
      <dgm:spPr/>
      <dgm:t>
        <a:bodyPr/>
        <a:lstStyle/>
        <a:p>
          <a:endParaRPr lang="ru-RU"/>
        </a:p>
      </dgm:t>
    </dgm:pt>
    <dgm:pt modelId="{08091275-6D81-430E-9B89-CCD173B51917}" type="pres">
      <dgm:prSet presAssocID="{C0A86A22-6F8F-4AF7-9B6B-B8F728FE821E}" presName="sibTrans" presStyleCnt="0"/>
      <dgm:spPr/>
    </dgm:pt>
    <dgm:pt modelId="{9597F617-F0B1-480C-BE46-E29FDBFAB2E9}" type="pres">
      <dgm:prSet presAssocID="{8ED83B52-D115-47DC-ABC1-F2E33E02ECAC}" presName="node" presStyleLbl="node1" presStyleIdx="3" presStyleCnt="4">
        <dgm:presLayoutVars>
          <dgm:bulletEnabled val="1"/>
        </dgm:presLayoutVars>
      </dgm:prSet>
      <dgm:spPr/>
      <dgm:t>
        <a:bodyPr/>
        <a:lstStyle/>
        <a:p>
          <a:endParaRPr lang="ru-RU"/>
        </a:p>
      </dgm:t>
    </dgm:pt>
  </dgm:ptLst>
  <dgm:cxnLst>
    <dgm:cxn modelId="{F87169C1-E39F-4A37-9555-F9F5697F2CFE}" type="presOf" srcId="{44EA52D1-98E0-47BE-B235-E9E349D84D6F}" destId="{3196907D-6946-408D-BF37-4B2E618F10CB}" srcOrd="0" destOrd="0" presId="urn:microsoft.com/office/officeart/2005/8/layout/default"/>
    <dgm:cxn modelId="{5AA0367E-0F73-4610-8240-994E65CC83BD}" type="presOf" srcId="{9398CD38-D6D6-4551-A896-D04796784F02}" destId="{44D41E0A-ADAC-4EC7-B675-4517944432DD}" srcOrd="0" destOrd="0" presId="urn:microsoft.com/office/officeart/2005/8/layout/default"/>
    <dgm:cxn modelId="{1E31BBD5-3240-41B7-917F-E2E3F9F97026}" type="presOf" srcId="{46861C3B-A0F3-483E-9A69-05F789C13848}" destId="{1181B288-05C2-47AE-BA83-6A2F11049385}" srcOrd="0" destOrd="0" presId="urn:microsoft.com/office/officeart/2005/8/layout/default"/>
    <dgm:cxn modelId="{C562AE8B-5095-470B-B755-02964D009338}" srcId="{9398CD38-D6D6-4551-A896-D04796784F02}" destId="{8ED83B52-D115-47DC-ABC1-F2E33E02ECAC}" srcOrd="3" destOrd="0" parTransId="{96BF05A9-18F3-4D99-AA20-79BC9A8680F6}" sibTransId="{448A4590-6A4F-4102-80EA-535604064A26}"/>
    <dgm:cxn modelId="{74AAD218-1324-41A4-8EE5-0DFFD00E66CB}" type="presOf" srcId="{0E0DD4CA-5D27-4ADE-87D5-AFE71CBB0C6C}" destId="{98901267-0C06-4F75-B52C-099F31A82638}" srcOrd="0" destOrd="0" presId="urn:microsoft.com/office/officeart/2005/8/layout/default"/>
    <dgm:cxn modelId="{653D1ABD-9D28-40C9-8D68-A7D8799A134F}" type="presOf" srcId="{8ED83B52-D115-47DC-ABC1-F2E33E02ECAC}" destId="{9597F617-F0B1-480C-BE46-E29FDBFAB2E9}" srcOrd="0" destOrd="0" presId="urn:microsoft.com/office/officeart/2005/8/layout/default"/>
    <dgm:cxn modelId="{0F144776-CA86-4163-8181-D6D27EDEEA51}" srcId="{9398CD38-D6D6-4551-A896-D04796784F02}" destId="{44EA52D1-98E0-47BE-B235-E9E349D84D6F}" srcOrd="1" destOrd="0" parTransId="{82EDBD0B-2C17-4547-8E4A-82CCCC77663B}" sibTransId="{4507DD74-6E2C-4ACA-9C19-25CB975FA9E6}"/>
    <dgm:cxn modelId="{23EC8D25-763A-4F60-89BF-94604337B9A1}" srcId="{9398CD38-D6D6-4551-A896-D04796784F02}" destId="{46861C3B-A0F3-483E-9A69-05F789C13848}" srcOrd="2" destOrd="0" parTransId="{6620C501-FFE7-4A37-A673-F78AC9116A30}" sibTransId="{C0A86A22-6F8F-4AF7-9B6B-B8F728FE821E}"/>
    <dgm:cxn modelId="{88CDCD65-9514-43EA-96E7-AAF48A0E467F}" srcId="{9398CD38-D6D6-4551-A896-D04796784F02}" destId="{0E0DD4CA-5D27-4ADE-87D5-AFE71CBB0C6C}" srcOrd="0" destOrd="0" parTransId="{AA3E2F94-88ED-4A0A-B9C5-C7E750B5FFEB}" sibTransId="{609ED45E-196B-4CDD-9F52-1F6346262B82}"/>
    <dgm:cxn modelId="{B8910942-6722-4C7C-86F8-E007C12B2303}" type="presParOf" srcId="{44D41E0A-ADAC-4EC7-B675-4517944432DD}" destId="{98901267-0C06-4F75-B52C-099F31A82638}" srcOrd="0" destOrd="0" presId="urn:microsoft.com/office/officeart/2005/8/layout/default"/>
    <dgm:cxn modelId="{ED0AE1AF-37CC-439D-B1BA-CE2EEDED6E83}" type="presParOf" srcId="{44D41E0A-ADAC-4EC7-B675-4517944432DD}" destId="{F02CBB74-DBE5-4FDB-A8F4-B1E131CD5D98}" srcOrd="1" destOrd="0" presId="urn:microsoft.com/office/officeart/2005/8/layout/default"/>
    <dgm:cxn modelId="{183860BA-5162-4E44-9C84-E3113AB3700F}" type="presParOf" srcId="{44D41E0A-ADAC-4EC7-B675-4517944432DD}" destId="{3196907D-6946-408D-BF37-4B2E618F10CB}" srcOrd="2" destOrd="0" presId="urn:microsoft.com/office/officeart/2005/8/layout/default"/>
    <dgm:cxn modelId="{0A593107-E3A0-443E-AA08-DE85E7E2C234}" type="presParOf" srcId="{44D41E0A-ADAC-4EC7-B675-4517944432DD}" destId="{D3B7B9E5-93DD-491F-8744-119400E2EC81}" srcOrd="3" destOrd="0" presId="urn:microsoft.com/office/officeart/2005/8/layout/default"/>
    <dgm:cxn modelId="{F3853423-A7A9-49FE-881A-6D2300A65F79}" type="presParOf" srcId="{44D41E0A-ADAC-4EC7-B675-4517944432DD}" destId="{1181B288-05C2-47AE-BA83-6A2F11049385}" srcOrd="4" destOrd="0" presId="urn:microsoft.com/office/officeart/2005/8/layout/default"/>
    <dgm:cxn modelId="{9CEC99EA-2FAC-4DD5-A81D-448A8C27D651}" type="presParOf" srcId="{44D41E0A-ADAC-4EC7-B675-4517944432DD}" destId="{08091275-6D81-430E-9B89-CCD173B51917}" srcOrd="5" destOrd="0" presId="urn:microsoft.com/office/officeart/2005/8/layout/default"/>
    <dgm:cxn modelId="{03638294-80E1-401D-AB3F-007D8F4F0D1B}" type="presParOf" srcId="{44D41E0A-ADAC-4EC7-B675-4517944432DD}" destId="{9597F617-F0B1-480C-BE46-E29FDBFAB2E9}"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EF32A59-C6B7-4395-A71D-0AC18C457A0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xmlns="" id="{299B8179-2767-4748-B802-3DC3FB40C8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xmlns="" id="{072A1D67-38E1-4E23-AD4B-8BACE913D8DF}"/>
              </a:ext>
            </a:extLst>
          </p:cNvPr>
          <p:cNvSpPr>
            <a:spLocks noGrp="1"/>
          </p:cNvSpPr>
          <p:nvPr>
            <p:ph type="dt" sz="half" idx="10"/>
          </p:nvPr>
        </p:nvSpPr>
        <p:spPr/>
        <p:txBody>
          <a:bodyPr/>
          <a:lstStyle/>
          <a:p>
            <a:fld id="{365F044B-222B-4E6E-96D8-F94AAA8A8125}" type="datetimeFigureOut">
              <a:rPr lang="ru-RU" smtClean="0"/>
              <a:t>03.02.2020</a:t>
            </a:fld>
            <a:endParaRPr lang="ru-RU"/>
          </a:p>
        </p:txBody>
      </p:sp>
      <p:sp>
        <p:nvSpPr>
          <p:cNvPr id="5" name="Нижний колонтитул 4">
            <a:extLst>
              <a:ext uri="{FF2B5EF4-FFF2-40B4-BE49-F238E27FC236}">
                <a16:creationId xmlns:a16="http://schemas.microsoft.com/office/drawing/2014/main" xmlns="" id="{3BFA25ED-F4A6-4CCF-AFF6-8B111E2F330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35E8B201-C7E5-47C7-A5BC-2D8D2CE17B91}"/>
              </a:ext>
            </a:extLst>
          </p:cNvPr>
          <p:cNvSpPr>
            <a:spLocks noGrp="1"/>
          </p:cNvSpPr>
          <p:nvPr>
            <p:ph type="sldNum" sz="quarter" idx="12"/>
          </p:nvPr>
        </p:nvSpPr>
        <p:spPr/>
        <p:txBody>
          <a:bodyPr/>
          <a:lstStyle/>
          <a:p>
            <a:fld id="{366A92F2-FB1D-47B2-A075-B97ECB67F54D}" type="slidenum">
              <a:rPr lang="ru-RU" smtClean="0"/>
              <a:t>‹#›</a:t>
            </a:fld>
            <a:endParaRPr lang="ru-RU"/>
          </a:p>
        </p:txBody>
      </p:sp>
    </p:spTree>
    <p:extLst>
      <p:ext uri="{BB962C8B-B14F-4D97-AF65-F5344CB8AC3E}">
        <p14:creationId xmlns:p14="http://schemas.microsoft.com/office/powerpoint/2010/main" val="377033218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2340C60-057E-476C-A844-6C3EBD07D30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B0FB2558-D0B5-4B7A-9040-13212A096A49}"/>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D3C6FA93-5F0F-4E0D-89C7-D602A9C86DEB}"/>
              </a:ext>
            </a:extLst>
          </p:cNvPr>
          <p:cNvSpPr>
            <a:spLocks noGrp="1"/>
          </p:cNvSpPr>
          <p:nvPr>
            <p:ph type="dt" sz="half" idx="10"/>
          </p:nvPr>
        </p:nvSpPr>
        <p:spPr/>
        <p:txBody>
          <a:bodyPr/>
          <a:lstStyle/>
          <a:p>
            <a:fld id="{365F044B-222B-4E6E-96D8-F94AAA8A8125}" type="datetimeFigureOut">
              <a:rPr lang="ru-RU" smtClean="0"/>
              <a:t>03.02.2020</a:t>
            </a:fld>
            <a:endParaRPr lang="ru-RU"/>
          </a:p>
        </p:txBody>
      </p:sp>
      <p:sp>
        <p:nvSpPr>
          <p:cNvPr id="5" name="Нижний колонтитул 4">
            <a:extLst>
              <a:ext uri="{FF2B5EF4-FFF2-40B4-BE49-F238E27FC236}">
                <a16:creationId xmlns:a16="http://schemas.microsoft.com/office/drawing/2014/main" xmlns="" id="{80545CF3-3562-45F4-B9BF-F950C9AB1EE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69BD6D37-20C5-4458-8DB1-B222712D0FDA}"/>
              </a:ext>
            </a:extLst>
          </p:cNvPr>
          <p:cNvSpPr>
            <a:spLocks noGrp="1"/>
          </p:cNvSpPr>
          <p:nvPr>
            <p:ph type="sldNum" sz="quarter" idx="12"/>
          </p:nvPr>
        </p:nvSpPr>
        <p:spPr/>
        <p:txBody>
          <a:bodyPr/>
          <a:lstStyle/>
          <a:p>
            <a:fld id="{366A92F2-FB1D-47B2-A075-B97ECB67F54D}" type="slidenum">
              <a:rPr lang="ru-RU" smtClean="0"/>
              <a:t>‹#›</a:t>
            </a:fld>
            <a:endParaRPr lang="ru-RU"/>
          </a:p>
        </p:txBody>
      </p:sp>
    </p:spTree>
    <p:extLst>
      <p:ext uri="{BB962C8B-B14F-4D97-AF65-F5344CB8AC3E}">
        <p14:creationId xmlns:p14="http://schemas.microsoft.com/office/powerpoint/2010/main" val="3854191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91EB4FC-48C1-4B83-8C59-AAC7E9BC217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xmlns="" id="{2E322BC3-2472-4091-9DA8-E250456F3A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9CF62971-63A1-484C-9E06-27C45989BCC4}"/>
              </a:ext>
            </a:extLst>
          </p:cNvPr>
          <p:cNvSpPr>
            <a:spLocks noGrp="1"/>
          </p:cNvSpPr>
          <p:nvPr>
            <p:ph type="dt" sz="half" idx="10"/>
          </p:nvPr>
        </p:nvSpPr>
        <p:spPr/>
        <p:txBody>
          <a:bodyPr/>
          <a:lstStyle/>
          <a:p>
            <a:fld id="{365F044B-222B-4E6E-96D8-F94AAA8A8125}" type="datetimeFigureOut">
              <a:rPr lang="ru-RU" smtClean="0"/>
              <a:t>03.02.2020</a:t>
            </a:fld>
            <a:endParaRPr lang="ru-RU"/>
          </a:p>
        </p:txBody>
      </p:sp>
      <p:sp>
        <p:nvSpPr>
          <p:cNvPr id="5" name="Нижний колонтитул 4">
            <a:extLst>
              <a:ext uri="{FF2B5EF4-FFF2-40B4-BE49-F238E27FC236}">
                <a16:creationId xmlns:a16="http://schemas.microsoft.com/office/drawing/2014/main" xmlns="" id="{7E8356DA-49ED-4F04-9F22-53EE8C22D0B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CB0EFCA7-88D5-45D9-AA58-BAE636C20821}"/>
              </a:ext>
            </a:extLst>
          </p:cNvPr>
          <p:cNvSpPr>
            <a:spLocks noGrp="1"/>
          </p:cNvSpPr>
          <p:nvPr>
            <p:ph type="sldNum" sz="quarter" idx="12"/>
          </p:nvPr>
        </p:nvSpPr>
        <p:spPr/>
        <p:txBody>
          <a:bodyPr/>
          <a:lstStyle/>
          <a:p>
            <a:fld id="{366A92F2-FB1D-47B2-A075-B97ECB67F54D}" type="slidenum">
              <a:rPr lang="ru-RU" smtClean="0"/>
              <a:t>‹#›</a:t>
            </a:fld>
            <a:endParaRPr lang="ru-RU"/>
          </a:p>
        </p:txBody>
      </p:sp>
    </p:spTree>
    <p:extLst>
      <p:ext uri="{BB962C8B-B14F-4D97-AF65-F5344CB8AC3E}">
        <p14:creationId xmlns:p14="http://schemas.microsoft.com/office/powerpoint/2010/main" val="2441425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F14E228-1D07-42D0-856B-8A03E8BB8996}"/>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2BD87B7A-41E6-44BB-8D40-9C51800A41A1}"/>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54E6E3F1-8901-4DCA-B957-D51973AFD5EA}"/>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D6D77406-ADE9-46B2-B55D-3C8ADE8F83AA}"/>
              </a:ext>
            </a:extLst>
          </p:cNvPr>
          <p:cNvSpPr>
            <a:spLocks noGrp="1"/>
          </p:cNvSpPr>
          <p:nvPr>
            <p:ph type="dt" sz="half" idx="10"/>
          </p:nvPr>
        </p:nvSpPr>
        <p:spPr/>
        <p:txBody>
          <a:bodyPr/>
          <a:lstStyle/>
          <a:p>
            <a:fld id="{365F044B-222B-4E6E-96D8-F94AAA8A8125}" type="datetimeFigureOut">
              <a:rPr lang="ru-RU" smtClean="0"/>
              <a:t>03.02.2020</a:t>
            </a:fld>
            <a:endParaRPr lang="ru-RU"/>
          </a:p>
        </p:txBody>
      </p:sp>
      <p:sp>
        <p:nvSpPr>
          <p:cNvPr id="6" name="Нижний колонтитул 5">
            <a:extLst>
              <a:ext uri="{FF2B5EF4-FFF2-40B4-BE49-F238E27FC236}">
                <a16:creationId xmlns:a16="http://schemas.microsoft.com/office/drawing/2014/main" xmlns="" id="{AA673884-C1A5-4173-8635-968DE8FE3AD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22B904CA-163C-40A7-BE60-1631402A504B}"/>
              </a:ext>
            </a:extLst>
          </p:cNvPr>
          <p:cNvSpPr>
            <a:spLocks noGrp="1"/>
          </p:cNvSpPr>
          <p:nvPr>
            <p:ph type="sldNum" sz="quarter" idx="12"/>
          </p:nvPr>
        </p:nvSpPr>
        <p:spPr/>
        <p:txBody>
          <a:bodyPr/>
          <a:lstStyle/>
          <a:p>
            <a:fld id="{366A92F2-FB1D-47B2-A075-B97ECB67F54D}" type="slidenum">
              <a:rPr lang="ru-RU" smtClean="0"/>
              <a:t>‹#›</a:t>
            </a:fld>
            <a:endParaRPr lang="ru-RU"/>
          </a:p>
        </p:txBody>
      </p:sp>
    </p:spTree>
    <p:extLst>
      <p:ext uri="{BB962C8B-B14F-4D97-AF65-F5344CB8AC3E}">
        <p14:creationId xmlns:p14="http://schemas.microsoft.com/office/powerpoint/2010/main" val="16679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F0D7837-AAB8-40F3-A3BE-C8DEE413FF79}"/>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133662F2-4D36-440C-8C61-99AB233F58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44BF07C4-7983-4D21-81D2-D3876BB6BFFF}"/>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085AE1B7-036E-434D-B936-84621B34BA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B588064E-04BD-42C4-BDB3-8BF88654CCDF}"/>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62E62863-B908-4A7B-9C02-7D1EC362D442}"/>
              </a:ext>
            </a:extLst>
          </p:cNvPr>
          <p:cNvSpPr>
            <a:spLocks noGrp="1"/>
          </p:cNvSpPr>
          <p:nvPr>
            <p:ph type="dt" sz="half" idx="10"/>
          </p:nvPr>
        </p:nvSpPr>
        <p:spPr/>
        <p:txBody>
          <a:bodyPr/>
          <a:lstStyle/>
          <a:p>
            <a:fld id="{365F044B-222B-4E6E-96D8-F94AAA8A8125}" type="datetimeFigureOut">
              <a:rPr lang="ru-RU" smtClean="0"/>
              <a:t>03.02.2020</a:t>
            </a:fld>
            <a:endParaRPr lang="ru-RU"/>
          </a:p>
        </p:txBody>
      </p:sp>
      <p:sp>
        <p:nvSpPr>
          <p:cNvPr id="8" name="Нижний колонтитул 7">
            <a:extLst>
              <a:ext uri="{FF2B5EF4-FFF2-40B4-BE49-F238E27FC236}">
                <a16:creationId xmlns:a16="http://schemas.microsoft.com/office/drawing/2014/main" xmlns="" id="{A83F20D8-A46E-4E82-9E4E-7E87A836A7B8}"/>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BB92AACA-FFD6-43B3-872F-F747850273B9}"/>
              </a:ext>
            </a:extLst>
          </p:cNvPr>
          <p:cNvSpPr>
            <a:spLocks noGrp="1"/>
          </p:cNvSpPr>
          <p:nvPr>
            <p:ph type="sldNum" sz="quarter" idx="12"/>
          </p:nvPr>
        </p:nvSpPr>
        <p:spPr/>
        <p:txBody>
          <a:bodyPr/>
          <a:lstStyle/>
          <a:p>
            <a:fld id="{366A92F2-FB1D-47B2-A075-B97ECB67F54D}" type="slidenum">
              <a:rPr lang="ru-RU" smtClean="0"/>
              <a:t>‹#›</a:t>
            </a:fld>
            <a:endParaRPr lang="ru-RU"/>
          </a:p>
        </p:txBody>
      </p:sp>
    </p:spTree>
    <p:extLst>
      <p:ext uri="{BB962C8B-B14F-4D97-AF65-F5344CB8AC3E}">
        <p14:creationId xmlns:p14="http://schemas.microsoft.com/office/powerpoint/2010/main" val="3929925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85C49DB-4467-41B6-AB54-1030C63154D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6B9FDF4D-B194-4D32-8BF3-23D52D6C2151}"/>
              </a:ext>
            </a:extLst>
          </p:cNvPr>
          <p:cNvSpPr>
            <a:spLocks noGrp="1"/>
          </p:cNvSpPr>
          <p:nvPr>
            <p:ph type="dt" sz="half" idx="10"/>
          </p:nvPr>
        </p:nvSpPr>
        <p:spPr/>
        <p:txBody>
          <a:bodyPr/>
          <a:lstStyle/>
          <a:p>
            <a:fld id="{365F044B-222B-4E6E-96D8-F94AAA8A8125}" type="datetimeFigureOut">
              <a:rPr lang="ru-RU" smtClean="0"/>
              <a:t>03.02.2020</a:t>
            </a:fld>
            <a:endParaRPr lang="ru-RU"/>
          </a:p>
        </p:txBody>
      </p:sp>
      <p:sp>
        <p:nvSpPr>
          <p:cNvPr id="4" name="Нижний колонтитул 3">
            <a:extLst>
              <a:ext uri="{FF2B5EF4-FFF2-40B4-BE49-F238E27FC236}">
                <a16:creationId xmlns:a16="http://schemas.microsoft.com/office/drawing/2014/main" xmlns="" id="{552812C4-67AF-4F52-B8CA-410A550B4EA9}"/>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32473367-2340-471B-9C8D-1ED6035F7741}"/>
              </a:ext>
            </a:extLst>
          </p:cNvPr>
          <p:cNvSpPr>
            <a:spLocks noGrp="1"/>
          </p:cNvSpPr>
          <p:nvPr>
            <p:ph type="sldNum" sz="quarter" idx="12"/>
          </p:nvPr>
        </p:nvSpPr>
        <p:spPr/>
        <p:txBody>
          <a:bodyPr/>
          <a:lstStyle/>
          <a:p>
            <a:fld id="{366A92F2-FB1D-47B2-A075-B97ECB67F54D}" type="slidenum">
              <a:rPr lang="ru-RU" smtClean="0"/>
              <a:t>‹#›</a:t>
            </a:fld>
            <a:endParaRPr lang="ru-RU"/>
          </a:p>
        </p:txBody>
      </p:sp>
    </p:spTree>
    <p:extLst>
      <p:ext uri="{BB962C8B-B14F-4D97-AF65-F5344CB8AC3E}">
        <p14:creationId xmlns:p14="http://schemas.microsoft.com/office/powerpoint/2010/main" val="4039070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65A0BDB7-2C03-411B-842B-7E933A83E2F1}"/>
              </a:ext>
            </a:extLst>
          </p:cNvPr>
          <p:cNvSpPr>
            <a:spLocks noGrp="1"/>
          </p:cNvSpPr>
          <p:nvPr>
            <p:ph type="dt" sz="half" idx="10"/>
          </p:nvPr>
        </p:nvSpPr>
        <p:spPr/>
        <p:txBody>
          <a:bodyPr/>
          <a:lstStyle/>
          <a:p>
            <a:fld id="{365F044B-222B-4E6E-96D8-F94AAA8A8125}" type="datetimeFigureOut">
              <a:rPr lang="ru-RU" smtClean="0"/>
              <a:t>03.02.2020</a:t>
            </a:fld>
            <a:endParaRPr lang="ru-RU"/>
          </a:p>
        </p:txBody>
      </p:sp>
      <p:sp>
        <p:nvSpPr>
          <p:cNvPr id="3" name="Нижний колонтитул 2">
            <a:extLst>
              <a:ext uri="{FF2B5EF4-FFF2-40B4-BE49-F238E27FC236}">
                <a16:creationId xmlns:a16="http://schemas.microsoft.com/office/drawing/2014/main" xmlns="" id="{8DBE645A-7077-496C-9350-68DF830C553C}"/>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A43D9897-4B99-4C6E-9CDD-BF07D222830A}"/>
              </a:ext>
            </a:extLst>
          </p:cNvPr>
          <p:cNvSpPr>
            <a:spLocks noGrp="1"/>
          </p:cNvSpPr>
          <p:nvPr>
            <p:ph type="sldNum" sz="quarter" idx="12"/>
          </p:nvPr>
        </p:nvSpPr>
        <p:spPr/>
        <p:txBody>
          <a:bodyPr/>
          <a:lstStyle/>
          <a:p>
            <a:fld id="{366A92F2-FB1D-47B2-A075-B97ECB67F54D}" type="slidenum">
              <a:rPr lang="ru-RU" smtClean="0"/>
              <a:t>‹#›</a:t>
            </a:fld>
            <a:endParaRPr lang="ru-RU"/>
          </a:p>
        </p:txBody>
      </p:sp>
    </p:spTree>
    <p:extLst>
      <p:ext uri="{BB962C8B-B14F-4D97-AF65-F5344CB8AC3E}">
        <p14:creationId xmlns:p14="http://schemas.microsoft.com/office/powerpoint/2010/main" val="3569174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014C360-F425-40CA-BDB2-99B62604B05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xmlns="" id="{2A7312E9-E9BE-4352-AED4-FD583BE9F6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966A35E6-EB54-47C3-A3C5-13C6A1F20E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E3C9D9F7-CE14-4583-B596-9845B796D211}"/>
              </a:ext>
            </a:extLst>
          </p:cNvPr>
          <p:cNvSpPr>
            <a:spLocks noGrp="1"/>
          </p:cNvSpPr>
          <p:nvPr>
            <p:ph type="dt" sz="half" idx="10"/>
          </p:nvPr>
        </p:nvSpPr>
        <p:spPr/>
        <p:txBody>
          <a:bodyPr/>
          <a:lstStyle/>
          <a:p>
            <a:fld id="{365F044B-222B-4E6E-96D8-F94AAA8A8125}" type="datetimeFigureOut">
              <a:rPr lang="ru-RU" smtClean="0"/>
              <a:t>03.02.2020</a:t>
            </a:fld>
            <a:endParaRPr lang="ru-RU"/>
          </a:p>
        </p:txBody>
      </p:sp>
      <p:sp>
        <p:nvSpPr>
          <p:cNvPr id="6" name="Нижний колонтитул 5">
            <a:extLst>
              <a:ext uri="{FF2B5EF4-FFF2-40B4-BE49-F238E27FC236}">
                <a16:creationId xmlns:a16="http://schemas.microsoft.com/office/drawing/2014/main" xmlns="" id="{6AE614F1-061A-4BCD-9C10-E705B7541614}"/>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4EFD69F0-2A69-48DA-B214-A5603C46A1A0}"/>
              </a:ext>
            </a:extLst>
          </p:cNvPr>
          <p:cNvSpPr>
            <a:spLocks noGrp="1"/>
          </p:cNvSpPr>
          <p:nvPr>
            <p:ph type="sldNum" sz="quarter" idx="12"/>
          </p:nvPr>
        </p:nvSpPr>
        <p:spPr/>
        <p:txBody>
          <a:bodyPr/>
          <a:lstStyle/>
          <a:p>
            <a:fld id="{366A92F2-FB1D-47B2-A075-B97ECB67F54D}" type="slidenum">
              <a:rPr lang="ru-RU" smtClean="0"/>
              <a:t>‹#›</a:t>
            </a:fld>
            <a:endParaRPr lang="ru-RU"/>
          </a:p>
        </p:txBody>
      </p:sp>
    </p:spTree>
    <p:extLst>
      <p:ext uri="{BB962C8B-B14F-4D97-AF65-F5344CB8AC3E}">
        <p14:creationId xmlns:p14="http://schemas.microsoft.com/office/powerpoint/2010/main" val="2573401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6D13C4A-9582-46E5-8902-5945D805C9B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xmlns="" id="{0327FB5B-BA08-4A02-BD58-7152079E18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xmlns="" id="{597E582C-B7D5-43E8-B685-0D854B899E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8781DA4F-CA69-4CCA-8636-63C08C7319D7}"/>
              </a:ext>
            </a:extLst>
          </p:cNvPr>
          <p:cNvSpPr>
            <a:spLocks noGrp="1"/>
          </p:cNvSpPr>
          <p:nvPr>
            <p:ph type="dt" sz="half" idx="10"/>
          </p:nvPr>
        </p:nvSpPr>
        <p:spPr/>
        <p:txBody>
          <a:bodyPr/>
          <a:lstStyle/>
          <a:p>
            <a:fld id="{365F044B-222B-4E6E-96D8-F94AAA8A8125}" type="datetimeFigureOut">
              <a:rPr lang="ru-RU" smtClean="0"/>
              <a:t>03.02.2020</a:t>
            </a:fld>
            <a:endParaRPr lang="ru-RU"/>
          </a:p>
        </p:txBody>
      </p:sp>
      <p:sp>
        <p:nvSpPr>
          <p:cNvPr id="6" name="Нижний колонтитул 5">
            <a:extLst>
              <a:ext uri="{FF2B5EF4-FFF2-40B4-BE49-F238E27FC236}">
                <a16:creationId xmlns:a16="http://schemas.microsoft.com/office/drawing/2014/main" xmlns="" id="{685B4CA9-0CC8-4C6E-A348-EC375CF8347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11710E1E-7770-40F4-9319-A386A6E4C3AC}"/>
              </a:ext>
            </a:extLst>
          </p:cNvPr>
          <p:cNvSpPr>
            <a:spLocks noGrp="1"/>
          </p:cNvSpPr>
          <p:nvPr>
            <p:ph type="sldNum" sz="quarter" idx="12"/>
          </p:nvPr>
        </p:nvSpPr>
        <p:spPr/>
        <p:txBody>
          <a:bodyPr/>
          <a:lstStyle/>
          <a:p>
            <a:fld id="{366A92F2-FB1D-47B2-A075-B97ECB67F54D}" type="slidenum">
              <a:rPr lang="ru-RU" smtClean="0"/>
              <a:t>‹#›</a:t>
            </a:fld>
            <a:endParaRPr lang="ru-RU"/>
          </a:p>
        </p:txBody>
      </p:sp>
    </p:spTree>
    <p:extLst>
      <p:ext uri="{BB962C8B-B14F-4D97-AF65-F5344CB8AC3E}">
        <p14:creationId xmlns:p14="http://schemas.microsoft.com/office/powerpoint/2010/main" val="1128706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33DDE77-25D0-4703-A96C-69311D2D0F27}"/>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8CAC24B9-8150-4C22-881C-9072BF83F6AC}"/>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D98CE3F8-6608-462E-8CCE-DF7CD9CBD03E}"/>
              </a:ext>
            </a:extLst>
          </p:cNvPr>
          <p:cNvSpPr>
            <a:spLocks noGrp="1"/>
          </p:cNvSpPr>
          <p:nvPr>
            <p:ph type="dt" sz="half" idx="10"/>
          </p:nvPr>
        </p:nvSpPr>
        <p:spPr/>
        <p:txBody>
          <a:bodyPr/>
          <a:lstStyle/>
          <a:p>
            <a:fld id="{365F044B-222B-4E6E-96D8-F94AAA8A8125}" type="datetimeFigureOut">
              <a:rPr lang="ru-RU" smtClean="0"/>
              <a:t>03.02.2020</a:t>
            </a:fld>
            <a:endParaRPr lang="ru-RU"/>
          </a:p>
        </p:txBody>
      </p:sp>
      <p:sp>
        <p:nvSpPr>
          <p:cNvPr id="5" name="Нижний колонтитул 4">
            <a:extLst>
              <a:ext uri="{FF2B5EF4-FFF2-40B4-BE49-F238E27FC236}">
                <a16:creationId xmlns:a16="http://schemas.microsoft.com/office/drawing/2014/main" xmlns="" id="{14A6EFDB-384E-4492-BE5A-7D63D9AF7D9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355B4B1A-A888-4FCB-81A0-3E4D7D3A7035}"/>
              </a:ext>
            </a:extLst>
          </p:cNvPr>
          <p:cNvSpPr>
            <a:spLocks noGrp="1"/>
          </p:cNvSpPr>
          <p:nvPr>
            <p:ph type="sldNum" sz="quarter" idx="12"/>
          </p:nvPr>
        </p:nvSpPr>
        <p:spPr/>
        <p:txBody>
          <a:bodyPr/>
          <a:lstStyle/>
          <a:p>
            <a:fld id="{366A92F2-FB1D-47B2-A075-B97ECB67F54D}" type="slidenum">
              <a:rPr lang="ru-RU" smtClean="0"/>
              <a:t>‹#›</a:t>
            </a:fld>
            <a:endParaRPr lang="ru-RU"/>
          </a:p>
        </p:txBody>
      </p:sp>
    </p:spTree>
    <p:extLst>
      <p:ext uri="{BB962C8B-B14F-4D97-AF65-F5344CB8AC3E}">
        <p14:creationId xmlns:p14="http://schemas.microsoft.com/office/powerpoint/2010/main" val="3703374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EFD0B2DF-5AC3-4C58-A2B5-DF9C2CA93770}"/>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D81DEEB0-F694-4100-8737-E4E011D7D9C9}"/>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BEEADBD1-F98F-4BE8-91D0-D260AA94B690}"/>
              </a:ext>
            </a:extLst>
          </p:cNvPr>
          <p:cNvSpPr>
            <a:spLocks noGrp="1"/>
          </p:cNvSpPr>
          <p:nvPr>
            <p:ph type="dt" sz="half" idx="10"/>
          </p:nvPr>
        </p:nvSpPr>
        <p:spPr/>
        <p:txBody>
          <a:bodyPr/>
          <a:lstStyle/>
          <a:p>
            <a:fld id="{365F044B-222B-4E6E-96D8-F94AAA8A8125}" type="datetimeFigureOut">
              <a:rPr lang="ru-RU" smtClean="0"/>
              <a:t>03.02.2020</a:t>
            </a:fld>
            <a:endParaRPr lang="ru-RU"/>
          </a:p>
        </p:txBody>
      </p:sp>
      <p:sp>
        <p:nvSpPr>
          <p:cNvPr id="5" name="Нижний колонтитул 4">
            <a:extLst>
              <a:ext uri="{FF2B5EF4-FFF2-40B4-BE49-F238E27FC236}">
                <a16:creationId xmlns:a16="http://schemas.microsoft.com/office/drawing/2014/main" xmlns="" id="{321C42D2-0620-4001-B988-86EA29A7C30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1DC76061-1CEA-4163-909A-0ECD3404B692}"/>
              </a:ext>
            </a:extLst>
          </p:cNvPr>
          <p:cNvSpPr>
            <a:spLocks noGrp="1"/>
          </p:cNvSpPr>
          <p:nvPr>
            <p:ph type="sldNum" sz="quarter" idx="12"/>
          </p:nvPr>
        </p:nvSpPr>
        <p:spPr/>
        <p:txBody>
          <a:bodyPr/>
          <a:lstStyle/>
          <a:p>
            <a:fld id="{366A92F2-FB1D-47B2-A075-B97ECB67F54D}" type="slidenum">
              <a:rPr lang="ru-RU" smtClean="0"/>
              <a:t>‹#›</a:t>
            </a:fld>
            <a:endParaRPr lang="ru-RU"/>
          </a:p>
        </p:txBody>
      </p:sp>
    </p:spTree>
    <p:extLst>
      <p:ext uri="{BB962C8B-B14F-4D97-AF65-F5344CB8AC3E}">
        <p14:creationId xmlns:p14="http://schemas.microsoft.com/office/powerpoint/2010/main" val="1075839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9E01580-654D-4D6D-8BE7-F565A98645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7AEA0C7C-E1AA-4FEE-877A-C0BB27EFE3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2D9A2C9B-E434-4D39-B31C-BC444D591C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5F044B-222B-4E6E-96D8-F94AAA8A8125}" type="datetimeFigureOut">
              <a:rPr lang="ru-RU" smtClean="0"/>
              <a:t>03.02.2020</a:t>
            </a:fld>
            <a:endParaRPr lang="ru-RU"/>
          </a:p>
        </p:txBody>
      </p:sp>
      <p:sp>
        <p:nvSpPr>
          <p:cNvPr id="5" name="Нижний колонтитул 4">
            <a:extLst>
              <a:ext uri="{FF2B5EF4-FFF2-40B4-BE49-F238E27FC236}">
                <a16:creationId xmlns:a16="http://schemas.microsoft.com/office/drawing/2014/main" xmlns="" id="{F3138C40-6232-4FEE-B7C2-EAC5E5B358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xmlns="" id="{E5B7E477-652E-451C-996E-072F090E1E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6A92F2-FB1D-47B2-A075-B97ECB67F54D}" type="slidenum">
              <a:rPr lang="ru-RU" smtClean="0"/>
              <a:t>‹#›</a:t>
            </a:fld>
            <a:endParaRPr lang="ru-RU"/>
          </a:p>
        </p:txBody>
      </p:sp>
    </p:spTree>
    <p:extLst>
      <p:ext uri="{BB962C8B-B14F-4D97-AF65-F5344CB8AC3E}">
        <p14:creationId xmlns:p14="http://schemas.microsoft.com/office/powerpoint/2010/main" val="15774481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portal.audit.gov.ru/#/main-page" TargetMode="External"/><Relationship Id="rId3" Type="http://schemas.openxmlformats.org/officeDocument/2006/relationships/hyperlink" Target="http://audit.gov.ru/" TargetMode="External"/><Relationship Id="rId7" Type="http://schemas.openxmlformats.org/officeDocument/2006/relationships/hyperlink" Target="http://portal.audit.gov.ru/" TargetMode="External"/><Relationship Id="rId2" Type="http://schemas.openxmlformats.org/officeDocument/2006/relationships/hyperlink" Target="https://www.minfin.ru/ru/perfomance/budget/gov_control/legistation/" TargetMode="External"/><Relationship Id="rId1" Type="http://schemas.openxmlformats.org/officeDocument/2006/relationships/slideLayout" Target="../slideLayouts/slideLayout1.xml"/><Relationship Id="rId6" Type="http://schemas.openxmlformats.org/officeDocument/2006/relationships/hyperlink" Target="http://www.roskazna.ru/inaya-deyatelnost/kontrolnaya-i-nadzornaya-funktsii/" TargetMode="External"/><Relationship Id="rId5" Type="http://schemas.openxmlformats.org/officeDocument/2006/relationships/hyperlink" Target="http://ksp25.ru/" TargetMode="External"/><Relationship Id="rId4" Type="http://schemas.openxmlformats.org/officeDocument/2006/relationships/hyperlink" Target="http://yandex.ru/clck/jsredir?from=yandex.ru;search/;web;;&amp;text=&amp;etext=1506.ovq9bqpHUrC26Ea-LDlKaSsbvxn6lNrfC2WcJUafO5IHjEfNrVeKf8V25aUtg4UtPsal7deaZWR8UGn8bDKm7qgEjo4qpNQmXm33GnW-0Hlbl7MfPlkhQG4q2CNpY5wdXaomA42SRNSd8efzPWhfCZ1n61gdCCdXD6ztnHZ9F03xvNJghUdXU1xWyMnQcT4T.e3a7a53f993cd3c8ce9fc70ea8f23ffd5b838921&amp;uuid=&amp;state=PEtFfuTeVD5kpHnK9lio9dFa2ePbDzX7qvAdt2NMySbOvvMspLhsyNdQHs1YnYQsS01YMbPx5F0,&amp;&amp;cst=AiuY0DBWFJ5eVd_Onia6xixQZD0xqWsCwWGcN5UzE0fr_Se0POIGhwZMk3UfCTPN5lpBs7xF9Km4DlE3Z71aKi0Noe7qTVNYsYPFKXeDiXd4nf6lEwmttLHKH9atznR7rtczz2y6geT86Xm-jh9emJOqi0QwUCWFGRYsMWaG1LiKRhCsGXZCDqp5F4sYLWnGufG_db6ZpvyzZm7hVuSQzIkFCqaK4Vni-sZRPZlHZPdGZGTf6mvlJW2X2DtdRUQxGu-4Io7zHfH6uK_5gH62JV63CPmlgOnh&amp;data=UlNrNmk5WktYejR0eWJFYk1LdmtxdlFaN2JiLU9xQUt2NTRPeS1TclcyZU1yZ2hnUC04ZkRETFR2aFBFeEFDTEFHeUwwLWF6dzBfT1o4Qm9VbDFuZ0pUUDZRbjdHQ1RS&amp;sign=346f22915e46c5f6628cb7ea614e1db5&amp;keyno=0&amp;b64e=2&amp;ref=orjY4mGPRjk5boDnW0uvlrrd71vZw9kpiQ4mae7hbKVpaPJy0wMD2Wo9ZsPjKIQ1kQiw39o0C7IqPvRSYjxKheEK_tuK1TzRFtpHrbwO3sLl2XCWzRN9XiHKNtI9Ny3IU7jVshdPcCtF5sguDAtHFmatRVjKvOI2Iejwi0wtwPNabGd5OcVS6S28QTZ-QYDYgQN8RWJ8rEwNYmXcfk0R2PB8QvCAMWomm1ugi9NDYPv-inIVjYv0r3IcuSv949_6iDEh995sgii_el96zx9Ng-Tibs6NShYzQaLA0Y2UsooGF0U1WxdZHrTSoqGgQ95O-Z6QoqFN7obTSEBe0mF-vddWef6O6hFpjUeSlYDx0DKpBdB4faqusjf-e8KDlyBx7PgH0vbLQ5Dy49wpiVYGR86kdC_-tVFzerz8tWO5gyiDPNv4CDxgGCz7OvIlTzDI44pL4ZdDJ2L3a0bLh0toQXdvrLFARRzgACpwNnjF0XvpsdoYVPrDq-lGgN6wBxHanqzQE7fn1GhfyM2qc7U_VQnHWJYa95cQ9_HVejTkVIM,&amp;l10n=ru&amp;cts=1502154689924&amp;mc=4.2606667968919485" TargetMode="External"/><Relationship Id="rId9" Type="http://schemas.openxmlformats.org/officeDocument/2006/relationships/hyperlink" Target="http://budget.gov.ru/"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minfin.ru/ru/perfomance/budget/gov_control/legistation/"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audit.gov.ru/activities/bulleten/"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consultantplus://offline/ref=3DE2E0B8607D67D27CAE6AFF9AE96F721972052A1CAF092FCEFB1B85B4A9C5F1829FC4A8D7360019x3l5D" TargetMode="External"/><Relationship Id="rId2" Type="http://schemas.openxmlformats.org/officeDocument/2006/relationships/hyperlink" Target="consultantplus://offline/ref=3DE2E0B8607D67D27CAE6AFF9AE96F721972052B1DA7092FCEFB1B85B4A9C5F1829FC4A8D7360019x3l4D"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F66BFA79-3921-408A-ACB6-A3170ED15B3E}"/>
              </a:ext>
            </a:extLst>
          </p:cNvPr>
          <p:cNvSpPr/>
          <p:nvPr/>
        </p:nvSpPr>
        <p:spPr>
          <a:xfrm>
            <a:off x="912758" y="0"/>
            <a:ext cx="10578518" cy="6340197"/>
          </a:xfrm>
          <a:prstGeom prst="rect">
            <a:avLst/>
          </a:prstGeom>
        </p:spPr>
        <p:txBody>
          <a:bodyPr wrap="square">
            <a:spAutoFit/>
          </a:bodyPr>
          <a:lstStyle/>
          <a:p>
            <a:pPr algn="ctr"/>
            <a:endParaRPr lang="ru-RU" dirty="0">
              <a:solidFill>
                <a:schemeClr val="tx2">
                  <a:lumMod val="75000"/>
                </a:schemeClr>
              </a:solidFill>
              <a:latin typeface="Arial" panose="020B0604020202020204" pitchFamily="34" charset="0"/>
              <a:cs typeface="Arial" panose="020B0604020202020204" pitchFamily="34" charset="0"/>
            </a:endParaRPr>
          </a:p>
          <a:p>
            <a:pPr algn="ctr"/>
            <a:endParaRPr lang="ru-RU" sz="2800" b="1" dirty="0">
              <a:solidFill>
                <a:schemeClr val="tx2">
                  <a:lumMod val="75000"/>
                </a:schemeClr>
              </a:solidFill>
              <a:latin typeface="Arial" panose="020B0604020202020204" pitchFamily="34" charset="0"/>
              <a:cs typeface="Arial" panose="020B0604020202020204" pitchFamily="34" charset="0"/>
            </a:endParaRPr>
          </a:p>
          <a:p>
            <a:pPr algn="ctr"/>
            <a:r>
              <a:rPr lang="ru-RU" sz="3600" b="1" dirty="0">
                <a:solidFill>
                  <a:schemeClr val="tx2">
                    <a:lumMod val="75000"/>
                  </a:schemeClr>
                </a:solidFill>
                <a:latin typeface="Arial" panose="020B0604020202020204" pitchFamily="34" charset="0"/>
                <a:cs typeface="Arial" panose="020B0604020202020204" pitchFamily="34" charset="0"/>
              </a:rPr>
              <a:t>Государственный и муниципальный аудит</a:t>
            </a:r>
            <a:r>
              <a:rPr lang="ru-RU" dirty="0">
                <a:solidFill>
                  <a:schemeClr val="tx2">
                    <a:lumMod val="75000"/>
                  </a:schemeClr>
                </a:solidFill>
                <a:latin typeface="Arial" panose="020B0604020202020204" pitchFamily="34" charset="0"/>
                <a:cs typeface="Arial" panose="020B0604020202020204" pitchFamily="34" charset="0"/>
              </a:rPr>
              <a:t/>
            </a:r>
            <a:br>
              <a:rPr lang="ru-RU" dirty="0">
                <a:solidFill>
                  <a:schemeClr val="tx2">
                    <a:lumMod val="75000"/>
                  </a:schemeClr>
                </a:solidFill>
                <a:latin typeface="Arial" panose="020B0604020202020204" pitchFamily="34" charset="0"/>
                <a:cs typeface="Arial" panose="020B0604020202020204" pitchFamily="34" charset="0"/>
              </a:rPr>
            </a:br>
            <a:endParaRPr lang="ru-RU" dirty="0">
              <a:solidFill>
                <a:schemeClr val="tx2">
                  <a:lumMod val="75000"/>
                </a:schemeClr>
              </a:solidFill>
              <a:latin typeface="Arial" panose="020B0604020202020204" pitchFamily="34" charset="0"/>
              <a:cs typeface="Arial" panose="020B0604020202020204" pitchFamily="34" charset="0"/>
            </a:endParaRPr>
          </a:p>
          <a:p>
            <a:pPr algn="ctr"/>
            <a:endParaRPr lang="ru-RU" dirty="0">
              <a:solidFill>
                <a:schemeClr val="tx2">
                  <a:lumMod val="75000"/>
                </a:schemeClr>
              </a:solidFill>
              <a:latin typeface="Arial" panose="020B0604020202020204" pitchFamily="34" charset="0"/>
              <a:cs typeface="Arial" panose="020B0604020202020204" pitchFamily="34" charset="0"/>
            </a:endParaRPr>
          </a:p>
          <a:p>
            <a:pPr algn="ctr"/>
            <a:r>
              <a:rPr lang="ru-RU" dirty="0">
                <a:solidFill>
                  <a:schemeClr val="tx2">
                    <a:lumMod val="75000"/>
                  </a:schemeClr>
                </a:solidFill>
                <a:latin typeface="Arial" panose="020B0604020202020204" pitchFamily="34" charset="0"/>
                <a:cs typeface="Arial" panose="020B0604020202020204" pitchFamily="34" charset="0"/>
              </a:rPr>
              <a:t>Информация официального сайта Министерства финансов Российской Федерации:</a:t>
            </a:r>
          </a:p>
          <a:p>
            <a:pPr algn="ctr"/>
            <a:r>
              <a:rPr lang="ru-RU" dirty="0">
                <a:solidFill>
                  <a:schemeClr val="tx2">
                    <a:lumMod val="75000"/>
                  </a:schemeClr>
                </a:solidFill>
                <a:latin typeface="Arial" panose="020B0604020202020204" pitchFamily="34" charset="0"/>
                <a:cs typeface="Arial" panose="020B0604020202020204" pitchFamily="34" charset="0"/>
                <a:hlinkClick r:id="rId2"/>
              </a:rPr>
              <a:t>https://www.minfin.ru/ru/perfomance/budget/gov_control/legistation/</a:t>
            </a:r>
            <a:endParaRPr lang="ru-RU" dirty="0">
              <a:solidFill>
                <a:schemeClr val="tx2">
                  <a:lumMod val="75000"/>
                </a:schemeClr>
              </a:solidFill>
              <a:latin typeface="Arial" panose="020B0604020202020204" pitchFamily="34" charset="0"/>
              <a:cs typeface="Arial" panose="020B0604020202020204" pitchFamily="34" charset="0"/>
            </a:endParaRPr>
          </a:p>
          <a:p>
            <a:pPr algn="ctr"/>
            <a:endParaRPr lang="ru-RU" dirty="0">
              <a:solidFill>
                <a:schemeClr val="tx2">
                  <a:lumMod val="75000"/>
                </a:schemeClr>
              </a:solidFill>
              <a:latin typeface="Arial" panose="020B0604020202020204" pitchFamily="34" charset="0"/>
              <a:cs typeface="Arial" panose="020B0604020202020204" pitchFamily="34" charset="0"/>
            </a:endParaRPr>
          </a:p>
          <a:p>
            <a:pPr algn="ctr"/>
            <a:r>
              <a:rPr lang="ru-RU" dirty="0">
                <a:solidFill>
                  <a:schemeClr val="tx2">
                    <a:lumMod val="75000"/>
                  </a:schemeClr>
                </a:solidFill>
                <a:latin typeface="Arial" panose="020B0604020202020204" pitchFamily="34" charset="0"/>
                <a:cs typeface="Arial" panose="020B0604020202020204" pitchFamily="34" charset="0"/>
              </a:rPr>
              <a:t>Счетная палата РФ </a:t>
            </a:r>
            <a:r>
              <a:rPr lang="en-US" dirty="0">
                <a:solidFill>
                  <a:schemeClr val="tx2">
                    <a:lumMod val="75000"/>
                  </a:schemeClr>
                </a:solidFill>
                <a:latin typeface="Arial" panose="020B0604020202020204" pitchFamily="34" charset="0"/>
                <a:cs typeface="Arial" panose="020B0604020202020204" pitchFamily="34" charset="0"/>
                <a:hlinkClick r:id="rId3"/>
              </a:rPr>
              <a:t>http://audit.gov.ru/</a:t>
            </a:r>
            <a:endParaRPr lang="en-US" dirty="0">
              <a:solidFill>
                <a:schemeClr val="tx2">
                  <a:lumMod val="75000"/>
                </a:schemeClr>
              </a:solidFill>
              <a:latin typeface="Arial" panose="020B0604020202020204" pitchFamily="34" charset="0"/>
              <a:cs typeface="Arial" panose="020B0604020202020204" pitchFamily="34" charset="0"/>
            </a:endParaRPr>
          </a:p>
          <a:p>
            <a:pPr algn="ctr"/>
            <a:r>
              <a:rPr lang="ru-RU" dirty="0">
                <a:solidFill>
                  <a:schemeClr val="tx2">
                    <a:lumMod val="75000"/>
                  </a:schemeClr>
                </a:solidFill>
                <a:latin typeface="Arial" panose="020B0604020202020204" pitchFamily="34" charset="0"/>
                <a:cs typeface="Arial" panose="020B0604020202020204" pitchFamily="34" charset="0"/>
              </a:rPr>
              <a:t/>
            </a:r>
            <a:br>
              <a:rPr lang="ru-RU" dirty="0">
                <a:solidFill>
                  <a:schemeClr val="tx2">
                    <a:lumMod val="75000"/>
                  </a:schemeClr>
                </a:solidFill>
                <a:latin typeface="Arial" panose="020B0604020202020204" pitchFamily="34" charset="0"/>
                <a:cs typeface="Arial" panose="020B0604020202020204" pitchFamily="34" charset="0"/>
              </a:rPr>
            </a:br>
            <a:r>
              <a:rPr lang="ru-RU" b="1" dirty="0">
                <a:solidFill>
                  <a:schemeClr val="tx2">
                    <a:lumMod val="75000"/>
                  </a:schemeClr>
                </a:solidFill>
                <a:latin typeface="Arial" panose="020B0604020202020204" pitchFamily="34" charset="0"/>
                <a:cs typeface="Arial" panose="020B0604020202020204" pitchFamily="34" charset="0"/>
                <a:hlinkClick r:id="rId4"/>
              </a:rPr>
              <a:t>Контрольно-счетная палата Приморского края</a:t>
            </a:r>
            <a:r>
              <a:rPr lang="ru-RU" b="1" dirty="0">
                <a:solidFill>
                  <a:schemeClr val="tx2">
                    <a:lumMod val="75000"/>
                  </a:schemeClr>
                </a:solidFill>
                <a:latin typeface="Arial" panose="020B0604020202020204" pitchFamily="34" charset="0"/>
                <a:cs typeface="Arial" panose="020B0604020202020204" pitchFamily="34" charset="0"/>
              </a:rPr>
              <a:t> </a:t>
            </a:r>
            <a:r>
              <a:rPr lang="en-US" b="1" dirty="0">
                <a:solidFill>
                  <a:schemeClr val="tx2">
                    <a:lumMod val="75000"/>
                  </a:schemeClr>
                </a:solidFill>
                <a:latin typeface="Arial" panose="020B0604020202020204" pitchFamily="34" charset="0"/>
                <a:cs typeface="Arial" panose="020B0604020202020204" pitchFamily="34" charset="0"/>
                <a:hlinkClick r:id="rId5"/>
              </a:rPr>
              <a:t>http://ksp25.ru</a:t>
            </a:r>
            <a:endParaRPr lang="ru-RU" dirty="0">
              <a:solidFill>
                <a:schemeClr val="tx2">
                  <a:lumMod val="75000"/>
                </a:schemeClr>
              </a:solidFill>
              <a:latin typeface="Arial" panose="020B0604020202020204" pitchFamily="34" charset="0"/>
              <a:cs typeface="Arial" panose="020B0604020202020204" pitchFamily="34" charset="0"/>
            </a:endParaRPr>
          </a:p>
          <a:p>
            <a:pPr algn="ctr"/>
            <a:endParaRPr lang="ru-RU" b="1" dirty="0">
              <a:solidFill>
                <a:schemeClr val="tx2">
                  <a:lumMod val="75000"/>
                </a:schemeClr>
              </a:solidFill>
              <a:latin typeface="Arial" pitchFamily="34" charset="0"/>
              <a:cs typeface="Arial" pitchFamily="34" charset="0"/>
            </a:endParaRPr>
          </a:p>
          <a:p>
            <a:pPr algn="ctr"/>
            <a:r>
              <a:rPr lang="ru-RU" b="1" dirty="0">
                <a:solidFill>
                  <a:schemeClr val="tx2">
                    <a:lumMod val="75000"/>
                  </a:schemeClr>
                </a:solidFill>
                <a:latin typeface="Arial" pitchFamily="34" charset="0"/>
                <a:cs typeface="Arial" pitchFamily="34" charset="0"/>
              </a:rPr>
              <a:t>Казначейство России</a:t>
            </a:r>
          </a:p>
          <a:p>
            <a:pPr algn="ctr"/>
            <a:r>
              <a:rPr lang="en-US" b="1" dirty="0">
                <a:solidFill>
                  <a:schemeClr val="tx2">
                    <a:lumMod val="75000"/>
                  </a:schemeClr>
                </a:solidFill>
                <a:latin typeface="Arial" pitchFamily="34" charset="0"/>
                <a:cs typeface="Arial" pitchFamily="34" charset="0"/>
                <a:hlinkClick r:id="rId6"/>
              </a:rPr>
              <a:t>http://www.roskazna.ru/inaya-deyatelnost/kontrolnaya-i-nadzornaya-funktsii/</a:t>
            </a:r>
            <a:endParaRPr lang="ru-RU" b="1" dirty="0">
              <a:solidFill>
                <a:schemeClr val="tx2">
                  <a:lumMod val="75000"/>
                </a:schemeClr>
              </a:solidFill>
              <a:latin typeface="Arial" pitchFamily="34" charset="0"/>
              <a:cs typeface="Arial" pitchFamily="34" charset="0"/>
            </a:endParaRPr>
          </a:p>
          <a:p>
            <a:pPr algn="ctr"/>
            <a:endParaRPr lang="en-US" dirty="0">
              <a:hlinkClick r:id="rId7"/>
            </a:endParaRPr>
          </a:p>
          <a:p>
            <a:pPr algn="ctr"/>
            <a:r>
              <a:rPr lang="ru-RU" dirty="0">
                <a:hlinkClick r:id="rId7"/>
              </a:rPr>
              <a:t>Портал государственного и муниципального финансового аудита</a:t>
            </a:r>
            <a:r>
              <a:rPr lang="en-US" dirty="0"/>
              <a:t> </a:t>
            </a:r>
            <a:r>
              <a:rPr lang="en-US" b="1" dirty="0">
                <a:solidFill>
                  <a:schemeClr val="tx2">
                    <a:lumMod val="75000"/>
                  </a:schemeClr>
                </a:solidFill>
                <a:latin typeface="Arial" pitchFamily="34" charset="0"/>
                <a:cs typeface="Arial" pitchFamily="34" charset="0"/>
                <a:hlinkClick r:id="rId8"/>
              </a:rPr>
              <a:t>https://portal.audit.gov.ru/#/main-page</a:t>
            </a:r>
            <a:endParaRPr lang="ru-RU" b="1" dirty="0">
              <a:solidFill>
                <a:schemeClr val="tx2">
                  <a:lumMod val="75000"/>
                </a:schemeClr>
              </a:solidFill>
              <a:latin typeface="Arial" pitchFamily="34" charset="0"/>
              <a:cs typeface="Arial" pitchFamily="34" charset="0"/>
            </a:endParaRPr>
          </a:p>
          <a:p>
            <a:pPr algn="ctr"/>
            <a:endParaRPr lang="ru-RU" b="1" dirty="0">
              <a:solidFill>
                <a:schemeClr val="tx2">
                  <a:lumMod val="75000"/>
                </a:schemeClr>
              </a:solidFill>
              <a:latin typeface="Arial" pitchFamily="34" charset="0"/>
              <a:cs typeface="Arial" pitchFamily="34" charset="0"/>
            </a:endParaRPr>
          </a:p>
          <a:p>
            <a:pPr algn="ctr"/>
            <a:r>
              <a:rPr lang="ru-RU" b="1" dirty="0">
                <a:solidFill>
                  <a:schemeClr val="tx2">
                    <a:lumMod val="75000"/>
                  </a:schemeClr>
                </a:solidFill>
                <a:latin typeface="Arial" pitchFamily="34" charset="0"/>
                <a:cs typeface="Arial" pitchFamily="34" charset="0"/>
                <a:hlinkClick r:id="rId9"/>
              </a:rPr>
              <a:t>Портал бюджетной системы</a:t>
            </a:r>
          </a:p>
          <a:p>
            <a:pPr algn="ctr"/>
            <a:r>
              <a:rPr lang="en-US" b="1" dirty="0">
                <a:solidFill>
                  <a:schemeClr val="tx2">
                    <a:lumMod val="75000"/>
                  </a:schemeClr>
                </a:solidFill>
                <a:latin typeface="Arial" pitchFamily="34" charset="0"/>
                <a:cs typeface="Arial" pitchFamily="34" charset="0"/>
                <a:hlinkClick r:id="rId9"/>
              </a:rPr>
              <a:t>http://budget.gov.ru/</a:t>
            </a:r>
            <a:endParaRPr lang="ru-RU" b="1" dirty="0">
              <a:solidFill>
                <a:schemeClr val="tx2">
                  <a:lumMod val="75000"/>
                </a:schemeClr>
              </a:solidFill>
              <a:latin typeface="Arial" pitchFamily="34" charset="0"/>
              <a:cs typeface="Arial" pitchFamily="34" charset="0"/>
            </a:endParaRPr>
          </a:p>
          <a:p>
            <a:pPr algn="ctr"/>
            <a:endParaRPr lang="en-US" b="1" dirty="0">
              <a:solidFill>
                <a:schemeClr val="tx2">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32007204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D17CAD57-2B8E-4868-8AC9-29788B2F99A9}"/>
              </a:ext>
            </a:extLst>
          </p:cNvPr>
          <p:cNvPicPr>
            <a:picLocks noChangeAspect="1"/>
          </p:cNvPicPr>
          <p:nvPr/>
        </p:nvPicPr>
        <p:blipFill>
          <a:blip r:embed="rId2"/>
          <a:stretch>
            <a:fillRect/>
          </a:stretch>
        </p:blipFill>
        <p:spPr>
          <a:xfrm>
            <a:off x="4665114" y="0"/>
            <a:ext cx="7526886" cy="6858000"/>
          </a:xfrm>
          <a:prstGeom prst="rect">
            <a:avLst/>
          </a:prstGeom>
        </p:spPr>
      </p:pic>
      <p:sp>
        <p:nvSpPr>
          <p:cNvPr id="5" name="Прямоугольник 4">
            <a:extLst>
              <a:ext uri="{FF2B5EF4-FFF2-40B4-BE49-F238E27FC236}">
                <a16:creationId xmlns:a16="http://schemas.microsoft.com/office/drawing/2014/main" xmlns="" id="{37C930FD-1B28-48AF-A394-74378805F7AB}"/>
              </a:ext>
            </a:extLst>
          </p:cNvPr>
          <p:cNvSpPr/>
          <p:nvPr/>
        </p:nvSpPr>
        <p:spPr>
          <a:xfrm>
            <a:off x="184728" y="2173146"/>
            <a:ext cx="4368800" cy="2031325"/>
          </a:xfrm>
          <a:prstGeom prst="rect">
            <a:avLst/>
          </a:prstGeom>
        </p:spPr>
        <p:txBody>
          <a:bodyPr wrap="square">
            <a:spAutoFit/>
          </a:bodyPr>
          <a:lstStyle/>
          <a:p>
            <a:pPr algn="ctr"/>
            <a:r>
              <a:rPr lang="ru-RU" dirty="0">
                <a:solidFill>
                  <a:schemeClr val="tx2">
                    <a:lumMod val="75000"/>
                  </a:schemeClr>
                </a:solidFill>
                <a:latin typeface="Arial" panose="020B0604020202020204" pitchFamily="34" charset="0"/>
                <a:cs typeface="Arial" panose="020B0604020202020204" pitchFamily="34" charset="0"/>
              </a:rPr>
              <a:t>Внутренний финансовый контроль и аудит в государственном секторе</a:t>
            </a:r>
            <a:br>
              <a:rPr lang="ru-RU" dirty="0">
                <a:solidFill>
                  <a:schemeClr val="tx2">
                    <a:lumMod val="75000"/>
                  </a:schemeClr>
                </a:solidFill>
                <a:latin typeface="Arial" panose="020B0604020202020204" pitchFamily="34" charset="0"/>
                <a:cs typeface="Arial" panose="020B0604020202020204" pitchFamily="34" charset="0"/>
              </a:rPr>
            </a:br>
            <a:r>
              <a:rPr lang="ru-RU" dirty="0">
                <a:solidFill>
                  <a:schemeClr val="tx2">
                    <a:lumMod val="75000"/>
                  </a:schemeClr>
                </a:solidFill>
                <a:latin typeface="Arial" panose="020B0604020202020204" pitchFamily="34" charset="0"/>
                <a:cs typeface="Arial" panose="020B0604020202020204" pitchFamily="34" charset="0"/>
              </a:rPr>
              <a:t>Информация официального сайта Министерства финансов Российской Федерации:</a:t>
            </a:r>
          </a:p>
          <a:p>
            <a:pPr algn="ctr"/>
            <a:r>
              <a:rPr lang="ru-RU" dirty="0">
                <a:solidFill>
                  <a:schemeClr val="tx2">
                    <a:lumMod val="75000"/>
                  </a:schemeClr>
                </a:solidFill>
                <a:latin typeface="Arial" panose="020B0604020202020204" pitchFamily="34" charset="0"/>
                <a:cs typeface="Arial" panose="020B0604020202020204" pitchFamily="34" charset="0"/>
                <a:hlinkClick r:id="rId3"/>
              </a:rPr>
              <a:t>https://www.minfin.ru/ru/perfomance/budget/gov_control/legistation/</a:t>
            </a:r>
            <a:endParaRPr lang="ru-RU"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0414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20CA8C4D-B473-4F35-93B1-CFD3E87F4A4B}"/>
              </a:ext>
            </a:extLst>
          </p:cNvPr>
          <p:cNvPicPr>
            <a:picLocks noChangeAspect="1"/>
          </p:cNvPicPr>
          <p:nvPr/>
        </p:nvPicPr>
        <p:blipFill>
          <a:blip r:embed="rId2"/>
          <a:stretch>
            <a:fillRect/>
          </a:stretch>
        </p:blipFill>
        <p:spPr>
          <a:xfrm>
            <a:off x="2964873" y="0"/>
            <a:ext cx="9227127" cy="6858000"/>
          </a:xfrm>
          <a:prstGeom prst="rect">
            <a:avLst/>
          </a:prstGeom>
        </p:spPr>
      </p:pic>
      <p:pic>
        <p:nvPicPr>
          <p:cNvPr id="3" name="Рисунок 2">
            <a:extLst>
              <a:ext uri="{FF2B5EF4-FFF2-40B4-BE49-F238E27FC236}">
                <a16:creationId xmlns:a16="http://schemas.microsoft.com/office/drawing/2014/main" xmlns="" id="{BEA04581-6B15-4FBF-A6F5-61AEEC591FE9}"/>
              </a:ext>
            </a:extLst>
          </p:cNvPr>
          <p:cNvPicPr>
            <a:picLocks noChangeAspect="1"/>
          </p:cNvPicPr>
          <p:nvPr/>
        </p:nvPicPr>
        <p:blipFill>
          <a:blip r:embed="rId3"/>
          <a:stretch>
            <a:fillRect/>
          </a:stretch>
        </p:blipFill>
        <p:spPr>
          <a:xfrm>
            <a:off x="326880" y="2919412"/>
            <a:ext cx="2505075" cy="1019175"/>
          </a:xfrm>
          <a:prstGeom prst="rect">
            <a:avLst/>
          </a:prstGeom>
        </p:spPr>
      </p:pic>
    </p:spTree>
    <p:extLst>
      <p:ext uri="{BB962C8B-B14F-4D97-AF65-F5344CB8AC3E}">
        <p14:creationId xmlns:p14="http://schemas.microsoft.com/office/powerpoint/2010/main" val="38766811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E4BB9FB9-3841-4F59-9499-9816B0BE6E19}"/>
              </a:ext>
            </a:extLst>
          </p:cNvPr>
          <p:cNvPicPr>
            <a:picLocks noChangeAspect="1"/>
          </p:cNvPicPr>
          <p:nvPr/>
        </p:nvPicPr>
        <p:blipFill>
          <a:blip r:embed="rId2"/>
          <a:stretch>
            <a:fillRect/>
          </a:stretch>
        </p:blipFill>
        <p:spPr>
          <a:xfrm>
            <a:off x="5366327" y="121"/>
            <a:ext cx="6825673" cy="6857879"/>
          </a:xfrm>
          <a:prstGeom prst="rect">
            <a:avLst/>
          </a:prstGeom>
        </p:spPr>
      </p:pic>
      <p:sp>
        <p:nvSpPr>
          <p:cNvPr id="3" name="Rectangle 1">
            <a:extLst>
              <a:ext uri="{FF2B5EF4-FFF2-40B4-BE49-F238E27FC236}">
                <a16:creationId xmlns:a16="http://schemas.microsoft.com/office/drawing/2014/main" xmlns="" id="{18440EC7-9956-4909-B4A1-74DF6C060B8B}"/>
              </a:ext>
            </a:extLst>
          </p:cNvPr>
          <p:cNvSpPr>
            <a:spLocks noChangeArrowheads="1"/>
          </p:cNvSpPr>
          <p:nvPr/>
        </p:nvSpPr>
        <p:spPr bwMode="auto">
          <a:xfrm rot="10800000" flipV="1">
            <a:off x="454170" y="2059394"/>
            <a:ext cx="5050703" cy="273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hlinkClick r:id="rId3"/>
              </a:rPr>
              <a:t>Информация о проверках</a:t>
            </a:r>
            <a:r>
              <a:rPr kumimoji="0" lang="ru-RU" altLang="ru-RU" sz="1800" b="0" i="0" u="none" strike="noStrike" cap="none" normalizeH="0" baseline="0" dirty="0">
                <a:ln>
                  <a:noFill/>
                </a:ln>
                <a:solidFill>
                  <a:schemeClr val="tx1"/>
                </a:solidFill>
                <a:effectLst/>
                <a:latin typeface="Arial" panose="020B0604020202020204" pitchFamily="34" charset="0"/>
              </a:rPr>
              <a:t>   </a:t>
            </a:r>
            <a:r>
              <a:rPr kumimoji="0" lang="ru-RU" altLang="ru-RU" sz="8200" b="0" i="0" u="none" strike="noStrike" cap="none" normalizeH="0" baseline="0" dirty="0">
                <a:ln>
                  <a:noFill/>
                </a:ln>
                <a:solidFill>
                  <a:schemeClr val="tx1"/>
                </a:solidFill>
                <a:effectLst/>
                <a:latin typeface="Arial" panose="020B0604020202020204" pitchFamily="34" charset="0"/>
              </a:rPr>
              <a:t>    </a:t>
            </a:r>
            <a:r>
              <a:rPr kumimoji="0" lang="ru-RU" altLang="ru-RU"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Отчеты о завершенных проверках и экспертно-аналитических мероприятиях, экспертные заключения, методические и аналитические материалы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402233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496DEA8B-C7CC-4D4B-82FD-D248FE8FE999}"/>
              </a:ext>
            </a:extLst>
          </p:cNvPr>
          <p:cNvPicPr>
            <a:picLocks noChangeAspect="1"/>
          </p:cNvPicPr>
          <p:nvPr/>
        </p:nvPicPr>
        <p:blipFill>
          <a:blip r:embed="rId2"/>
          <a:stretch>
            <a:fillRect/>
          </a:stretch>
        </p:blipFill>
        <p:spPr>
          <a:xfrm>
            <a:off x="4392835" y="0"/>
            <a:ext cx="7799165" cy="6858000"/>
          </a:xfrm>
          <a:prstGeom prst="rect">
            <a:avLst/>
          </a:prstGeom>
        </p:spPr>
      </p:pic>
      <p:sp>
        <p:nvSpPr>
          <p:cNvPr id="3" name="Прямоугольник 2">
            <a:extLst>
              <a:ext uri="{FF2B5EF4-FFF2-40B4-BE49-F238E27FC236}">
                <a16:creationId xmlns:a16="http://schemas.microsoft.com/office/drawing/2014/main" xmlns="" id="{3D979C2D-ABD8-4041-985D-D9BD88CDF710}"/>
              </a:ext>
            </a:extLst>
          </p:cNvPr>
          <p:cNvSpPr/>
          <p:nvPr/>
        </p:nvSpPr>
        <p:spPr>
          <a:xfrm>
            <a:off x="238539" y="2198709"/>
            <a:ext cx="3843131" cy="2585323"/>
          </a:xfrm>
          <a:prstGeom prst="rect">
            <a:avLst/>
          </a:prstGeom>
        </p:spPr>
        <p:txBody>
          <a:bodyPr wrap="square">
            <a:spAutoFit/>
          </a:bodyPr>
          <a:lstStyle/>
          <a:p>
            <a:r>
              <a:rPr lang="ru-RU" b="1" dirty="0"/>
              <a:t>Анализ исполнения бюджетных полномочий органов государственного (муниципального) финансового контроля</a:t>
            </a:r>
          </a:p>
          <a:p>
            <a:endParaRPr lang="ru-RU" b="1" dirty="0"/>
          </a:p>
          <a:p>
            <a:r>
              <a:rPr lang="ru-RU" b="1" dirty="0"/>
              <a:t>Бюджет Приморского края </a:t>
            </a:r>
            <a:r>
              <a:rPr lang="ru-RU" b="1" dirty="0">
                <a:solidFill>
                  <a:srgbClr val="FF0000"/>
                </a:solidFill>
              </a:rPr>
              <a:t>КОНСОЛИДИРОВАННЫЙ ОТЧЕТ О КАССОВЫХ ПОСТУПЛЕНИЯХ И ВЫБЫТИЯХ</a:t>
            </a:r>
          </a:p>
        </p:txBody>
      </p:sp>
    </p:spTree>
    <p:extLst>
      <p:ext uri="{BB962C8B-B14F-4D97-AF65-F5344CB8AC3E}">
        <p14:creationId xmlns:p14="http://schemas.microsoft.com/office/powerpoint/2010/main" val="14303540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B094D43D-6093-4DBF-B7D6-337D0AFD8284}"/>
              </a:ext>
            </a:extLst>
          </p:cNvPr>
          <p:cNvPicPr>
            <a:picLocks noChangeAspect="1"/>
          </p:cNvPicPr>
          <p:nvPr/>
        </p:nvPicPr>
        <p:blipFill>
          <a:blip r:embed="rId2"/>
          <a:stretch>
            <a:fillRect/>
          </a:stretch>
        </p:blipFill>
        <p:spPr>
          <a:xfrm>
            <a:off x="0" y="341764"/>
            <a:ext cx="12192000" cy="5776907"/>
          </a:xfrm>
          <a:prstGeom prst="rect">
            <a:avLst/>
          </a:prstGeom>
        </p:spPr>
      </p:pic>
    </p:spTree>
    <p:extLst>
      <p:ext uri="{BB962C8B-B14F-4D97-AF65-F5344CB8AC3E}">
        <p14:creationId xmlns:p14="http://schemas.microsoft.com/office/powerpoint/2010/main" val="14748434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409B7FFA-C1F7-4C1F-86B9-6D0002FDA1FA}"/>
              </a:ext>
            </a:extLst>
          </p:cNvPr>
          <p:cNvPicPr>
            <a:picLocks noChangeAspect="1"/>
          </p:cNvPicPr>
          <p:nvPr/>
        </p:nvPicPr>
        <p:blipFill>
          <a:blip r:embed="rId2"/>
          <a:stretch>
            <a:fillRect/>
          </a:stretch>
        </p:blipFill>
        <p:spPr>
          <a:xfrm>
            <a:off x="0" y="0"/>
            <a:ext cx="4444822" cy="1375954"/>
          </a:xfrm>
          <a:prstGeom prst="rect">
            <a:avLst/>
          </a:prstGeom>
        </p:spPr>
      </p:pic>
      <p:pic>
        <p:nvPicPr>
          <p:cNvPr id="3" name="Рисунок 2">
            <a:extLst>
              <a:ext uri="{FF2B5EF4-FFF2-40B4-BE49-F238E27FC236}">
                <a16:creationId xmlns:a16="http://schemas.microsoft.com/office/drawing/2014/main" xmlns="" id="{E5242345-B4C6-40D5-B54B-618116A2215A}"/>
              </a:ext>
            </a:extLst>
          </p:cNvPr>
          <p:cNvPicPr>
            <a:picLocks noChangeAspect="1"/>
          </p:cNvPicPr>
          <p:nvPr/>
        </p:nvPicPr>
        <p:blipFill>
          <a:blip r:embed="rId3"/>
          <a:stretch>
            <a:fillRect/>
          </a:stretch>
        </p:blipFill>
        <p:spPr>
          <a:xfrm>
            <a:off x="4423549" y="0"/>
            <a:ext cx="6497404" cy="6858000"/>
          </a:xfrm>
          <a:prstGeom prst="rect">
            <a:avLst/>
          </a:prstGeom>
        </p:spPr>
      </p:pic>
    </p:spTree>
    <p:extLst>
      <p:ext uri="{BB962C8B-B14F-4D97-AF65-F5344CB8AC3E}">
        <p14:creationId xmlns:p14="http://schemas.microsoft.com/office/powerpoint/2010/main" val="368435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827124E8-0F61-476E-BBBE-69FAD9D3A9D4}"/>
              </a:ext>
            </a:extLst>
          </p:cNvPr>
          <p:cNvSpPr txBox="1"/>
          <p:nvPr/>
        </p:nvSpPr>
        <p:spPr>
          <a:xfrm>
            <a:off x="899651" y="2228671"/>
            <a:ext cx="10854813" cy="1354217"/>
          </a:xfrm>
          <a:prstGeom prst="rect">
            <a:avLst/>
          </a:prstGeom>
          <a:noFill/>
        </p:spPr>
        <p:txBody>
          <a:bodyPr wrap="square" rtlCol="0">
            <a:spAutoFit/>
          </a:bodyPr>
          <a:lstStyle/>
          <a:p>
            <a:pPr algn="ctr"/>
            <a:endParaRPr lang="ru-RU" sz="4000" b="1" dirty="0">
              <a:solidFill>
                <a:schemeClr val="accent1">
                  <a:lumMod val="50000"/>
                </a:schemeClr>
              </a:solidFill>
            </a:endParaRPr>
          </a:p>
          <a:p>
            <a:r>
              <a:rPr lang="ru-RU" dirty="0"/>
              <a:t> </a:t>
            </a:r>
            <a:endParaRPr lang="ru-RU" sz="1900" dirty="0"/>
          </a:p>
          <a:p>
            <a:pPr algn="ctr"/>
            <a:r>
              <a:rPr lang="ru-RU" sz="2400" b="1" dirty="0">
                <a:solidFill>
                  <a:srgbClr val="FF0000"/>
                </a:solidFill>
              </a:rPr>
              <a:t> </a:t>
            </a:r>
          </a:p>
        </p:txBody>
      </p:sp>
      <p:pic>
        <p:nvPicPr>
          <p:cNvPr id="4" name="Рисунок 3">
            <a:extLst>
              <a:ext uri="{FF2B5EF4-FFF2-40B4-BE49-F238E27FC236}">
                <a16:creationId xmlns:a16="http://schemas.microsoft.com/office/drawing/2014/main" xmlns="" id="{409B7FFA-C1F7-4C1F-86B9-6D0002FDA1FA}"/>
              </a:ext>
            </a:extLst>
          </p:cNvPr>
          <p:cNvPicPr>
            <a:picLocks noChangeAspect="1"/>
          </p:cNvPicPr>
          <p:nvPr/>
        </p:nvPicPr>
        <p:blipFill>
          <a:blip r:embed="rId2"/>
          <a:stretch>
            <a:fillRect/>
          </a:stretch>
        </p:blipFill>
        <p:spPr>
          <a:xfrm>
            <a:off x="156754" y="200297"/>
            <a:ext cx="3829878" cy="1185590"/>
          </a:xfrm>
          <a:prstGeom prst="rect">
            <a:avLst/>
          </a:prstGeom>
        </p:spPr>
      </p:pic>
      <p:pic>
        <p:nvPicPr>
          <p:cNvPr id="3" name="Рисунок 2">
            <a:extLst>
              <a:ext uri="{FF2B5EF4-FFF2-40B4-BE49-F238E27FC236}">
                <a16:creationId xmlns:a16="http://schemas.microsoft.com/office/drawing/2014/main" xmlns="" id="{FE0C78CF-9EE5-4497-BA06-6C2E0AD5FE10}"/>
              </a:ext>
            </a:extLst>
          </p:cNvPr>
          <p:cNvPicPr>
            <a:picLocks noChangeAspect="1"/>
          </p:cNvPicPr>
          <p:nvPr/>
        </p:nvPicPr>
        <p:blipFill>
          <a:blip r:embed="rId3"/>
          <a:stretch>
            <a:fillRect/>
          </a:stretch>
        </p:blipFill>
        <p:spPr>
          <a:xfrm>
            <a:off x="4383813" y="114300"/>
            <a:ext cx="7134225" cy="6629400"/>
          </a:xfrm>
          <a:prstGeom prst="rect">
            <a:avLst/>
          </a:prstGeom>
        </p:spPr>
      </p:pic>
      <p:sp>
        <p:nvSpPr>
          <p:cNvPr id="6" name="TextBox 5">
            <a:extLst>
              <a:ext uri="{FF2B5EF4-FFF2-40B4-BE49-F238E27FC236}">
                <a16:creationId xmlns:a16="http://schemas.microsoft.com/office/drawing/2014/main" xmlns="" id="{E5A135C6-D2EE-4A7E-9C05-34A3D5DCE3BC}"/>
              </a:ext>
            </a:extLst>
          </p:cNvPr>
          <p:cNvSpPr txBox="1"/>
          <p:nvPr/>
        </p:nvSpPr>
        <p:spPr>
          <a:xfrm>
            <a:off x="0" y="765631"/>
            <a:ext cx="11383403" cy="1446550"/>
          </a:xfrm>
          <a:prstGeom prst="rect">
            <a:avLst/>
          </a:prstGeom>
          <a:noFill/>
        </p:spPr>
        <p:txBody>
          <a:bodyPr wrap="square" rtlCol="0">
            <a:spAutoFit/>
          </a:bodyPr>
          <a:lstStyle/>
          <a:p>
            <a:pPr algn="ctr"/>
            <a:r>
              <a:rPr lang="ru-RU" sz="4000" b="1" dirty="0">
                <a:solidFill>
                  <a:schemeClr val="accent1">
                    <a:lumMod val="50000"/>
                  </a:schemeClr>
                </a:solidFill>
              </a:rPr>
              <a:t>При</a:t>
            </a:r>
          </a:p>
          <a:p>
            <a:r>
              <a:rPr lang="ru-RU" dirty="0"/>
              <a:t> </a:t>
            </a:r>
            <a:r>
              <a:rPr lang="ru-RU" sz="2400" b="1" dirty="0">
                <a:solidFill>
                  <a:srgbClr val="FF0000"/>
                </a:solidFill>
              </a:rPr>
              <a:t>Приморский край – 2019 г.</a:t>
            </a:r>
          </a:p>
          <a:p>
            <a:pPr algn="ctr"/>
            <a:r>
              <a:rPr lang="ru-RU" sz="2400" b="1" dirty="0">
                <a:solidFill>
                  <a:srgbClr val="FF0000"/>
                </a:solidFill>
              </a:rPr>
              <a:t> </a:t>
            </a:r>
          </a:p>
        </p:txBody>
      </p:sp>
    </p:spTree>
    <p:extLst>
      <p:ext uri="{BB962C8B-B14F-4D97-AF65-F5344CB8AC3E}">
        <p14:creationId xmlns:p14="http://schemas.microsoft.com/office/powerpoint/2010/main" val="9597923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827124E8-0F61-476E-BBBE-69FAD9D3A9D4}"/>
              </a:ext>
            </a:extLst>
          </p:cNvPr>
          <p:cNvSpPr txBox="1"/>
          <p:nvPr/>
        </p:nvSpPr>
        <p:spPr>
          <a:xfrm>
            <a:off x="0" y="765631"/>
            <a:ext cx="11383403" cy="1446550"/>
          </a:xfrm>
          <a:prstGeom prst="rect">
            <a:avLst/>
          </a:prstGeom>
          <a:noFill/>
        </p:spPr>
        <p:txBody>
          <a:bodyPr wrap="square" rtlCol="0">
            <a:spAutoFit/>
          </a:bodyPr>
          <a:lstStyle/>
          <a:p>
            <a:pPr algn="ctr"/>
            <a:endParaRPr lang="ru-RU" sz="4000" b="1" dirty="0">
              <a:solidFill>
                <a:schemeClr val="accent1">
                  <a:lumMod val="50000"/>
                </a:schemeClr>
              </a:solidFill>
            </a:endParaRPr>
          </a:p>
          <a:p>
            <a:r>
              <a:rPr lang="ru-RU" dirty="0"/>
              <a:t> </a:t>
            </a:r>
            <a:r>
              <a:rPr lang="ru-RU" sz="2400" b="1" dirty="0">
                <a:solidFill>
                  <a:srgbClr val="FF0000"/>
                </a:solidFill>
              </a:rPr>
              <a:t>Приморский край – 2019 г.</a:t>
            </a:r>
          </a:p>
          <a:p>
            <a:pPr algn="ctr"/>
            <a:r>
              <a:rPr lang="ru-RU" sz="2400" b="1" dirty="0">
                <a:solidFill>
                  <a:srgbClr val="FF0000"/>
                </a:solidFill>
              </a:rPr>
              <a:t> </a:t>
            </a:r>
          </a:p>
        </p:txBody>
      </p:sp>
      <p:pic>
        <p:nvPicPr>
          <p:cNvPr id="4" name="Рисунок 3">
            <a:extLst>
              <a:ext uri="{FF2B5EF4-FFF2-40B4-BE49-F238E27FC236}">
                <a16:creationId xmlns:a16="http://schemas.microsoft.com/office/drawing/2014/main" xmlns="" id="{409B7FFA-C1F7-4C1F-86B9-6D0002FDA1FA}"/>
              </a:ext>
            </a:extLst>
          </p:cNvPr>
          <p:cNvPicPr>
            <a:picLocks noChangeAspect="1"/>
          </p:cNvPicPr>
          <p:nvPr/>
        </p:nvPicPr>
        <p:blipFill>
          <a:blip r:embed="rId2"/>
          <a:stretch>
            <a:fillRect/>
          </a:stretch>
        </p:blipFill>
        <p:spPr>
          <a:xfrm>
            <a:off x="0" y="0"/>
            <a:ext cx="3829878" cy="1185590"/>
          </a:xfrm>
          <a:prstGeom prst="rect">
            <a:avLst/>
          </a:prstGeom>
        </p:spPr>
      </p:pic>
      <p:pic>
        <p:nvPicPr>
          <p:cNvPr id="2" name="Рисунок 1">
            <a:extLst>
              <a:ext uri="{FF2B5EF4-FFF2-40B4-BE49-F238E27FC236}">
                <a16:creationId xmlns:a16="http://schemas.microsoft.com/office/drawing/2014/main" xmlns="" id="{81B23B5C-4A72-45D5-A46A-DFEB749DF195}"/>
              </a:ext>
            </a:extLst>
          </p:cNvPr>
          <p:cNvPicPr>
            <a:picLocks noChangeAspect="1"/>
          </p:cNvPicPr>
          <p:nvPr/>
        </p:nvPicPr>
        <p:blipFill>
          <a:blip r:embed="rId3"/>
          <a:stretch>
            <a:fillRect/>
          </a:stretch>
        </p:blipFill>
        <p:spPr>
          <a:xfrm>
            <a:off x="4025240" y="592795"/>
            <a:ext cx="7162800" cy="5743575"/>
          </a:xfrm>
          <a:prstGeom prst="rect">
            <a:avLst/>
          </a:prstGeom>
        </p:spPr>
      </p:pic>
    </p:spTree>
    <p:extLst>
      <p:ext uri="{BB962C8B-B14F-4D97-AF65-F5344CB8AC3E}">
        <p14:creationId xmlns:p14="http://schemas.microsoft.com/office/powerpoint/2010/main" val="27902056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827124E8-0F61-476E-BBBE-69FAD9D3A9D4}"/>
              </a:ext>
            </a:extLst>
          </p:cNvPr>
          <p:cNvSpPr txBox="1"/>
          <p:nvPr/>
        </p:nvSpPr>
        <p:spPr>
          <a:xfrm>
            <a:off x="371061" y="2228671"/>
            <a:ext cx="11383403" cy="830997"/>
          </a:xfrm>
          <a:prstGeom prst="rect">
            <a:avLst/>
          </a:prstGeom>
          <a:noFill/>
        </p:spPr>
        <p:txBody>
          <a:bodyPr wrap="square" rtlCol="0">
            <a:spAutoFit/>
          </a:bodyPr>
          <a:lstStyle/>
          <a:p>
            <a:r>
              <a:rPr lang="ru-RU" dirty="0"/>
              <a:t> </a:t>
            </a:r>
            <a:r>
              <a:rPr lang="ru-RU" sz="2400" b="1" dirty="0">
                <a:solidFill>
                  <a:srgbClr val="FF0000"/>
                </a:solidFill>
              </a:rPr>
              <a:t>Приморский край – 2019 г.</a:t>
            </a:r>
          </a:p>
          <a:p>
            <a:pPr algn="ctr"/>
            <a:r>
              <a:rPr lang="ru-RU" sz="2400" b="1" dirty="0">
                <a:solidFill>
                  <a:srgbClr val="FF0000"/>
                </a:solidFill>
              </a:rPr>
              <a:t> </a:t>
            </a:r>
          </a:p>
        </p:txBody>
      </p:sp>
      <p:pic>
        <p:nvPicPr>
          <p:cNvPr id="4" name="Рисунок 3">
            <a:extLst>
              <a:ext uri="{FF2B5EF4-FFF2-40B4-BE49-F238E27FC236}">
                <a16:creationId xmlns:a16="http://schemas.microsoft.com/office/drawing/2014/main" xmlns="" id="{409B7FFA-C1F7-4C1F-86B9-6D0002FDA1FA}"/>
              </a:ext>
            </a:extLst>
          </p:cNvPr>
          <p:cNvPicPr>
            <a:picLocks noChangeAspect="1"/>
          </p:cNvPicPr>
          <p:nvPr/>
        </p:nvPicPr>
        <p:blipFill>
          <a:blip r:embed="rId2"/>
          <a:stretch>
            <a:fillRect/>
          </a:stretch>
        </p:blipFill>
        <p:spPr>
          <a:xfrm>
            <a:off x="0" y="0"/>
            <a:ext cx="3829878" cy="1185590"/>
          </a:xfrm>
          <a:prstGeom prst="rect">
            <a:avLst/>
          </a:prstGeom>
        </p:spPr>
      </p:pic>
      <p:pic>
        <p:nvPicPr>
          <p:cNvPr id="2" name="Рисунок 1">
            <a:extLst>
              <a:ext uri="{FF2B5EF4-FFF2-40B4-BE49-F238E27FC236}">
                <a16:creationId xmlns:a16="http://schemas.microsoft.com/office/drawing/2014/main" xmlns="" id="{44B35F9F-67A4-4643-85E0-3AE445ACD372}"/>
              </a:ext>
            </a:extLst>
          </p:cNvPr>
          <p:cNvPicPr>
            <a:picLocks noChangeAspect="1"/>
          </p:cNvPicPr>
          <p:nvPr/>
        </p:nvPicPr>
        <p:blipFill>
          <a:blip r:embed="rId3"/>
          <a:stretch>
            <a:fillRect/>
          </a:stretch>
        </p:blipFill>
        <p:spPr>
          <a:xfrm>
            <a:off x="5079899" y="0"/>
            <a:ext cx="5567881" cy="6858000"/>
          </a:xfrm>
          <a:prstGeom prst="rect">
            <a:avLst/>
          </a:prstGeom>
        </p:spPr>
      </p:pic>
    </p:spTree>
    <p:extLst>
      <p:ext uri="{BB962C8B-B14F-4D97-AF65-F5344CB8AC3E}">
        <p14:creationId xmlns:p14="http://schemas.microsoft.com/office/powerpoint/2010/main" val="27595852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827124E8-0F61-476E-BBBE-69FAD9D3A9D4}"/>
              </a:ext>
            </a:extLst>
          </p:cNvPr>
          <p:cNvSpPr txBox="1"/>
          <p:nvPr/>
        </p:nvSpPr>
        <p:spPr>
          <a:xfrm>
            <a:off x="371061" y="2228671"/>
            <a:ext cx="11383403" cy="830997"/>
          </a:xfrm>
          <a:prstGeom prst="rect">
            <a:avLst/>
          </a:prstGeom>
          <a:noFill/>
        </p:spPr>
        <p:txBody>
          <a:bodyPr wrap="square" rtlCol="0">
            <a:spAutoFit/>
          </a:bodyPr>
          <a:lstStyle/>
          <a:p>
            <a:r>
              <a:rPr lang="ru-RU" dirty="0"/>
              <a:t> </a:t>
            </a:r>
            <a:r>
              <a:rPr lang="ru-RU" sz="2400" b="1" dirty="0">
                <a:solidFill>
                  <a:srgbClr val="FF0000"/>
                </a:solidFill>
              </a:rPr>
              <a:t>Приморский край – 2019 г.</a:t>
            </a:r>
          </a:p>
          <a:p>
            <a:pPr algn="ctr"/>
            <a:r>
              <a:rPr lang="ru-RU" sz="2400" b="1" dirty="0">
                <a:solidFill>
                  <a:srgbClr val="FF0000"/>
                </a:solidFill>
              </a:rPr>
              <a:t> </a:t>
            </a:r>
          </a:p>
        </p:txBody>
      </p:sp>
      <p:pic>
        <p:nvPicPr>
          <p:cNvPr id="4" name="Рисунок 3">
            <a:extLst>
              <a:ext uri="{FF2B5EF4-FFF2-40B4-BE49-F238E27FC236}">
                <a16:creationId xmlns:a16="http://schemas.microsoft.com/office/drawing/2014/main" xmlns="" id="{409B7FFA-C1F7-4C1F-86B9-6D0002FDA1FA}"/>
              </a:ext>
            </a:extLst>
          </p:cNvPr>
          <p:cNvPicPr>
            <a:picLocks noChangeAspect="1"/>
          </p:cNvPicPr>
          <p:nvPr/>
        </p:nvPicPr>
        <p:blipFill>
          <a:blip r:embed="rId2"/>
          <a:stretch>
            <a:fillRect/>
          </a:stretch>
        </p:blipFill>
        <p:spPr>
          <a:xfrm>
            <a:off x="0" y="0"/>
            <a:ext cx="3829878" cy="1185590"/>
          </a:xfrm>
          <a:prstGeom prst="rect">
            <a:avLst/>
          </a:prstGeom>
        </p:spPr>
      </p:pic>
      <p:pic>
        <p:nvPicPr>
          <p:cNvPr id="3" name="Рисунок 2">
            <a:extLst>
              <a:ext uri="{FF2B5EF4-FFF2-40B4-BE49-F238E27FC236}">
                <a16:creationId xmlns:a16="http://schemas.microsoft.com/office/drawing/2014/main" xmlns="" id="{526A8F1A-BEE5-4FF8-96BB-F2A4450F9CF9}"/>
              </a:ext>
            </a:extLst>
          </p:cNvPr>
          <p:cNvPicPr>
            <a:picLocks noChangeAspect="1"/>
          </p:cNvPicPr>
          <p:nvPr/>
        </p:nvPicPr>
        <p:blipFill>
          <a:blip r:embed="rId3"/>
          <a:stretch>
            <a:fillRect/>
          </a:stretch>
        </p:blipFill>
        <p:spPr>
          <a:xfrm>
            <a:off x="6388742" y="0"/>
            <a:ext cx="5478780" cy="6858000"/>
          </a:xfrm>
          <a:prstGeom prst="rect">
            <a:avLst/>
          </a:prstGeom>
        </p:spPr>
      </p:pic>
      <p:pic>
        <p:nvPicPr>
          <p:cNvPr id="5" name="Рисунок 4">
            <a:extLst>
              <a:ext uri="{FF2B5EF4-FFF2-40B4-BE49-F238E27FC236}">
                <a16:creationId xmlns:a16="http://schemas.microsoft.com/office/drawing/2014/main" xmlns="" id="{3055B16D-67E1-4F40-9AA4-088A2CE010D4}"/>
              </a:ext>
            </a:extLst>
          </p:cNvPr>
          <p:cNvPicPr>
            <a:picLocks noChangeAspect="1"/>
          </p:cNvPicPr>
          <p:nvPr/>
        </p:nvPicPr>
        <p:blipFill>
          <a:blip r:embed="rId4"/>
          <a:stretch>
            <a:fillRect/>
          </a:stretch>
        </p:blipFill>
        <p:spPr>
          <a:xfrm>
            <a:off x="258003" y="3059668"/>
            <a:ext cx="6017681" cy="3257550"/>
          </a:xfrm>
          <a:prstGeom prst="rect">
            <a:avLst/>
          </a:prstGeom>
        </p:spPr>
      </p:pic>
    </p:spTree>
    <p:extLst>
      <p:ext uri="{BB962C8B-B14F-4D97-AF65-F5344CB8AC3E}">
        <p14:creationId xmlns:p14="http://schemas.microsoft.com/office/powerpoint/2010/main" val="19198415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827124E8-0F61-476E-BBBE-69FAD9D3A9D4}"/>
              </a:ext>
            </a:extLst>
          </p:cNvPr>
          <p:cNvSpPr txBox="1"/>
          <p:nvPr/>
        </p:nvSpPr>
        <p:spPr>
          <a:xfrm>
            <a:off x="882234" y="1862911"/>
            <a:ext cx="10854813" cy="3662541"/>
          </a:xfrm>
          <a:prstGeom prst="rect">
            <a:avLst/>
          </a:prstGeom>
          <a:noFill/>
        </p:spPr>
        <p:txBody>
          <a:bodyPr wrap="square" rtlCol="0">
            <a:spAutoFit/>
          </a:bodyPr>
          <a:lstStyle/>
          <a:p>
            <a:pPr algn="ctr"/>
            <a:endParaRPr lang="ru-RU" sz="4000" b="1" dirty="0">
              <a:solidFill>
                <a:schemeClr val="accent1">
                  <a:lumMod val="50000"/>
                </a:schemeClr>
              </a:solidFill>
            </a:endParaRPr>
          </a:p>
          <a:p>
            <a:pPr algn="ctr"/>
            <a:r>
              <a:rPr lang="ru-RU" sz="4000" b="1" dirty="0">
                <a:solidFill>
                  <a:schemeClr val="accent1">
                    <a:lumMod val="50000"/>
                  </a:schemeClr>
                </a:solidFill>
              </a:rPr>
              <a:t>Задачи финансового контроля и аудита</a:t>
            </a:r>
          </a:p>
          <a:p>
            <a:pPr algn="ctr"/>
            <a:r>
              <a:rPr lang="ru-RU" sz="4000" b="1" dirty="0">
                <a:solidFill>
                  <a:schemeClr val="accent1">
                    <a:lumMod val="50000"/>
                  </a:schemeClr>
                </a:solidFill>
              </a:rPr>
              <a:t>в бюджетной сфере</a:t>
            </a:r>
          </a:p>
          <a:p>
            <a:pPr algn="ctr"/>
            <a:r>
              <a:rPr lang="ru-RU" sz="2400" b="1" dirty="0">
                <a:solidFill>
                  <a:schemeClr val="accent1">
                    <a:lumMod val="50000"/>
                  </a:schemeClr>
                </a:solidFill>
              </a:rPr>
              <a:t>Ведомственные акты, стандарты. </a:t>
            </a:r>
          </a:p>
          <a:p>
            <a:pPr algn="ctr"/>
            <a:r>
              <a:rPr lang="ru-RU" sz="2400" b="1" dirty="0">
                <a:solidFill>
                  <a:schemeClr val="accent1">
                    <a:lumMod val="50000"/>
                  </a:schemeClr>
                </a:solidFill>
              </a:rPr>
              <a:t>Риск-ориентированный метод предварительного контроля. </a:t>
            </a:r>
          </a:p>
          <a:p>
            <a:pPr algn="ctr"/>
            <a:r>
              <a:rPr lang="ru-RU" sz="4000" b="1" dirty="0">
                <a:solidFill>
                  <a:schemeClr val="accent1">
                    <a:lumMod val="50000"/>
                  </a:schemeClr>
                </a:solidFill>
              </a:rPr>
              <a:t> </a:t>
            </a:r>
            <a:r>
              <a:rPr lang="ru-RU" dirty="0"/>
              <a:t> </a:t>
            </a:r>
            <a:endParaRPr lang="ru-RU" sz="1900" dirty="0"/>
          </a:p>
          <a:p>
            <a:pPr algn="ctr"/>
            <a:r>
              <a:rPr lang="ru-RU" sz="2400" b="1" dirty="0">
                <a:solidFill>
                  <a:srgbClr val="FF0000"/>
                </a:solidFill>
              </a:rPr>
              <a:t> </a:t>
            </a:r>
          </a:p>
        </p:txBody>
      </p:sp>
    </p:spTree>
    <p:extLst>
      <p:ext uri="{BB962C8B-B14F-4D97-AF65-F5344CB8AC3E}">
        <p14:creationId xmlns:p14="http://schemas.microsoft.com/office/powerpoint/2010/main" val="5662331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827124E8-0F61-476E-BBBE-69FAD9D3A9D4}"/>
              </a:ext>
            </a:extLst>
          </p:cNvPr>
          <p:cNvSpPr txBox="1"/>
          <p:nvPr/>
        </p:nvSpPr>
        <p:spPr>
          <a:xfrm>
            <a:off x="899651" y="-216539"/>
            <a:ext cx="10854813" cy="1446550"/>
          </a:xfrm>
          <a:prstGeom prst="rect">
            <a:avLst/>
          </a:prstGeom>
          <a:noFill/>
        </p:spPr>
        <p:txBody>
          <a:bodyPr wrap="square" rtlCol="0">
            <a:spAutoFit/>
          </a:bodyPr>
          <a:lstStyle/>
          <a:p>
            <a:pPr algn="ctr"/>
            <a:endParaRPr lang="ru-RU" sz="3200" b="1" dirty="0">
              <a:solidFill>
                <a:schemeClr val="accent1">
                  <a:lumMod val="50000"/>
                </a:schemeClr>
              </a:solidFill>
            </a:endParaRPr>
          </a:p>
          <a:p>
            <a:pPr algn="ctr"/>
            <a:r>
              <a:rPr lang="ru-RU" sz="3200" b="1" dirty="0">
                <a:solidFill>
                  <a:schemeClr val="accent1">
                    <a:lumMod val="50000"/>
                  </a:schemeClr>
                </a:solidFill>
              </a:rPr>
              <a:t>Функциональные сферы финансового контроля и аудита</a:t>
            </a:r>
            <a:r>
              <a:rPr lang="ru-RU" sz="2400" dirty="0"/>
              <a:t> </a:t>
            </a:r>
          </a:p>
          <a:p>
            <a:pPr algn="ctr"/>
            <a:r>
              <a:rPr lang="ru-RU" sz="2400" b="1" dirty="0">
                <a:solidFill>
                  <a:srgbClr val="FF0000"/>
                </a:solidFill>
              </a:rPr>
              <a:t> </a:t>
            </a:r>
          </a:p>
        </p:txBody>
      </p:sp>
      <p:graphicFrame>
        <p:nvGraphicFramePr>
          <p:cNvPr id="2" name="Схема 1">
            <a:extLst>
              <a:ext uri="{FF2B5EF4-FFF2-40B4-BE49-F238E27FC236}">
                <a16:creationId xmlns:a16="http://schemas.microsoft.com/office/drawing/2014/main" xmlns="" id="{0316C8C9-62E2-4254-ABD9-2BCB5B42A6E9}"/>
              </a:ext>
            </a:extLst>
          </p:cNvPr>
          <p:cNvGraphicFramePr/>
          <p:nvPr>
            <p:extLst>
              <p:ext uri="{D42A27DB-BD31-4B8C-83A1-F6EECF244321}">
                <p14:modId xmlns:p14="http://schemas.microsoft.com/office/powerpoint/2010/main" val="1324497001"/>
              </p:ext>
            </p:extLst>
          </p:nvPr>
        </p:nvGraphicFramePr>
        <p:xfrm>
          <a:off x="1744616" y="1102844"/>
          <a:ext cx="8235407"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49612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3415B25-F291-446A-9152-95EF7C87E981}"/>
              </a:ext>
            </a:extLst>
          </p:cNvPr>
          <p:cNvSpPr>
            <a:spLocks noGrp="1"/>
          </p:cNvSpPr>
          <p:nvPr>
            <p:ph type="ctrTitle"/>
          </p:nvPr>
        </p:nvSpPr>
        <p:spPr>
          <a:xfrm>
            <a:off x="661852" y="4243977"/>
            <a:ext cx="10723154" cy="2387600"/>
          </a:xfrm>
        </p:spPr>
        <p:txBody>
          <a:bodyPr>
            <a:normAutofit fontScale="90000"/>
          </a:bodyPr>
          <a:lstStyle/>
          <a:p>
            <a:r>
              <a:rPr lang="ru-RU" sz="2700" b="1" dirty="0">
                <a:solidFill>
                  <a:srgbClr val="FF0000"/>
                </a:solidFill>
              </a:rPr>
              <a:t>Внутренний финансовый контроль </a:t>
            </a:r>
            <a:r>
              <a:rPr lang="ru-RU" sz="1800" b="1" dirty="0">
                <a:solidFill>
                  <a:schemeClr val="accent1">
                    <a:lumMod val="50000"/>
                  </a:schemeClr>
                </a:solidFill>
              </a:rPr>
              <a:t>- </a:t>
            </a:r>
            <a:r>
              <a:rPr lang="ru-RU" sz="2200" b="1" dirty="0">
                <a:solidFill>
                  <a:srgbClr val="FF0000"/>
                </a:solidFill>
              </a:rPr>
              <a:t>непрерывный процесс, реализуемый должностными лицами,</a:t>
            </a:r>
            <a:r>
              <a:rPr lang="ru-RU" sz="1800" b="1" dirty="0">
                <a:solidFill>
                  <a:schemeClr val="accent1">
                    <a:lumMod val="50000"/>
                  </a:schemeClr>
                </a:solidFill>
              </a:rPr>
              <a:t> работниками главного администратора бюджетных средств, распорядителя бюджетных средств, получателя бюджетных средств, администратора доходов бюджета, администратора источников финансирования дефицита бюджета (далее - администратор бюджетных средств), финансового органа, органа управления государственным внебюджетным фондом, </a:t>
            </a:r>
            <a:r>
              <a:rPr lang="ru-RU" sz="2200" b="1" dirty="0">
                <a:solidFill>
                  <a:srgbClr val="FF0000"/>
                </a:solidFill>
              </a:rPr>
              <a:t>организующими </a:t>
            </a:r>
            <a:br>
              <a:rPr lang="ru-RU" sz="2200" b="1" dirty="0">
                <a:solidFill>
                  <a:srgbClr val="FF0000"/>
                </a:solidFill>
              </a:rPr>
            </a:br>
            <a:r>
              <a:rPr lang="ru-RU" sz="2200" b="1" dirty="0">
                <a:solidFill>
                  <a:srgbClr val="FF0000"/>
                </a:solidFill>
              </a:rPr>
              <a:t>и выполняющими процедуры составления и исполнения бюджета, ведения бюджетного учета и составления бюджетной отчетности</a:t>
            </a:r>
            <a:r>
              <a:rPr lang="ru-RU" sz="1800" b="1" dirty="0">
                <a:solidFill>
                  <a:schemeClr val="accent1">
                    <a:lumMod val="50000"/>
                  </a:schemeClr>
                </a:solidFill>
              </a:rPr>
              <a:t/>
            </a:r>
            <a:br>
              <a:rPr lang="ru-RU" sz="1800" b="1" dirty="0">
                <a:solidFill>
                  <a:schemeClr val="accent1">
                    <a:lumMod val="50000"/>
                  </a:schemeClr>
                </a:solidFill>
              </a:rPr>
            </a:br>
            <a:r>
              <a:rPr lang="ru-RU" sz="1800" b="1" dirty="0">
                <a:solidFill>
                  <a:schemeClr val="accent1">
                    <a:lumMod val="50000"/>
                  </a:schemeClr>
                </a:solidFill>
              </a:rPr>
              <a:t/>
            </a:r>
            <a:br>
              <a:rPr lang="ru-RU" sz="1800" b="1" dirty="0">
                <a:solidFill>
                  <a:schemeClr val="accent1">
                    <a:lumMod val="50000"/>
                  </a:schemeClr>
                </a:solidFill>
              </a:rPr>
            </a:br>
            <a:r>
              <a:rPr lang="ru-RU" sz="4000" b="1" dirty="0">
                <a:solidFill>
                  <a:srgbClr val="FF0000"/>
                </a:solidFill>
              </a:rPr>
              <a:t>Задачи: </a:t>
            </a:r>
            <a:r>
              <a:rPr lang="ru-RU" sz="1800" b="1" dirty="0">
                <a:solidFill>
                  <a:srgbClr val="FF0000"/>
                </a:solidFill>
              </a:rPr>
              <a:t/>
            </a:r>
            <a:br>
              <a:rPr lang="ru-RU" sz="1800" b="1" dirty="0">
                <a:solidFill>
                  <a:srgbClr val="FF0000"/>
                </a:solidFill>
              </a:rPr>
            </a:br>
            <a:r>
              <a:rPr lang="ru-RU" sz="1800" b="1" dirty="0">
                <a:solidFill>
                  <a:schemeClr val="accent1">
                    <a:lumMod val="50000"/>
                  </a:schemeClr>
                </a:solidFill>
              </a:rPr>
              <a:t/>
            </a:r>
            <a:br>
              <a:rPr lang="ru-RU" sz="1800" b="1" dirty="0">
                <a:solidFill>
                  <a:schemeClr val="accent1">
                    <a:lumMod val="50000"/>
                  </a:schemeClr>
                </a:solidFill>
              </a:rPr>
            </a:br>
            <a:r>
              <a:rPr lang="ru-RU" sz="1800" b="1" dirty="0">
                <a:solidFill>
                  <a:schemeClr val="accent1">
                    <a:lumMod val="50000"/>
                  </a:schemeClr>
                </a:solidFill>
              </a:rPr>
              <a:t>а) с</a:t>
            </a:r>
            <a:r>
              <a:rPr lang="ru-RU" sz="1800" b="1" dirty="0">
                <a:solidFill>
                  <a:srgbClr val="FF0000"/>
                </a:solidFill>
              </a:rPr>
              <a:t>облюдение</a:t>
            </a:r>
            <a:r>
              <a:rPr lang="ru-RU" sz="1800" b="1" dirty="0">
                <a:solidFill>
                  <a:schemeClr val="accent1">
                    <a:lumMod val="50000"/>
                  </a:schemeClr>
                </a:solidFill>
              </a:rPr>
              <a:t> установленных в соответствии с бюджетным законодательством Российской Федерации и иными нормативными правовыми актами, регулирующими бюджетные правоотношения, </a:t>
            </a:r>
            <a:r>
              <a:rPr lang="ru-RU" sz="1800" b="1" dirty="0">
                <a:solidFill>
                  <a:srgbClr val="FF0000"/>
                </a:solidFill>
              </a:rPr>
              <a:t>процедур составления и исполнения бюджета </a:t>
            </a:r>
            <a:r>
              <a:rPr lang="ru-RU" sz="1800" b="1" dirty="0">
                <a:solidFill>
                  <a:schemeClr val="accent1">
                    <a:lumMod val="50000"/>
                  </a:schemeClr>
                </a:solidFill>
              </a:rPr>
              <a:t>этими администратором бюджетных средств, главным администратором бюджетных средств, финансовым органом, органом управления государственным внебюджетным фондом;</a:t>
            </a:r>
            <a:br>
              <a:rPr lang="ru-RU" sz="1800" b="1" dirty="0">
                <a:solidFill>
                  <a:schemeClr val="accent1">
                    <a:lumMod val="50000"/>
                  </a:schemeClr>
                </a:solidFill>
              </a:rPr>
            </a:br>
            <a:r>
              <a:rPr lang="ru-RU" sz="1800" b="1" dirty="0">
                <a:solidFill>
                  <a:schemeClr val="accent1">
                    <a:lumMod val="50000"/>
                  </a:schemeClr>
                </a:solidFill>
              </a:rPr>
              <a:t/>
            </a:r>
            <a:br>
              <a:rPr lang="ru-RU" sz="1800" b="1" dirty="0">
                <a:solidFill>
                  <a:schemeClr val="accent1">
                    <a:lumMod val="50000"/>
                  </a:schemeClr>
                </a:solidFill>
              </a:rPr>
            </a:br>
            <a:r>
              <a:rPr lang="ru-RU" sz="1800" b="1" dirty="0">
                <a:solidFill>
                  <a:schemeClr val="accent1">
                    <a:lumMod val="50000"/>
                  </a:schemeClr>
                </a:solidFill>
              </a:rPr>
              <a:t>б) </a:t>
            </a:r>
            <a:r>
              <a:rPr lang="ru-RU" sz="1800" b="1" dirty="0">
                <a:solidFill>
                  <a:srgbClr val="FF0000"/>
                </a:solidFill>
              </a:rPr>
              <a:t>соблюдение</a:t>
            </a:r>
            <a:r>
              <a:rPr lang="ru-RU" sz="1800" b="1" dirty="0">
                <a:solidFill>
                  <a:schemeClr val="accent1">
                    <a:lumMod val="50000"/>
                  </a:schemeClr>
                </a:solidFill>
              </a:rPr>
              <a:t> установленных в соответствии с бюджетным законодательством Российской Федерации и иными нормативными правовыми актами, регулирующими бюджетные правоотношения, </a:t>
            </a:r>
            <a:r>
              <a:rPr lang="ru-RU" sz="1800" b="1" dirty="0">
                <a:solidFill>
                  <a:srgbClr val="FF0000"/>
                </a:solidFill>
              </a:rPr>
              <a:t>процедур составления бюджетной отчетности и ведения бюджетного учета (обеспечение достоверности бюджетной отчетности) </a:t>
            </a:r>
            <a:r>
              <a:rPr lang="ru-RU" sz="1800" b="1" dirty="0">
                <a:solidFill>
                  <a:schemeClr val="accent1">
                    <a:lumMod val="50000"/>
                  </a:schemeClr>
                </a:solidFill>
              </a:rPr>
              <a:t>этими администратором бюджетных средств, главным администратором бюджетных средств, финансовым органом, органом управления государственным внебюджетным фондом;</a:t>
            </a:r>
            <a:br>
              <a:rPr lang="ru-RU" sz="1800" b="1" dirty="0">
                <a:solidFill>
                  <a:schemeClr val="accent1">
                    <a:lumMod val="50000"/>
                  </a:schemeClr>
                </a:solidFill>
              </a:rPr>
            </a:br>
            <a:r>
              <a:rPr lang="ru-RU" sz="1800" b="1" dirty="0">
                <a:solidFill>
                  <a:schemeClr val="accent1">
                    <a:lumMod val="50000"/>
                  </a:schemeClr>
                </a:solidFill>
              </a:rPr>
              <a:t/>
            </a:r>
            <a:br>
              <a:rPr lang="ru-RU" sz="1800" b="1" dirty="0">
                <a:solidFill>
                  <a:schemeClr val="accent1">
                    <a:lumMod val="50000"/>
                  </a:schemeClr>
                </a:solidFill>
              </a:rPr>
            </a:br>
            <a:r>
              <a:rPr lang="ru-RU" sz="1800" b="1" dirty="0">
                <a:solidFill>
                  <a:schemeClr val="accent1">
                    <a:lumMod val="50000"/>
                  </a:schemeClr>
                </a:solidFill>
              </a:rPr>
              <a:t>в) подготовка и реализация мер по </a:t>
            </a:r>
            <a:r>
              <a:rPr lang="ru-RU" sz="2200" b="1" dirty="0">
                <a:solidFill>
                  <a:srgbClr val="FF0000"/>
                </a:solidFill>
              </a:rPr>
              <a:t>повышению экономности </a:t>
            </a:r>
            <a:br>
              <a:rPr lang="ru-RU" sz="2200" b="1" dirty="0">
                <a:solidFill>
                  <a:srgbClr val="FF0000"/>
                </a:solidFill>
              </a:rPr>
            </a:br>
            <a:r>
              <a:rPr lang="ru-RU" sz="2200" b="1" dirty="0">
                <a:solidFill>
                  <a:srgbClr val="FF0000"/>
                </a:solidFill>
              </a:rPr>
              <a:t>и результативности использования бюджетных средств</a:t>
            </a:r>
            <a:r>
              <a:rPr lang="ru-RU" sz="1800" b="1" dirty="0">
                <a:solidFill>
                  <a:schemeClr val="accent1">
                    <a:lumMod val="50000"/>
                  </a:schemeClr>
                </a:solidFill>
              </a:rPr>
              <a:t> </a:t>
            </a:r>
            <a:r>
              <a:rPr lang="ru-RU" dirty="0"/>
              <a:t/>
            </a:r>
            <a:br>
              <a:rPr lang="ru-RU" dirty="0"/>
            </a:br>
            <a:endParaRPr lang="ru-RU" sz="1800" b="1" dirty="0">
              <a:solidFill>
                <a:schemeClr val="accent1">
                  <a:lumMod val="50000"/>
                </a:schemeClr>
              </a:solidFill>
            </a:endParaRPr>
          </a:p>
        </p:txBody>
      </p:sp>
    </p:spTree>
    <p:extLst>
      <p:ext uri="{BB962C8B-B14F-4D97-AF65-F5344CB8AC3E}">
        <p14:creationId xmlns:p14="http://schemas.microsoft.com/office/powerpoint/2010/main" val="4669984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3415B25-F291-446A-9152-95EF7C87E981}"/>
              </a:ext>
            </a:extLst>
          </p:cNvPr>
          <p:cNvSpPr>
            <a:spLocks noGrp="1"/>
          </p:cNvSpPr>
          <p:nvPr>
            <p:ph type="ctrTitle"/>
          </p:nvPr>
        </p:nvSpPr>
        <p:spPr>
          <a:xfrm>
            <a:off x="391887" y="4043679"/>
            <a:ext cx="2368731" cy="2426789"/>
          </a:xfrm>
        </p:spPr>
        <p:txBody>
          <a:bodyPr>
            <a:normAutofit fontScale="90000"/>
          </a:bodyPr>
          <a:lstStyle/>
          <a:p>
            <a:pPr lvl="0"/>
            <a:r>
              <a:rPr lang="ru-RU" sz="1800" b="1" dirty="0">
                <a:solidFill>
                  <a:srgbClr val="FF0000"/>
                </a:solidFill>
              </a:rPr>
              <a:t>Экономность </a:t>
            </a:r>
            <a:br>
              <a:rPr lang="ru-RU" sz="1800" b="1" dirty="0">
                <a:solidFill>
                  <a:srgbClr val="FF0000"/>
                </a:solidFill>
              </a:rPr>
            </a:br>
            <a:r>
              <a:rPr lang="ru-RU" sz="1800" b="1" dirty="0">
                <a:solidFill>
                  <a:srgbClr val="FF0000"/>
                </a:solidFill>
              </a:rPr>
              <a:t>и результативность использования бюджетных средств</a:t>
            </a:r>
            <a:r>
              <a:rPr lang="ru-RU" sz="1800" b="1" dirty="0">
                <a:solidFill>
                  <a:schemeClr val="accent1">
                    <a:lumMod val="50000"/>
                  </a:schemeClr>
                </a:solidFill>
              </a:rPr>
              <a:t> </a:t>
            </a:r>
            <a:br>
              <a:rPr lang="ru-RU" sz="1800" b="1" dirty="0">
                <a:solidFill>
                  <a:schemeClr val="accent1">
                    <a:lumMod val="50000"/>
                  </a:schemeClr>
                </a:solidFill>
              </a:rPr>
            </a:br>
            <a:r>
              <a:rPr lang="ru-RU" sz="1800" b="1" dirty="0">
                <a:solidFill>
                  <a:schemeClr val="accent1">
                    <a:lumMod val="50000"/>
                  </a:schemeClr>
                </a:solidFill>
              </a:rPr>
              <a:t/>
            </a:r>
            <a:br>
              <a:rPr lang="ru-RU" sz="1800" b="1" dirty="0">
                <a:solidFill>
                  <a:schemeClr val="accent1">
                    <a:lumMod val="50000"/>
                  </a:schemeClr>
                </a:solidFill>
              </a:rPr>
            </a:br>
            <a:r>
              <a:rPr lang="ru-RU" sz="1800" b="1" dirty="0">
                <a:latin typeface="Arial" panose="020B0604020202020204" pitchFamily="34" charset="0"/>
                <a:cs typeface="Arial" panose="020B0604020202020204" pitchFamily="34" charset="0"/>
              </a:rPr>
              <a:t>СТАНДАРТ ВНЕШНЕГО ГОСУДАРСТВЕННОГО АУДИТА (КОНТРОЛЯ) СГА 104  «АУДИТ ЭФФЕКТИВНОСТИ»  </a:t>
            </a:r>
            <a:br>
              <a:rPr lang="ru-RU" sz="1800" b="1" dirty="0">
                <a:latin typeface="Arial" panose="020B0604020202020204" pitchFamily="34" charset="0"/>
                <a:cs typeface="Arial" panose="020B0604020202020204" pitchFamily="34" charset="0"/>
              </a:rPr>
            </a:br>
            <a:r>
              <a:rPr lang="ru-RU" sz="1800" b="1" dirty="0">
                <a:latin typeface="Arial" panose="020B0604020202020204" pitchFamily="34" charset="0"/>
                <a:cs typeface="Arial" panose="020B0604020202020204" pitchFamily="34" charset="0"/>
              </a:rPr>
              <a:t>(утвержден постановлением Коллегии Счетной палаты  Российской Федерации от 30 ноября 2016 г. № 4ПК)</a:t>
            </a:r>
            <a:r>
              <a:rPr lang="en-US" b="1" dirty="0">
                <a:latin typeface="Arial" panose="020B0604020202020204" pitchFamily="34" charset="0"/>
                <a:cs typeface="Arial" panose="020B0604020202020204" pitchFamily="34" charset="0"/>
              </a:rPr>
              <a:t/>
            </a:r>
            <a:br>
              <a:rPr lang="en-US" b="1" dirty="0">
                <a:latin typeface="Arial" panose="020B0604020202020204" pitchFamily="34" charset="0"/>
                <a:cs typeface="Arial" panose="020B0604020202020204" pitchFamily="34" charset="0"/>
              </a:rPr>
            </a:br>
            <a:r>
              <a:rPr lang="ru-RU" dirty="0"/>
              <a:t/>
            </a:r>
            <a:br>
              <a:rPr lang="ru-RU" dirty="0"/>
            </a:br>
            <a:endParaRPr lang="ru-RU" sz="1800" b="1" dirty="0">
              <a:solidFill>
                <a:schemeClr val="accent1">
                  <a:lumMod val="50000"/>
                </a:schemeClr>
              </a:solidFill>
            </a:endParaRPr>
          </a:p>
        </p:txBody>
      </p:sp>
      <p:sp>
        <p:nvSpPr>
          <p:cNvPr id="3" name="Прямоугольник 2">
            <a:extLst>
              <a:ext uri="{FF2B5EF4-FFF2-40B4-BE49-F238E27FC236}">
                <a16:creationId xmlns:a16="http://schemas.microsoft.com/office/drawing/2014/main" xmlns="" id="{F69A9C6C-5997-4B23-BE6F-2E61CD135C89}"/>
              </a:ext>
            </a:extLst>
          </p:cNvPr>
          <p:cNvSpPr/>
          <p:nvPr/>
        </p:nvSpPr>
        <p:spPr>
          <a:xfrm>
            <a:off x="3257005" y="561158"/>
            <a:ext cx="7994469" cy="5755422"/>
          </a:xfrm>
          <a:prstGeom prst="rect">
            <a:avLst/>
          </a:prstGeom>
        </p:spPr>
        <p:txBody>
          <a:bodyPr wrap="square">
            <a:spAutoFit/>
          </a:bodyPr>
          <a:lstStyle/>
          <a:p>
            <a:pPr indent="342900" algn="just"/>
            <a:r>
              <a:rPr lang="ru-RU" sz="1600" b="1" dirty="0">
                <a:solidFill>
                  <a:srgbClr val="FF0000"/>
                </a:solidFill>
                <a:latin typeface="Arial" panose="020B0604020202020204" pitchFamily="34" charset="0"/>
                <a:cs typeface="Arial" panose="020B0604020202020204" pitchFamily="34" charset="0"/>
              </a:rPr>
              <a:t>Экономность</a:t>
            </a:r>
            <a:r>
              <a:rPr lang="ru-RU" sz="1600" dirty="0">
                <a:latin typeface="Arial" panose="020B0604020202020204" pitchFamily="34" charset="0"/>
                <a:cs typeface="Arial" panose="020B0604020202020204" pitchFamily="34" charset="0"/>
              </a:rPr>
              <a:t> характеризуется достижением объектом аудита эффективности заданных результатов </a:t>
            </a:r>
            <a:r>
              <a:rPr lang="ru-RU" sz="1600" b="1" dirty="0">
                <a:solidFill>
                  <a:srgbClr val="FF0000"/>
                </a:solidFill>
                <a:latin typeface="Arial" panose="020B0604020202020204" pitchFamily="34" charset="0"/>
                <a:cs typeface="Arial" panose="020B0604020202020204" pitchFamily="34" charset="0"/>
              </a:rPr>
              <a:t>с использованием наименьшего объема</a:t>
            </a:r>
            <a:r>
              <a:rPr lang="ru-RU" sz="1600" dirty="0">
                <a:latin typeface="Arial" panose="020B0604020202020204" pitchFamily="34" charset="0"/>
                <a:cs typeface="Arial" panose="020B0604020202020204" pitchFamily="34" charset="0"/>
              </a:rPr>
              <a:t> федеральных и иных ресурсов.</a:t>
            </a:r>
          </a:p>
          <a:p>
            <a:pPr indent="342900" algn="just"/>
            <a:r>
              <a:rPr lang="ru-RU" sz="1600" dirty="0">
                <a:latin typeface="Arial" panose="020B0604020202020204" pitchFamily="34" charset="0"/>
                <a:cs typeface="Arial" panose="020B0604020202020204" pitchFamily="34" charset="0"/>
              </a:rPr>
              <a:t>Определение экономности использования федеральных и иных ресурсов осуществляется </a:t>
            </a:r>
            <a:r>
              <a:rPr lang="ru-RU" sz="1600" dirty="0">
                <a:solidFill>
                  <a:srgbClr val="FF0000"/>
                </a:solidFill>
                <a:latin typeface="Arial" panose="020B0604020202020204" pitchFamily="34" charset="0"/>
                <a:cs typeface="Arial" panose="020B0604020202020204" pitchFamily="34" charset="0"/>
              </a:rPr>
              <a:t>посредством проверки способов достижения необходимых результатов </a:t>
            </a:r>
            <a:r>
              <a:rPr lang="ru-RU" sz="1600" dirty="0">
                <a:latin typeface="Arial" panose="020B0604020202020204" pitchFamily="34" charset="0"/>
                <a:cs typeface="Arial" panose="020B0604020202020204" pitchFamily="34" charset="0"/>
              </a:rPr>
              <a:t>(например, сравнение затраченных объектом аудита эффективности ресурсов на приобретение товаров, работ, услуг с аналогичными показателями предыдущего периода или с показателями других организаций).</a:t>
            </a:r>
          </a:p>
          <a:p>
            <a:pPr indent="342900" algn="just"/>
            <a:r>
              <a:rPr lang="ru-RU" sz="1600" dirty="0">
                <a:latin typeface="Arial" panose="020B0604020202020204" pitchFamily="34" charset="0"/>
                <a:cs typeface="Arial" panose="020B0604020202020204" pitchFamily="34" charset="0"/>
              </a:rPr>
              <a:t>Для оценки экономности использования федеральных и иных ресурсов необходимо установить, </a:t>
            </a:r>
            <a:r>
              <a:rPr lang="ru-RU" sz="1600" dirty="0">
                <a:solidFill>
                  <a:srgbClr val="FF0000"/>
                </a:solidFill>
                <a:latin typeface="Arial" panose="020B0604020202020204" pitchFamily="34" charset="0"/>
                <a:cs typeface="Arial" panose="020B0604020202020204" pitchFamily="34" charset="0"/>
              </a:rPr>
              <a:t>имелись ли у объекта аудита эффективности возможности достижения заданных результатов наименее затратным способом и их более рационального использования </a:t>
            </a:r>
            <a:r>
              <a:rPr lang="ru-RU" sz="1600" dirty="0">
                <a:latin typeface="Arial" panose="020B0604020202020204" pitchFamily="34" charset="0"/>
                <a:cs typeface="Arial" panose="020B0604020202020204" pitchFamily="34" charset="0"/>
              </a:rPr>
              <a:t>для того, чтобы достигнуть поставленных целей на основе использования меньшего объема указанных ресурсов.</a:t>
            </a:r>
          </a:p>
          <a:p>
            <a:pPr indent="342900" algn="just"/>
            <a:endParaRPr lang="ru-RU" sz="1600" dirty="0">
              <a:latin typeface="Arial" panose="020B0604020202020204" pitchFamily="34" charset="0"/>
              <a:cs typeface="Arial" panose="020B0604020202020204" pitchFamily="34" charset="0"/>
            </a:endParaRPr>
          </a:p>
          <a:p>
            <a:pPr indent="342900" algn="just"/>
            <a:endParaRPr lang="ru-RU" sz="1600" b="1" dirty="0">
              <a:solidFill>
                <a:srgbClr val="FF0000"/>
              </a:solidFill>
              <a:latin typeface="Arial" panose="020B0604020202020204" pitchFamily="34" charset="0"/>
              <a:cs typeface="Arial" panose="020B0604020202020204" pitchFamily="34" charset="0"/>
            </a:endParaRPr>
          </a:p>
          <a:p>
            <a:pPr indent="342900" algn="just"/>
            <a:r>
              <a:rPr lang="ru-RU" sz="1600" b="1" dirty="0">
                <a:solidFill>
                  <a:srgbClr val="FF0000"/>
                </a:solidFill>
                <a:latin typeface="Arial" panose="020B0604020202020204" pitchFamily="34" charset="0"/>
                <a:cs typeface="Arial" panose="020B0604020202020204" pitchFamily="34" charset="0"/>
              </a:rPr>
              <a:t>Результативность </a:t>
            </a:r>
            <a:r>
              <a:rPr lang="ru-RU" sz="1600" dirty="0">
                <a:latin typeface="Arial" panose="020B0604020202020204" pitchFamily="34" charset="0"/>
                <a:cs typeface="Arial" panose="020B0604020202020204" pitchFamily="34" charset="0"/>
              </a:rPr>
              <a:t>характеризуется достижением объектом аудита эффективности </a:t>
            </a:r>
            <a:r>
              <a:rPr lang="ru-RU" sz="1600" dirty="0">
                <a:solidFill>
                  <a:srgbClr val="FF0000"/>
                </a:solidFill>
                <a:latin typeface="Arial" panose="020B0604020202020204" pitchFamily="34" charset="0"/>
                <a:cs typeface="Arial" panose="020B0604020202020204" pitchFamily="34" charset="0"/>
              </a:rPr>
              <a:t>наилучших результатов с использованием определенного объема федеральных и иных ресурсов.</a:t>
            </a:r>
          </a:p>
          <a:p>
            <a:pPr indent="342900" algn="just"/>
            <a:r>
              <a:rPr lang="ru-RU" sz="1600" dirty="0">
                <a:latin typeface="Arial" panose="020B0604020202020204" pitchFamily="34" charset="0"/>
                <a:cs typeface="Arial" panose="020B0604020202020204" pitchFamily="34" charset="0"/>
              </a:rPr>
              <a:t>Для оценки результативности использования федеральных и иных ресурсов необходимо установить, </a:t>
            </a:r>
            <a:r>
              <a:rPr lang="ru-RU" sz="1600" dirty="0">
                <a:solidFill>
                  <a:srgbClr val="FF0000"/>
                </a:solidFill>
                <a:latin typeface="Arial" panose="020B0604020202020204" pitchFamily="34" charset="0"/>
                <a:cs typeface="Arial" panose="020B0604020202020204" pitchFamily="34" charset="0"/>
              </a:rPr>
              <a:t>имелись ли у объекта аудита эффективности возможности достижения наилучших результатов с использованием определенного объема ресурсов на указанные цели.</a:t>
            </a:r>
            <a:endParaRPr lang="ru-RU" sz="1600" b="0" dirty="0">
              <a:solidFill>
                <a:srgbClr val="FF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50501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xmlns="" id="{3DECD3A8-694A-490F-A442-3366BD4E02D3}"/>
              </a:ext>
            </a:extLst>
          </p:cNvPr>
          <p:cNvSpPr/>
          <p:nvPr/>
        </p:nvSpPr>
        <p:spPr>
          <a:xfrm>
            <a:off x="313510" y="751344"/>
            <a:ext cx="2682240" cy="5632311"/>
          </a:xfrm>
          <a:prstGeom prst="rect">
            <a:avLst/>
          </a:prstGeom>
        </p:spPr>
        <p:txBody>
          <a:bodyPr wrap="square">
            <a:spAutoFit/>
          </a:bodyPr>
          <a:lstStyle/>
          <a:p>
            <a:pPr algn="ctr"/>
            <a:r>
              <a:rPr lang="ru-RU" sz="1200" dirty="0"/>
              <a:t>МИНИСТЕРСТВО ФИНАНСОВ РОССИЙСКОЙ ФЕДЕРАЦИИ</a:t>
            </a:r>
          </a:p>
          <a:p>
            <a:pPr algn="ctr"/>
            <a:r>
              <a:rPr lang="ru-RU" dirty="0"/>
              <a:t>ПРИКАЗ от 26 июля 2013 года N 75н</a:t>
            </a:r>
          </a:p>
          <a:p>
            <a:pPr algn="ctr"/>
            <a:r>
              <a:rPr lang="ru-RU" dirty="0"/>
              <a:t>Об утверждении методики </a:t>
            </a:r>
            <a:r>
              <a:rPr lang="ru-RU" b="1" dirty="0">
                <a:solidFill>
                  <a:srgbClr val="FF0000"/>
                </a:solidFill>
              </a:rPr>
              <a:t>проведения оценки результатов</a:t>
            </a:r>
            <a:r>
              <a:rPr lang="ru-RU" dirty="0"/>
              <a:t>, достигнутых субъектами Российской Федерации в сфере повышения эффективности бюджетных расходов, и динамики данных результатов </a:t>
            </a:r>
          </a:p>
          <a:p>
            <a:pPr algn="ctr"/>
            <a:r>
              <a:rPr lang="ru-RU" sz="2000" b="1" dirty="0">
                <a:solidFill>
                  <a:srgbClr val="FF0000"/>
                </a:solidFill>
              </a:rPr>
              <a:t>6 групп индикаторов, каждый оценивается по 5-и балльной шкале</a:t>
            </a:r>
          </a:p>
          <a:p>
            <a:pPr algn="ctr"/>
            <a:endParaRPr lang="ru-RU" sz="2000" b="1" dirty="0">
              <a:solidFill>
                <a:srgbClr val="FF0000"/>
              </a:solidFill>
            </a:endParaRPr>
          </a:p>
          <a:p>
            <a:pPr algn="ctr"/>
            <a:endParaRPr lang="ru-RU" sz="2000" b="1" dirty="0">
              <a:solidFill>
                <a:srgbClr val="FF0000"/>
              </a:solidFill>
            </a:endParaRPr>
          </a:p>
        </p:txBody>
      </p:sp>
      <p:pic>
        <p:nvPicPr>
          <p:cNvPr id="2" name="Рисунок 1">
            <a:extLst>
              <a:ext uri="{FF2B5EF4-FFF2-40B4-BE49-F238E27FC236}">
                <a16:creationId xmlns:a16="http://schemas.microsoft.com/office/drawing/2014/main" xmlns="" id="{30F42B5F-6CAB-42E9-97B2-4629C25BF9AE}"/>
              </a:ext>
            </a:extLst>
          </p:cNvPr>
          <p:cNvPicPr>
            <a:picLocks noChangeAspect="1"/>
          </p:cNvPicPr>
          <p:nvPr/>
        </p:nvPicPr>
        <p:blipFill>
          <a:blip r:embed="rId2"/>
          <a:stretch>
            <a:fillRect/>
          </a:stretch>
        </p:blipFill>
        <p:spPr>
          <a:xfrm>
            <a:off x="3346164" y="612844"/>
            <a:ext cx="7875331" cy="5632312"/>
          </a:xfrm>
          <a:prstGeom prst="rect">
            <a:avLst/>
          </a:prstGeom>
        </p:spPr>
      </p:pic>
    </p:spTree>
    <p:extLst>
      <p:ext uri="{BB962C8B-B14F-4D97-AF65-F5344CB8AC3E}">
        <p14:creationId xmlns:p14="http://schemas.microsoft.com/office/powerpoint/2010/main" val="9309003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xmlns="" id="{56CBBAE6-957E-4451-8D22-37D66C1AFDFB}"/>
              </a:ext>
            </a:extLst>
          </p:cNvPr>
          <p:cNvPicPr>
            <a:picLocks noChangeAspect="1"/>
          </p:cNvPicPr>
          <p:nvPr/>
        </p:nvPicPr>
        <p:blipFill>
          <a:blip r:embed="rId2"/>
          <a:stretch>
            <a:fillRect/>
          </a:stretch>
        </p:blipFill>
        <p:spPr>
          <a:xfrm>
            <a:off x="3351711" y="2724151"/>
            <a:ext cx="5715000" cy="1504950"/>
          </a:xfrm>
          <a:prstGeom prst="rect">
            <a:avLst/>
          </a:prstGeom>
        </p:spPr>
      </p:pic>
      <p:pic>
        <p:nvPicPr>
          <p:cNvPr id="6" name="Рисунок 5">
            <a:extLst>
              <a:ext uri="{FF2B5EF4-FFF2-40B4-BE49-F238E27FC236}">
                <a16:creationId xmlns:a16="http://schemas.microsoft.com/office/drawing/2014/main" xmlns="" id="{02D555D2-CED6-4B2B-84E1-07324FAF39A0}"/>
              </a:ext>
            </a:extLst>
          </p:cNvPr>
          <p:cNvPicPr>
            <a:picLocks noChangeAspect="1"/>
          </p:cNvPicPr>
          <p:nvPr/>
        </p:nvPicPr>
        <p:blipFill>
          <a:blip r:embed="rId3"/>
          <a:stretch>
            <a:fillRect/>
          </a:stretch>
        </p:blipFill>
        <p:spPr>
          <a:xfrm>
            <a:off x="3351711" y="4656909"/>
            <a:ext cx="5743575" cy="1419225"/>
          </a:xfrm>
          <a:prstGeom prst="rect">
            <a:avLst/>
          </a:prstGeom>
        </p:spPr>
      </p:pic>
      <p:pic>
        <p:nvPicPr>
          <p:cNvPr id="10" name="Рисунок 9">
            <a:extLst>
              <a:ext uri="{FF2B5EF4-FFF2-40B4-BE49-F238E27FC236}">
                <a16:creationId xmlns:a16="http://schemas.microsoft.com/office/drawing/2014/main" xmlns="" id="{7E1BFDBB-8C86-4753-90A5-D215948B090A}"/>
              </a:ext>
            </a:extLst>
          </p:cNvPr>
          <p:cNvPicPr>
            <a:picLocks noChangeAspect="1"/>
          </p:cNvPicPr>
          <p:nvPr/>
        </p:nvPicPr>
        <p:blipFill>
          <a:blip r:embed="rId4"/>
          <a:stretch>
            <a:fillRect/>
          </a:stretch>
        </p:blipFill>
        <p:spPr>
          <a:xfrm>
            <a:off x="2473234" y="199207"/>
            <a:ext cx="7480663" cy="2429693"/>
          </a:xfrm>
          <a:prstGeom prst="rect">
            <a:avLst/>
          </a:prstGeom>
        </p:spPr>
      </p:pic>
      <p:sp>
        <p:nvSpPr>
          <p:cNvPr id="9" name="Заголовок 8">
            <a:extLst>
              <a:ext uri="{FF2B5EF4-FFF2-40B4-BE49-F238E27FC236}">
                <a16:creationId xmlns:a16="http://schemas.microsoft.com/office/drawing/2014/main" xmlns="" id="{44A481F3-FBE0-4E90-AF30-3B2196AB6E5B}"/>
              </a:ext>
            </a:extLst>
          </p:cNvPr>
          <p:cNvSpPr>
            <a:spLocks noGrp="1"/>
          </p:cNvSpPr>
          <p:nvPr>
            <p:ph type="ctrTitle"/>
          </p:nvPr>
        </p:nvSpPr>
        <p:spPr>
          <a:xfrm>
            <a:off x="1848009" y="4449364"/>
            <a:ext cx="9326880" cy="3106738"/>
          </a:xfrm>
        </p:spPr>
        <p:txBody>
          <a:bodyPr>
            <a:normAutofit/>
          </a:bodyPr>
          <a:lstStyle/>
          <a:p>
            <a:r>
              <a:rPr lang="ru-RU" sz="1800" dirty="0"/>
              <a:t/>
            </a:r>
            <a:br>
              <a:rPr lang="ru-RU" sz="1800" dirty="0"/>
            </a:br>
            <a:r>
              <a:rPr lang="ru-RU" sz="1800" dirty="0"/>
              <a:t/>
            </a:r>
            <a:br>
              <a:rPr lang="ru-RU" sz="1800" dirty="0"/>
            </a:br>
            <a:r>
              <a:rPr lang="ru-RU" sz="1800" dirty="0"/>
              <a:t>Численность населения края за последние 5 лет уменьшилась на 35,2 тыс. человек. Такое сокращение на 56,0 % обеспечила естественная убыль  и на 44,0 % миграционный отток.</a:t>
            </a:r>
            <a:r>
              <a:rPr lang="ru-RU" dirty="0"/>
              <a:t/>
            </a:r>
            <a:br>
              <a:rPr lang="ru-RU" dirty="0"/>
            </a:br>
            <a:endParaRPr lang="ru-RU" dirty="0"/>
          </a:p>
        </p:txBody>
      </p:sp>
    </p:spTree>
    <p:extLst>
      <p:ext uri="{BB962C8B-B14F-4D97-AF65-F5344CB8AC3E}">
        <p14:creationId xmlns:p14="http://schemas.microsoft.com/office/powerpoint/2010/main" val="3398475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827124E8-0F61-476E-BBBE-69FAD9D3A9D4}"/>
              </a:ext>
            </a:extLst>
          </p:cNvPr>
          <p:cNvSpPr txBox="1"/>
          <p:nvPr/>
        </p:nvSpPr>
        <p:spPr>
          <a:xfrm>
            <a:off x="649357" y="291547"/>
            <a:ext cx="10866781" cy="6017032"/>
          </a:xfrm>
          <a:prstGeom prst="rect">
            <a:avLst/>
          </a:prstGeom>
          <a:noFill/>
        </p:spPr>
        <p:txBody>
          <a:bodyPr wrap="square" rtlCol="0">
            <a:spAutoFit/>
          </a:bodyPr>
          <a:lstStyle/>
          <a:p>
            <a:pPr algn="ctr"/>
            <a:r>
              <a:rPr lang="ru-RU" sz="2800" b="1" dirty="0">
                <a:solidFill>
                  <a:schemeClr val="accent1">
                    <a:lumMod val="75000"/>
                  </a:schemeClr>
                </a:solidFill>
              </a:rPr>
              <a:t>Направления развития процессов финансового контроля и аудита</a:t>
            </a:r>
          </a:p>
          <a:p>
            <a:pPr algn="ctr"/>
            <a:r>
              <a:rPr lang="ru-RU" dirty="0"/>
              <a:t> </a:t>
            </a:r>
            <a:endParaRPr lang="ru-RU" sz="1900" dirty="0"/>
          </a:p>
          <a:p>
            <a:pPr marL="457200" indent="-457200">
              <a:buFont typeface="+mj-lt"/>
              <a:buAutoNum type="arabicParenR"/>
            </a:pPr>
            <a:r>
              <a:rPr lang="ru-RU" sz="2400" b="1" dirty="0">
                <a:solidFill>
                  <a:srgbClr val="FF0000"/>
                </a:solidFill>
              </a:rPr>
              <a:t>Повышение результативности целевых программ </a:t>
            </a:r>
            <a:r>
              <a:rPr lang="ru-RU" sz="1900" b="1" dirty="0"/>
              <a:t>– совершенствование оценки эффективности (результативности) бюджетных инвестиций на реализацию программных мероприятий и проектов в социальной и экономической сфере. Результативность отражается достижением конкретных показателей социально-экономического развития субъекта или МО и решением задач поставленных Президентом и Правительством РФ.</a:t>
            </a:r>
            <a:endParaRPr lang="ru-RU" sz="2400" b="1" dirty="0"/>
          </a:p>
          <a:p>
            <a:pPr marL="457200" indent="-457200">
              <a:buFont typeface="+mj-lt"/>
              <a:buAutoNum type="arabicParenR"/>
            </a:pPr>
            <a:r>
              <a:rPr lang="ru-RU" sz="2400" b="1" dirty="0">
                <a:solidFill>
                  <a:srgbClr val="FF0000"/>
                </a:solidFill>
              </a:rPr>
              <a:t>Повышение результативности (бюджетной эффективности) использования имущества </a:t>
            </a:r>
            <a:r>
              <a:rPr lang="ru-RU" sz="1900" b="1" dirty="0"/>
              <a:t>в собственности и управлении ОИВ и МСУ – установление критериев экономической эффективности/отдачи от использования имущества. Цель – повышение доходов бюджетов МО и субъекта РФ.</a:t>
            </a:r>
            <a:endParaRPr lang="ru-RU" sz="2400" b="1" dirty="0"/>
          </a:p>
          <a:p>
            <a:pPr marL="457200" indent="-457200">
              <a:buFont typeface="+mj-lt"/>
              <a:buAutoNum type="arabicParenR"/>
            </a:pPr>
            <a:r>
              <a:rPr lang="ru-RU" sz="2400" b="1" dirty="0">
                <a:solidFill>
                  <a:srgbClr val="FF0000"/>
                </a:solidFill>
              </a:rPr>
              <a:t>Внедрение стандартов </a:t>
            </a:r>
            <a:r>
              <a:rPr lang="ru-RU" sz="1900" b="1" dirty="0"/>
              <a:t>ВФК-1,2 и ВФА в практику ОИВ и МСУ – разработка и утверждение регламентов и процессных схем внутреннего финансового контроля и аудита с учетом оценки воздействия бюджетных рисков. </a:t>
            </a:r>
          </a:p>
          <a:p>
            <a:pPr marL="457200" indent="-457200">
              <a:buFont typeface="+mj-lt"/>
              <a:buAutoNum type="arabicParenR"/>
            </a:pPr>
            <a:r>
              <a:rPr lang="ru-RU" sz="2400" b="1" dirty="0">
                <a:solidFill>
                  <a:srgbClr val="FF0000"/>
                </a:solidFill>
              </a:rPr>
              <a:t>Повышение качества бюджетного прогноза и прогноза СЭР </a:t>
            </a:r>
            <a:r>
              <a:rPr lang="ru-RU" sz="1900" b="1" dirty="0"/>
              <a:t>МО и субъекта РФ – </a:t>
            </a:r>
            <a:r>
              <a:rPr lang="ru-RU" sz="2400" b="1" dirty="0">
                <a:solidFill>
                  <a:srgbClr val="FF0000"/>
                </a:solidFill>
              </a:rPr>
              <a:t>совершенствование процессов планирования и администрирования доходов - </a:t>
            </a:r>
            <a:r>
              <a:rPr lang="ru-RU" sz="1900" b="1" dirty="0"/>
              <a:t>меры направленные на достижение целевых значений показателей качества финансового менеджмента.</a:t>
            </a:r>
            <a:endParaRPr lang="ru-RU" sz="2400" b="1" dirty="0">
              <a:solidFill>
                <a:srgbClr val="FF0000"/>
              </a:solidFill>
            </a:endParaRPr>
          </a:p>
        </p:txBody>
      </p:sp>
    </p:spTree>
    <p:extLst>
      <p:ext uri="{BB962C8B-B14F-4D97-AF65-F5344CB8AC3E}">
        <p14:creationId xmlns:p14="http://schemas.microsoft.com/office/powerpoint/2010/main" val="38308255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EFF8A0FA-B139-4103-86CB-268A2363DB52}"/>
              </a:ext>
            </a:extLst>
          </p:cNvPr>
          <p:cNvSpPr/>
          <p:nvPr/>
        </p:nvSpPr>
        <p:spPr>
          <a:xfrm>
            <a:off x="3048000" y="1730132"/>
            <a:ext cx="6096000" cy="4963346"/>
          </a:xfrm>
          <a:prstGeom prst="rect">
            <a:avLst/>
          </a:prstGeom>
        </p:spPr>
        <p:txBody>
          <a:bodyPr>
            <a:spAutoFit/>
          </a:bodyPr>
          <a:lstStyle/>
          <a:p>
            <a:pPr indent="450215" algn="just">
              <a:lnSpc>
                <a:spcPct val="115000"/>
              </a:lnSpc>
              <a:spcAft>
                <a:spcPts val="0"/>
              </a:spcAft>
            </a:pPr>
            <a:r>
              <a:rPr lang="ru-RU" sz="1200" dirty="0">
                <a:latin typeface="Times New Roman" panose="02020603050405020304" pitchFamily="18" charset="0"/>
                <a:ea typeface="Times New Roman" panose="02020603050405020304" pitchFamily="18" charset="0"/>
                <a:cs typeface="Times New Roman" panose="02020603050405020304" pitchFamily="18" charset="0"/>
              </a:rPr>
              <a:t>Налог на имущество организаций в отчетном году подвергся корректировке 2 раза и увеличен на общую сумму 1233,67 млн рублей, или на 12,7 %. Исполнение по налогу на имущество организаций составило 100,8 %, тогда как процент исполнения к первоначальной редакции закона о краевом бюджете составляет 113,6 %.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200" dirty="0">
                <a:latin typeface="Times New Roman" panose="02020603050405020304" pitchFamily="18" charset="0"/>
                <a:ea typeface="Times New Roman" panose="02020603050405020304" pitchFamily="18" charset="0"/>
                <a:cs typeface="Times New Roman" panose="02020603050405020304" pitchFamily="18" charset="0"/>
              </a:rPr>
              <a:t>Плановые назначения по акцизам в результате 3 корректировок закона о краевом бюджете как в сторону увеличения, так и снижения, увеличены на 660,92 млн рублей, или на 9,5 %. Исполнение по акцизам составило 96,5 %, тогда как процент исполнения по акцизам к первоначальной редакции закона о краевом бюджете составил 105,6 %.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2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Контрольно-счетная палата обращает внимание на необходимость повышения качества планирования при формировании закона о краевом бюджете. </a:t>
            </a:r>
            <a:endParaRPr lang="ru-RU" sz="12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15000"/>
              </a:lnSpc>
              <a:spcAft>
                <a:spcPts val="0"/>
              </a:spcAft>
            </a:pPr>
            <a:r>
              <a:rPr lang="ru-RU" sz="1200" b="1" dirty="0">
                <a:latin typeface="Times New Roman" panose="02020603050405020304" pitchFamily="18" charset="0"/>
                <a:ea typeface="Calibri" panose="020F0502020204030204" pitchFamily="34" charset="0"/>
                <a:cs typeface="Times New Roman" panose="02020603050405020304" pitchFamily="18" charset="0"/>
              </a:rPr>
              <a:t>4. </a:t>
            </a:r>
            <a:r>
              <a:rPr lang="ru-RU" sz="1200" dirty="0">
                <a:latin typeface="Times New Roman" panose="02020603050405020304" pitchFamily="18" charset="0"/>
                <a:ea typeface="Calibri" panose="020F0502020204030204" pitchFamily="34" charset="0"/>
                <a:cs typeface="Times New Roman" panose="02020603050405020304" pitchFamily="18" charset="0"/>
              </a:rPr>
              <a:t>В 2018 году ситуация в экономике Приморского края в целом достигла ожидаемого уровня.</a:t>
            </a:r>
            <a:r>
              <a:rPr lang="ru-RU" sz="12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ea typeface="Calibri" panose="020F0502020204030204" pitchFamily="34" charset="0"/>
                <a:cs typeface="Times New Roman" panose="02020603050405020304" pitchFamily="18" charset="0"/>
              </a:rPr>
              <a:t>Большинство макроэкономических показателей по итогам года превысили уровень Прогноза рассчитанного по консервативному варианту развития. Так, например, выше прогнозных данных: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15000"/>
              </a:lnSpc>
              <a:spcAft>
                <a:spcPts val="0"/>
              </a:spcAft>
            </a:pPr>
            <a:r>
              <a:rPr lang="ru-RU" sz="1200" dirty="0">
                <a:latin typeface="Times New Roman" panose="02020603050405020304" pitchFamily="18" charset="0"/>
                <a:ea typeface="Calibri" panose="020F0502020204030204" pitchFamily="34" charset="0"/>
                <a:cs typeface="Times New Roman" panose="02020603050405020304" pitchFamily="18" charset="0"/>
              </a:rPr>
              <a:t>инвестиции в основной капитал в 2018 году на 3,4 %,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15000"/>
              </a:lnSpc>
              <a:spcAft>
                <a:spcPts val="0"/>
              </a:spcAft>
            </a:pPr>
            <a:r>
              <a:rPr lang="ru-RU" sz="1200" dirty="0">
                <a:latin typeface="Times New Roman" panose="02020603050405020304" pitchFamily="18" charset="0"/>
                <a:ea typeface="Calibri" panose="020F0502020204030204" pitchFamily="34" charset="0"/>
                <a:cs typeface="Times New Roman" panose="02020603050405020304" pitchFamily="18" charset="0"/>
              </a:rPr>
              <a:t>индекс физического объема инвестиций в основной капитал на 1,6 %,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15000"/>
              </a:lnSpc>
              <a:spcAft>
                <a:spcPts val="0"/>
              </a:spcAft>
            </a:pPr>
            <a:r>
              <a:rPr lang="ru-RU" sz="1200" dirty="0">
                <a:latin typeface="Times New Roman" panose="02020603050405020304" pitchFamily="18" charset="0"/>
                <a:ea typeface="Calibri" panose="020F0502020204030204" pitchFamily="34" charset="0"/>
                <a:cs typeface="Times New Roman" panose="02020603050405020304" pitchFamily="18" charset="0"/>
              </a:rPr>
              <a:t>оборот розничной торговли в сопоставимой оценке на 3,2 %,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15000"/>
              </a:lnSpc>
              <a:spcAft>
                <a:spcPts val="0"/>
              </a:spcAft>
            </a:pPr>
            <a:r>
              <a:rPr lang="ru-RU" sz="1200" dirty="0">
                <a:latin typeface="Times New Roman" panose="02020603050405020304" pitchFamily="18" charset="0"/>
                <a:ea typeface="Calibri" panose="020F0502020204030204" pitchFamily="34" charset="0"/>
                <a:cs typeface="Times New Roman" panose="02020603050405020304" pitchFamily="18" charset="0"/>
              </a:rPr>
              <a:t>объем платных услуг населению в сопоставимой оценке на 1,7 %.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200" dirty="0">
                <a:latin typeface="Times New Roman" panose="02020603050405020304" pitchFamily="18" charset="0"/>
                <a:ea typeface="Calibri" panose="020F0502020204030204" pitchFamily="34" charset="0"/>
                <a:cs typeface="Times New Roman" panose="02020603050405020304" pitchFamily="18" charset="0"/>
              </a:rPr>
              <a:t>Вместе с тем, значительное снижение по сравнению с прогнозным значением в 2018 году сложилось по таким показателям, как продукция сельского хозяйства, среднедушевые денежные доходы населения. Так, по Прогнозу объем сельскохозяйственной продукции выше фактических показателей 2018 года на 41,7 %, среднедушевые денежные доходы населения – выше на 5,8 %. </a:t>
            </a:r>
            <a:endParaRPr lang="ru-RU"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xmlns="" id="{8AC36399-3D38-4B7F-9298-ADB47B94F677}"/>
              </a:ext>
            </a:extLst>
          </p:cNvPr>
          <p:cNvSpPr/>
          <p:nvPr/>
        </p:nvSpPr>
        <p:spPr>
          <a:xfrm>
            <a:off x="2877084" y="0"/>
            <a:ext cx="6096000" cy="1664879"/>
          </a:xfrm>
          <a:prstGeom prst="rect">
            <a:avLst/>
          </a:prstGeom>
        </p:spPr>
        <p:txBody>
          <a:bodyPr>
            <a:spAutoFit/>
          </a:bodyPr>
          <a:lstStyle/>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ЗАКЛЮЧЕНИЕ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Контрольно-счетной палаты Приморского края</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 на отчет Администрации Приморского края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об исполнении краевого бюджета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за 2018 год</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817165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827124E8-0F61-476E-BBBE-69FAD9D3A9D4}"/>
              </a:ext>
            </a:extLst>
          </p:cNvPr>
          <p:cNvSpPr txBox="1"/>
          <p:nvPr/>
        </p:nvSpPr>
        <p:spPr>
          <a:xfrm>
            <a:off x="4439478" y="918001"/>
            <a:ext cx="7288696" cy="5078313"/>
          </a:xfrm>
          <a:prstGeom prst="rect">
            <a:avLst/>
          </a:prstGeom>
          <a:noFill/>
        </p:spPr>
        <p:txBody>
          <a:bodyPr wrap="square" rtlCol="0">
            <a:spAutoFit/>
          </a:bodyPr>
          <a:lstStyle/>
          <a:p>
            <a:pPr indent="342900" algn="just">
              <a:spcAft>
                <a:spcPts val="0"/>
              </a:spcAft>
            </a:pPr>
            <a:r>
              <a:rPr lang="ru-RU" sz="2800" b="1" dirty="0">
                <a:latin typeface="Calibri" panose="020F0502020204030204" pitchFamily="34" charset="0"/>
                <a:ea typeface="Calibri" panose="020F0502020204030204" pitchFamily="34" charset="0"/>
                <a:cs typeface="Calibri" panose="020F0502020204030204" pitchFamily="34" charset="0"/>
              </a:rPr>
              <a:t>Задачи </a:t>
            </a:r>
            <a:r>
              <a:rPr lang="ru-RU" sz="2800" b="1" dirty="0">
                <a:solidFill>
                  <a:srgbClr val="FF0000"/>
                </a:solidFill>
                <a:latin typeface="Calibri" panose="020F0502020204030204" pitchFamily="34" charset="0"/>
                <a:ea typeface="Calibri" panose="020F0502020204030204" pitchFamily="34" charset="0"/>
                <a:cs typeface="Calibri" panose="020F0502020204030204" pitchFamily="34" charset="0"/>
              </a:rPr>
              <a:t>внутреннего </a:t>
            </a:r>
            <a:r>
              <a:rPr lang="ru-RU" sz="2800" b="1" dirty="0">
                <a:latin typeface="Calibri" panose="020F0502020204030204" pitchFamily="34" charset="0"/>
                <a:ea typeface="Calibri" panose="020F0502020204030204" pitchFamily="34" charset="0"/>
                <a:cs typeface="Calibri" panose="020F0502020204030204" pitchFamily="34" charset="0"/>
              </a:rPr>
              <a:t>финансового контроля</a:t>
            </a:r>
          </a:p>
          <a:p>
            <a:pPr indent="342900" algn="just">
              <a:spcAft>
                <a:spcPts val="0"/>
              </a:spcAft>
            </a:pPr>
            <a:endParaRPr lang="ru-RU" dirty="0">
              <a:latin typeface="Calibri" panose="020F0502020204030204" pitchFamily="34" charset="0"/>
              <a:ea typeface="Calibri" panose="020F0502020204030204" pitchFamily="34" charset="0"/>
              <a:cs typeface="Times New Roman" panose="02020603050405020304" pitchFamily="18" charset="0"/>
            </a:endParaRPr>
          </a:p>
          <a:p>
            <a:pPr marL="342900" indent="-342900" algn="just">
              <a:spcAft>
                <a:spcPts val="0"/>
              </a:spcAft>
              <a:buFont typeface="+mj-lt"/>
              <a:buAutoNum type="arabicParenR"/>
            </a:pPr>
            <a:r>
              <a:rPr lang="ru-RU" dirty="0">
                <a:latin typeface="Calibri" panose="020F0502020204030204" pitchFamily="34" charset="0"/>
                <a:ea typeface="Calibri" panose="020F0502020204030204" pitchFamily="34" charset="0"/>
                <a:cs typeface="Calibri" panose="020F0502020204030204" pitchFamily="34" charset="0"/>
              </a:rPr>
              <a:t>управление </a:t>
            </a:r>
            <a:r>
              <a:rPr lang="ru-RU" sz="2000" b="1" u="sng" dirty="0">
                <a:solidFill>
                  <a:srgbClr val="FF0000"/>
                </a:solidFill>
                <a:latin typeface="Calibri" panose="020F0502020204030204" pitchFamily="34" charset="0"/>
                <a:ea typeface="Calibri" panose="020F0502020204030204" pitchFamily="34" charset="0"/>
                <a:cs typeface="Calibri" panose="020F0502020204030204" pitchFamily="34" charset="0"/>
              </a:rPr>
              <a:t>рисками </a:t>
            </a:r>
            <a:r>
              <a:rPr lang="ru-RU" b="1" u="sng" dirty="0">
                <a:latin typeface="Calibri" panose="020F0502020204030204" pitchFamily="34" charset="0"/>
                <a:ea typeface="Calibri" panose="020F0502020204030204" pitchFamily="34" charset="0"/>
                <a:cs typeface="Calibri" panose="020F0502020204030204" pitchFamily="34" charset="0"/>
              </a:rPr>
              <a:t>полного или частичного недостижения результатов </a:t>
            </a:r>
            <a:r>
              <a:rPr lang="ru-RU" dirty="0">
                <a:latin typeface="Calibri" panose="020F0502020204030204" pitchFamily="34" charset="0"/>
                <a:ea typeface="Calibri" panose="020F0502020204030204" pitchFamily="34" charset="0"/>
                <a:cs typeface="Calibri" panose="020F0502020204030204" pitchFamily="34" charset="0"/>
              </a:rPr>
              <a:t>выполнения внутренних бюджетных процедур – </a:t>
            </a:r>
            <a:r>
              <a:rPr lang="ru-RU" sz="2400" b="1" dirty="0">
                <a:solidFill>
                  <a:srgbClr val="FF0000"/>
                </a:solidFill>
                <a:latin typeface="Calibri" panose="020F0502020204030204" pitchFamily="34" charset="0"/>
                <a:ea typeface="Calibri" panose="020F0502020204030204" pitchFamily="34" charset="0"/>
                <a:cs typeface="Calibri" panose="020F0502020204030204" pitchFamily="34" charset="0"/>
              </a:rPr>
              <a:t>предварительный контроль</a:t>
            </a:r>
            <a:r>
              <a:rPr lang="ru-RU" dirty="0">
                <a:latin typeface="Calibri" panose="020F0502020204030204" pitchFamily="34" charset="0"/>
                <a:ea typeface="Calibri" panose="020F0502020204030204" pitchFamily="34" charset="0"/>
                <a:cs typeface="Calibri" panose="020F0502020204030204" pitchFamily="34" charset="0"/>
              </a:rPr>
              <a:t>;</a:t>
            </a:r>
          </a:p>
          <a:p>
            <a:pPr marL="342900" indent="-342900" algn="just">
              <a:spcAft>
                <a:spcPts val="0"/>
              </a:spcAft>
              <a:buFont typeface="+mj-lt"/>
              <a:buAutoNum type="arabicParenR"/>
            </a:pPr>
            <a:endParaRPr lang="ru-RU" dirty="0">
              <a:latin typeface="Calibri" panose="020F0502020204030204" pitchFamily="34" charset="0"/>
              <a:ea typeface="Calibri" panose="020F0502020204030204" pitchFamily="34" charset="0"/>
              <a:cs typeface="Times New Roman" panose="02020603050405020304" pitchFamily="18" charset="0"/>
            </a:endParaRPr>
          </a:p>
          <a:p>
            <a:pPr marL="342900" indent="-342900" algn="just">
              <a:spcAft>
                <a:spcPts val="0"/>
              </a:spcAft>
              <a:buFont typeface="+mj-lt"/>
              <a:buAutoNum type="arabicParenR"/>
            </a:pPr>
            <a:r>
              <a:rPr lang="ru-RU" dirty="0">
                <a:latin typeface="Calibri" panose="020F0502020204030204" pitchFamily="34" charset="0"/>
                <a:ea typeface="Calibri" panose="020F0502020204030204" pitchFamily="34" charset="0"/>
                <a:cs typeface="Calibri" panose="020F0502020204030204" pitchFamily="34" charset="0"/>
              </a:rPr>
              <a:t>оперативное </a:t>
            </a:r>
            <a:r>
              <a:rPr lang="ru-RU" b="1" u="sng" dirty="0">
                <a:latin typeface="Calibri" panose="020F0502020204030204" pitchFamily="34" charset="0"/>
                <a:ea typeface="Calibri" panose="020F0502020204030204" pitchFamily="34" charset="0"/>
                <a:cs typeface="Calibri" panose="020F0502020204030204" pitchFamily="34" charset="0"/>
              </a:rPr>
              <a:t>выявление, устранение и пресечение нарушений бюджетного законодательства РФ </a:t>
            </a:r>
            <a:r>
              <a:rPr lang="ru-RU" dirty="0">
                <a:latin typeface="Calibri" panose="020F0502020204030204" pitchFamily="34" charset="0"/>
                <a:ea typeface="Calibri" panose="020F0502020204030204" pitchFamily="34" charset="0"/>
                <a:cs typeface="Calibri" panose="020F0502020204030204" pitchFamily="34" charset="0"/>
              </a:rPr>
              <a:t>и иных нормативных правовых актов, регулирующих бюджетные правоотношения, а также </a:t>
            </a:r>
            <a:r>
              <a:rPr lang="ru-RU" b="1" u="sng" dirty="0">
                <a:latin typeface="Calibri" panose="020F0502020204030204" pitchFamily="34" charset="0"/>
                <a:ea typeface="Calibri" panose="020F0502020204030204" pitchFamily="34" charset="0"/>
                <a:cs typeface="Calibri" panose="020F0502020204030204" pitchFamily="34" charset="0"/>
              </a:rPr>
              <a:t>правомерных действий должностных лиц, негативно влияющих на осуществление </a:t>
            </a:r>
            <a:r>
              <a:rPr lang="ru-RU" dirty="0">
                <a:latin typeface="Calibri" panose="020F0502020204030204" pitchFamily="34" charset="0"/>
                <a:ea typeface="Calibri" panose="020F0502020204030204" pitchFamily="34" charset="0"/>
                <a:cs typeface="Calibri" panose="020F0502020204030204" pitchFamily="34" charset="0"/>
              </a:rPr>
              <a:t>главными администраторами (администраторами) и получателями бюджетных средств </a:t>
            </a:r>
            <a:r>
              <a:rPr lang="ru-RU" b="1" u="sng" dirty="0">
                <a:latin typeface="Calibri" panose="020F0502020204030204" pitchFamily="34" charset="0"/>
                <a:ea typeface="Calibri" panose="020F0502020204030204" pitchFamily="34" charset="0"/>
                <a:cs typeface="Calibri" panose="020F0502020204030204" pitchFamily="34" charset="0"/>
              </a:rPr>
              <a:t>бюджетных полномочий и (или) снижающих эффективность использования бюджетных средств;</a:t>
            </a:r>
          </a:p>
          <a:p>
            <a:pPr marL="342900" indent="-342900" algn="just">
              <a:spcAft>
                <a:spcPts val="0"/>
              </a:spcAft>
              <a:buFont typeface="+mj-lt"/>
              <a:buAutoNum type="arabicParenR"/>
            </a:pPr>
            <a:endParaRPr lang="ru-RU" b="1" u="sng" dirty="0">
              <a:latin typeface="Calibri" panose="020F0502020204030204" pitchFamily="34" charset="0"/>
              <a:ea typeface="Calibri" panose="020F0502020204030204" pitchFamily="34" charset="0"/>
              <a:cs typeface="Times New Roman" panose="02020603050405020304" pitchFamily="18" charset="0"/>
            </a:endParaRPr>
          </a:p>
          <a:p>
            <a:pPr marL="342900" indent="-342900" algn="just">
              <a:spcAft>
                <a:spcPts val="0"/>
              </a:spcAft>
              <a:buFont typeface="+mj-lt"/>
              <a:buAutoNum type="arabicParenR"/>
            </a:pPr>
            <a:r>
              <a:rPr lang="ru-RU" b="1" u="sng" dirty="0">
                <a:latin typeface="Calibri" panose="020F0502020204030204" pitchFamily="34" charset="0"/>
                <a:ea typeface="Calibri" panose="020F0502020204030204" pitchFamily="34" charset="0"/>
                <a:cs typeface="Calibri" panose="020F0502020204030204" pitchFamily="34" charset="0"/>
              </a:rPr>
              <a:t>повышение экономности и результативности</a:t>
            </a:r>
            <a:r>
              <a:rPr lang="ru-RU" dirty="0">
                <a:latin typeface="Calibri" panose="020F0502020204030204" pitchFamily="34" charset="0"/>
                <a:ea typeface="Calibri" panose="020F0502020204030204" pitchFamily="34" charset="0"/>
                <a:cs typeface="Calibri" panose="020F0502020204030204" pitchFamily="34" charset="0"/>
              </a:rPr>
              <a:t> использования бюджетных средств путем принятия и реализации решений </a:t>
            </a:r>
            <a:r>
              <a:rPr lang="ru-RU" b="1" u="sng" dirty="0">
                <a:solidFill>
                  <a:srgbClr val="FF0000"/>
                </a:solidFill>
                <a:latin typeface="Calibri" panose="020F0502020204030204" pitchFamily="34" charset="0"/>
                <a:ea typeface="Calibri" panose="020F0502020204030204" pitchFamily="34" charset="0"/>
                <a:cs typeface="Calibri" panose="020F0502020204030204" pitchFamily="34" charset="0"/>
              </a:rPr>
              <a:t>по результатам </a:t>
            </a:r>
            <a:r>
              <a:rPr lang="ru-RU" dirty="0">
                <a:latin typeface="Calibri" panose="020F0502020204030204" pitchFamily="34" charset="0"/>
                <a:ea typeface="Calibri" panose="020F0502020204030204" pitchFamily="34" charset="0"/>
                <a:cs typeface="Calibri" panose="020F0502020204030204" pitchFamily="34" charset="0"/>
              </a:rPr>
              <a:t>внутреннего финансового контроля.</a:t>
            </a:r>
            <a:endParaRPr lang="ru-RU" dirty="0">
              <a:latin typeface="Calibri" panose="020F0502020204030204" pitchFamily="34" charset="0"/>
              <a:ea typeface="Calibri" panose="020F0502020204030204" pitchFamily="34" charset="0"/>
              <a:cs typeface="Times New Roman" panose="02020603050405020304" pitchFamily="18" charset="0"/>
            </a:endParaRPr>
          </a:p>
        </p:txBody>
      </p:sp>
      <p:sp>
        <p:nvSpPr>
          <p:cNvPr id="2" name="Прямоугольник 1">
            <a:extLst>
              <a:ext uri="{FF2B5EF4-FFF2-40B4-BE49-F238E27FC236}">
                <a16:creationId xmlns:a16="http://schemas.microsoft.com/office/drawing/2014/main" xmlns="" id="{B10E5AD7-07B0-47CA-A4E9-8E9851C83EDC}"/>
              </a:ext>
            </a:extLst>
          </p:cNvPr>
          <p:cNvSpPr/>
          <p:nvPr/>
        </p:nvSpPr>
        <p:spPr>
          <a:xfrm>
            <a:off x="145774" y="1195001"/>
            <a:ext cx="4293704" cy="4524315"/>
          </a:xfrm>
          <a:prstGeom prst="rect">
            <a:avLst/>
          </a:prstGeom>
        </p:spPr>
        <p:txBody>
          <a:bodyPr wrap="square">
            <a:spAutoFit/>
          </a:bodyPr>
          <a:lstStyle/>
          <a:p>
            <a:pPr algn="ctr"/>
            <a:r>
              <a:rPr lang="ru-RU"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2"/>
              </a:rPr>
              <a:t>Приказом</a:t>
            </a:r>
            <a:r>
              <a:rPr lang="ru-RU" dirty="0">
                <a:latin typeface="Calibri" panose="020F0502020204030204" pitchFamily="34" charset="0"/>
                <a:ea typeface="Calibri" panose="020F0502020204030204" pitchFamily="34" charset="0"/>
                <a:cs typeface="Calibri" panose="020F0502020204030204" pitchFamily="34" charset="0"/>
              </a:rPr>
              <a:t> Минфина РФ от 29.12.2017 N 1394 "О внесении изменений в Методические рекомендации по осуществлению </a:t>
            </a:r>
            <a:r>
              <a:rPr lang="ru-RU" dirty="0">
                <a:solidFill>
                  <a:srgbClr val="FF0000"/>
                </a:solidFill>
                <a:latin typeface="Calibri" panose="020F0502020204030204" pitchFamily="34" charset="0"/>
                <a:ea typeface="Calibri" panose="020F0502020204030204" pitchFamily="34" charset="0"/>
                <a:cs typeface="Calibri" panose="020F0502020204030204" pitchFamily="34" charset="0"/>
              </a:rPr>
              <a:t>внутреннего финансового контроля</a:t>
            </a:r>
            <a:r>
              <a:rPr lang="ru-RU" dirty="0">
                <a:latin typeface="Calibri" panose="020F0502020204030204" pitchFamily="34" charset="0"/>
                <a:ea typeface="Calibri" panose="020F0502020204030204" pitchFamily="34" charset="0"/>
                <a:cs typeface="Calibri" panose="020F0502020204030204" pitchFamily="34" charset="0"/>
              </a:rPr>
              <a:t>, утвержденные Приказом Министерства финансов Российской Федерации от 7 сентября 2016 г. N 356"</a:t>
            </a:r>
            <a:r>
              <a:rPr lang="ru-RU" b="1" dirty="0">
                <a:latin typeface="Calibri" panose="020F0502020204030204" pitchFamily="34" charset="0"/>
                <a:ea typeface="Calibri" panose="020F0502020204030204" pitchFamily="34" charset="0"/>
                <a:cs typeface="Calibri" panose="020F0502020204030204" pitchFamily="34" charset="0"/>
              </a:rPr>
              <a:t> </a:t>
            </a:r>
            <a:r>
              <a:rPr lang="ru-RU" b="1" dirty="0">
                <a:solidFill>
                  <a:srgbClr val="FF0000"/>
                </a:solidFill>
                <a:latin typeface="Calibri" panose="020F0502020204030204" pitchFamily="34" charset="0"/>
                <a:ea typeface="Calibri" panose="020F0502020204030204" pitchFamily="34" charset="0"/>
                <a:cs typeface="Calibri" panose="020F0502020204030204" pitchFamily="34" charset="0"/>
              </a:rPr>
              <a:t>скорректированы</a:t>
            </a:r>
            <a:r>
              <a:rPr lang="ru-RU" b="1" dirty="0">
                <a:latin typeface="Calibri" panose="020F0502020204030204" pitchFamily="34" charset="0"/>
                <a:ea typeface="Calibri" panose="020F0502020204030204" pitchFamily="34" charset="0"/>
                <a:cs typeface="Calibri" panose="020F0502020204030204" pitchFamily="34" charset="0"/>
              </a:rPr>
              <a:t> </a:t>
            </a:r>
            <a:r>
              <a:rPr lang="ru-RU" sz="2400" b="1" dirty="0">
                <a:solidFill>
                  <a:srgbClr val="FF0000"/>
                </a:solidFill>
                <a:latin typeface="Calibri" panose="020F0502020204030204" pitchFamily="34" charset="0"/>
                <a:ea typeface="Calibri" panose="020F0502020204030204" pitchFamily="34" charset="0"/>
                <a:cs typeface="Calibri" panose="020F0502020204030204" pitchFamily="34" charset="0"/>
              </a:rPr>
              <a:t>Методические </a:t>
            </a:r>
            <a:r>
              <a:rPr lang="ru-RU" sz="2400" b="1" dirty="0">
                <a:solidFill>
                  <a:srgbClr val="FF0000"/>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xmlns="" val="tx"/>
                    </a:ext>
                  </a:extLst>
                </a:hlinkClick>
              </a:rPr>
              <a:t>рекомендации</a:t>
            </a:r>
            <a:r>
              <a:rPr lang="ru-RU" sz="2400" b="1" dirty="0">
                <a:solidFill>
                  <a:srgbClr val="FF0000"/>
                </a:solidFill>
                <a:latin typeface="Calibri" panose="020F0502020204030204" pitchFamily="34" charset="0"/>
                <a:ea typeface="Calibri" panose="020F0502020204030204" pitchFamily="34" charset="0"/>
                <a:cs typeface="Calibri" panose="020F0502020204030204" pitchFamily="34" charset="0"/>
              </a:rPr>
              <a:t> по осуществлению внутреннего финансового контроля, утвержденные Приказом Минфина РФ от 07.09.2016 N 356 </a:t>
            </a:r>
            <a:endParaRPr lang="ru-RU"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870739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827124E8-0F61-476E-BBBE-69FAD9D3A9D4}"/>
              </a:ext>
            </a:extLst>
          </p:cNvPr>
          <p:cNvSpPr txBox="1"/>
          <p:nvPr/>
        </p:nvSpPr>
        <p:spPr>
          <a:xfrm>
            <a:off x="899651" y="-216539"/>
            <a:ext cx="10854813" cy="1446550"/>
          </a:xfrm>
          <a:prstGeom prst="rect">
            <a:avLst/>
          </a:prstGeom>
          <a:noFill/>
        </p:spPr>
        <p:txBody>
          <a:bodyPr wrap="square" rtlCol="0">
            <a:spAutoFit/>
          </a:bodyPr>
          <a:lstStyle/>
          <a:p>
            <a:pPr algn="ctr"/>
            <a:endParaRPr lang="ru-RU" sz="3200" b="1" dirty="0">
              <a:solidFill>
                <a:schemeClr val="accent1">
                  <a:lumMod val="50000"/>
                </a:schemeClr>
              </a:solidFill>
            </a:endParaRPr>
          </a:p>
          <a:p>
            <a:pPr algn="ctr"/>
            <a:r>
              <a:rPr lang="ru-RU" sz="3200" b="1" dirty="0">
                <a:solidFill>
                  <a:schemeClr val="accent1">
                    <a:lumMod val="50000"/>
                  </a:schemeClr>
                </a:solidFill>
              </a:rPr>
              <a:t>Риски в процессе исполнения бюджетов</a:t>
            </a:r>
            <a:r>
              <a:rPr lang="ru-RU" sz="2400" dirty="0"/>
              <a:t> </a:t>
            </a:r>
          </a:p>
          <a:p>
            <a:pPr algn="ctr"/>
            <a:r>
              <a:rPr lang="ru-RU" sz="2400" b="1" dirty="0">
                <a:solidFill>
                  <a:srgbClr val="FF0000"/>
                </a:solidFill>
              </a:rPr>
              <a:t> </a:t>
            </a:r>
          </a:p>
        </p:txBody>
      </p:sp>
      <p:graphicFrame>
        <p:nvGraphicFramePr>
          <p:cNvPr id="2" name="Схема 1">
            <a:extLst>
              <a:ext uri="{FF2B5EF4-FFF2-40B4-BE49-F238E27FC236}">
                <a16:creationId xmlns:a16="http://schemas.microsoft.com/office/drawing/2014/main" xmlns="" id="{0316C8C9-62E2-4254-ABD9-2BCB5B42A6E9}"/>
              </a:ext>
            </a:extLst>
          </p:cNvPr>
          <p:cNvGraphicFramePr/>
          <p:nvPr>
            <p:extLst>
              <p:ext uri="{D42A27DB-BD31-4B8C-83A1-F6EECF244321}">
                <p14:modId xmlns:p14="http://schemas.microsoft.com/office/powerpoint/2010/main" val="3017567350"/>
              </p:ext>
            </p:extLst>
          </p:nvPr>
        </p:nvGraphicFramePr>
        <p:xfrm>
          <a:off x="1744616" y="1102844"/>
          <a:ext cx="846183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854615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827124E8-0F61-476E-BBBE-69FAD9D3A9D4}"/>
              </a:ext>
            </a:extLst>
          </p:cNvPr>
          <p:cNvSpPr txBox="1"/>
          <p:nvPr/>
        </p:nvSpPr>
        <p:spPr>
          <a:xfrm>
            <a:off x="899651" y="-216539"/>
            <a:ext cx="10854813" cy="1446550"/>
          </a:xfrm>
          <a:prstGeom prst="rect">
            <a:avLst/>
          </a:prstGeom>
          <a:noFill/>
        </p:spPr>
        <p:txBody>
          <a:bodyPr wrap="square" rtlCol="0">
            <a:spAutoFit/>
          </a:bodyPr>
          <a:lstStyle/>
          <a:p>
            <a:pPr algn="ctr"/>
            <a:endParaRPr lang="ru-RU" sz="3200" b="1" dirty="0">
              <a:solidFill>
                <a:schemeClr val="accent1">
                  <a:lumMod val="50000"/>
                </a:schemeClr>
              </a:solidFill>
            </a:endParaRPr>
          </a:p>
          <a:p>
            <a:pPr algn="ctr"/>
            <a:r>
              <a:rPr lang="ru-RU" sz="3200" b="1" dirty="0">
                <a:solidFill>
                  <a:schemeClr val="accent1">
                    <a:lumMod val="50000"/>
                  </a:schemeClr>
                </a:solidFill>
              </a:rPr>
              <a:t>Риски в процессе исполнения бюджетов</a:t>
            </a:r>
            <a:r>
              <a:rPr lang="ru-RU" sz="2400" dirty="0"/>
              <a:t> </a:t>
            </a:r>
          </a:p>
          <a:p>
            <a:pPr algn="ctr"/>
            <a:r>
              <a:rPr lang="ru-RU" sz="2400" b="1" dirty="0">
                <a:solidFill>
                  <a:srgbClr val="FF0000"/>
                </a:solidFill>
              </a:rPr>
              <a:t> </a:t>
            </a:r>
          </a:p>
        </p:txBody>
      </p:sp>
      <p:graphicFrame>
        <p:nvGraphicFramePr>
          <p:cNvPr id="5" name="Таблица 4">
            <a:extLst>
              <a:ext uri="{FF2B5EF4-FFF2-40B4-BE49-F238E27FC236}">
                <a16:creationId xmlns:a16="http://schemas.microsoft.com/office/drawing/2014/main" xmlns="" id="{BBC41ABD-B33F-464C-B975-AEA7654B57E0}"/>
              </a:ext>
            </a:extLst>
          </p:cNvPr>
          <p:cNvGraphicFramePr>
            <a:graphicFrameLocks noGrp="1"/>
          </p:cNvGraphicFramePr>
          <p:nvPr>
            <p:extLst>
              <p:ext uri="{D42A27DB-BD31-4B8C-83A1-F6EECF244321}">
                <p14:modId xmlns:p14="http://schemas.microsoft.com/office/powerpoint/2010/main" val="3906735759"/>
              </p:ext>
            </p:extLst>
          </p:nvPr>
        </p:nvGraphicFramePr>
        <p:xfrm>
          <a:off x="643552" y="1039576"/>
          <a:ext cx="11110912" cy="5534023"/>
        </p:xfrm>
        <a:graphic>
          <a:graphicData uri="http://schemas.openxmlformats.org/drawingml/2006/table">
            <a:tbl>
              <a:tblPr firstRow="1" bandRow="1">
                <a:tableStyleId>{5C22544A-7EE6-4342-B048-85BDC9FD1C3A}</a:tableStyleId>
              </a:tblPr>
              <a:tblGrid>
                <a:gridCol w="2603882">
                  <a:extLst>
                    <a:ext uri="{9D8B030D-6E8A-4147-A177-3AD203B41FA5}">
                      <a16:colId xmlns:a16="http://schemas.microsoft.com/office/drawing/2014/main" xmlns="" val="20000"/>
                    </a:ext>
                  </a:extLst>
                </a:gridCol>
                <a:gridCol w="4834914">
                  <a:extLst>
                    <a:ext uri="{9D8B030D-6E8A-4147-A177-3AD203B41FA5}">
                      <a16:colId xmlns:a16="http://schemas.microsoft.com/office/drawing/2014/main" xmlns="" val="20001"/>
                    </a:ext>
                  </a:extLst>
                </a:gridCol>
                <a:gridCol w="1836058">
                  <a:extLst>
                    <a:ext uri="{9D8B030D-6E8A-4147-A177-3AD203B41FA5}">
                      <a16:colId xmlns:a16="http://schemas.microsoft.com/office/drawing/2014/main" xmlns="" val="20002"/>
                    </a:ext>
                  </a:extLst>
                </a:gridCol>
                <a:gridCol w="1836058">
                  <a:extLst>
                    <a:ext uri="{9D8B030D-6E8A-4147-A177-3AD203B41FA5}">
                      <a16:colId xmlns:a16="http://schemas.microsoft.com/office/drawing/2014/main" xmlns="" val="20003"/>
                    </a:ext>
                  </a:extLst>
                </a:gridCol>
              </a:tblGrid>
              <a:tr h="693678">
                <a:tc>
                  <a:txBody>
                    <a:bodyPr/>
                    <a:lstStyle/>
                    <a:p>
                      <a:pPr algn="ctr" defTabSz="1087438" rtl="0" fontAlgn="base">
                        <a:spcBef>
                          <a:spcPct val="0"/>
                        </a:spcBef>
                        <a:spcAft>
                          <a:spcPct val="0"/>
                        </a:spcAft>
                        <a:defRPr/>
                      </a:pPr>
                      <a:r>
                        <a:rPr lang="ru-RU" sz="1600" b="1" kern="1200" dirty="0">
                          <a:solidFill>
                            <a:schemeClr val="bg1"/>
                          </a:solidFill>
                          <a:latin typeface="Open Sans Condensed" pitchFamily="34" charset="0"/>
                          <a:ea typeface="+mn-ea"/>
                          <a:cs typeface="Arial" charset="0"/>
                        </a:rPr>
                        <a:t>Кем обозначены?</a:t>
                      </a:r>
                    </a:p>
                  </a:txBody>
                  <a:tcPr marL="91446" marR="91446" marT="28643" marB="28643" anchor="ctr">
                    <a:solidFill>
                      <a:schemeClr val="tx2">
                        <a:lumMod val="60000"/>
                        <a:lumOff val="40000"/>
                      </a:schemeClr>
                    </a:solidFill>
                  </a:tcPr>
                </a:tc>
                <a:tc>
                  <a:txBody>
                    <a:bodyPr/>
                    <a:lstStyle/>
                    <a:p>
                      <a:pPr algn="ctr" defTabSz="1087438" rtl="0" fontAlgn="base">
                        <a:spcBef>
                          <a:spcPct val="0"/>
                        </a:spcBef>
                        <a:spcAft>
                          <a:spcPct val="0"/>
                        </a:spcAft>
                        <a:defRPr/>
                      </a:pPr>
                      <a:r>
                        <a:rPr lang="ru-RU" sz="1600" b="1" kern="1200" dirty="0">
                          <a:solidFill>
                            <a:schemeClr val="bg1"/>
                          </a:solidFill>
                          <a:latin typeface="Open Sans Condensed" pitchFamily="34" charset="0"/>
                          <a:ea typeface="+mn-ea"/>
                          <a:cs typeface="Arial" charset="0"/>
                        </a:rPr>
                        <a:t>Бюджетный риск</a:t>
                      </a:r>
                    </a:p>
                  </a:txBody>
                  <a:tcPr marL="91446" marR="91446" marT="28643" marB="28643" anchor="ctr">
                    <a:solidFill>
                      <a:schemeClr val="tx2">
                        <a:lumMod val="60000"/>
                        <a:lumOff val="40000"/>
                      </a:schemeClr>
                    </a:solidFill>
                  </a:tcPr>
                </a:tc>
                <a:tc>
                  <a:txBody>
                    <a:bodyPr/>
                    <a:lstStyle/>
                    <a:p>
                      <a:pPr algn="ctr" defTabSz="1087438" rtl="0" fontAlgn="base">
                        <a:spcBef>
                          <a:spcPct val="0"/>
                        </a:spcBef>
                        <a:spcAft>
                          <a:spcPct val="0"/>
                        </a:spcAft>
                        <a:defRPr/>
                      </a:pPr>
                      <a:r>
                        <a:rPr lang="ru-RU" sz="1600" b="1" kern="1200" dirty="0">
                          <a:solidFill>
                            <a:schemeClr val="bg1"/>
                          </a:solidFill>
                          <a:latin typeface="Open Sans Condensed" pitchFamily="34" charset="0"/>
                          <a:ea typeface="+mn-ea"/>
                          <a:cs typeface="Arial" charset="0"/>
                        </a:rPr>
                        <a:t>Вероятность</a:t>
                      </a:r>
                    </a:p>
                  </a:txBody>
                  <a:tcPr marL="91446" marR="91446" marT="28643" marB="28643" anchor="ctr">
                    <a:solidFill>
                      <a:schemeClr val="tx2">
                        <a:lumMod val="60000"/>
                        <a:lumOff val="40000"/>
                      </a:schemeClr>
                    </a:solidFill>
                  </a:tcPr>
                </a:tc>
                <a:tc>
                  <a:txBody>
                    <a:bodyPr/>
                    <a:lstStyle/>
                    <a:p>
                      <a:pPr algn="ctr" defTabSz="1087438" rtl="0" fontAlgn="base">
                        <a:spcBef>
                          <a:spcPct val="0"/>
                        </a:spcBef>
                        <a:spcAft>
                          <a:spcPct val="0"/>
                        </a:spcAft>
                        <a:defRPr/>
                      </a:pPr>
                      <a:r>
                        <a:rPr lang="ru-RU" sz="1600" b="1" kern="1200" dirty="0">
                          <a:solidFill>
                            <a:schemeClr val="bg1"/>
                          </a:solidFill>
                          <a:latin typeface="Open Sans Condensed" pitchFamily="34" charset="0"/>
                          <a:ea typeface="+mn-ea"/>
                          <a:cs typeface="Arial" charset="0"/>
                        </a:rPr>
                        <a:t>Значимость</a:t>
                      </a:r>
                    </a:p>
                  </a:txBody>
                  <a:tcPr marL="91446" marR="91446" marT="28643" marB="28643" anchor="ctr">
                    <a:solidFill>
                      <a:schemeClr val="tx2">
                        <a:lumMod val="60000"/>
                        <a:lumOff val="40000"/>
                      </a:schemeClr>
                    </a:solidFill>
                  </a:tcPr>
                </a:tc>
                <a:extLst>
                  <a:ext uri="{0D108BD9-81ED-4DB2-BD59-A6C34878D82A}">
                    <a16:rowId xmlns:a16="http://schemas.microsoft.com/office/drawing/2014/main" xmlns="" val="10000"/>
                  </a:ext>
                </a:extLst>
              </a:tr>
              <a:tr h="837788">
                <a:tc>
                  <a:txBody>
                    <a:bodyPr/>
                    <a:lstStyle/>
                    <a:p>
                      <a:pPr marL="108000" marR="0" lvl="0" indent="0" algn="l" defTabSz="914400" rtl="0" eaLnBrk="1" fontAlgn="auto" latinLnBrk="0" hangingPunct="1">
                        <a:lnSpc>
                          <a:spcPct val="100000"/>
                        </a:lnSpc>
                        <a:spcBef>
                          <a:spcPts val="0"/>
                        </a:spcBef>
                        <a:spcAft>
                          <a:spcPts val="0"/>
                        </a:spcAft>
                        <a:buClrTx/>
                        <a:buSzTx/>
                        <a:buFontTx/>
                        <a:buNone/>
                        <a:tabLst>
                          <a:tab pos="3051175" algn="l"/>
                          <a:tab pos="3317875" algn="l"/>
                        </a:tabLst>
                        <a:defRPr/>
                      </a:pPr>
                      <a:r>
                        <a:rPr lang="ru-RU" altLang="ru-RU" sz="1500" kern="1200" dirty="0">
                          <a:solidFill>
                            <a:schemeClr val="bg2">
                              <a:lumMod val="50000"/>
                            </a:schemeClr>
                          </a:solidFill>
                          <a:latin typeface="Open Sans Condensed" pitchFamily="34" charset="0"/>
                          <a:ea typeface="+mn-ea"/>
                          <a:cs typeface="Arial" charset="0"/>
                        </a:rPr>
                        <a:t>ПР-18 от 02.01.2017</a:t>
                      </a:r>
                    </a:p>
                    <a:p>
                      <a:pPr marL="108000" marR="0" lvl="0" indent="0" algn="l" defTabSz="914400" rtl="0" eaLnBrk="1" fontAlgn="auto" latinLnBrk="0" hangingPunct="1">
                        <a:lnSpc>
                          <a:spcPct val="100000"/>
                        </a:lnSpc>
                        <a:spcBef>
                          <a:spcPts val="0"/>
                        </a:spcBef>
                        <a:spcAft>
                          <a:spcPts val="0"/>
                        </a:spcAft>
                        <a:buClrTx/>
                        <a:buSzTx/>
                        <a:buFontTx/>
                        <a:buNone/>
                        <a:tabLst>
                          <a:tab pos="3051175" algn="l"/>
                          <a:tab pos="3317875" algn="l"/>
                        </a:tabLst>
                        <a:defRPr/>
                      </a:pPr>
                      <a:r>
                        <a:rPr lang="ru-RU" altLang="ru-RU" sz="1500" kern="1200" dirty="0">
                          <a:solidFill>
                            <a:schemeClr val="bg2">
                              <a:lumMod val="50000"/>
                            </a:schemeClr>
                          </a:solidFill>
                          <a:latin typeface="Open Sans Condensed" pitchFamily="34" charset="0"/>
                          <a:ea typeface="+mn-ea"/>
                          <a:cs typeface="Arial" charset="0"/>
                        </a:rPr>
                        <a:t>Президент</a:t>
                      </a:r>
                    </a:p>
                    <a:p>
                      <a:pPr marL="108000" marR="0" lvl="0" indent="0" algn="l" defTabSz="914400" rtl="0" eaLnBrk="1" fontAlgn="auto" latinLnBrk="0" hangingPunct="1">
                        <a:lnSpc>
                          <a:spcPct val="100000"/>
                        </a:lnSpc>
                        <a:spcBef>
                          <a:spcPts val="0"/>
                        </a:spcBef>
                        <a:spcAft>
                          <a:spcPts val="0"/>
                        </a:spcAft>
                        <a:buClrTx/>
                        <a:buSzTx/>
                        <a:buFontTx/>
                        <a:buNone/>
                        <a:tabLst>
                          <a:tab pos="3051175" algn="l"/>
                          <a:tab pos="3317875" algn="l"/>
                        </a:tabLst>
                        <a:defRPr/>
                      </a:pPr>
                      <a:r>
                        <a:rPr lang="ru-RU" altLang="ru-RU" sz="1500" kern="1200" dirty="0">
                          <a:solidFill>
                            <a:schemeClr val="bg2">
                              <a:lumMod val="50000"/>
                            </a:schemeClr>
                          </a:solidFill>
                          <a:latin typeface="Open Sans Condensed" pitchFamily="34" charset="0"/>
                          <a:ea typeface="+mn-ea"/>
                          <a:cs typeface="Arial" charset="0"/>
                        </a:rPr>
                        <a:t>Российской Федерации</a:t>
                      </a:r>
                    </a:p>
                  </a:txBody>
                  <a:tcPr marL="91446" marR="91446" marT="28643" marB="28643" anchor="ctr">
                    <a:solidFill>
                      <a:srgbClr val="E6E6E6"/>
                    </a:solidFill>
                  </a:tcPr>
                </a:tc>
                <a:tc>
                  <a:txBody>
                    <a:bodyPr/>
                    <a:lstStyle/>
                    <a:p>
                      <a:pPr marL="108000" marR="0" lvl="0" indent="0" algn="l" defTabSz="914400" rtl="0" eaLnBrk="1" fontAlgn="auto" latinLnBrk="0" hangingPunct="1">
                        <a:lnSpc>
                          <a:spcPct val="100000"/>
                        </a:lnSpc>
                        <a:spcBef>
                          <a:spcPts val="0"/>
                        </a:spcBef>
                        <a:spcAft>
                          <a:spcPts val="0"/>
                        </a:spcAft>
                        <a:buClrTx/>
                        <a:buSzTx/>
                        <a:buFontTx/>
                        <a:buNone/>
                        <a:tabLst>
                          <a:tab pos="3051175" algn="l"/>
                          <a:tab pos="3317875" algn="l"/>
                        </a:tabLst>
                        <a:defRPr/>
                      </a:pPr>
                      <a:r>
                        <a:rPr lang="ru-RU" altLang="ru-RU" sz="1500" kern="1200" dirty="0">
                          <a:solidFill>
                            <a:schemeClr val="bg2">
                              <a:lumMod val="50000"/>
                            </a:schemeClr>
                          </a:solidFill>
                          <a:latin typeface="Open Sans Condensed" pitchFamily="34" charset="0"/>
                          <a:ea typeface="+mn-ea"/>
                          <a:cs typeface="Arial" charset="0"/>
                        </a:rPr>
                        <a:t>Необоснованное завышение цен на продукцию государственного оборонного заказа</a:t>
                      </a:r>
                    </a:p>
                  </a:txBody>
                  <a:tcPr marL="91446" marR="91446" marT="28643" marB="28643" anchor="ctr">
                    <a:solidFill>
                      <a:srgbClr val="E6E6E6"/>
                    </a:solidFill>
                  </a:tcPr>
                </a:tc>
                <a:tc>
                  <a:txBody>
                    <a:bodyPr/>
                    <a:lstStyle/>
                    <a:p>
                      <a:pPr marL="0" algn="ctr" defTabSz="914400" rtl="0" eaLnBrk="1" latinLnBrk="0" hangingPunct="1"/>
                      <a:r>
                        <a:rPr lang="ru-RU" altLang="ru-RU" sz="1500" kern="1200" dirty="0">
                          <a:solidFill>
                            <a:schemeClr val="bg2">
                              <a:lumMod val="50000"/>
                            </a:schemeClr>
                          </a:solidFill>
                          <a:latin typeface="Open Sans Condensed" pitchFamily="34" charset="0"/>
                          <a:ea typeface="+mn-ea"/>
                          <a:cs typeface="Arial" charset="0"/>
                        </a:rPr>
                        <a:t>Высокая</a:t>
                      </a:r>
                    </a:p>
                  </a:txBody>
                  <a:tcPr marL="91446" marR="91446" marT="28643" marB="28643" anchor="ctr">
                    <a:solidFill>
                      <a:srgbClr val="E6E6E6"/>
                    </a:solidFill>
                  </a:tcPr>
                </a:tc>
                <a:tc>
                  <a:txBody>
                    <a:bodyPr/>
                    <a:lstStyle/>
                    <a:p>
                      <a:pPr marL="0" algn="ctr" defTabSz="914400" rtl="0" eaLnBrk="1" latinLnBrk="0" hangingPunct="1"/>
                      <a:r>
                        <a:rPr lang="ru-RU" altLang="ru-RU" sz="1500" kern="1200" dirty="0">
                          <a:solidFill>
                            <a:schemeClr val="bg2">
                              <a:lumMod val="50000"/>
                            </a:schemeClr>
                          </a:solidFill>
                          <a:latin typeface="Open Sans Condensed" pitchFamily="34" charset="0"/>
                          <a:ea typeface="+mn-ea"/>
                          <a:cs typeface="Arial" charset="0"/>
                        </a:rPr>
                        <a:t>Высокая</a:t>
                      </a:r>
                    </a:p>
                  </a:txBody>
                  <a:tcPr marL="91446" marR="91446" marT="28643" marB="28643" anchor="ctr">
                    <a:solidFill>
                      <a:srgbClr val="E6E6E6"/>
                    </a:solidFill>
                  </a:tcPr>
                </a:tc>
                <a:extLst>
                  <a:ext uri="{0D108BD9-81ED-4DB2-BD59-A6C34878D82A}">
                    <a16:rowId xmlns:a16="http://schemas.microsoft.com/office/drawing/2014/main" xmlns="" val="10001"/>
                  </a:ext>
                </a:extLst>
              </a:tr>
              <a:tr h="796196">
                <a:tc>
                  <a:txBody>
                    <a:bodyPr/>
                    <a:lstStyle/>
                    <a:p>
                      <a:pPr marL="108000" marR="0" lvl="0" indent="0" algn="l" defTabSz="914400" rtl="0" eaLnBrk="1" fontAlgn="auto" latinLnBrk="0" hangingPunct="1">
                        <a:lnSpc>
                          <a:spcPct val="100000"/>
                        </a:lnSpc>
                        <a:spcBef>
                          <a:spcPts val="0"/>
                        </a:spcBef>
                        <a:spcAft>
                          <a:spcPts val="0"/>
                        </a:spcAft>
                        <a:buClrTx/>
                        <a:buSzTx/>
                        <a:buFontTx/>
                        <a:buNone/>
                        <a:tabLst>
                          <a:tab pos="3051175" algn="l"/>
                          <a:tab pos="3317875" algn="l"/>
                        </a:tabLst>
                        <a:defRPr/>
                      </a:pPr>
                      <a:r>
                        <a:rPr lang="ru-RU" altLang="ru-RU" sz="1500" kern="1200" dirty="0">
                          <a:solidFill>
                            <a:schemeClr val="bg2">
                              <a:lumMod val="50000"/>
                            </a:schemeClr>
                          </a:solidFill>
                          <a:latin typeface="Open Sans Condensed" pitchFamily="34" charset="0"/>
                          <a:ea typeface="+mn-ea"/>
                          <a:cs typeface="Arial" charset="0"/>
                        </a:rPr>
                        <a:t>ПР-18 от 02.01.2017</a:t>
                      </a:r>
                    </a:p>
                    <a:p>
                      <a:pPr marL="108000" marR="0" lvl="0" indent="0" algn="l" defTabSz="914400" rtl="0" eaLnBrk="1" fontAlgn="auto" latinLnBrk="0" hangingPunct="1">
                        <a:lnSpc>
                          <a:spcPct val="100000"/>
                        </a:lnSpc>
                        <a:spcBef>
                          <a:spcPts val="0"/>
                        </a:spcBef>
                        <a:spcAft>
                          <a:spcPts val="0"/>
                        </a:spcAft>
                        <a:buClrTx/>
                        <a:buSzTx/>
                        <a:buFontTx/>
                        <a:buNone/>
                        <a:tabLst>
                          <a:tab pos="3051175" algn="l"/>
                          <a:tab pos="3317875" algn="l"/>
                        </a:tabLst>
                        <a:defRPr/>
                      </a:pPr>
                      <a:r>
                        <a:rPr lang="ru-RU" altLang="ru-RU" sz="1500" kern="1200" dirty="0">
                          <a:solidFill>
                            <a:schemeClr val="bg2">
                              <a:lumMod val="50000"/>
                            </a:schemeClr>
                          </a:solidFill>
                          <a:latin typeface="Open Sans Condensed" pitchFamily="34" charset="0"/>
                          <a:ea typeface="+mn-ea"/>
                          <a:cs typeface="Arial" charset="0"/>
                        </a:rPr>
                        <a:t>Президент</a:t>
                      </a:r>
                    </a:p>
                    <a:p>
                      <a:pPr marL="108000" marR="0" lvl="0" indent="0" algn="l" defTabSz="914400" rtl="0" eaLnBrk="1" fontAlgn="auto" latinLnBrk="0" hangingPunct="1">
                        <a:lnSpc>
                          <a:spcPct val="100000"/>
                        </a:lnSpc>
                        <a:spcBef>
                          <a:spcPts val="0"/>
                        </a:spcBef>
                        <a:spcAft>
                          <a:spcPts val="0"/>
                        </a:spcAft>
                        <a:buClrTx/>
                        <a:buSzTx/>
                        <a:buFontTx/>
                        <a:buNone/>
                        <a:tabLst>
                          <a:tab pos="3051175" algn="l"/>
                          <a:tab pos="3317875" algn="l"/>
                        </a:tabLst>
                        <a:defRPr/>
                      </a:pPr>
                      <a:r>
                        <a:rPr lang="ru-RU" altLang="ru-RU" sz="1500" kern="1200" dirty="0">
                          <a:solidFill>
                            <a:schemeClr val="bg2">
                              <a:lumMod val="50000"/>
                            </a:schemeClr>
                          </a:solidFill>
                          <a:latin typeface="Open Sans Condensed" pitchFamily="34" charset="0"/>
                          <a:ea typeface="+mn-ea"/>
                          <a:cs typeface="Arial" charset="0"/>
                        </a:rPr>
                        <a:t>Российской Федерации</a:t>
                      </a:r>
                    </a:p>
                  </a:txBody>
                  <a:tcPr marL="91446" marR="91446" marT="28643" marB="28643" anchor="ctr">
                    <a:solidFill>
                      <a:srgbClr val="E6E6E6"/>
                    </a:solidFill>
                  </a:tcPr>
                </a:tc>
                <a:tc>
                  <a:txBody>
                    <a:bodyPr/>
                    <a:lstStyle/>
                    <a:p>
                      <a:pPr marL="108000" marR="0" lvl="0" indent="0" algn="l" defTabSz="914400" rtl="0" eaLnBrk="1" fontAlgn="auto" latinLnBrk="0" hangingPunct="1">
                        <a:lnSpc>
                          <a:spcPct val="100000"/>
                        </a:lnSpc>
                        <a:spcBef>
                          <a:spcPts val="0"/>
                        </a:spcBef>
                        <a:spcAft>
                          <a:spcPts val="0"/>
                        </a:spcAft>
                        <a:buClrTx/>
                        <a:buSzTx/>
                        <a:buFontTx/>
                        <a:buNone/>
                        <a:tabLst>
                          <a:tab pos="3051175" algn="l"/>
                          <a:tab pos="3317875" algn="l"/>
                        </a:tabLst>
                        <a:defRPr/>
                      </a:pPr>
                      <a:r>
                        <a:rPr lang="ru-RU" altLang="ru-RU" sz="1500" kern="1200" dirty="0">
                          <a:solidFill>
                            <a:schemeClr val="bg2">
                              <a:lumMod val="50000"/>
                            </a:schemeClr>
                          </a:solidFill>
                          <a:latin typeface="Open Sans Condensed" pitchFamily="34" charset="0"/>
                          <a:ea typeface="+mn-ea"/>
                          <a:cs typeface="Arial" charset="0"/>
                        </a:rPr>
                        <a:t>Непрозрачность расчетов по государственному </a:t>
                      </a:r>
                    </a:p>
                    <a:p>
                      <a:pPr marL="108000" marR="0" lvl="0" indent="0" algn="l" defTabSz="914400" rtl="0" eaLnBrk="1" fontAlgn="auto" latinLnBrk="0" hangingPunct="1">
                        <a:lnSpc>
                          <a:spcPct val="100000"/>
                        </a:lnSpc>
                        <a:spcBef>
                          <a:spcPts val="0"/>
                        </a:spcBef>
                        <a:spcAft>
                          <a:spcPts val="0"/>
                        </a:spcAft>
                        <a:buClrTx/>
                        <a:buSzTx/>
                        <a:buFontTx/>
                        <a:buNone/>
                        <a:tabLst>
                          <a:tab pos="3051175" algn="l"/>
                          <a:tab pos="3317875" algn="l"/>
                        </a:tabLst>
                        <a:defRPr/>
                      </a:pPr>
                      <a:r>
                        <a:rPr lang="ru-RU" altLang="ru-RU" sz="1500" kern="1200" dirty="0">
                          <a:solidFill>
                            <a:schemeClr val="bg2">
                              <a:lumMod val="50000"/>
                            </a:schemeClr>
                          </a:solidFill>
                          <a:latin typeface="Open Sans Condensed" pitchFamily="34" charset="0"/>
                          <a:ea typeface="+mn-ea"/>
                          <a:cs typeface="Arial" charset="0"/>
                        </a:rPr>
                        <a:t>оборонному заказу</a:t>
                      </a:r>
                    </a:p>
                  </a:txBody>
                  <a:tcPr marL="91446" marR="91446" marT="28643" marB="28643" anchor="ctr">
                    <a:solidFill>
                      <a:srgbClr val="E6E6E6"/>
                    </a:solidFill>
                  </a:tcPr>
                </a:tc>
                <a:tc>
                  <a:txBody>
                    <a:bodyPr/>
                    <a:lstStyle/>
                    <a:p>
                      <a:pPr marL="0" algn="ctr" defTabSz="914400" rtl="0" eaLnBrk="1" latinLnBrk="0" hangingPunct="1"/>
                      <a:r>
                        <a:rPr lang="ru-RU" altLang="ru-RU" sz="1500" kern="1200" dirty="0">
                          <a:solidFill>
                            <a:schemeClr val="bg2">
                              <a:lumMod val="50000"/>
                            </a:schemeClr>
                          </a:solidFill>
                          <a:latin typeface="Open Sans Condensed" pitchFamily="34" charset="0"/>
                          <a:ea typeface="+mn-ea"/>
                          <a:cs typeface="Arial" charset="0"/>
                        </a:rPr>
                        <a:t>Высокая</a:t>
                      </a:r>
                    </a:p>
                  </a:txBody>
                  <a:tcPr marL="91446" marR="91446" marT="28643" marB="28643" anchor="ctr">
                    <a:solidFill>
                      <a:srgbClr val="E6E6E6"/>
                    </a:solidFill>
                  </a:tcPr>
                </a:tc>
                <a:tc>
                  <a:txBody>
                    <a:bodyPr/>
                    <a:lstStyle/>
                    <a:p>
                      <a:pPr marL="0" algn="ctr" defTabSz="914400" rtl="0" eaLnBrk="1" latinLnBrk="0" hangingPunct="1"/>
                      <a:r>
                        <a:rPr lang="ru-RU" altLang="ru-RU" sz="1500" kern="1200" dirty="0">
                          <a:solidFill>
                            <a:schemeClr val="bg2">
                              <a:lumMod val="50000"/>
                            </a:schemeClr>
                          </a:solidFill>
                          <a:latin typeface="Open Sans Condensed" pitchFamily="34" charset="0"/>
                          <a:ea typeface="+mn-ea"/>
                          <a:cs typeface="Arial" charset="0"/>
                        </a:rPr>
                        <a:t>Высокая</a:t>
                      </a:r>
                    </a:p>
                  </a:txBody>
                  <a:tcPr marL="91446" marR="91446" marT="28643" marB="28643" anchor="ctr">
                    <a:solidFill>
                      <a:srgbClr val="E6E6E6"/>
                    </a:solidFill>
                  </a:tcPr>
                </a:tc>
                <a:extLst>
                  <a:ext uri="{0D108BD9-81ED-4DB2-BD59-A6C34878D82A}">
                    <a16:rowId xmlns:a16="http://schemas.microsoft.com/office/drawing/2014/main" xmlns="" val="10002"/>
                  </a:ext>
                </a:extLst>
              </a:tr>
              <a:tr h="749217">
                <a:tc>
                  <a:txBody>
                    <a:bodyPr/>
                    <a:lstStyle/>
                    <a:p>
                      <a:pPr marL="108000" marR="0" lvl="0" indent="0" algn="l" defTabSz="914400" rtl="0" eaLnBrk="1" fontAlgn="auto" latinLnBrk="0" hangingPunct="1">
                        <a:lnSpc>
                          <a:spcPct val="100000"/>
                        </a:lnSpc>
                        <a:spcBef>
                          <a:spcPts val="0"/>
                        </a:spcBef>
                        <a:spcAft>
                          <a:spcPts val="0"/>
                        </a:spcAft>
                        <a:buClrTx/>
                        <a:buSzTx/>
                        <a:buFontTx/>
                        <a:buNone/>
                        <a:tabLst>
                          <a:tab pos="3051175" algn="l"/>
                          <a:tab pos="3317875" algn="l"/>
                        </a:tabLst>
                        <a:defRPr/>
                      </a:pPr>
                      <a:r>
                        <a:rPr lang="ru-RU" altLang="ru-RU" sz="1500" kern="1200" dirty="0">
                          <a:solidFill>
                            <a:schemeClr val="bg2">
                              <a:lumMod val="50000"/>
                            </a:schemeClr>
                          </a:solidFill>
                          <a:latin typeface="Open Sans Condensed" pitchFamily="34" charset="0"/>
                          <a:ea typeface="+mn-ea"/>
                          <a:cs typeface="Arial" charset="0"/>
                        </a:rPr>
                        <a:t>Счетная палата </a:t>
                      </a:r>
                    </a:p>
                    <a:p>
                      <a:pPr marL="108000" marR="0" lvl="0" indent="0" algn="l" defTabSz="914400" rtl="0" eaLnBrk="1" fontAlgn="auto" latinLnBrk="0" hangingPunct="1">
                        <a:lnSpc>
                          <a:spcPct val="100000"/>
                        </a:lnSpc>
                        <a:spcBef>
                          <a:spcPts val="0"/>
                        </a:spcBef>
                        <a:spcAft>
                          <a:spcPts val="0"/>
                        </a:spcAft>
                        <a:buClrTx/>
                        <a:buSzTx/>
                        <a:buFontTx/>
                        <a:buNone/>
                        <a:tabLst>
                          <a:tab pos="3051175" algn="l"/>
                          <a:tab pos="3317875" algn="l"/>
                        </a:tabLst>
                        <a:defRPr/>
                      </a:pPr>
                      <a:r>
                        <a:rPr lang="ru-RU" altLang="ru-RU" sz="1500" kern="1200" dirty="0">
                          <a:solidFill>
                            <a:schemeClr val="bg2">
                              <a:lumMod val="50000"/>
                            </a:schemeClr>
                          </a:solidFill>
                          <a:latin typeface="Open Sans Condensed" pitchFamily="34" charset="0"/>
                          <a:ea typeface="+mn-ea"/>
                          <a:cs typeface="Arial" charset="0"/>
                        </a:rPr>
                        <a:t>Российской Федерации</a:t>
                      </a:r>
                    </a:p>
                  </a:txBody>
                  <a:tcPr marL="91446" marR="91446" marT="28643" marB="28643" anchor="ctr">
                    <a:solidFill>
                      <a:srgbClr val="E6E6E6"/>
                    </a:solidFill>
                  </a:tcPr>
                </a:tc>
                <a:tc>
                  <a:txBody>
                    <a:bodyPr/>
                    <a:lstStyle/>
                    <a:p>
                      <a:pPr marL="108000" marR="0" lvl="0" indent="0" algn="l" defTabSz="914400" rtl="0" eaLnBrk="1" fontAlgn="auto" latinLnBrk="0" hangingPunct="1">
                        <a:lnSpc>
                          <a:spcPct val="100000"/>
                        </a:lnSpc>
                        <a:spcBef>
                          <a:spcPts val="0"/>
                        </a:spcBef>
                        <a:spcAft>
                          <a:spcPts val="0"/>
                        </a:spcAft>
                        <a:buClrTx/>
                        <a:buSzTx/>
                        <a:buFontTx/>
                        <a:buNone/>
                        <a:tabLst>
                          <a:tab pos="3051175" algn="l"/>
                          <a:tab pos="3317875" algn="l"/>
                        </a:tabLst>
                        <a:defRPr/>
                      </a:pPr>
                      <a:r>
                        <a:rPr lang="ru-RU" altLang="ru-RU" sz="1500" kern="1200" dirty="0">
                          <a:solidFill>
                            <a:schemeClr val="bg2">
                              <a:lumMod val="50000"/>
                            </a:schemeClr>
                          </a:solidFill>
                          <a:latin typeface="Open Sans Condensed" pitchFamily="34" charset="0"/>
                          <a:ea typeface="+mn-ea"/>
                          <a:cs typeface="Arial" charset="0"/>
                        </a:rPr>
                        <a:t>Расхождение</a:t>
                      </a:r>
                      <a:r>
                        <a:rPr lang="ru-RU" altLang="ru-RU" sz="1500" kern="1200" baseline="0" dirty="0">
                          <a:solidFill>
                            <a:schemeClr val="bg2">
                              <a:lumMod val="50000"/>
                            </a:schemeClr>
                          </a:solidFill>
                          <a:latin typeface="Open Sans Condensed" pitchFamily="34" charset="0"/>
                          <a:ea typeface="+mn-ea"/>
                          <a:cs typeface="Arial" charset="0"/>
                        </a:rPr>
                        <a:t> в учетных данных по государственному имуществу</a:t>
                      </a:r>
                      <a:endParaRPr lang="ru-RU" altLang="ru-RU" sz="1500" kern="1200" dirty="0">
                        <a:solidFill>
                          <a:schemeClr val="bg2">
                            <a:lumMod val="50000"/>
                          </a:schemeClr>
                        </a:solidFill>
                        <a:latin typeface="Open Sans Condensed" pitchFamily="34" charset="0"/>
                        <a:ea typeface="+mn-ea"/>
                        <a:cs typeface="Arial" charset="0"/>
                      </a:endParaRPr>
                    </a:p>
                  </a:txBody>
                  <a:tcPr marL="91446" marR="91446" marT="28643" marB="28643" anchor="ctr">
                    <a:solidFill>
                      <a:srgbClr val="E6E6E6"/>
                    </a:solidFill>
                  </a:tcPr>
                </a:tc>
                <a:tc>
                  <a:txBody>
                    <a:bodyPr/>
                    <a:lstStyle/>
                    <a:p>
                      <a:pPr marL="0" algn="ctr" defTabSz="914400" rtl="0" eaLnBrk="1" latinLnBrk="0" hangingPunct="1"/>
                      <a:r>
                        <a:rPr lang="ru-RU" altLang="ru-RU" sz="1500" kern="1200" dirty="0">
                          <a:solidFill>
                            <a:schemeClr val="bg2">
                              <a:lumMod val="50000"/>
                            </a:schemeClr>
                          </a:solidFill>
                          <a:latin typeface="Open Sans Condensed" pitchFamily="34" charset="0"/>
                          <a:ea typeface="+mn-ea"/>
                          <a:cs typeface="Arial" charset="0"/>
                        </a:rPr>
                        <a:t>Высокая</a:t>
                      </a:r>
                    </a:p>
                  </a:txBody>
                  <a:tcPr marL="91446" marR="91446" marT="28643" marB="28643" anchor="ctr">
                    <a:solidFill>
                      <a:srgbClr val="E6E6E6"/>
                    </a:solidFill>
                  </a:tcPr>
                </a:tc>
                <a:tc>
                  <a:txBody>
                    <a:bodyPr/>
                    <a:lstStyle/>
                    <a:p>
                      <a:pPr marL="0" algn="ctr" defTabSz="914400" rtl="0" eaLnBrk="1" latinLnBrk="0" hangingPunct="1"/>
                      <a:r>
                        <a:rPr lang="ru-RU" altLang="ru-RU" sz="1500" kern="1200" dirty="0">
                          <a:solidFill>
                            <a:schemeClr val="bg2">
                              <a:lumMod val="50000"/>
                            </a:schemeClr>
                          </a:solidFill>
                          <a:latin typeface="Open Sans Condensed" pitchFamily="34" charset="0"/>
                          <a:ea typeface="+mn-ea"/>
                          <a:cs typeface="Arial" charset="0"/>
                        </a:rPr>
                        <a:t>Высокая</a:t>
                      </a:r>
                    </a:p>
                  </a:txBody>
                  <a:tcPr marL="91446" marR="91446" marT="28643" marB="28643" anchor="ctr">
                    <a:solidFill>
                      <a:srgbClr val="E6E6E6"/>
                    </a:solidFill>
                  </a:tcPr>
                </a:tc>
                <a:extLst>
                  <a:ext uri="{0D108BD9-81ED-4DB2-BD59-A6C34878D82A}">
                    <a16:rowId xmlns:a16="http://schemas.microsoft.com/office/drawing/2014/main" xmlns="" val="10003"/>
                  </a:ext>
                </a:extLst>
              </a:tr>
              <a:tr h="811920">
                <a:tc>
                  <a:txBody>
                    <a:bodyPr/>
                    <a:lstStyle/>
                    <a:p>
                      <a:pPr marL="108000" marR="0" lvl="0" indent="0" algn="l" defTabSz="914400" rtl="0" eaLnBrk="1" fontAlgn="auto" latinLnBrk="0" hangingPunct="1">
                        <a:lnSpc>
                          <a:spcPct val="100000"/>
                        </a:lnSpc>
                        <a:spcBef>
                          <a:spcPts val="0"/>
                        </a:spcBef>
                        <a:spcAft>
                          <a:spcPts val="0"/>
                        </a:spcAft>
                        <a:buClrTx/>
                        <a:buSzTx/>
                        <a:buFontTx/>
                        <a:buNone/>
                        <a:tabLst>
                          <a:tab pos="3051175" algn="l"/>
                          <a:tab pos="3317875" algn="l"/>
                        </a:tabLst>
                        <a:defRPr/>
                      </a:pPr>
                      <a:r>
                        <a:rPr lang="ru-RU" altLang="ru-RU" sz="1500" kern="1200" dirty="0">
                          <a:solidFill>
                            <a:schemeClr val="bg2">
                              <a:lumMod val="50000"/>
                            </a:schemeClr>
                          </a:solidFill>
                          <a:latin typeface="Open Sans Condensed" pitchFamily="34" charset="0"/>
                          <a:ea typeface="+mn-ea"/>
                          <a:cs typeface="Arial" charset="0"/>
                        </a:rPr>
                        <a:t>Счетная палата </a:t>
                      </a:r>
                    </a:p>
                    <a:p>
                      <a:pPr marL="108000" marR="0" lvl="0" indent="0" algn="l" defTabSz="914400" rtl="0" eaLnBrk="1" fontAlgn="auto" latinLnBrk="0" hangingPunct="1">
                        <a:lnSpc>
                          <a:spcPct val="100000"/>
                        </a:lnSpc>
                        <a:spcBef>
                          <a:spcPts val="0"/>
                        </a:spcBef>
                        <a:spcAft>
                          <a:spcPts val="0"/>
                        </a:spcAft>
                        <a:buClrTx/>
                        <a:buSzTx/>
                        <a:buFontTx/>
                        <a:buNone/>
                        <a:tabLst>
                          <a:tab pos="3051175" algn="l"/>
                          <a:tab pos="3317875" algn="l"/>
                        </a:tabLst>
                        <a:defRPr/>
                      </a:pPr>
                      <a:r>
                        <a:rPr lang="ru-RU" altLang="ru-RU" sz="1500" kern="1200" dirty="0">
                          <a:solidFill>
                            <a:schemeClr val="bg2">
                              <a:lumMod val="50000"/>
                            </a:schemeClr>
                          </a:solidFill>
                          <a:latin typeface="Open Sans Condensed" pitchFamily="34" charset="0"/>
                          <a:ea typeface="+mn-ea"/>
                          <a:cs typeface="Arial" charset="0"/>
                        </a:rPr>
                        <a:t>Российской Федерации</a:t>
                      </a:r>
                    </a:p>
                  </a:txBody>
                  <a:tcPr marL="91442" marR="91442" marT="28638" marB="28638" anchor="ctr">
                    <a:solidFill>
                      <a:srgbClr val="E6E6E6"/>
                    </a:solidFill>
                  </a:tcPr>
                </a:tc>
                <a:tc>
                  <a:txBody>
                    <a:bodyPr/>
                    <a:lstStyle/>
                    <a:p>
                      <a:pPr marL="108000" marR="0" lvl="0" indent="0" algn="l" defTabSz="914400" rtl="0" eaLnBrk="1" fontAlgn="auto" latinLnBrk="0" hangingPunct="1">
                        <a:lnSpc>
                          <a:spcPct val="100000"/>
                        </a:lnSpc>
                        <a:spcBef>
                          <a:spcPts val="0"/>
                        </a:spcBef>
                        <a:spcAft>
                          <a:spcPts val="0"/>
                        </a:spcAft>
                        <a:buClrTx/>
                        <a:buSzTx/>
                        <a:buFontTx/>
                        <a:buNone/>
                        <a:tabLst>
                          <a:tab pos="3051175" algn="l"/>
                          <a:tab pos="3317875" algn="l"/>
                        </a:tabLst>
                        <a:defRPr/>
                      </a:pPr>
                      <a:r>
                        <a:rPr lang="ru-RU" altLang="ru-RU" sz="1500" kern="1200" dirty="0">
                          <a:solidFill>
                            <a:schemeClr val="bg2">
                              <a:lumMod val="50000"/>
                            </a:schemeClr>
                          </a:solidFill>
                          <a:latin typeface="Open Sans Condensed" pitchFamily="34" charset="0"/>
                          <a:ea typeface="+mn-ea"/>
                          <a:cs typeface="Arial" charset="0"/>
                        </a:rPr>
                        <a:t>Недостоверность данных в бюджетной отчетности</a:t>
                      </a:r>
                    </a:p>
                  </a:txBody>
                  <a:tcPr marL="91442" marR="91442" marT="28638" marB="28638" anchor="ctr">
                    <a:solidFill>
                      <a:srgbClr val="E6E6E6"/>
                    </a:solidFill>
                  </a:tcPr>
                </a:tc>
                <a:tc>
                  <a:txBody>
                    <a:bodyPr/>
                    <a:lstStyle/>
                    <a:p>
                      <a:pPr marL="0" algn="ctr" defTabSz="914400" rtl="0" eaLnBrk="1" latinLnBrk="0" hangingPunct="1"/>
                      <a:r>
                        <a:rPr lang="ru-RU" altLang="ru-RU" sz="1500" kern="1200" dirty="0">
                          <a:solidFill>
                            <a:schemeClr val="bg2">
                              <a:lumMod val="50000"/>
                            </a:schemeClr>
                          </a:solidFill>
                          <a:latin typeface="Open Sans Condensed" pitchFamily="34" charset="0"/>
                          <a:ea typeface="+mn-ea"/>
                          <a:cs typeface="Arial" charset="0"/>
                        </a:rPr>
                        <a:t>Высокая</a:t>
                      </a:r>
                    </a:p>
                  </a:txBody>
                  <a:tcPr marL="91442" marR="91442" marT="28638" marB="28638" anchor="ctr">
                    <a:solidFill>
                      <a:srgbClr val="E6E6E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altLang="ru-RU" sz="1500" kern="1200" dirty="0">
                          <a:solidFill>
                            <a:schemeClr val="bg2">
                              <a:lumMod val="50000"/>
                            </a:schemeClr>
                          </a:solidFill>
                          <a:latin typeface="Open Sans Condensed" pitchFamily="34" charset="0"/>
                          <a:ea typeface="+mn-ea"/>
                          <a:cs typeface="Arial" charset="0"/>
                        </a:rPr>
                        <a:t>Высокая</a:t>
                      </a:r>
                    </a:p>
                  </a:txBody>
                  <a:tcPr marL="91442" marR="91442" marT="28638" marB="28638" anchor="ctr">
                    <a:solidFill>
                      <a:srgbClr val="E6E6E6"/>
                    </a:solidFill>
                  </a:tcPr>
                </a:tc>
                <a:extLst>
                  <a:ext uri="{0D108BD9-81ED-4DB2-BD59-A6C34878D82A}">
                    <a16:rowId xmlns:a16="http://schemas.microsoft.com/office/drawing/2014/main" xmlns="" val="10004"/>
                  </a:ext>
                </a:extLst>
              </a:tr>
              <a:tr h="902138">
                <a:tc>
                  <a:txBody>
                    <a:bodyPr/>
                    <a:lstStyle/>
                    <a:p>
                      <a:pPr marL="108000" marR="0" lvl="0" indent="0" algn="l" defTabSz="914400" rtl="0" eaLnBrk="1" fontAlgn="auto" latinLnBrk="0" hangingPunct="1">
                        <a:lnSpc>
                          <a:spcPct val="100000"/>
                        </a:lnSpc>
                        <a:spcBef>
                          <a:spcPts val="0"/>
                        </a:spcBef>
                        <a:spcAft>
                          <a:spcPts val="0"/>
                        </a:spcAft>
                        <a:buClrTx/>
                        <a:buSzTx/>
                        <a:buFontTx/>
                        <a:buNone/>
                        <a:tabLst>
                          <a:tab pos="3051175" algn="l"/>
                          <a:tab pos="3317875" algn="l"/>
                        </a:tabLst>
                        <a:defRPr/>
                      </a:pPr>
                      <a:r>
                        <a:rPr lang="ru-RU" altLang="ru-RU" sz="1500" kern="1200" dirty="0">
                          <a:solidFill>
                            <a:schemeClr val="bg2">
                              <a:lumMod val="50000"/>
                            </a:schemeClr>
                          </a:solidFill>
                          <a:latin typeface="Open Sans Condensed" pitchFamily="34" charset="0"/>
                          <a:ea typeface="+mn-ea"/>
                          <a:cs typeface="Arial" charset="0"/>
                        </a:rPr>
                        <a:t>Счетная палата </a:t>
                      </a:r>
                    </a:p>
                    <a:p>
                      <a:pPr marL="108000" marR="0" lvl="0" indent="0" algn="l" defTabSz="914400" rtl="0" eaLnBrk="1" fontAlgn="auto" latinLnBrk="0" hangingPunct="1">
                        <a:lnSpc>
                          <a:spcPct val="100000"/>
                        </a:lnSpc>
                        <a:spcBef>
                          <a:spcPts val="0"/>
                        </a:spcBef>
                        <a:spcAft>
                          <a:spcPts val="0"/>
                        </a:spcAft>
                        <a:buClrTx/>
                        <a:buSzTx/>
                        <a:buFontTx/>
                        <a:buNone/>
                        <a:tabLst>
                          <a:tab pos="3051175" algn="l"/>
                          <a:tab pos="3317875" algn="l"/>
                        </a:tabLst>
                        <a:defRPr/>
                      </a:pPr>
                      <a:r>
                        <a:rPr lang="ru-RU" altLang="ru-RU" sz="1500" kern="1200" dirty="0">
                          <a:solidFill>
                            <a:schemeClr val="bg2">
                              <a:lumMod val="50000"/>
                            </a:schemeClr>
                          </a:solidFill>
                          <a:latin typeface="Open Sans Condensed" pitchFamily="34" charset="0"/>
                          <a:ea typeface="+mn-ea"/>
                          <a:cs typeface="Arial" charset="0"/>
                        </a:rPr>
                        <a:t>Российской Федерации</a:t>
                      </a:r>
                    </a:p>
                  </a:txBody>
                  <a:tcPr marL="91446" marR="91446" marT="28643" marB="28643" anchor="ctr">
                    <a:solidFill>
                      <a:srgbClr val="E6E6E6"/>
                    </a:solidFill>
                  </a:tcPr>
                </a:tc>
                <a:tc>
                  <a:txBody>
                    <a:bodyPr/>
                    <a:lstStyle/>
                    <a:p>
                      <a:pPr marL="108000" marR="0" lvl="0" indent="0" algn="l" defTabSz="914400" rtl="0" eaLnBrk="1" fontAlgn="auto" latinLnBrk="0" hangingPunct="1">
                        <a:lnSpc>
                          <a:spcPct val="100000"/>
                        </a:lnSpc>
                        <a:spcBef>
                          <a:spcPts val="0"/>
                        </a:spcBef>
                        <a:spcAft>
                          <a:spcPts val="0"/>
                        </a:spcAft>
                        <a:buClrTx/>
                        <a:buSzTx/>
                        <a:buFontTx/>
                        <a:buNone/>
                        <a:tabLst>
                          <a:tab pos="3051175" algn="l"/>
                          <a:tab pos="3317875" algn="l"/>
                        </a:tabLst>
                        <a:defRPr/>
                      </a:pPr>
                      <a:r>
                        <a:rPr lang="ru-RU" altLang="ru-RU" sz="1500" kern="1200" dirty="0">
                          <a:solidFill>
                            <a:schemeClr val="bg2">
                              <a:lumMod val="50000"/>
                            </a:schemeClr>
                          </a:solidFill>
                          <a:latin typeface="Open Sans Condensed" pitchFamily="34" charset="0"/>
                          <a:ea typeface="+mn-ea"/>
                          <a:cs typeface="Arial" charset="0"/>
                        </a:rPr>
                        <a:t>Несоответствие результатов исполнения государственных контрактов условиям контрактов</a:t>
                      </a:r>
                    </a:p>
                  </a:txBody>
                  <a:tcPr marL="91446" marR="91446" marT="28643" marB="28643" anchor="ctr">
                    <a:solidFill>
                      <a:srgbClr val="E6E6E6"/>
                    </a:solidFill>
                  </a:tcPr>
                </a:tc>
                <a:tc>
                  <a:txBody>
                    <a:bodyPr/>
                    <a:lstStyle/>
                    <a:p>
                      <a:pPr marL="0" algn="ctr" defTabSz="914400" rtl="0" eaLnBrk="1" latinLnBrk="0" hangingPunct="1"/>
                      <a:r>
                        <a:rPr lang="ru-RU" altLang="ru-RU" sz="1500" kern="1200" dirty="0">
                          <a:solidFill>
                            <a:schemeClr val="bg2">
                              <a:lumMod val="50000"/>
                            </a:schemeClr>
                          </a:solidFill>
                          <a:latin typeface="Open Sans Condensed" pitchFamily="34" charset="0"/>
                          <a:ea typeface="+mn-ea"/>
                          <a:cs typeface="Arial" charset="0"/>
                        </a:rPr>
                        <a:t>Высокая</a:t>
                      </a:r>
                    </a:p>
                  </a:txBody>
                  <a:tcPr marL="91446" marR="91446" marT="28643" marB="28643" anchor="ctr">
                    <a:solidFill>
                      <a:srgbClr val="E6E6E6"/>
                    </a:solidFill>
                  </a:tcPr>
                </a:tc>
                <a:tc>
                  <a:txBody>
                    <a:bodyPr/>
                    <a:lstStyle/>
                    <a:p>
                      <a:pPr marL="0" algn="ctr" defTabSz="914400" rtl="0" eaLnBrk="1" latinLnBrk="0" hangingPunct="1"/>
                      <a:r>
                        <a:rPr lang="ru-RU" altLang="ru-RU" sz="1500" kern="1200" dirty="0">
                          <a:solidFill>
                            <a:schemeClr val="bg2">
                              <a:lumMod val="50000"/>
                            </a:schemeClr>
                          </a:solidFill>
                          <a:latin typeface="Open Sans Condensed" pitchFamily="34" charset="0"/>
                          <a:ea typeface="+mn-ea"/>
                          <a:cs typeface="Arial" charset="0"/>
                        </a:rPr>
                        <a:t>Высокая</a:t>
                      </a:r>
                    </a:p>
                  </a:txBody>
                  <a:tcPr marL="91446" marR="91446" marT="28643" marB="28643" anchor="ctr">
                    <a:solidFill>
                      <a:srgbClr val="E6E6E6"/>
                    </a:solidFill>
                  </a:tcPr>
                </a:tc>
                <a:extLst>
                  <a:ext uri="{0D108BD9-81ED-4DB2-BD59-A6C34878D82A}">
                    <a16:rowId xmlns:a16="http://schemas.microsoft.com/office/drawing/2014/main" xmlns="" val="10005"/>
                  </a:ext>
                </a:extLst>
              </a:tr>
              <a:tr h="743086">
                <a:tc>
                  <a:txBody>
                    <a:bodyPr/>
                    <a:lstStyle/>
                    <a:p>
                      <a:pPr marL="108000" marR="0" lvl="0" indent="0" algn="l" defTabSz="914400" rtl="0" eaLnBrk="1" fontAlgn="auto" latinLnBrk="0" hangingPunct="1">
                        <a:lnSpc>
                          <a:spcPct val="100000"/>
                        </a:lnSpc>
                        <a:spcBef>
                          <a:spcPts val="0"/>
                        </a:spcBef>
                        <a:spcAft>
                          <a:spcPts val="0"/>
                        </a:spcAft>
                        <a:buClrTx/>
                        <a:buSzTx/>
                        <a:buFontTx/>
                        <a:buNone/>
                        <a:tabLst>
                          <a:tab pos="3051175" algn="l"/>
                          <a:tab pos="3317875" algn="l"/>
                        </a:tabLst>
                        <a:defRPr/>
                      </a:pPr>
                      <a:endParaRPr lang="ru-RU" altLang="ru-RU" sz="1500" kern="1200" dirty="0">
                        <a:solidFill>
                          <a:schemeClr val="bg2">
                            <a:lumMod val="50000"/>
                          </a:schemeClr>
                        </a:solidFill>
                        <a:latin typeface="Open Sans Condensed" pitchFamily="34" charset="0"/>
                        <a:ea typeface="+mn-ea"/>
                        <a:cs typeface="Arial" charset="0"/>
                      </a:endParaRPr>
                    </a:p>
                    <a:p>
                      <a:pPr marL="108000" marR="0" lvl="0" indent="0" algn="l" defTabSz="914400" rtl="0" eaLnBrk="1" fontAlgn="auto" latinLnBrk="0" hangingPunct="1">
                        <a:lnSpc>
                          <a:spcPct val="100000"/>
                        </a:lnSpc>
                        <a:spcBef>
                          <a:spcPts val="0"/>
                        </a:spcBef>
                        <a:spcAft>
                          <a:spcPts val="0"/>
                        </a:spcAft>
                        <a:buClrTx/>
                        <a:buSzTx/>
                        <a:buFontTx/>
                        <a:buNone/>
                        <a:tabLst>
                          <a:tab pos="3051175" algn="l"/>
                          <a:tab pos="3317875" algn="l"/>
                        </a:tabLst>
                        <a:defRPr/>
                      </a:pPr>
                      <a:r>
                        <a:rPr lang="ru-RU" altLang="ru-RU" sz="1500" kern="1200" dirty="0">
                          <a:solidFill>
                            <a:schemeClr val="bg2">
                              <a:lumMod val="50000"/>
                            </a:schemeClr>
                          </a:solidFill>
                          <a:latin typeface="Open Sans Condensed" pitchFamily="34" charset="0"/>
                          <a:ea typeface="+mn-ea"/>
                          <a:cs typeface="Arial" charset="0"/>
                        </a:rPr>
                        <a:t>Счетная палата </a:t>
                      </a:r>
                    </a:p>
                    <a:p>
                      <a:pPr marL="108000" marR="0" lvl="0" indent="0" algn="l" defTabSz="914400" rtl="0" eaLnBrk="1" fontAlgn="auto" latinLnBrk="0" hangingPunct="1">
                        <a:lnSpc>
                          <a:spcPct val="100000"/>
                        </a:lnSpc>
                        <a:spcBef>
                          <a:spcPts val="0"/>
                        </a:spcBef>
                        <a:spcAft>
                          <a:spcPts val="0"/>
                        </a:spcAft>
                        <a:buClrTx/>
                        <a:buSzTx/>
                        <a:buFontTx/>
                        <a:buNone/>
                        <a:tabLst>
                          <a:tab pos="3051175" algn="l"/>
                          <a:tab pos="3317875" algn="l"/>
                        </a:tabLst>
                        <a:defRPr/>
                      </a:pPr>
                      <a:r>
                        <a:rPr lang="ru-RU" altLang="ru-RU" sz="1500" kern="1200" dirty="0">
                          <a:solidFill>
                            <a:schemeClr val="bg2">
                              <a:lumMod val="50000"/>
                            </a:schemeClr>
                          </a:solidFill>
                          <a:latin typeface="Open Sans Condensed" pitchFamily="34" charset="0"/>
                          <a:ea typeface="+mn-ea"/>
                          <a:cs typeface="Arial" charset="0"/>
                        </a:rPr>
                        <a:t>Российской Федерации</a:t>
                      </a:r>
                    </a:p>
                  </a:txBody>
                  <a:tcPr marL="91446" marR="91446" marT="28643" marB="28643" anchor="ctr">
                    <a:solidFill>
                      <a:srgbClr val="E6E6E6"/>
                    </a:solidFill>
                  </a:tcPr>
                </a:tc>
                <a:tc>
                  <a:txBody>
                    <a:bodyPr/>
                    <a:lstStyle/>
                    <a:p>
                      <a:pPr marL="108000" marR="0" lvl="0" indent="0" algn="l" defTabSz="914400" rtl="0" eaLnBrk="1" fontAlgn="auto" latinLnBrk="0" hangingPunct="1">
                        <a:lnSpc>
                          <a:spcPct val="100000"/>
                        </a:lnSpc>
                        <a:spcBef>
                          <a:spcPts val="0"/>
                        </a:spcBef>
                        <a:spcAft>
                          <a:spcPts val="0"/>
                        </a:spcAft>
                        <a:buClrTx/>
                        <a:buSzTx/>
                        <a:buFontTx/>
                        <a:buNone/>
                        <a:tabLst>
                          <a:tab pos="3051175" algn="l"/>
                          <a:tab pos="3317875" algn="l"/>
                        </a:tabLst>
                        <a:defRPr/>
                      </a:pPr>
                      <a:r>
                        <a:rPr lang="ru-RU" altLang="ru-RU" sz="1500" kern="1200" dirty="0">
                          <a:solidFill>
                            <a:schemeClr val="bg2">
                              <a:lumMod val="50000"/>
                            </a:schemeClr>
                          </a:solidFill>
                          <a:latin typeface="Open Sans Condensed" pitchFamily="34" charset="0"/>
                          <a:ea typeface="+mn-ea"/>
                          <a:cs typeface="Arial" charset="0"/>
                        </a:rPr>
                        <a:t>Значительный объем</a:t>
                      </a:r>
                      <a:r>
                        <a:rPr lang="ru-RU" altLang="ru-RU" sz="1500" kern="1200" baseline="0" dirty="0">
                          <a:solidFill>
                            <a:schemeClr val="bg2">
                              <a:lumMod val="50000"/>
                            </a:schemeClr>
                          </a:solidFill>
                          <a:latin typeface="Open Sans Condensed" pitchFamily="34" charset="0"/>
                          <a:ea typeface="+mn-ea"/>
                          <a:cs typeface="Arial" charset="0"/>
                        </a:rPr>
                        <a:t> незавершенного строительства на федеральном и региональном уровнях</a:t>
                      </a:r>
                      <a:endParaRPr lang="ru-RU" altLang="ru-RU" sz="1500" kern="1200" dirty="0">
                        <a:solidFill>
                          <a:schemeClr val="bg2">
                            <a:lumMod val="50000"/>
                          </a:schemeClr>
                        </a:solidFill>
                        <a:latin typeface="Open Sans Condensed" pitchFamily="34" charset="0"/>
                        <a:ea typeface="+mn-ea"/>
                        <a:cs typeface="Arial" charset="0"/>
                      </a:endParaRPr>
                    </a:p>
                  </a:txBody>
                  <a:tcPr marL="91446" marR="91446" marT="28643" marB="28643" anchor="b">
                    <a:solidFill>
                      <a:srgbClr val="E6E6E6"/>
                    </a:solidFill>
                  </a:tcPr>
                </a:tc>
                <a:tc>
                  <a:txBody>
                    <a:bodyPr/>
                    <a:lstStyle/>
                    <a:p>
                      <a:pPr marL="0" algn="ctr" defTabSz="914400" rtl="0" eaLnBrk="1" latinLnBrk="0" hangingPunct="1"/>
                      <a:r>
                        <a:rPr lang="ru-RU" altLang="ru-RU" sz="1500" kern="1200" dirty="0">
                          <a:solidFill>
                            <a:schemeClr val="bg2">
                              <a:lumMod val="50000"/>
                            </a:schemeClr>
                          </a:solidFill>
                          <a:latin typeface="Open Sans Condensed" pitchFamily="34" charset="0"/>
                          <a:ea typeface="+mn-ea"/>
                          <a:cs typeface="Arial" charset="0"/>
                        </a:rPr>
                        <a:t>Высокая</a:t>
                      </a:r>
                    </a:p>
                  </a:txBody>
                  <a:tcPr marL="91446" marR="91446" marT="28643" marB="28643" anchor="b">
                    <a:solidFill>
                      <a:srgbClr val="E6E6E6"/>
                    </a:solidFill>
                  </a:tcPr>
                </a:tc>
                <a:tc>
                  <a:txBody>
                    <a:bodyPr/>
                    <a:lstStyle/>
                    <a:p>
                      <a:pPr marL="0" algn="ctr" defTabSz="914400" rtl="0" eaLnBrk="1" latinLnBrk="0" hangingPunct="1"/>
                      <a:r>
                        <a:rPr lang="ru-RU" altLang="ru-RU" sz="1500" kern="1200" dirty="0">
                          <a:solidFill>
                            <a:schemeClr val="bg2">
                              <a:lumMod val="50000"/>
                            </a:schemeClr>
                          </a:solidFill>
                          <a:latin typeface="Open Sans Condensed" pitchFamily="34" charset="0"/>
                          <a:ea typeface="+mn-ea"/>
                          <a:cs typeface="Arial" charset="0"/>
                        </a:rPr>
                        <a:t>Высокая</a:t>
                      </a:r>
                    </a:p>
                  </a:txBody>
                  <a:tcPr marL="91446" marR="91446" marT="28643" marB="28643" anchor="b">
                    <a:solidFill>
                      <a:srgbClr val="E6E6E6"/>
                    </a:solidFill>
                  </a:tcP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11389054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A3EED30A-531C-4B89-B469-429C5AB47289}"/>
              </a:ext>
            </a:extLst>
          </p:cNvPr>
          <p:cNvSpPr/>
          <p:nvPr/>
        </p:nvSpPr>
        <p:spPr>
          <a:xfrm>
            <a:off x="3975651" y="742774"/>
            <a:ext cx="7474227" cy="5201424"/>
          </a:xfrm>
          <a:prstGeom prst="rect">
            <a:avLst/>
          </a:prstGeom>
        </p:spPr>
        <p:txBody>
          <a:bodyPr wrap="square">
            <a:spAutoFit/>
          </a:bodyPr>
          <a:lstStyle/>
          <a:p>
            <a:r>
              <a:rPr lang="ru-RU" sz="3200" b="1" dirty="0"/>
              <a:t>Определяется:</a:t>
            </a:r>
            <a:endParaRPr lang="ru-RU" sz="3200" dirty="0"/>
          </a:p>
          <a:p>
            <a:r>
              <a:rPr lang="ru-RU" sz="2000" dirty="0"/>
              <a:t> </a:t>
            </a:r>
          </a:p>
          <a:p>
            <a:pPr marL="342900" indent="-342900">
              <a:buFont typeface="+mj-lt"/>
              <a:buAutoNum type="arabicParenR"/>
            </a:pPr>
            <a:r>
              <a:rPr lang="ru-RU" sz="2000" b="1" dirty="0"/>
              <a:t>по величине отклонения от целевых значений показателей качества финансового менеджмента, характеризующих результаты выполнения внутренней бюджетной процедуры, </a:t>
            </a:r>
          </a:p>
          <a:p>
            <a:pPr marL="342900" indent="-342900">
              <a:buFont typeface="+mj-lt"/>
              <a:buAutoNum type="arabicParenR"/>
            </a:pPr>
            <a:r>
              <a:rPr lang="ru-RU" sz="2000" b="1" dirty="0"/>
              <a:t>по величине причиненного ущерба публично-правовому образованию либо </a:t>
            </a:r>
          </a:p>
          <a:p>
            <a:pPr marL="342900" indent="-342900">
              <a:buFont typeface="+mj-lt"/>
              <a:buAutoNum type="arabicParenR"/>
            </a:pPr>
            <a:r>
              <a:rPr lang="ru-RU" sz="2000" b="1" dirty="0"/>
              <a:t>по величине искажения бюджетной отчетности и (или) </a:t>
            </a:r>
          </a:p>
          <a:p>
            <a:pPr marL="342900" indent="-342900">
              <a:buFont typeface="+mj-lt"/>
              <a:buAutoNum type="arabicParenR"/>
            </a:pPr>
            <a:r>
              <a:rPr lang="ru-RU" sz="2000" b="1" dirty="0">
                <a:solidFill>
                  <a:srgbClr val="FF0000"/>
                </a:solidFill>
              </a:rPr>
              <a:t>по величине отклонения от целевых значений показателей государственной (муниципальной) программы</a:t>
            </a:r>
            <a:r>
              <a:rPr lang="ru-RU" sz="2000" b="1" dirty="0"/>
              <a:t>, а также </a:t>
            </a:r>
          </a:p>
          <a:p>
            <a:pPr marL="342900" indent="-342900">
              <a:buFont typeface="+mj-lt"/>
              <a:buAutoNum type="arabicParenR"/>
            </a:pPr>
            <a:r>
              <a:rPr lang="ru-RU" sz="2000" b="1" dirty="0"/>
              <a:t>по потере репутации главного администратора (администратора) бюджетных средств, </a:t>
            </a:r>
          </a:p>
          <a:p>
            <a:pPr marL="342900" indent="-342900">
              <a:buFont typeface="+mj-lt"/>
              <a:buAutoNum type="arabicParenR"/>
            </a:pPr>
            <a:r>
              <a:rPr lang="ru-RU" sz="2000" b="1" dirty="0"/>
              <a:t>по существенности налагаемых санкций за допущенное нарушение бюджетного законодательства, </a:t>
            </a:r>
          </a:p>
          <a:p>
            <a:pPr marL="342900" indent="-342900">
              <a:buFont typeface="+mj-lt"/>
              <a:buAutoNum type="arabicParenR"/>
            </a:pPr>
            <a:r>
              <a:rPr lang="ru-RU" sz="2000" b="1" dirty="0">
                <a:solidFill>
                  <a:srgbClr val="FF0000"/>
                </a:solidFill>
              </a:rPr>
              <a:t>по снижению результативности (экономности) использования бюджетных средств</a:t>
            </a:r>
            <a:r>
              <a:rPr lang="ru-RU" sz="2000" b="1" dirty="0"/>
              <a:t>. </a:t>
            </a:r>
          </a:p>
        </p:txBody>
      </p:sp>
      <p:sp>
        <p:nvSpPr>
          <p:cNvPr id="3" name="TextBox 2">
            <a:extLst>
              <a:ext uri="{FF2B5EF4-FFF2-40B4-BE49-F238E27FC236}">
                <a16:creationId xmlns:a16="http://schemas.microsoft.com/office/drawing/2014/main" xmlns="" id="{535F10C4-4B0C-4400-900E-AE368E4B91AB}"/>
              </a:ext>
            </a:extLst>
          </p:cNvPr>
          <p:cNvSpPr txBox="1"/>
          <p:nvPr/>
        </p:nvSpPr>
        <p:spPr>
          <a:xfrm>
            <a:off x="742122" y="2241889"/>
            <a:ext cx="2623930" cy="3046988"/>
          </a:xfrm>
          <a:prstGeom prst="rect">
            <a:avLst/>
          </a:prstGeom>
          <a:noFill/>
        </p:spPr>
        <p:txBody>
          <a:bodyPr wrap="square" rtlCol="0">
            <a:spAutoFit/>
          </a:bodyPr>
          <a:lstStyle/>
          <a:p>
            <a:r>
              <a:rPr lang="ru-RU" sz="3200" b="1" dirty="0">
                <a:solidFill>
                  <a:srgbClr val="FF0000"/>
                </a:solidFill>
              </a:rPr>
              <a:t>Бюджетный риск по критерию «степень влияния»</a:t>
            </a:r>
          </a:p>
          <a:p>
            <a:endParaRPr lang="ru-RU" sz="3200" b="1" dirty="0">
              <a:solidFill>
                <a:srgbClr val="FF0000"/>
              </a:solidFill>
            </a:endParaRPr>
          </a:p>
        </p:txBody>
      </p:sp>
    </p:spTree>
    <p:extLst>
      <p:ext uri="{BB962C8B-B14F-4D97-AF65-F5344CB8AC3E}">
        <p14:creationId xmlns:p14="http://schemas.microsoft.com/office/powerpoint/2010/main" val="41484888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35F10C4-4B0C-4400-900E-AE368E4B91AB}"/>
              </a:ext>
            </a:extLst>
          </p:cNvPr>
          <p:cNvSpPr txBox="1"/>
          <p:nvPr/>
        </p:nvSpPr>
        <p:spPr>
          <a:xfrm>
            <a:off x="477079" y="2027582"/>
            <a:ext cx="2663687" cy="2554545"/>
          </a:xfrm>
          <a:prstGeom prst="rect">
            <a:avLst/>
          </a:prstGeom>
          <a:noFill/>
        </p:spPr>
        <p:txBody>
          <a:bodyPr wrap="square" rtlCol="0">
            <a:spAutoFit/>
          </a:bodyPr>
          <a:lstStyle/>
          <a:p>
            <a:r>
              <a:rPr lang="ru-RU" sz="3200" b="1" dirty="0">
                <a:solidFill>
                  <a:srgbClr val="FF0000"/>
                </a:solidFill>
              </a:rPr>
              <a:t>Бюджетный риск по критерию «вероятность наступления»</a:t>
            </a:r>
          </a:p>
        </p:txBody>
      </p:sp>
      <p:sp>
        <p:nvSpPr>
          <p:cNvPr id="4" name="Прямоугольник 3">
            <a:extLst>
              <a:ext uri="{FF2B5EF4-FFF2-40B4-BE49-F238E27FC236}">
                <a16:creationId xmlns:a16="http://schemas.microsoft.com/office/drawing/2014/main" xmlns="" id="{0C4DD0CF-8317-456F-8CC7-C734A3A56222}"/>
              </a:ext>
            </a:extLst>
          </p:cNvPr>
          <p:cNvSpPr/>
          <p:nvPr/>
        </p:nvSpPr>
        <p:spPr>
          <a:xfrm>
            <a:off x="3804509" y="1056982"/>
            <a:ext cx="7832035" cy="4339650"/>
          </a:xfrm>
          <a:prstGeom prst="rect">
            <a:avLst/>
          </a:prstGeom>
        </p:spPr>
        <p:txBody>
          <a:bodyPr wrap="square">
            <a:spAutoFit/>
          </a:bodyPr>
          <a:lstStyle/>
          <a:p>
            <a:pPr algn="just">
              <a:spcAft>
                <a:spcPts val="0"/>
              </a:spcAft>
            </a:pPr>
            <a:r>
              <a:rPr lang="ru-RU" sz="3600" b="1" dirty="0">
                <a:latin typeface="Calibri" panose="020F0502020204030204" pitchFamily="34" charset="0"/>
                <a:ea typeface="Calibri" panose="020F0502020204030204" pitchFamily="34" charset="0"/>
                <a:cs typeface="Calibri" panose="020F0502020204030204" pitchFamily="34" charset="0"/>
              </a:rPr>
              <a:t>Определяется:</a:t>
            </a:r>
            <a:endParaRPr lang="ru-RU" sz="3600" dirty="0">
              <a:latin typeface="Calibri" panose="020F0502020204030204" pitchFamily="34" charset="0"/>
              <a:ea typeface="Calibri" panose="020F0502020204030204" pitchFamily="34" charset="0"/>
              <a:cs typeface="Calibri" panose="020F0502020204030204" pitchFamily="34" charset="0"/>
            </a:endParaRPr>
          </a:p>
          <a:p>
            <a:pPr algn="just">
              <a:spcAft>
                <a:spcPts val="0"/>
              </a:spcAft>
            </a:pPr>
            <a:endParaRPr lang="ru-RU" sz="2400" dirty="0">
              <a:latin typeface="Calibri" panose="020F0502020204030204" pitchFamily="34" charset="0"/>
              <a:ea typeface="Calibri" panose="020F0502020204030204" pitchFamily="34" charset="0"/>
              <a:cs typeface="Calibri" panose="020F0502020204030204" pitchFamily="34" charset="0"/>
            </a:endParaRPr>
          </a:p>
          <a:p>
            <a:pPr algn="just">
              <a:spcAft>
                <a:spcPts val="0"/>
              </a:spcAft>
            </a:pPr>
            <a:r>
              <a:rPr lang="ru-RU" sz="2400" b="1" dirty="0">
                <a:solidFill>
                  <a:srgbClr val="FF0000"/>
                </a:solidFill>
                <a:latin typeface="Calibri" panose="020F0502020204030204" pitchFamily="34" charset="0"/>
                <a:ea typeface="Calibri" panose="020F0502020204030204" pitchFamily="34" charset="0"/>
                <a:cs typeface="Calibri" panose="020F0502020204030204" pitchFamily="34" charset="0"/>
              </a:rPr>
              <a:t>с учетом результатов </a:t>
            </a:r>
            <a:r>
              <a:rPr lang="ru-RU" sz="2400" b="1" u="sng" dirty="0">
                <a:solidFill>
                  <a:srgbClr val="FF0000"/>
                </a:solidFill>
                <a:latin typeface="Calibri" panose="020F0502020204030204" pitchFamily="34" charset="0"/>
                <a:ea typeface="Calibri" panose="020F0502020204030204" pitchFamily="34" charset="0"/>
                <a:cs typeface="Calibri" panose="020F0502020204030204" pitchFamily="34" charset="0"/>
              </a:rPr>
              <a:t>анализа имеющихся причин и условий </a:t>
            </a:r>
            <a:r>
              <a:rPr lang="ru-RU" sz="2400" u="sng" dirty="0">
                <a:latin typeface="Calibri" panose="020F0502020204030204" pitchFamily="34" charset="0"/>
                <a:ea typeface="Calibri" panose="020F0502020204030204" pitchFamily="34" charset="0"/>
                <a:cs typeface="Calibri" panose="020F0502020204030204" pitchFamily="34" charset="0"/>
              </a:rPr>
              <a:t>(обстоятельств) </a:t>
            </a:r>
            <a:r>
              <a:rPr lang="ru-RU" sz="2400" dirty="0">
                <a:latin typeface="Calibri" panose="020F0502020204030204" pitchFamily="34" charset="0"/>
                <a:ea typeface="Calibri" panose="020F0502020204030204" pitchFamily="34" charset="0"/>
                <a:cs typeface="Calibri" panose="020F0502020204030204" pitchFamily="34" charset="0"/>
              </a:rPr>
              <a:t>реализации бюджетного риска, </a:t>
            </a:r>
          </a:p>
          <a:p>
            <a:pPr algn="just">
              <a:spcAft>
                <a:spcPts val="0"/>
              </a:spcAft>
            </a:pPr>
            <a:endParaRPr lang="ru-RU" sz="2400" dirty="0">
              <a:latin typeface="Calibri" panose="020F0502020204030204" pitchFamily="34" charset="0"/>
              <a:ea typeface="Calibri" panose="020F0502020204030204" pitchFamily="34" charset="0"/>
              <a:cs typeface="Calibri" panose="020F0502020204030204" pitchFamily="34" charset="0"/>
            </a:endParaRPr>
          </a:p>
          <a:p>
            <a:pPr algn="just">
              <a:spcAft>
                <a:spcPts val="0"/>
              </a:spcAft>
            </a:pPr>
            <a:r>
              <a:rPr lang="ru-RU" sz="2400" dirty="0">
                <a:latin typeface="Calibri" panose="020F0502020204030204" pitchFamily="34" charset="0"/>
                <a:ea typeface="Calibri" panose="020F0502020204030204" pitchFamily="34" charset="0"/>
                <a:cs typeface="Calibri" panose="020F0502020204030204" pitchFamily="34" charset="0"/>
              </a:rPr>
              <a:t>в том числе условий и обстоятельств, позволяющих злоупотреблять должностными обязанностями в целях получения как для субъектов внутреннего финансового контроля, так и </a:t>
            </a:r>
            <a:r>
              <a:rPr lang="ru-RU" sz="2400" u="sng" dirty="0">
                <a:latin typeface="Calibri" panose="020F0502020204030204" pitchFamily="34" charset="0"/>
                <a:ea typeface="Calibri" panose="020F0502020204030204" pitchFamily="34" charset="0"/>
                <a:cs typeface="Calibri" panose="020F0502020204030204" pitchFamily="34" charset="0"/>
              </a:rPr>
              <a:t>для третьих лиц </a:t>
            </a:r>
            <a:r>
              <a:rPr lang="ru-RU" sz="2400" dirty="0">
                <a:latin typeface="Calibri" panose="020F0502020204030204" pitchFamily="34" charset="0"/>
                <a:ea typeface="Calibri" panose="020F0502020204030204" pitchFamily="34" charset="0"/>
                <a:cs typeface="Calibri" panose="020F0502020204030204" pitchFamily="34" charset="0"/>
              </a:rPr>
              <a:t>выгоды в виде денег, ценностей, иного имущества или услуг имущественного характера, иных имущественных прав;</a:t>
            </a:r>
            <a:endParaRPr lang="ru-RU"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047423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xmlns="" id="{62F4D955-422B-4945-A191-202FFAD3DEA2}"/>
              </a:ext>
            </a:extLst>
          </p:cNvPr>
          <p:cNvSpPr>
            <a:spLocks noGrp="1"/>
          </p:cNvSpPr>
          <p:nvPr>
            <p:ph type="ctrTitle"/>
          </p:nvPr>
        </p:nvSpPr>
        <p:spPr>
          <a:xfrm>
            <a:off x="408709" y="5093591"/>
            <a:ext cx="11374582" cy="2387600"/>
          </a:xfrm>
        </p:spPr>
        <p:txBody>
          <a:bodyPr>
            <a:normAutofit fontScale="90000"/>
          </a:bodyPr>
          <a:lstStyle/>
          <a:p>
            <a:r>
              <a:rPr lang="ru-RU" sz="1800" b="1" dirty="0">
                <a:solidFill>
                  <a:srgbClr val="FF0000"/>
                </a:solidFill>
              </a:rPr>
              <a:t/>
            </a:r>
            <a:br>
              <a:rPr lang="ru-RU" sz="1800" b="1" dirty="0">
                <a:solidFill>
                  <a:srgbClr val="FF0000"/>
                </a:solidFill>
              </a:rPr>
            </a:br>
            <a:r>
              <a:rPr lang="ru-RU" sz="3600" b="1" dirty="0">
                <a:solidFill>
                  <a:srgbClr val="FF0000"/>
                </a:solidFill>
              </a:rPr>
              <a:t/>
            </a:r>
            <a:br>
              <a:rPr lang="ru-RU" sz="3600" b="1" dirty="0">
                <a:solidFill>
                  <a:srgbClr val="FF0000"/>
                </a:solidFill>
              </a:rPr>
            </a:br>
            <a:r>
              <a:rPr lang="ru-RU" sz="3600" b="1" dirty="0">
                <a:solidFill>
                  <a:srgbClr val="FF0000"/>
                </a:solidFill>
              </a:rPr>
              <a:t>Внутренний финансовый аудит</a:t>
            </a:r>
            <a:br>
              <a:rPr lang="ru-RU" sz="3600" b="1" dirty="0">
                <a:solidFill>
                  <a:srgbClr val="FF0000"/>
                </a:solidFill>
              </a:rPr>
            </a:br>
            <a:r>
              <a:rPr lang="ru-RU" sz="2200" b="1" dirty="0">
                <a:solidFill>
                  <a:srgbClr val="FF0000"/>
                </a:solidFill>
              </a:rPr>
              <a:t> </a:t>
            </a:r>
            <a:r>
              <a:rPr lang="ru-RU" sz="2200" b="1" dirty="0">
                <a:solidFill>
                  <a:schemeClr val="accent1">
                    <a:lumMod val="75000"/>
                  </a:schemeClr>
                </a:solidFill>
              </a:rPr>
              <a:t/>
            </a:r>
            <a:br>
              <a:rPr lang="ru-RU" sz="2200" b="1" dirty="0">
                <a:solidFill>
                  <a:schemeClr val="accent1">
                    <a:lumMod val="75000"/>
                  </a:schemeClr>
                </a:solidFill>
              </a:rPr>
            </a:br>
            <a:r>
              <a:rPr lang="ru-RU" sz="2200" b="1" dirty="0">
                <a:solidFill>
                  <a:srgbClr val="FF0000"/>
                </a:solidFill>
              </a:rPr>
              <a:t>деятельность по формированию и предоставлению независимой и объективной информации о результатах исполнения бюджетных полномочий </a:t>
            </a:r>
            <a:r>
              <a:rPr lang="ru-RU" sz="2200" b="1" dirty="0">
                <a:solidFill>
                  <a:schemeClr val="accent1">
                    <a:lumMod val="75000"/>
                  </a:schemeClr>
                </a:solidFill>
              </a:rPr>
              <a:t>главным администратором бюджетных средств, администратором бюджетных средств, финансовым органом, органом управления государственным внебюджетным фондом, </a:t>
            </a:r>
            <a:r>
              <a:rPr lang="ru-RU" sz="2200" b="1" dirty="0">
                <a:solidFill>
                  <a:srgbClr val="FF0000"/>
                </a:solidFill>
              </a:rPr>
              <a:t>направленной на повышение качества осуществления процедур составления и исполнения бюджета, ведения бюджетного учета и составления бюджетной отчетности.</a:t>
            </a:r>
            <a:r>
              <a:rPr lang="ru-RU" sz="1800" b="1" dirty="0">
                <a:solidFill>
                  <a:schemeClr val="accent1">
                    <a:lumMod val="75000"/>
                  </a:schemeClr>
                </a:solidFill>
              </a:rPr>
              <a:t/>
            </a:r>
            <a:br>
              <a:rPr lang="ru-RU" sz="1800" b="1" dirty="0">
                <a:solidFill>
                  <a:schemeClr val="accent1">
                    <a:lumMod val="75000"/>
                  </a:schemeClr>
                </a:solidFill>
              </a:rPr>
            </a:br>
            <a:r>
              <a:rPr lang="ru-RU" sz="2200" b="1" dirty="0">
                <a:solidFill>
                  <a:schemeClr val="accent1">
                    <a:lumMod val="75000"/>
                  </a:schemeClr>
                </a:solidFill>
              </a:rPr>
              <a:t/>
            </a:r>
            <a:br>
              <a:rPr lang="ru-RU" sz="2200" b="1" dirty="0">
                <a:solidFill>
                  <a:schemeClr val="accent1">
                    <a:lumMod val="75000"/>
                  </a:schemeClr>
                </a:solidFill>
              </a:rPr>
            </a:br>
            <a:r>
              <a:rPr lang="ru-RU" sz="2200" b="1" dirty="0">
                <a:solidFill>
                  <a:srgbClr val="FF0000"/>
                </a:solidFill>
              </a:rPr>
              <a:t>Внутренний финансовый аудит осуществляется в целях:</a:t>
            </a:r>
            <a:r>
              <a:rPr lang="ru-RU" sz="1800" b="1" dirty="0">
                <a:solidFill>
                  <a:srgbClr val="FF0000"/>
                </a:solidFill>
              </a:rPr>
              <a:t/>
            </a:r>
            <a:br>
              <a:rPr lang="ru-RU" sz="1800" b="1" dirty="0">
                <a:solidFill>
                  <a:srgbClr val="FF0000"/>
                </a:solidFill>
              </a:rPr>
            </a:br>
            <a:r>
              <a:rPr lang="ru-RU" sz="2700" b="1" dirty="0">
                <a:solidFill>
                  <a:schemeClr val="accent1">
                    <a:lumMod val="75000"/>
                  </a:schemeClr>
                </a:solidFill>
              </a:rPr>
              <a:t/>
            </a:r>
            <a:br>
              <a:rPr lang="ru-RU" sz="2700" b="1" dirty="0">
                <a:solidFill>
                  <a:schemeClr val="accent1">
                    <a:lumMod val="75000"/>
                  </a:schemeClr>
                </a:solidFill>
              </a:rPr>
            </a:br>
            <a:r>
              <a:rPr lang="ru-RU" sz="2700" b="1" dirty="0">
                <a:solidFill>
                  <a:schemeClr val="accent1">
                    <a:lumMod val="75000"/>
                  </a:schemeClr>
                </a:solidFill>
              </a:rPr>
              <a:t>- </a:t>
            </a:r>
            <a:r>
              <a:rPr lang="ru-RU" sz="2700" b="1" dirty="0">
                <a:solidFill>
                  <a:srgbClr val="FF0000"/>
                </a:solidFill>
              </a:rPr>
              <a:t>оценки надежности </a:t>
            </a:r>
            <a:r>
              <a:rPr lang="ru-RU" sz="2700" b="1" dirty="0">
                <a:solidFill>
                  <a:schemeClr val="accent1">
                    <a:lumMod val="75000"/>
                  </a:schemeClr>
                </a:solidFill>
              </a:rPr>
              <a:t>внутреннего финансового контроля и подготовки рекомендаций по повышению его эффективности;</a:t>
            </a:r>
            <a:br>
              <a:rPr lang="ru-RU" sz="2700" b="1" dirty="0">
                <a:solidFill>
                  <a:schemeClr val="accent1">
                    <a:lumMod val="75000"/>
                  </a:schemeClr>
                </a:solidFill>
              </a:rPr>
            </a:br>
            <a:r>
              <a:rPr lang="ru-RU" sz="2700" b="1" dirty="0">
                <a:solidFill>
                  <a:schemeClr val="accent1">
                    <a:lumMod val="75000"/>
                  </a:schemeClr>
                </a:solidFill>
              </a:rPr>
              <a:t/>
            </a:r>
            <a:br>
              <a:rPr lang="ru-RU" sz="2700" b="1" dirty="0">
                <a:solidFill>
                  <a:schemeClr val="accent1">
                    <a:lumMod val="75000"/>
                  </a:schemeClr>
                </a:solidFill>
              </a:rPr>
            </a:br>
            <a:r>
              <a:rPr lang="ru-RU" sz="2700" b="1" dirty="0">
                <a:solidFill>
                  <a:schemeClr val="accent1">
                    <a:lumMod val="75000"/>
                  </a:schemeClr>
                </a:solidFill>
              </a:rPr>
              <a:t>- </a:t>
            </a:r>
            <a:r>
              <a:rPr lang="ru-RU" sz="2700" b="1" dirty="0">
                <a:solidFill>
                  <a:srgbClr val="FF0000"/>
                </a:solidFill>
              </a:rPr>
              <a:t>подтверждения достоверности </a:t>
            </a:r>
            <a:r>
              <a:rPr lang="ru-RU" sz="2700" b="1" dirty="0">
                <a:solidFill>
                  <a:schemeClr val="accent1">
                    <a:lumMod val="75000"/>
                  </a:schemeClr>
                </a:solidFill>
              </a:rPr>
              <a:t>бюджетной отчетности и соответствия порядка ведения бюджетного учета методологии и стандартам бюджетного учета, установленным Министерством финансов Российской Федерации;</a:t>
            </a:r>
            <a:br>
              <a:rPr lang="ru-RU" sz="2700" b="1" dirty="0">
                <a:solidFill>
                  <a:schemeClr val="accent1">
                    <a:lumMod val="75000"/>
                  </a:schemeClr>
                </a:solidFill>
              </a:rPr>
            </a:br>
            <a:r>
              <a:rPr lang="ru-RU" sz="2700" b="1" dirty="0">
                <a:solidFill>
                  <a:schemeClr val="accent1">
                    <a:lumMod val="75000"/>
                  </a:schemeClr>
                </a:solidFill>
              </a:rPr>
              <a:t/>
            </a:r>
            <a:br>
              <a:rPr lang="ru-RU" sz="2700" b="1" dirty="0">
                <a:solidFill>
                  <a:schemeClr val="accent1">
                    <a:lumMod val="75000"/>
                  </a:schemeClr>
                </a:solidFill>
              </a:rPr>
            </a:br>
            <a:r>
              <a:rPr lang="ru-RU" sz="2700" b="1" dirty="0">
                <a:solidFill>
                  <a:schemeClr val="accent1">
                    <a:lumMod val="75000"/>
                  </a:schemeClr>
                </a:solidFill>
              </a:rPr>
              <a:t>- </a:t>
            </a:r>
            <a:r>
              <a:rPr lang="ru-RU" sz="2700" b="1" dirty="0">
                <a:solidFill>
                  <a:srgbClr val="FF0000"/>
                </a:solidFill>
              </a:rPr>
              <a:t>подготовки предложений </a:t>
            </a:r>
            <a:r>
              <a:rPr lang="ru-RU" sz="2700" b="1" dirty="0">
                <a:solidFill>
                  <a:schemeClr val="accent1">
                    <a:lumMod val="75000"/>
                  </a:schemeClr>
                </a:solidFill>
              </a:rPr>
              <a:t>по повышению экономности и результативности использования бюджетных средств.</a:t>
            </a:r>
            <a:br>
              <a:rPr lang="ru-RU" sz="2700" b="1" dirty="0">
                <a:solidFill>
                  <a:schemeClr val="accent1">
                    <a:lumMod val="75000"/>
                  </a:schemeClr>
                </a:solidFill>
              </a:rPr>
            </a:br>
            <a:r>
              <a:rPr lang="ru-RU" sz="1800" b="1" dirty="0">
                <a:solidFill>
                  <a:schemeClr val="accent1">
                    <a:lumMod val="75000"/>
                  </a:schemeClr>
                </a:solidFill>
              </a:rPr>
              <a:t/>
            </a:r>
            <a:br>
              <a:rPr lang="ru-RU" sz="1800" b="1" dirty="0">
                <a:solidFill>
                  <a:schemeClr val="accent1">
                    <a:lumMod val="75000"/>
                  </a:schemeClr>
                </a:solidFill>
              </a:rPr>
            </a:br>
            <a:r>
              <a:rPr lang="ru-RU" dirty="0"/>
              <a:t/>
            </a:r>
            <a:br>
              <a:rPr lang="ru-RU" dirty="0"/>
            </a:br>
            <a:endParaRPr lang="ru-RU" sz="1600" b="1" dirty="0">
              <a:solidFill>
                <a:schemeClr val="accent1">
                  <a:lumMod val="50000"/>
                </a:schemeClr>
              </a:solidFill>
            </a:endParaRPr>
          </a:p>
        </p:txBody>
      </p:sp>
    </p:spTree>
    <p:extLst>
      <p:ext uri="{BB962C8B-B14F-4D97-AF65-F5344CB8AC3E}">
        <p14:creationId xmlns:p14="http://schemas.microsoft.com/office/powerpoint/2010/main" val="1625203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xmlns="" id="{62F4D955-422B-4945-A191-202FFAD3DEA2}"/>
              </a:ext>
            </a:extLst>
          </p:cNvPr>
          <p:cNvSpPr>
            <a:spLocks noGrp="1"/>
          </p:cNvSpPr>
          <p:nvPr>
            <p:ph type="ctrTitle"/>
          </p:nvPr>
        </p:nvSpPr>
        <p:spPr>
          <a:xfrm>
            <a:off x="1471748" y="4379488"/>
            <a:ext cx="9431977" cy="2387600"/>
          </a:xfrm>
        </p:spPr>
        <p:txBody>
          <a:bodyPr>
            <a:normAutofit fontScale="90000"/>
          </a:bodyPr>
          <a:lstStyle/>
          <a:p>
            <a:r>
              <a:rPr lang="ru-RU" sz="1800" b="1" dirty="0">
                <a:solidFill>
                  <a:srgbClr val="FF0000"/>
                </a:solidFill>
              </a:rPr>
              <a:t/>
            </a:r>
            <a:br>
              <a:rPr lang="ru-RU" sz="1800" b="1" dirty="0">
                <a:solidFill>
                  <a:srgbClr val="FF0000"/>
                </a:solidFill>
              </a:rPr>
            </a:br>
            <a:r>
              <a:rPr lang="ru-RU" sz="3600" b="1" dirty="0">
                <a:solidFill>
                  <a:srgbClr val="FF0000"/>
                </a:solidFill>
              </a:rPr>
              <a:t/>
            </a:r>
            <a:br>
              <a:rPr lang="ru-RU" sz="3600" b="1" dirty="0">
                <a:solidFill>
                  <a:srgbClr val="FF0000"/>
                </a:solidFill>
              </a:rPr>
            </a:br>
            <a:r>
              <a:rPr lang="ru-RU" sz="3600" b="1" dirty="0">
                <a:solidFill>
                  <a:srgbClr val="FF0000"/>
                </a:solidFill>
              </a:rPr>
              <a:t/>
            </a:r>
            <a:br>
              <a:rPr lang="ru-RU" sz="3600" b="1" dirty="0">
                <a:solidFill>
                  <a:srgbClr val="FF0000"/>
                </a:solidFill>
              </a:rPr>
            </a:br>
            <a:r>
              <a:rPr lang="ru-RU" sz="1800" b="1" dirty="0">
                <a:solidFill>
                  <a:schemeClr val="accent1">
                    <a:lumMod val="75000"/>
                  </a:schemeClr>
                </a:solidFill>
              </a:rPr>
              <a:t/>
            </a:r>
            <a:br>
              <a:rPr lang="ru-RU" sz="1800" b="1" dirty="0">
                <a:solidFill>
                  <a:schemeClr val="accent1">
                    <a:lumMod val="75000"/>
                  </a:schemeClr>
                </a:solidFill>
              </a:rPr>
            </a:br>
            <a:r>
              <a:rPr lang="ru-RU" sz="1800" b="1" dirty="0">
                <a:solidFill>
                  <a:schemeClr val="accent1">
                    <a:lumMod val="75000"/>
                  </a:schemeClr>
                </a:solidFill>
              </a:rPr>
              <a:t/>
            </a:r>
            <a:br>
              <a:rPr lang="ru-RU" sz="1800" b="1" dirty="0">
                <a:solidFill>
                  <a:schemeClr val="accent1">
                    <a:lumMod val="75000"/>
                  </a:schemeClr>
                </a:solidFill>
              </a:rPr>
            </a:br>
            <a:r>
              <a:rPr lang="ru-RU" sz="2700" b="1" dirty="0">
                <a:solidFill>
                  <a:schemeClr val="accent1">
                    <a:lumMod val="75000"/>
                  </a:schemeClr>
                </a:solidFill>
              </a:rPr>
              <a:t>Внутренний финансовый аудит осуществляется </a:t>
            </a:r>
            <a:br>
              <a:rPr lang="ru-RU" sz="2700" b="1" dirty="0">
                <a:solidFill>
                  <a:schemeClr val="accent1">
                    <a:lumMod val="75000"/>
                  </a:schemeClr>
                </a:solidFill>
              </a:rPr>
            </a:br>
            <a:r>
              <a:rPr lang="ru-RU" sz="2700" b="1" dirty="0">
                <a:solidFill>
                  <a:schemeClr val="accent1">
                    <a:lumMod val="75000"/>
                  </a:schemeClr>
                </a:solidFill>
              </a:rPr>
              <a:t/>
            </a:r>
            <a:br>
              <a:rPr lang="ru-RU" sz="2700" b="1" dirty="0">
                <a:solidFill>
                  <a:schemeClr val="accent1">
                    <a:lumMod val="75000"/>
                  </a:schemeClr>
                </a:solidFill>
              </a:rPr>
            </a:br>
            <a:r>
              <a:rPr lang="ru-RU" sz="2700" b="1" u="sng" dirty="0">
                <a:solidFill>
                  <a:srgbClr val="FF0000"/>
                </a:solidFill>
              </a:rPr>
              <a:t>на основе функциональной независимости!!! </a:t>
            </a:r>
            <a:br>
              <a:rPr lang="ru-RU" sz="2700" b="1" u="sng" dirty="0">
                <a:solidFill>
                  <a:srgbClr val="FF0000"/>
                </a:solidFill>
              </a:rPr>
            </a:br>
            <a:r>
              <a:rPr lang="ru-RU" sz="2700" b="1" u="sng" dirty="0">
                <a:solidFill>
                  <a:srgbClr val="FF0000"/>
                </a:solidFill>
              </a:rPr>
              <a:t/>
            </a:r>
            <a:br>
              <a:rPr lang="ru-RU" sz="2700" b="1" u="sng" dirty="0">
                <a:solidFill>
                  <a:srgbClr val="FF0000"/>
                </a:solidFill>
              </a:rPr>
            </a:br>
            <a:r>
              <a:rPr lang="ru-RU" sz="2700" b="1" dirty="0">
                <a:solidFill>
                  <a:srgbClr val="FF0000"/>
                </a:solidFill>
              </a:rPr>
              <a:t>структурными подразделениями и (или) уполномоченными должностными лицами, работниками </a:t>
            </a:r>
            <a:r>
              <a:rPr lang="ru-RU" sz="2700" b="1" dirty="0">
                <a:solidFill>
                  <a:schemeClr val="accent1">
                    <a:lumMod val="75000"/>
                  </a:schemeClr>
                </a:solidFill>
              </a:rPr>
              <a:t>главного администратора бюджетных средств, администратора бюджетных средств, финансового органа, органа управления государственным внебюджетным фондом, </a:t>
            </a:r>
            <a:r>
              <a:rPr lang="ru-RU" sz="2700" b="1" dirty="0">
                <a:solidFill>
                  <a:srgbClr val="FF0000"/>
                </a:solidFill>
              </a:rPr>
              <a:t>наделенными полномочиями по осуществлению внутреннего финансового аудита, а также структурными подразделениями и (или) уполномоченными должностными лицами, работниками </a:t>
            </a:r>
            <a:r>
              <a:rPr lang="ru-RU" sz="4000" b="1" dirty="0">
                <a:solidFill>
                  <a:srgbClr val="FF0000"/>
                </a:solidFill>
              </a:rPr>
              <a:t>другого </a:t>
            </a:r>
            <a:r>
              <a:rPr lang="ru-RU" sz="2700" b="1" dirty="0">
                <a:solidFill>
                  <a:srgbClr val="FF0000"/>
                </a:solidFill>
              </a:rPr>
              <a:t>главного администратора бюджетных средств, администратора бюджетных средств </a:t>
            </a:r>
            <a:r>
              <a:rPr lang="ru-RU" sz="4000" b="1" dirty="0">
                <a:solidFill>
                  <a:srgbClr val="FF0000"/>
                </a:solidFill>
              </a:rPr>
              <a:t>в случаях передачи полномочий по осуществлению внутреннего финансового аудита</a:t>
            </a:r>
            <a:r>
              <a:rPr lang="ru-RU" dirty="0"/>
              <a:t/>
            </a:r>
            <a:br>
              <a:rPr lang="ru-RU" dirty="0"/>
            </a:br>
            <a:endParaRPr lang="ru-RU" sz="1600" b="1" dirty="0">
              <a:solidFill>
                <a:schemeClr val="accent1">
                  <a:lumMod val="50000"/>
                </a:schemeClr>
              </a:solidFill>
            </a:endParaRPr>
          </a:p>
        </p:txBody>
      </p:sp>
    </p:spTree>
    <p:extLst>
      <p:ext uri="{BB962C8B-B14F-4D97-AF65-F5344CB8AC3E}">
        <p14:creationId xmlns:p14="http://schemas.microsoft.com/office/powerpoint/2010/main" val="22943215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xmlns="" id="{E72B13DA-C2B7-4C13-B2C5-8EBFA73F9ED8}"/>
              </a:ext>
            </a:extLst>
          </p:cNvPr>
          <p:cNvSpPr/>
          <p:nvPr/>
        </p:nvSpPr>
        <p:spPr>
          <a:xfrm>
            <a:off x="3744685" y="1034786"/>
            <a:ext cx="7820297" cy="6093976"/>
          </a:xfrm>
          <a:prstGeom prst="rect">
            <a:avLst/>
          </a:prstGeom>
        </p:spPr>
        <p:txBody>
          <a:bodyPr wrap="square">
            <a:spAutoFit/>
          </a:bodyPr>
          <a:lstStyle/>
          <a:p>
            <a:r>
              <a:rPr lang="ru-RU" sz="2400" b="1" dirty="0">
                <a:solidFill>
                  <a:srgbClr val="FF0000"/>
                </a:solidFill>
              </a:rPr>
              <a:t>В ходе аудиторских проверок изучаются</a:t>
            </a:r>
          </a:p>
          <a:p>
            <a:endParaRPr lang="ru-RU" sz="2400" dirty="0">
              <a:solidFill>
                <a:srgbClr val="FF0000"/>
              </a:solidFill>
            </a:endParaRPr>
          </a:p>
          <a:p>
            <a:pPr marL="342900" indent="-342900">
              <a:buFont typeface="+mj-lt"/>
              <a:buAutoNum type="arabicParenR"/>
            </a:pPr>
            <a:r>
              <a:rPr lang="ru-RU" dirty="0">
                <a:solidFill>
                  <a:srgbClr val="FF0000"/>
                </a:solidFill>
              </a:rPr>
              <a:t>соответствие кассовых расходов </a:t>
            </a:r>
            <a:r>
              <a:rPr lang="ru-RU" dirty="0"/>
              <a:t>плану-графику финансового обеспечения государственной (муниципальной) программы, непрограммных расходов бюджета;</a:t>
            </a:r>
            <a:endParaRPr lang="ru-RU" dirty="0">
              <a:solidFill>
                <a:srgbClr val="FF0000"/>
              </a:solidFill>
            </a:endParaRPr>
          </a:p>
          <a:p>
            <a:pPr marL="342900" indent="-342900">
              <a:buFont typeface="+mj-lt"/>
              <a:buAutoNum type="arabicParenR"/>
            </a:pPr>
            <a:r>
              <a:rPr lang="ru-RU" dirty="0">
                <a:solidFill>
                  <a:srgbClr val="FF0000"/>
                </a:solidFill>
              </a:rPr>
              <a:t>качество обоснований изменений </a:t>
            </a:r>
            <a:r>
              <a:rPr lang="ru-RU" dirty="0"/>
              <a:t>в сводную бюджетную роспись, бюджетную роспись;</a:t>
            </a:r>
          </a:p>
          <a:p>
            <a:pPr marL="342900" indent="-342900">
              <a:buFont typeface="+mj-lt"/>
              <a:buAutoNum type="arabicParenR"/>
            </a:pPr>
            <a:r>
              <a:rPr lang="ru-RU" dirty="0">
                <a:solidFill>
                  <a:srgbClr val="FF0000"/>
                </a:solidFill>
              </a:rPr>
              <a:t>полнота обоснования расходов </a:t>
            </a:r>
            <a:r>
              <a:rPr lang="ru-RU" dirty="0"/>
              <a:t>на достижение заданных результатов, включая объективность и достоверность показателей непосредственных и конечных результатов, в случае их наличия;</a:t>
            </a:r>
          </a:p>
          <a:p>
            <a:pPr marL="342900" indent="-342900">
              <a:buFont typeface="+mj-lt"/>
              <a:buAutoNum type="arabicParenR"/>
            </a:pPr>
            <a:r>
              <a:rPr lang="ru-RU" dirty="0">
                <a:solidFill>
                  <a:srgbClr val="FF0000"/>
                </a:solidFill>
              </a:rPr>
              <a:t>полнота обоснования </a:t>
            </a:r>
            <a:r>
              <a:rPr lang="ru-RU" dirty="0"/>
              <a:t>причин возникновения неиспользованных бюджетных ассигнований и (или) лимитов бюджетных обязательств, в случае их наличия;</a:t>
            </a:r>
          </a:p>
          <a:p>
            <a:pPr marL="342900" indent="-342900">
              <a:buFont typeface="+mj-lt"/>
              <a:buAutoNum type="arabicParenR"/>
            </a:pPr>
            <a:r>
              <a:rPr lang="ru-RU" dirty="0">
                <a:solidFill>
                  <a:srgbClr val="FF0000"/>
                </a:solidFill>
              </a:rPr>
              <a:t>обоснованность объектов закупок</a:t>
            </a:r>
            <a:r>
              <a:rPr lang="ru-RU" dirty="0"/>
              <a:t>, в том числе обоснованность начальных (максимальных) цен контрактов;</a:t>
            </a:r>
          </a:p>
          <a:p>
            <a:pPr marL="342900" indent="-342900">
              <a:buFont typeface="+mj-lt"/>
              <a:buAutoNum type="arabicParenR"/>
            </a:pPr>
            <a:r>
              <a:rPr lang="ru-RU" dirty="0">
                <a:solidFill>
                  <a:srgbClr val="FF0000"/>
                </a:solidFill>
              </a:rPr>
              <a:t>равномерность принятия и исполнения обязательств </a:t>
            </a:r>
            <a:r>
              <a:rPr lang="ru-RU" dirty="0"/>
              <a:t>по государственным (муниципальным) контрактам с учетом особенностей выполняемых функций и полномочий</a:t>
            </a:r>
          </a:p>
          <a:p>
            <a:pPr marL="342900" indent="-342900">
              <a:buFont typeface="+mj-lt"/>
              <a:buAutoNum type="arabicPeriod"/>
            </a:pPr>
            <a:endParaRPr lang="ru-RU" dirty="0"/>
          </a:p>
          <a:p>
            <a:r>
              <a:rPr lang="ru-RU" dirty="0">
                <a:solidFill>
                  <a:srgbClr val="000000"/>
                </a:solidFill>
              </a:rPr>
              <a:t/>
            </a:r>
            <a:br>
              <a:rPr lang="ru-RU" dirty="0">
                <a:solidFill>
                  <a:srgbClr val="000000"/>
                </a:solidFill>
              </a:rPr>
            </a:br>
            <a:endParaRPr lang="ru-RU" u="none" strike="noStrike" dirty="0">
              <a:solidFill>
                <a:srgbClr val="000000"/>
              </a:solidFill>
              <a:effectLst/>
            </a:endParaRPr>
          </a:p>
        </p:txBody>
      </p:sp>
      <p:sp>
        <p:nvSpPr>
          <p:cNvPr id="5" name="Прямоугольник 4">
            <a:extLst>
              <a:ext uri="{FF2B5EF4-FFF2-40B4-BE49-F238E27FC236}">
                <a16:creationId xmlns:a16="http://schemas.microsoft.com/office/drawing/2014/main" xmlns="" id="{397DF2F5-B4AF-48DB-93D9-E0FB90571255}"/>
              </a:ext>
            </a:extLst>
          </p:cNvPr>
          <p:cNvSpPr/>
          <p:nvPr/>
        </p:nvSpPr>
        <p:spPr>
          <a:xfrm>
            <a:off x="720042" y="580572"/>
            <a:ext cx="2789514" cy="5909310"/>
          </a:xfrm>
          <a:prstGeom prst="rect">
            <a:avLst/>
          </a:prstGeom>
        </p:spPr>
        <p:txBody>
          <a:bodyPr wrap="square">
            <a:spAutoFit/>
          </a:bodyPr>
          <a:lstStyle/>
          <a:p>
            <a:pPr lvl="0" algn="ctr"/>
            <a:r>
              <a:rPr lang="ru-RU" b="1" dirty="0">
                <a:latin typeface="Arial" panose="020B0604020202020204" pitchFamily="34" charset="0"/>
                <a:cs typeface="Arial" panose="020B0604020202020204" pitchFamily="34" charset="0"/>
              </a:rPr>
              <a:t>Приказ Минфина России от 30 декабря 2016 г. № 822 «Об утверждении Методических рекомендаций по осуществлению внутреннего финансового аудита»</a:t>
            </a:r>
          </a:p>
          <a:p>
            <a:pPr algn="ctr"/>
            <a:r>
              <a:rPr lang="ru-RU" b="1" dirty="0"/>
              <a:t>Приказ Минфина России от 29.12.2017 № 1401 «О внесении изменений в Методические рекомендации по осуществлению внутреннего финансового аудита, утвержденные приказом Министерства финансов Российской федерации от 30 декабря 2016 года №822»</a:t>
            </a:r>
          </a:p>
        </p:txBody>
      </p:sp>
    </p:spTree>
    <p:extLst>
      <p:ext uri="{BB962C8B-B14F-4D97-AF65-F5344CB8AC3E}">
        <p14:creationId xmlns:p14="http://schemas.microsoft.com/office/powerpoint/2010/main" val="4860214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xmlns="" id="{5E4D2F95-3BA6-4AAC-B110-C87A3A9CE5BB}"/>
              </a:ext>
            </a:extLst>
          </p:cNvPr>
          <p:cNvSpPr txBox="1"/>
          <p:nvPr/>
        </p:nvSpPr>
        <p:spPr>
          <a:xfrm>
            <a:off x="1454330" y="114654"/>
            <a:ext cx="9718767" cy="1323439"/>
          </a:xfrm>
          <a:prstGeom prst="rect">
            <a:avLst/>
          </a:prstGeom>
          <a:noFill/>
        </p:spPr>
        <p:txBody>
          <a:bodyPr wrap="square" rtlCol="0">
            <a:spAutoFit/>
          </a:bodyPr>
          <a:lstStyle/>
          <a:p>
            <a:r>
              <a:rPr lang="ru-RU" sz="4000" b="1" dirty="0">
                <a:solidFill>
                  <a:srgbClr val="FF0000"/>
                </a:solidFill>
              </a:rPr>
              <a:t>Предполагаемые изменения в БК РФ  Стандарты</a:t>
            </a:r>
          </a:p>
        </p:txBody>
      </p:sp>
      <p:sp>
        <p:nvSpPr>
          <p:cNvPr id="3" name="Заголовок 2">
            <a:extLst>
              <a:ext uri="{FF2B5EF4-FFF2-40B4-BE49-F238E27FC236}">
                <a16:creationId xmlns:a16="http://schemas.microsoft.com/office/drawing/2014/main" xmlns="" id="{62F4D955-422B-4945-A191-202FFAD3DEA2}"/>
              </a:ext>
            </a:extLst>
          </p:cNvPr>
          <p:cNvSpPr>
            <a:spLocks noGrp="1"/>
          </p:cNvSpPr>
          <p:nvPr>
            <p:ph type="ctrTitle"/>
          </p:nvPr>
        </p:nvSpPr>
        <p:spPr>
          <a:xfrm>
            <a:off x="758040" y="3946443"/>
            <a:ext cx="11111345" cy="2387600"/>
          </a:xfrm>
        </p:spPr>
        <p:txBody>
          <a:bodyPr>
            <a:normAutofit fontScale="90000"/>
          </a:bodyPr>
          <a:lstStyle/>
          <a:p>
            <a:r>
              <a:rPr lang="ru-RU" sz="1800" b="1" dirty="0">
                <a:solidFill>
                  <a:schemeClr val="accent1">
                    <a:lumMod val="50000"/>
                  </a:schemeClr>
                </a:solidFill>
              </a:rPr>
              <a:t>Внутренний финансовый контроль и внутренний финансовый аудит осуществляются в соответствии с федеральными </a:t>
            </a:r>
            <a:r>
              <a:rPr lang="ru-RU" sz="1800" b="1" dirty="0">
                <a:solidFill>
                  <a:srgbClr val="FF0000"/>
                </a:solidFill>
              </a:rPr>
              <a:t>стандартами  внутреннего финансового контроля и внутреннего финансового аудита</a:t>
            </a:r>
            <a:r>
              <a:rPr lang="ru-RU" sz="1800" b="1" dirty="0">
                <a:solidFill>
                  <a:schemeClr val="accent1">
                    <a:lumMod val="50000"/>
                  </a:schemeClr>
                </a:solidFill>
              </a:rPr>
              <a:t>, устанавливаемыми Министерством финансов Российской Федерации. </a:t>
            </a:r>
            <a:r>
              <a:rPr lang="ru-RU" sz="1800" b="1" dirty="0">
                <a:solidFill>
                  <a:srgbClr val="FF0000"/>
                </a:solidFill>
              </a:rPr>
              <a:t>(ВФК-1,2; ВФА)</a:t>
            </a:r>
            <a:r>
              <a:rPr lang="ru-RU" sz="1800" b="1" dirty="0">
                <a:solidFill>
                  <a:schemeClr val="accent1">
                    <a:lumMod val="50000"/>
                  </a:schemeClr>
                </a:solidFill>
              </a:rPr>
              <a:t/>
            </a:r>
            <a:br>
              <a:rPr lang="ru-RU" sz="1800" b="1" dirty="0">
                <a:solidFill>
                  <a:schemeClr val="accent1">
                    <a:lumMod val="50000"/>
                  </a:schemeClr>
                </a:solidFill>
              </a:rPr>
            </a:br>
            <a:r>
              <a:rPr lang="ru-RU" sz="1800" b="1" dirty="0">
                <a:solidFill>
                  <a:schemeClr val="accent1">
                    <a:lumMod val="50000"/>
                  </a:schemeClr>
                </a:solidFill>
              </a:rPr>
              <a:t/>
            </a:r>
            <a:br>
              <a:rPr lang="ru-RU" sz="1800" b="1" dirty="0">
                <a:solidFill>
                  <a:schemeClr val="accent1">
                    <a:lumMod val="50000"/>
                  </a:schemeClr>
                </a:solidFill>
              </a:rPr>
            </a:br>
            <a:r>
              <a:rPr lang="ru-RU" sz="1800" b="1" dirty="0">
                <a:solidFill>
                  <a:schemeClr val="accent1">
                    <a:lumMod val="50000"/>
                  </a:schemeClr>
                </a:solidFill>
              </a:rPr>
              <a:t>Федеральные стандарты внутреннего финансового контроля должны содержать порядок организации и проведения внутреннего финансового контроля, права и обязанности должностных лиц, работников при осуществлении внутреннего финансового контроля.</a:t>
            </a:r>
            <a:br>
              <a:rPr lang="ru-RU" sz="1800" b="1" dirty="0">
                <a:solidFill>
                  <a:schemeClr val="accent1">
                    <a:lumMod val="50000"/>
                  </a:schemeClr>
                </a:solidFill>
              </a:rPr>
            </a:br>
            <a:r>
              <a:rPr lang="ru-RU" sz="1800" b="1" dirty="0">
                <a:solidFill>
                  <a:schemeClr val="accent1">
                    <a:lumMod val="50000"/>
                  </a:schemeClr>
                </a:solidFill>
              </a:rPr>
              <a:t>.</a:t>
            </a:r>
            <a:br>
              <a:rPr lang="ru-RU" sz="1800" b="1" dirty="0">
                <a:solidFill>
                  <a:schemeClr val="accent1">
                    <a:lumMod val="50000"/>
                  </a:schemeClr>
                </a:solidFill>
              </a:rPr>
            </a:br>
            <a:r>
              <a:rPr lang="ru-RU" sz="1800" b="1" dirty="0">
                <a:solidFill>
                  <a:schemeClr val="accent1">
                    <a:lumMod val="50000"/>
                  </a:schemeClr>
                </a:solidFill>
              </a:rPr>
              <a:t/>
            </a:r>
            <a:br>
              <a:rPr lang="ru-RU" sz="1800" b="1" dirty="0">
                <a:solidFill>
                  <a:schemeClr val="accent1">
                    <a:lumMod val="50000"/>
                  </a:schemeClr>
                </a:solidFill>
              </a:rPr>
            </a:br>
            <a:r>
              <a:rPr lang="ru-RU" sz="1800" b="1" dirty="0">
                <a:solidFill>
                  <a:schemeClr val="accent1">
                    <a:lumMod val="50000"/>
                  </a:schemeClr>
                </a:solidFill>
              </a:rPr>
              <a:t>Главные администраторы бюджетных средств, администраторы бюджетных средств, финансовые органы, органы управления государственными внебюджетными фондами </a:t>
            </a:r>
            <a:r>
              <a:rPr lang="ru-RU" sz="2700" b="1" dirty="0">
                <a:solidFill>
                  <a:srgbClr val="FF0000"/>
                </a:solidFill>
              </a:rPr>
              <a:t>издают ведомственные (внутренние) акты, обеспечивающие осуществление внутреннего финансового контроля с соблюдением федеральных стандартов внутреннего финансового контроля.</a:t>
            </a:r>
            <a:r>
              <a:rPr lang="ru-RU" sz="1800" b="1" dirty="0">
                <a:solidFill>
                  <a:schemeClr val="accent1">
                    <a:lumMod val="50000"/>
                  </a:schemeClr>
                </a:solidFill>
              </a:rPr>
              <a:t/>
            </a:r>
            <a:br>
              <a:rPr lang="ru-RU" sz="1800" b="1" dirty="0">
                <a:solidFill>
                  <a:schemeClr val="accent1">
                    <a:lumMod val="50000"/>
                  </a:schemeClr>
                </a:solidFill>
              </a:rPr>
            </a:br>
            <a:r>
              <a:rPr lang="ru-RU" sz="1800" b="1" dirty="0">
                <a:solidFill>
                  <a:schemeClr val="accent1">
                    <a:lumMod val="50000"/>
                  </a:schemeClr>
                </a:solidFill>
              </a:rPr>
              <a:t/>
            </a:r>
            <a:br>
              <a:rPr lang="ru-RU" sz="1800" b="1" dirty="0">
                <a:solidFill>
                  <a:schemeClr val="accent1">
                    <a:lumMod val="50000"/>
                  </a:schemeClr>
                </a:solidFill>
              </a:rPr>
            </a:br>
            <a:r>
              <a:rPr lang="ru-RU" sz="1800" b="1" dirty="0">
                <a:solidFill>
                  <a:schemeClr val="accent1">
                    <a:lumMod val="50000"/>
                  </a:schemeClr>
                </a:solidFill>
              </a:rPr>
              <a:t>Главные администраторы бюджетных средств, администраторы бюджетных средств, финансовые органы, органы управления государственными внебюджетными фондами, </a:t>
            </a:r>
            <a:r>
              <a:rPr lang="ru-RU" sz="1800" b="1" dirty="0">
                <a:solidFill>
                  <a:srgbClr val="FF0000"/>
                </a:solidFill>
              </a:rPr>
              <a:t>осуществляющие внутренний финансовый аудит, издают ведомственные (внутренние) акты</a:t>
            </a:r>
            <a:r>
              <a:rPr lang="ru-RU" sz="1800" b="1" dirty="0">
                <a:solidFill>
                  <a:schemeClr val="accent1">
                    <a:lumMod val="50000"/>
                  </a:schemeClr>
                </a:solidFill>
              </a:rPr>
              <a:t>, обеспечивающие осуществление внутреннего финансового аудита, с соблюдением федеральных стандартов внутреннего финансового аудита и требований к организации внутреннего финансового аудита.</a:t>
            </a:r>
            <a:r>
              <a:rPr lang="ru-RU" dirty="0"/>
              <a:t/>
            </a:r>
            <a:br>
              <a:rPr lang="ru-RU" dirty="0"/>
            </a:br>
            <a:endParaRPr lang="ru-RU" sz="1600" dirty="0"/>
          </a:p>
        </p:txBody>
      </p:sp>
    </p:spTree>
    <p:extLst>
      <p:ext uri="{BB962C8B-B14F-4D97-AF65-F5344CB8AC3E}">
        <p14:creationId xmlns:p14="http://schemas.microsoft.com/office/powerpoint/2010/main" val="31267470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xmlns="" id="{62F4D955-422B-4945-A191-202FFAD3DEA2}"/>
              </a:ext>
            </a:extLst>
          </p:cNvPr>
          <p:cNvSpPr>
            <a:spLocks noGrp="1"/>
          </p:cNvSpPr>
          <p:nvPr>
            <p:ph type="ctrTitle"/>
          </p:nvPr>
        </p:nvSpPr>
        <p:spPr>
          <a:xfrm>
            <a:off x="798286" y="4644627"/>
            <a:ext cx="10595428" cy="2387600"/>
          </a:xfrm>
        </p:spPr>
        <p:txBody>
          <a:bodyPr>
            <a:normAutofit fontScale="90000"/>
          </a:bodyPr>
          <a:lstStyle/>
          <a:p>
            <a:r>
              <a:rPr lang="ru-RU" sz="2000" b="1" dirty="0">
                <a:solidFill>
                  <a:srgbClr val="FF0000"/>
                </a:solidFill>
              </a:rPr>
              <a:t>Федеральные стандарты </a:t>
            </a:r>
            <a:r>
              <a:rPr lang="ru-RU" sz="2000" b="1" dirty="0">
                <a:solidFill>
                  <a:schemeClr val="accent1">
                    <a:lumMod val="50000"/>
                  </a:schemeClr>
                </a:solidFill>
              </a:rPr>
              <a:t>осуществления внутреннего государственного (муниципального) финансового контроля </a:t>
            </a:r>
            <a:r>
              <a:rPr lang="ru-RU" sz="2000" b="1" dirty="0">
                <a:solidFill>
                  <a:srgbClr val="FF0000"/>
                </a:solidFill>
              </a:rPr>
              <a:t>должны содержать принципы, основания и порядок проведения </a:t>
            </a:r>
            <a:r>
              <a:rPr lang="ru-RU" sz="2000" b="1" dirty="0">
                <a:solidFill>
                  <a:schemeClr val="accent1">
                    <a:lumMod val="50000"/>
                  </a:schemeClr>
                </a:solidFill>
              </a:rPr>
              <a:t>проверок, ревизий и обследований, оформления и реализации их результатов, права </a:t>
            </a:r>
            <a:br>
              <a:rPr lang="ru-RU" sz="2000" b="1" dirty="0">
                <a:solidFill>
                  <a:schemeClr val="accent1">
                    <a:lumMod val="50000"/>
                  </a:schemeClr>
                </a:solidFill>
              </a:rPr>
            </a:br>
            <a:r>
              <a:rPr lang="ru-RU" sz="2000" b="1" dirty="0">
                <a:solidFill>
                  <a:schemeClr val="accent1">
                    <a:lumMod val="50000"/>
                  </a:schemeClr>
                </a:solidFill>
              </a:rPr>
              <a:t>и обязанности должностных лиц органов внутреннего государственного (муниципального) финансового контроля, права и обязанности объектов контроля (их должностных лиц), в том числе по организационно-техническому обеспечению проверок, ревизий и обследований, осуществляемых должностными лицами органов внутреннего государственного (муниципального) финансового контроля, порядок досудебного обжалования решений и действий (бездействия) органов внутреннего государственного (муниципального) финансового контроля и их должностных лиц, внутреннего контроля качества исполнения полномочий по внутреннему государственному (муниципальному) финансовому контролю, продления срока исполнения представления, предписания.</a:t>
            </a:r>
            <a:br>
              <a:rPr lang="ru-RU" sz="2000" b="1" dirty="0">
                <a:solidFill>
                  <a:schemeClr val="accent1">
                    <a:lumMod val="50000"/>
                  </a:schemeClr>
                </a:solidFill>
              </a:rPr>
            </a:br>
            <a:r>
              <a:rPr lang="ru-RU" sz="2000" b="1" dirty="0">
                <a:solidFill>
                  <a:schemeClr val="accent1">
                    <a:lumMod val="50000"/>
                  </a:schemeClr>
                </a:solidFill>
              </a:rPr>
              <a:t/>
            </a:r>
            <a:br>
              <a:rPr lang="ru-RU" sz="2000" b="1" dirty="0">
                <a:solidFill>
                  <a:schemeClr val="accent1">
                    <a:lumMod val="50000"/>
                  </a:schemeClr>
                </a:solidFill>
              </a:rPr>
            </a:br>
            <a:r>
              <a:rPr lang="ru-RU" sz="2000" b="1" dirty="0">
                <a:solidFill>
                  <a:srgbClr val="FF0000"/>
                </a:solidFill>
              </a:rPr>
              <a:t>Стандарты (регламенты) внутренней организации контрольной деятельности </a:t>
            </a:r>
            <a:r>
              <a:rPr lang="ru-RU" sz="2000" b="1" dirty="0">
                <a:solidFill>
                  <a:schemeClr val="accent1">
                    <a:lumMod val="50000"/>
                  </a:schemeClr>
                </a:solidFill>
              </a:rPr>
              <a:t>органов внутреннего государственного (муниципального) финансового контроля должны содержать сроки и последовательность действий должностных лиц при планировании и проведении проверок, ревизий, обследований и оформлении их результатов.</a:t>
            </a:r>
            <a:br>
              <a:rPr lang="ru-RU" sz="2000" b="1" dirty="0">
                <a:solidFill>
                  <a:schemeClr val="accent1">
                    <a:lumMod val="50000"/>
                  </a:schemeClr>
                </a:solidFill>
              </a:rPr>
            </a:br>
            <a:r>
              <a:rPr lang="ru-RU" sz="2000" b="1" dirty="0">
                <a:solidFill>
                  <a:schemeClr val="accent1">
                    <a:lumMod val="50000"/>
                  </a:schemeClr>
                </a:solidFill>
              </a:rPr>
              <a:t/>
            </a:r>
            <a:br>
              <a:rPr lang="ru-RU" sz="2000" b="1" dirty="0">
                <a:solidFill>
                  <a:schemeClr val="accent1">
                    <a:lumMod val="50000"/>
                  </a:schemeClr>
                </a:solidFill>
              </a:rPr>
            </a:br>
            <a:r>
              <a:rPr lang="ru-RU" sz="2000" b="1" dirty="0">
                <a:solidFill>
                  <a:srgbClr val="FF0000"/>
                </a:solidFill>
              </a:rPr>
              <a:t>Формы и требования к содержанию представлений и предписаний, уведомлений о применении бюджетных мер принуждения, </a:t>
            </a:r>
            <a:r>
              <a:rPr lang="ru-RU" sz="2000" b="1" dirty="0">
                <a:solidFill>
                  <a:schemeClr val="accent1">
                    <a:lumMod val="50000"/>
                  </a:schemeClr>
                </a:solidFill>
              </a:rPr>
              <a:t>иных документов, необходимых для осуществления полномочий </a:t>
            </a:r>
            <a:br>
              <a:rPr lang="ru-RU" sz="2000" b="1" dirty="0">
                <a:solidFill>
                  <a:schemeClr val="accent1">
                    <a:lumMod val="50000"/>
                  </a:schemeClr>
                </a:solidFill>
              </a:rPr>
            </a:br>
            <a:r>
              <a:rPr lang="ru-RU" sz="2000" b="1" dirty="0">
                <a:solidFill>
                  <a:schemeClr val="accent1">
                    <a:lumMod val="50000"/>
                  </a:schemeClr>
                </a:solidFill>
              </a:rPr>
              <a:t>по внутреннему государственному (муниципальному) финансовому контролю, </a:t>
            </a:r>
            <a:r>
              <a:rPr lang="ru-RU" sz="2000" b="1" dirty="0">
                <a:solidFill>
                  <a:srgbClr val="FF0000"/>
                </a:solidFill>
              </a:rPr>
              <a:t>утверждаются Федеральным казначейством, уполномоченным органом исполнительной власти субъекта Российской Федерации, органом местного самоуправления</a:t>
            </a:r>
            <a:r>
              <a:rPr lang="ru-RU" dirty="0">
                <a:solidFill>
                  <a:srgbClr val="FF0000"/>
                </a:solidFill>
              </a:rPr>
              <a:t/>
            </a:r>
            <a:br>
              <a:rPr lang="ru-RU" dirty="0">
                <a:solidFill>
                  <a:srgbClr val="FF0000"/>
                </a:solidFill>
              </a:rPr>
            </a:br>
            <a:endParaRPr lang="ru-RU" dirty="0">
              <a:solidFill>
                <a:srgbClr val="FF0000"/>
              </a:solidFill>
            </a:endParaRPr>
          </a:p>
        </p:txBody>
      </p:sp>
    </p:spTree>
    <p:extLst>
      <p:ext uri="{BB962C8B-B14F-4D97-AF65-F5344CB8AC3E}">
        <p14:creationId xmlns:p14="http://schemas.microsoft.com/office/powerpoint/2010/main" val="36079543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xmlns="" id="{62F4D955-422B-4945-A191-202FFAD3DEA2}"/>
              </a:ext>
            </a:extLst>
          </p:cNvPr>
          <p:cNvSpPr>
            <a:spLocks noGrp="1"/>
          </p:cNvSpPr>
          <p:nvPr>
            <p:ph type="ctrTitle"/>
          </p:nvPr>
        </p:nvSpPr>
        <p:spPr>
          <a:xfrm>
            <a:off x="1185026" y="4792672"/>
            <a:ext cx="10595428" cy="2387600"/>
          </a:xfrm>
        </p:spPr>
        <p:txBody>
          <a:bodyPr>
            <a:normAutofit fontScale="90000"/>
          </a:bodyPr>
          <a:lstStyle/>
          <a:p>
            <a:r>
              <a:rPr lang="ru-RU" sz="4000" b="1" dirty="0">
                <a:solidFill>
                  <a:srgbClr val="FF0000"/>
                </a:solidFill>
              </a:rPr>
              <a:t>Финансовый менеджмент</a:t>
            </a:r>
            <a:r>
              <a:rPr lang="ru-RU" sz="1900" b="1" dirty="0">
                <a:solidFill>
                  <a:schemeClr val="accent1">
                    <a:lumMod val="50000"/>
                  </a:schemeClr>
                </a:solidFill>
              </a:rPr>
              <a:t/>
            </a:r>
            <a:br>
              <a:rPr lang="ru-RU" sz="1900" b="1" dirty="0">
                <a:solidFill>
                  <a:schemeClr val="accent1">
                    <a:lumMod val="50000"/>
                  </a:schemeClr>
                </a:solidFill>
              </a:rPr>
            </a:br>
            <a:r>
              <a:rPr lang="ru-RU" sz="1900" b="1" dirty="0">
                <a:solidFill>
                  <a:schemeClr val="accent1">
                    <a:lumMod val="50000"/>
                  </a:schemeClr>
                </a:solidFill>
              </a:rPr>
              <a:t/>
            </a:r>
            <a:br>
              <a:rPr lang="ru-RU" sz="1900" b="1" dirty="0">
                <a:solidFill>
                  <a:schemeClr val="accent1">
                    <a:lumMod val="50000"/>
                  </a:schemeClr>
                </a:solidFill>
              </a:rPr>
            </a:br>
            <a:r>
              <a:rPr lang="ru-RU" sz="1900" b="1" dirty="0">
                <a:solidFill>
                  <a:schemeClr val="accent1">
                    <a:lumMod val="50000"/>
                  </a:schemeClr>
                </a:solidFill>
              </a:rPr>
              <a:t>Внутренний финансовый контроль и внутренний финансовый аудит осуществляются с учетом необходимости </a:t>
            </a:r>
            <a:r>
              <a:rPr lang="ru-RU" sz="2700" b="1" dirty="0">
                <a:solidFill>
                  <a:srgbClr val="FF0000"/>
                </a:solidFill>
              </a:rPr>
              <a:t>достижения целевых значений показателей качества финансового менеджмента</a:t>
            </a:r>
            <a:r>
              <a:rPr lang="ru-RU" sz="1900" b="1" dirty="0">
                <a:solidFill>
                  <a:schemeClr val="accent1">
                    <a:lumMod val="50000"/>
                  </a:schemeClr>
                </a:solidFill>
              </a:rPr>
              <a:t>.</a:t>
            </a:r>
            <a:br>
              <a:rPr lang="ru-RU" sz="1900" b="1" dirty="0">
                <a:solidFill>
                  <a:schemeClr val="accent1">
                    <a:lumMod val="50000"/>
                  </a:schemeClr>
                </a:solidFill>
              </a:rPr>
            </a:br>
            <a:r>
              <a:rPr lang="ru-RU" sz="1900" b="1" dirty="0">
                <a:solidFill>
                  <a:schemeClr val="accent1">
                    <a:lumMod val="50000"/>
                  </a:schemeClr>
                </a:solidFill>
              </a:rPr>
              <a:t/>
            </a:r>
            <a:br>
              <a:rPr lang="ru-RU" sz="1900" b="1" dirty="0">
                <a:solidFill>
                  <a:schemeClr val="accent1">
                    <a:lumMod val="50000"/>
                  </a:schemeClr>
                </a:solidFill>
              </a:rPr>
            </a:br>
            <a:r>
              <a:rPr lang="ru-RU" sz="2700" b="1" dirty="0">
                <a:solidFill>
                  <a:schemeClr val="accent1">
                    <a:lumMod val="50000"/>
                  </a:schemeClr>
                </a:solidFill>
              </a:rPr>
              <a:t>Под финансовым менеджментом рассматривается </a:t>
            </a:r>
            <a:r>
              <a:rPr lang="ru-RU" sz="2700" b="1" dirty="0">
                <a:solidFill>
                  <a:srgbClr val="FF0000"/>
                </a:solidFill>
              </a:rPr>
              <a:t>осуществление</a:t>
            </a:r>
            <a:r>
              <a:rPr lang="ru-RU" sz="2700" b="1" dirty="0">
                <a:solidFill>
                  <a:schemeClr val="accent1">
                    <a:lumMod val="50000"/>
                  </a:schemeClr>
                </a:solidFill>
              </a:rPr>
              <a:t> главными администраторами бюджетных средств, администраторами бюджетных средств </a:t>
            </a:r>
            <a:r>
              <a:rPr lang="ru-RU" sz="2700" b="1" dirty="0">
                <a:solidFill>
                  <a:srgbClr val="FF0000"/>
                </a:solidFill>
              </a:rPr>
              <a:t>процедур составления и исполнения бюджета, составления бюджетной отчетности и ведения бюджетного учета, необходимых для исполнения соответствующих бюджетных полномочий</a:t>
            </a:r>
            <a:r>
              <a:rPr lang="ru-RU" sz="2700" b="1" dirty="0">
                <a:solidFill>
                  <a:schemeClr val="accent1">
                    <a:lumMod val="50000"/>
                  </a:schemeClr>
                </a:solidFill>
              </a:rPr>
              <a:t>, установленных бюджетным законодательством Российской Федерации и нормативными правовыми актами, регулирующими бюджетные правоотношения.</a:t>
            </a:r>
            <a:r>
              <a:rPr lang="ru-RU" sz="1900" b="1" dirty="0">
                <a:solidFill>
                  <a:schemeClr val="accent1">
                    <a:lumMod val="50000"/>
                  </a:schemeClr>
                </a:solidFill>
              </a:rPr>
              <a:t/>
            </a:r>
            <a:br>
              <a:rPr lang="ru-RU" sz="1900" b="1" dirty="0">
                <a:solidFill>
                  <a:schemeClr val="accent1">
                    <a:lumMod val="50000"/>
                  </a:schemeClr>
                </a:solidFill>
              </a:rPr>
            </a:br>
            <a:r>
              <a:rPr lang="ru-RU" sz="1900" b="1" dirty="0">
                <a:solidFill>
                  <a:schemeClr val="accent1">
                    <a:lumMod val="50000"/>
                  </a:schemeClr>
                </a:solidFill>
              </a:rPr>
              <a:t/>
            </a:r>
            <a:br>
              <a:rPr lang="ru-RU" sz="1900" b="1" dirty="0">
                <a:solidFill>
                  <a:schemeClr val="accent1">
                    <a:lumMod val="50000"/>
                  </a:schemeClr>
                </a:solidFill>
              </a:rPr>
            </a:br>
            <a:r>
              <a:rPr lang="ru-RU" sz="1900" b="1" dirty="0">
                <a:solidFill>
                  <a:srgbClr val="FF0000"/>
                </a:solidFill>
              </a:rPr>
              <a:t>Целевые значения </a:t>
            </a:r>
            <a:r>
              <a:rPr lang="ru-RU" sz="1900" b="1" dirty="0">
                <a:solidFill>
                  <a:schemeClr val="accent1">
                    <a:lumMod val="50000"/>
                  </a:schemeClr>
                </a:solidFill>
              </a:rPr>
              <a:t>показателей качества финансового менеджмента устанавливаются:</a:t>
            </a:r>
            <a:br>
              <a:rPr lang="ru-RU" sz="1900" b="1" dirty="0">
                <a:solidFill>
                  <a:schemeClr val="accent1">
                    <a:lumMod val="50000"/>
                  </a:schemeClr>
                </a:solidFill>
              </a:rPr>
            </a:br>
            <a:r>
              <a:rPr lang="ru-RU" sz="1900" b="1" dirty="0">
                <a:solidFill>
                  <a:schemeClr val="accent1">
                    <a:lumMod val="50000"/>
                  </a:schemeClr>
                </a:solidFill>
              </a:rPr>
              <a:t/>
            </a:r>
            <a:br>
              <a:rPr lang="ru-RU" sz="1900" b="1" dirty="0">
                <a:solidFill>
                  <a:schemeClr val="accent1">
                    <a:lumMod val="50000"/>
                  </a:schemeClr>
                </a:solidFill>
              </a:rPr>
            </a:br>
            <a:r>
              <a:rPr lang="ru-RU" sz="1900" b="1" dirty="0">
                <a:solidFill>
                  <a:schemeClr val="accent1">
                    <a:lumMod val="50000"/>
                  </a:schemeClr>
                </a:solidFill>
              </a:rPr>
              <a:t>а) </a:t>
            </a:r>
            <a:r>
              <a:rPr lang="ru-RU" sz="1900" b="1" dirty="0">
                <a:solidFill>
                  <a:srgbClr val="FF0000"/>
                </a:solidFill>
              </a:rPr>
              <a:t>финансовым органом</a:t>
            </a:r>
            <a:r>
              <a:rPr lang="ru-RU" sz="1900" b="1" dirty="0">
                <a:solidFill>
                  <a:schemeClr val="accent1">
                    <a:lumMod val="50000"/>
                  </a:schemeClr>
                </a:solidFill>
              </a:rPr>
              <a:t>, органом управления государственным внебюджетным фондом в отношении главных администраторов бюджетных средств, осуществляющих составление и исполнение соответствующего бюджета в соответствии с установленными настоящим Кодексом полномочиями, в установленном ими порядке;</a:t>
            </a:r>
            <a:br>
              <a:rPr lang="ru-RU" sz="1900" b="1" dirty="0">
                <a:solidFill>
                  <a:schemeClr val="accent1">
                    <a:lumMod val="50000"/>
                  </a:schemeClr>
                </a:solidFill>
              </a:rPr>
            </a:br>
            <a:r>
              <a:rPr lang="ru-RU" sz="1900" b="1" dirty="0">
                <a:solidFill>
                  <a:schemeClr val="accent1">
                    <a:lumMod val="50000"/>
                  </a:schemeClr>
                </a:solidFill>
              </a:rPr>
              <a:t/>
            </a:r>
            <a:br>
              <a:rPr lang="ru-RU" sz="1900" b="1" dirty="0">
                <a:solidFill>
                  <a:schemeClr val="accent1">
                    <a:lumMod val="50000"/>
                  </a:schemeClr>
                </a:solidFill>
              </a:rPr>
            </a:br>
            <a:r>
              <a:rPr lang="ru-RU" sz="1900" b="1" dirty="0">
                <a:solidFill>
                  <a:schemeClr val="accent1">
                    <a:lumMod val="50000"/>
                  </a:schemeClr>
                </a:solidFill>
              </a:rPr>
              <a:t>б) </a:t>
            </a:r>
            <a:r>
              <a:rPr lang="ru-RU" sz="1900" b="1" dirty="0">
                <a:solidFill>
                  <a:srgbClr val="FF0000"/>
                </a:solidFill>
              </a:rPr>
              <a:t>главным администратором бюджетных средств </a:t>
            </a:r>
            <a:r>
              <a:rPr lang="ru-RU" sz="1900" b="1" dirty="0">
                <a:solidFill>
                  <a:schemeClr val="accent1">
                    <a:lumMod val="50000"/>
                  </a:schemeClr>
                </a:solidFill>
              </a:rPr>
              <a:t>в отношении подведомственных ему администраторов бюджетных средств в установленном им порядке.</a:t>
            </a:r>
            <a:r>
              <a:rPr lang="ru-RU" dirty="0"/>
              <a:t/>
            </a:r>
            <a:br>
              <a:rPr lang="ru-RU" dirty="0"/>
            </a:br>
            <a:endParaRPr lang="ru-RU" dirty="0"/>
          </a:p>
        </p:txBody>
      </p:sp>
    </p:spTree>
    <p:extLst>
      <p:ext uri="{BB962C8B-B14F-4D97-AF65-F5344CB8AC3E}">
        <p14:creationId xmlns:p14="http://schemas.microsoft.com/office/powerpoint/2010/main" val="23541708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xmlns="" id="{62F4D955-422B-4945-A191-202FFAD3DEA2}"/>
              </a:ext>
            </a:extLst>
          </p:cNvPr>
          <p:cNvSpPr>
            <a:spLocks noGrp="1"/>
          </p:cNvSpPr>
          <p:nvPr>
            <p:ph type="ctrTitle"/>
          </p:nvPr>
        </p:nvSpPr>
        <p:spPr>
          <a:xfrm>
            <a:off x="3988526" y="4225385"/>
            <a:ext cx="7846025" cy="2387600"/>
          </a:xfrm>
        </p:spPr>
        <p:txBody>
          <a:bodyPr>
            <a:normAutofit fontScale="90000"/>
          </a:bodyPr>
          <a:lstStyle/>
          <a:p>
            <a:r>
              <a:rPr lang="ru-RU" sz="3100" b="1" dirty="0">
                <a:solidFill>
                  <a:srgbClr val="FF0000"/>
                </a:solidFill>
              </a:rPr>
              <a:t>Достижение целевых значений показателей качества финансового менеджмента подлежит мониторингу </a:t>
            </a:r>
            <a:r>
              <a:rPr lang="ru-RU" sz="2000" b="1" dirty="0">
                <a:solidFill>
                  <a:schemeClr val="accent1">
                    <a:lumMod val="50000"/>
                  </a:schemeClr>
                </a:solidFill>
              </a:rPr>
              <a:t/>
            </a:r>
            <a:br>
              <a:rPr lang="ru-RU" sz="2000" b="1" dirty="0">
                <a:solidFill>
                  <a:schemeClr val="accent1">
                    <a:lumMod val="50000"/>
                  </a:schemeClr>
                </a:solidFill>
              </a:rPr>
            </a:br>
            <a:r>
              <a:rPr lang="ru-RU" sz="2000" b="1" dirty="0">
                <a:solidFill>
                  <a:schemeClr val="accent1">
                    <a:lumMod val="50000"/>
                  </a:schemeClr>
                </a:solidFill>
              </a:rPr>
              <a:t/>
            </a:r>
            <a:br>
              <a:rPr lang="ru-RU" sz="2000" b="1" dirty="0">
                <a:solidFill>
                  <a:schemeClr val="accent1">
                    <a:lumMod val="50000"/>
                  </a:schemeClr>
                </a:solidFill>
              </a:rPr>
            </a:br>
            <a:r>
              <a:rPr lang="ru-RU" sz="2000" b="1" dirty="0">
                <a:solidFill>
                  <a:schemeClr val="accent1">
                    <a:lumMod val="50000"/>
                  </a:schemeClr>
                </a:solidFill>
              </a:rPr>
              <a:t/>
            </a:r>
            <a:br>
              <a:rPr lang="ru-RU" sz="2000" b="1" dirty="0">
                <a:solidFill>
                  <a:schemeClr val="accent1">
                    <a:lumMod val="50000"/>
                  </a:schemeClr>
                </a:solidFill>
              </a:rPr>
            </a:br>
            <a:r>
              <a:rPr lang="ru-RU" sz="2000" b="1" dirty="0">
                <a:solidFill>
                  <a:schemeClr val="accent1">
                    <a:lumMod val="50000"/>
                  </a:schemeClr>
                </a:solidFill>
              </a:rPr>
              <a:t>а) финансовым органом, органом управления государственным внебюджетным фондом в отношении главных администраторов бюджетных средств, осуществляющих составление и исполнение соответствующего бюджета в соответствии с установленными настоящим Кодексом полномочиями, в установленном ими порядке;</a:t>
            </a:r>
            <a:br>
              <a:rPr lang="ru-RU" sz="2000" b="1" dirty="0">
                <a:solidFill>
                  <a:schemeClr val="accent1">
                    <a:lumMod val="50000"/>
                  </a:schemeClr>
                </a:solidFill>
              </a:rPr>
            </a:br>
            <a:r>
              <a:rPr lang="ru-RU" sz="2000" b="1" dirty="0">
                <a:solidFill>
                  <a:schemeClr val="accent1">
                    <a:lumMod val="50000"/>
                  </a:schemeClr>
                </a:solidFill>
              </a:rPr>
              <a:t/>
            </a:r>
            <a:br>
              <a:rPr lang="ru-RU" sz="2000" b="1" dirty="0">
                <a:solidFill>
                  <a:schemeClr val="accent1">
                    <a:lumMod val="50000"/>
                  </a:schemeClr>
                </a:solidFill>
              </a:rPr>
            </a:br>
            <a:r>
              <a:rPr lang="ru-RU" sz="2000" b="1" dirty="0">
                <a:solidFill>
                  <a:schemeClr val="accent1">
                    <a:lumMod val="50000"/>
                  </a:schemeClr>
                </a:solidFill>
              </a:rPr>
              <a:t>б) главным администратором бюджетных средств в отношении подведомственных ему администраторов бюджетных средств в установленном им порядке.</a:t>
            </a:r>
            <a:br>
              <a:rPr lang="ru-RU" sz="2000" b="1" dirty="0">
                <a:solidFill>
                  <a:schemeClr val="accent1">
                    <a:lumMod val="50000"/>
                  </a:schemeClr>
                </a:solidFill>
              </a:rPr>
            </a:br>
            <a:r>
              <a:rPr lang="ru-RU" sz="2000" b="1" dirty="0">
                <a:solidFill>
                  <a:schemeClr val="accent1">
                    <a:lumMod val="50000"/>
                  </a:schemeClr>
                </a:solidFill>
              </a:rPr>
              <a:t/>
            </a:r>
            <a:br>
              <a:rPr lang="ru-RU" sz="2000" b="1" dirty="0">
                <a:solidFill>
                  <a:schemeClr val="accent1">
                    <a:lumMod val="50000"/>
                  </a:schemeClr>
                </a:solidFill>
              </a:rPr>
            </a:br>
            <a:r>
              <a:rPr lang="ru-RU" sz="2000" b="1" dirty="0">
                <a:solidFill>
                  <a:schemeClr val="accent1">
                    <a:lumMod val="50000"/>
                  </a:schemeClr>
                </a:solidFill>
              </a:rPr>
              <a:t>Порядок мониторинга качества финансового менеджмента </a:t>
            </a:r>
            <a:r>
              <a:rPr lang="ru-RU" sz="2000" b="1" dirty="0">
                <a:solidFill>
                  <a:srgbClr val="FF0000"/>
                </a:solidFill>
              </a:rPr>
              <a:t>должен содержать правила расчета и анализа значений показателей качества финансового менеджмента, а также правила запроса и представления информации органу, осуществляющему мониторинг качества финансового менеджмента</a:t>
            </a:r>
            <a:r>
              <a:rPr lang="ru-RU" sz="2000" b="1" dirty="0">
                <a:solidFill>
                  <a:schemeClr val="accent1">
                    <a:lumMod val="50000"/>
                  </a:schemeClr>
                </a:solidFill>
              </a:rPr>
              <a:t>. </a:t>
            </a:r>
            <a:r>
              <a:rPr lang="ru-RU" dirty="0"/>
              <a:t/>
            </a:r>
            <a:br>
              <a:rPr lang="ru-RU" dirty="0"/>
            </a:br>
            <a:endParaRPr lang="ru-RU" dirty="0"/>
          </a:p>
        </p:txBody>
      </p:sp>
      <p:sp>
        <p:nvSpPr>
          <p:cNvPr id="2" name="Прямоугольник 1">
            <a:extLst>
              <a:ext uri="{FF2B5EF4-FFF2-40B4-BE49-F238E27FC236}">
                <a16:creationId xmlns:a16="http://schemas.microsoft.com/office/drawing/2014/main" xmlns="" id="{8B32BAB9-13FE-4365-A287-F46EF6EFCFC2}"/>
              </a:ext>
            </a:extLst>
          </p:cNvPr>
          <p:cNvSpPr/>
          <p:nvPr/>
        </p:nvSpPr>
        <p:spPr>
          <a:xfrm>
            <a:off x="798286" y="1838794"/>
            <a:ext cx="2667725" cy="3693319"/>
          </a:xfrm>
          <a:prstGeom prst="rect">
            <a:avLst/>
          </a:prstGeom>
        </p:spPr>
        <p:txBody>
          <a:bodyPr wrap="square">
            <a:spAutoFit/>
          </a:bodyPr>
          <a:lstStyle/>
          <a:p>
            <a:r>
              <a:rPr lang="ru-RU" b="1" dirty="0"/>
              <a:t>Проект Приказа Министерства финансов РФ "Об утверждении Методических рекомендаций по проведению финансовыми органами мониторинга качества финансового менеджмента" (подготовлен Минфином России 27.07.2018)</a:t>
            </a:r>
          </a:p>
        </p:txBody>
      </p:sp>
    </p:spTree>
    <p:extLst>
      <p:ext uri="{BB962C8B-B14F-4D97-AF65-F5344CB8AC3E}">
        <p14:creationId xmlns:p14="http://schemas.microsoft.com/office/powerpoint/2010/main" val="39865151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xmlns="" id="{62F4D955-422B-4945-A191-202FFAD3DEA2}"/>
              </a:ext>
            </a:extLst>
          </p:cNvPr>
          <p:cNvSpPr>
            <a:spLocks noGrp="1"/>
          </p:cNvSpPr>
          <p:nvPr>
            <p:ph type="ctrTitle"/>
          </p:nvPr>
        </p:nvSpPr>
        <p:spPr>
          <a:xfrm>
            <a:off x="3596639" y="6040959"/>
            <a:ext cx="7860937" cy="2387600"/>
          </a:xfrm>
        </p:spPr>
        <p:txBody>
          <a:bodyPr>
            <a:normAutofit fontScale="90000"/>
          </a:bodyPr>
          <a:lstStyle/>
          <a:p>
            <a:pPr algn="l"/>
            <a:r>
              <a:rPr lang="ru-RU" sz="1800" b="1" dirty="0">
                <a:solidFill>
                  <a:schemeClr val="accent1">
                    <a:lumMod val="50000"/>
                  </a:schemeClr>
                </a:solidFill>
              </a:rPr>
              <a:t/>
            </a:r>
            <a:br>
              <a:rPr lang="ru-RU" sz="1800" b="1" dirty="0">
                <a:solidFill>
                  <a:schemeClr val="accent1">
                    <a:lumMod val="50000"/>
                  </a:schemeClr>
                </a:solidFill>
              </a:rPr>
            </a:br>
            <a:r>
              <a:rPr lang="ru-RU" sz="1800" b="1" dirty="0">
                <a:solidFill>
                  <a:schemeClr val="accent1">
                    <a:lumMod val="50000"/>
                  </a:schemeClr>
                </a:solidFill>
              </a:rPr>
              <a:t/>
            </a:r>
            <a:br>
              <a:rPr lang="ru-RU" sz="1800" b="1" dirty="0">
                <a:solidFill>
                  <a:schemeClr val="accent1">
                    <a:lumMod val="50000"/>
                  </a:schemeClr>
                </a:solidFill>
              </a:rPr>
            </a:br>
            <a:r>
              <a:rPr lang="ru-RU" sz="1800" dirty="0"/>
              <a:t/>
            </a:r>
            <a:br>
              <a:rPr lang="ru-RU" sz="1800" dirty="0"/>
            </a:br>
            <a:r>
              <a:rPr lang="ru-RU" dirty="0"/>
              <a:t/>
            </a:r>
            <a:br>
              <a:rPr lang="ru-RU" dirty="0"/>
            </a:br>
            <a:r>
              <a:rPr lang="ru-RU" b="1" dirty="0"/>
              <a:t/>
            </a:r>
            <a:br>
              <a:rPr lang="ru-RU" b="1" dirty="0"/>
            </a:br>
            <a:endParaRPr lang="ru-RU" dirty="0"/>
          </a:p>
        </p:txBody>
      </p:sp>
      <p:sp>
        <p:nvSpPr>
          <p:cNvPr id="2" name="Прямоугольник 1">
            <a:extLst>
              <a:ext uri="{FF2B5EF4-FFF2-40B4-BE49-F238E27FC236}">
                <a16:creationId xmlns:a16="http://schemas.microsoft.com/office/drawing/2014/main" xmlns="" id="{B41C0694-3D54-4479-ACD1-B50E822F732C}"/>
              </a:ext>
            </a:extLst>
          </p:cNvPr>
          <p:cNvSpPr/>
          <p:nvPr/>
        </p:nvSpPr>
        <p:spPr>
          <a:xfrm>
            <a:off x="286021" y="981365"/>
            <a:ext cx="3310618" cy="5170646"/>
          </a:xfrm>
          <a:prstGeom prst="rect">
            <a:avLst/>
          </a:prstGeom>
        </p:spPr>
        <p:txBody>
          <a:bodyPr wrap="square">
            <a:spAutoFit/>
          </a:bodyPr>
          <a:lstStyle/>
          <a:p>
            <a:r>
              <a:rPr lang="ru-RU" b="1" dirty="0">
                <a:solidFill>
                  <a:schemeClr val="accent1">
                    <a:lumMod val="50000"/>
                  </a:schemeClr>
                </a:solidFill>
              </a:rPr>
              <a:t/>
            </a:r>
            <a:br>
              <a:rPr lang="ru-RU" b="1" dirty="0">
                <a:solidFill>
                  <a:schemeClr val="accent1">
                    <a:lumMod val="50000"/>
                  </a:schemeClr>
                </a:solidFill>
              </a:rPr>
            </a:br>
            <a:r>
              <a:rPr lang="ru-RU" b="1" dirty="0">
                <a:solidFill>
                  <a:srgbClr val="FF0000"/>
                </a:solidFill>
              </a:rPr>
              <a:t>Полномочия Федерального казначейства, финансовых органов субъектов Российской Федерации (муниципальных образований</a:t>
            </a:r>
            <a:r>
              <a:rPr lang="ru-RU" b="1" dirty="0">
                <a:solidFill>
                  <a:schemeClr val="accent1">
                    <a:lumMod val="50000"/>
                  </a:schemeClr>
                </a:solidFill>
              </a:rPr>
              <a:t>) и органов управления государственными внебюджетными фондами по осуществлению внутреннего государственного (муниципального) финансового контроля </a:t>
            </a:r>
            <a:r>
              <a:rPr lang="ru-RU" sz="2200" b="1" dirty="0">
                <a:solidFill>
                  <a:srgbClr val="FF0000"/>
                </a:solidFill>
              </a:rPr>
              <a:t>при осуществлении санкционировании операций (предварительный контроль)</a:t>
            </a:r>
          </a:p>
        </p:txBody>
      </p:sp>
      <p:sp>
        <p:nvSpPr>
          <p:cNvPr id="4" name="TextBox 3">
            <a:extLst>
              <a:ext uri="{FF2B5EF4-FFF2-40B4-BE49-F238E27FC236}">
                <a16:creationId xmlns:a16="http://schemas.microsoft.com/office/drawing/2014/main" xmlns="" id="{7405EA80-9BAB-4DE3-956F-5B037AFD8472}"/>
              </a:ext>
            </a:extLst>
          </p:cNvPr>
          <p:cNvSpPr txBox="1"/>
          <p:nvPr/>
        </p:nvSpPr>
        <p:spPr>
          <a:xfrm>
            <a:off x="949235" y="491899"/>
            <a:ext cx="10635027" cy="584775"/>
          </a:xfrm>
          <a:prstGeom prst="rect">
            <a:avLst/>
          </a:prstGeom>
          <a:noFill/>
        </p:spPr>
        <p:txBody>
          <a:bodyPr wrap="none" rtlCol="0">
            <a:spAutoFit/>
          </a:bodyPr>
          <a:lstStyle/>
          <a:p>
            <a:r>
              <a:rPr lang="ru-RU" sz="3200" b="1" dirty="0"/>
              <a:t>Действия при осуществлении предварительного контроля</a:t>
            </a:r>
          </a:p>
        </p:txBody>
      </p:sp>
      <p:sp>
        <p:nvSpPr>
          <p:cNvPr id="5" name="Прямоугольник 4">
            <a:extLst>
              <a:ext uri="{FF2B5EF4-FFF2-40B4-BE49-F238E27FC236}">
                <a16:creationId xmlns:a16="http://schemas.microsoft.com/office/drawing/2014/main" xmlns="" id="{68BF2DEF-3A1F-4783-B531-44F0550B88F2}"/>
              </a:ext>
            </a:extLst>
          </p:cNvPr>
          <p:cNvSpPr/>
          <p:nvPr/>
        </p:nvSpPr>
        <p:spPr>
          <a:xfrm>
            <a:off x="3596639" y="1286165"/>
            <a:ext cx="8409576" cy="5355312"/>
          </a:xfrm>
          <a:prstGeom prst="rect">
            <a:avLst/>
          </a:prstGeom>
        </p:spPr>
        <p:txBody>
          <a:bodyPr wrap="square">
            <a:spAutoFit/>
          </a:bodyPr>
          <a:lstStyle/>
          <a:p>
            <a:r>
              <a:rPr lang="ru-RU" b="1" dirty="0">
                <a:solidFill>
                  <a:srgbClr val="FF0000"/>
                </a:solidFill>
              </a:rPr>
              <a:t>контроль за </a:t>
            </a:r>
            <a:r>
              <a:rPr lang="ru-RU" b="1" dirty="0" err="1">
                <a:solidFill>
                  <a:srgbClr val="FF0000"/>
                </a:solidFill>
              </a:rPr>
              <a:t>непревышением</a:t>
            </a:r>
            <a:r>
              <a:rPr lang="ru-RU" b="1" dirty="0">
                <a:solidFill>
                  <a:srgbClr val="FF0000"/>
                </a:solidFill>
              </a:rPr>
              <a:t> суммы </a:t>
            </a:r>
            <a:r>
              <a:rPr lang="ru-RU" dirty="0"/>
              <a:t>по операции над лимитами бюджетных обязательств и (или) бюджетными ассигнованиями; </a:t>
            </a:r>
          </a:p>
          <a:p>
            <a:endParaRPr lang="ru-RU" dirty="0"/>
          </a:p>
          <a:p>
            <a:r>
              <a:rPr lang="ru-RU" b="1" dirty="0">
                <a:solidFill>
                  <a:srgbClr val="FF0000"/>
                </a:solidFill>
              </a:rPr>
              <a:t>контроль за соответствием содержания проводимой операции коду </a:t>
            </a:r>
            <a:r>
              <a:rPr lang="ru-RU" dirty="0"/>
              <a:t>вида расходов бюджетной классификации Российской Федерации, указанному в платежном документе, представленном в Федеральное казначейство получателем бюджетных средств; </a:t>
            </a:r>
          </a:p>
          <a:p>
            <a:endParaRPr lang="ru-RU" dirty="0"/>
          </a:p>
          <a:p>
            <a:r>
              <a:rPr lang="ru-RU" b="1" dirty="0">
                <a:solidFill>
                  <a:srgbClr val="FF0000"/>
                </a:solidFill>
              </a:rPr>
              <a:t>контроль за наличием документов</a:t>
            </a:r>
            <a:r>
              <a:rPr lang="ru-RU" dirty="0"/>
              <a:t>, подтверждающих возникновение денежного обязательства, подлежащего оплате за счет средств бюджета; </a:t>
            </a:r>
          </a:p>
          <a:p>
            <a:endParaRPr lang="ru-RU" dirty="0"/>
          </a:p>
          <a:p>
            <a:r>
              <a:rPr lang="ru-RU" b="1" dirty="0">
                <a:solidFill>
                  <a:srgbClr val="FF0000"/>
                </a:solidFill>
              </a:rPr>
              <a:t>контроль за соответствием сведений </a:t>
            </a:r>
            <a:r>
              <a:rPr lang="ru-RU" dirty="0"/>
              <a:t>о поставленном на учет бюджетном обязательстве по государственному (муниципальному) контракту сведениям о данном государственном (муниципальном) контракте, содержащемся в предусмотренном законодательством Российской Федерации о контрактной системе в сфере закупок товаров, работ, услуг для обеспечения государственных и муниципальных нужд реестре контрактов, заключенных заказчиками.</a:t>
            </a:r>
            <a:br>
              <a:rPr lang="ru-RU" dirty="0"/>
            </a:br>
            <a:r>
              <a:rPr lang="ru-RU" dirty="0"/>
              <a:t/>
            </a:r>
            <a:br>
              <a:rPr lang="ru-RU" dirty="0"/>
            </a:br>
            <a:endParaRPr lang="ru-RU" dirty="0"/>
          </a:p>
        </p:txBody>
      </p:sp>
    </p:spTree>
    <p:extLst>
      <p:ext uri="{BB962C8B-B14F-4D97-AF65-F5344CB8AC3E}">
        <p14:creationId xmlns:p14="http://schemas.microsoft.com/office/powerpoint/2010/main" val="25117732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xmlns="" id="{78DFF00E-FAB6-4114-9DA2-665966E2DF75}"/>
              </a:ext>
            </a:extLst>
          </p:cNvPr>
          <p:cNvSpPr>
            <a:spLocks noGrp="1"/>
          </p:cNvSpPr>
          <p:nvPr>
            <p:ph type="ctrTitle"/>
          </p:nvPr>
        </p:nvSpPr>
        <p:spPr>
          <a:xfrm>
            <a:off x="1524000" y="1949677"/>
            <a:ext cx="9144000" cy="2387600"/>
          </a:xfrm>
        </p:spPr>
        <p:txBody>
          <a:bodyPr>
            <a:normAutofit/>
          </a:bodyPr>
          <a:lstStyle/>
          <a:p>
            <a:r>
              <a:rPr lang="ru-RU" sz="4800" dirty="0">
                <a:solidFill>
                  <a:schemeClr val="accent1">
                    <a:lumMod val="75000"/>
                  </a:schemeClr>
                </a:solidFill>
                <a:latin typeface="Arial" panose="020B0604020202020204" pitchFamily="34" charset="0"/>
                <a:cs typeface="Arial" panose="020B0604020202020204" pitchFamily="34" charset="0"/>
              </a:rPr>
              <a:t>Бюджетные нарушения и меры бюджетного принуждения</a:t>
            </a:r>
          </a:p>
        </p:txBody>
      </p:sp>
    </p:spTree>
    <p:extLst>
      <p:ext uri="{BB962C8B-B14F-4D97-AF65-F5344CB8AC3E}">
        <p14:creationId xmlns:p14="http://schemas.microsoft.com/office/powerpoint/2010/main" val="5123540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48AA35C1-BE2A-4477-940F-0E4BE1ACF573}"/>
              </a:ext>
            </a:extLst>
          </p:cNvPr>
          <p:cNvSpPr>
            <a:spLocks noGrp="1" noChangeArrowheads="1"/>
          </p:cNvSpPr>
          <p:nvPr>
            <p:ph type="ctrTitle"/>
          </p:nvPr>
        </p:nvSpPr>
        <p:spPr bwMode="auto">
          <a:xfrm>
            <a:off x="3387634" y="80874"/>
            <a:ext cx="8168640" cy="6124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3429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342900" algn="l" defTabSz="914400" rtl="0" eaLnBrk="0" fontAlgn="base" latinLnBrk="0" hangingPunct="0">
              <a:lnSpc>
                <a:spcPct val="100000"/>
              </a:lnSpc>
              <a:spcBef>
                <a:spcPct val="0"/>
              </a:spcBef>
              <a:spcAft>
                <a:spcPct val="0"/>
              </a:spcAft>
              <a:buClrTx/>
              <a:buSzTx/>
              <a:buFontTx/>
              <a:buNone/>
              <a:tabLst/>
            </a:pPr>
            <a:r>
              <a:rPr kumimoji="0" lang="ru-RU" altLang="ru-RU" sz="1600" b="1"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a:ln>
                  <a:noFill/>
                </a:ln>
                <a:solidFill>
                  <a:srgbClr val="FF0000"/>
                </a:solidFill>
                <a:effectLst/>
                <a:latin typeface="Arial" panose="020B0604020202020204" pitchFamily="34" charset="0"/>
              </a:rPr>
              <a:t/>
            </a:r>
            <a:br>
              <a:rPr kumimoji="0" lang="ru-RU" altLang="ru-RU" sz="1600" b="0" i="0" u="none" strike="noStrike" cap="none" normalizeH="0" baseline="0" dirty="0">
                <a:ln>
                  <a:noFill/>
                </a:ln>
                <a:solidFill>
                  <a:srgbClr val="FF0000"/>
                </a:solidFill>
                <a:effectLst/>
                <a:latin typeface="Arial" panose="020B0604020202020204" pitchFamily="34" charset="0"/>
              </a:rPr>
            </a:br>
            <a:r>
              <a:rPr kumimoji="0" lang="ru-RU" altLang="ru-RU" sz="1500" b="0" i="0" u="none" strike="noStrike" cap="none" normalizeH="0" baseline="0" dirty="0">
                <a:ln>
                  <a:noFill/>
                </a:ln>
                <a:solidFill>
                  <a:srgbClr val="FF0000"/>
                </a:solidFill>
                <a:effectLst/>
                <a:latin typeface="Arial" panose="020B0604020202020204" pitchFamily="34" charset="0"/>
              </a:rPr>
              <a:t>1) нарушение положений бюджетного законодательства </a:t>
            </a:r>
            <a:r>
              <a:rPr kumimoji="0" lang="ru-RU" altLang="ru-RU" sz="1500" b="0" i="0" u="none" strike="noStrike" cap="none" normalizeH="0" baseline="0" dirty="0">
                <a:ln>
                  <a:noFill/>
                </a:ln>
                <a:solidFill>
                  <a:schemeClr val="tx1"/>
                </a:solidFill>
                <a:effectLst/>
                <a:latin typeface="Arial" panose="020B0604020202020204" pitchFamily="34" charset="0"/>
              </a:rPr>
              <a:t>Российской Федерации и иных правовых актов, регулирующих бюджетные правоотношения;</a:t>
            </a:r>
            <a:br>
              <a:rPr kumimoji="0" lang="ru-RU" altLang="ru-RU" sz="1500" b="0" i="0" u="none" strike="noStrike" cap="none" normalizeH="0" baseline="0" dirty="0">
                <a:ln>
                  <a:noFill/>
                </a:ln>
                <a:solidFill>
                  <a:schemeClr val="tx1"/>
                </a:solidFill>
                <a:effectLst/>
                <a:latin typeface="Arial" panose="020B0604020202020204" pitchFamily="34" charset="0"/>
              </a:rPr>
            </a:br>
            <a:endParaRPr kumimoji="0" lang="ru-RU" altLang="ru-RU" sz="15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500" b="0" i="0" u="none" strike="noStrike" cap="none" normalizeH="0" baseline="0" dirty="0">
                <a:ln>
                  <a:noFill/>
                </a:ln>
                <a:solidFill>
                  <a:srgbClr val="FF0000"/>
                </a:solidFill>
                <a:effectLst/>
                <a:latin typeface="Arial" panose="020B0604020202020204" pitchFamily="34" charset="0"/>
              </a:rPr>
              <a:t>2) нарушение положений правовых актов, обусловливающих публичные нормативные обязательства и обязательства по иным выплатам физическим лицам </a:t>
            </a:r>
            <a:r>
              <a:rPr kumimoji="0" lang="ru-RU" altLang="ru-RU" sz="1500" b="0" i="0" u="none" strike="noStrike" cap="none" normalizeH="0" baseline="0" dirty="0">
                <a:ln>
                  <a:noFill/>
                </a:ln>
                <a:solidFill>
                  <a:schemeClr val="tx1"/>
                </a:solidFill>
                <a:effectLst/>
                <a:latin typeface="Arial" panose="020B0604020202020204" pitchFamily="34" charset="0"/>
              </a:rPr>
              <a:t>из бюджетов бюджетной системы Российской Федерации, повлекшее причинение ущерба публично-правовому образованию;</a:t>
            </a:r>
            <a:br>
              <a:rPr kumimoji="0" lang="ru-RU" altLang="ru-RU" sz="1500" b="0" i="0" u="none" strike="noStrike" cap="none" normalizeH="0" baseline="0" dirty="0">
                <a:ln>
                  <a:noFill/>
                </a:ln>
                <a:solidFill>
                  <a:schemeClr val="tx1"/>
                </a:solidFill>
                <a:effectLst/>
                <a:latin typeface="Arial" panose="020B0604020202020204" pitchFamily="34" charset="0"/>
              </a:rPr>
            </a:br>
            <a:endParaRPr kumimoji="0" lang="ru-RU" altLang="ru-RU" sz="15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500" b="0" i="0" u="none" strike="noStrike" cap="none" normalizeH="0" baseline="0" dirty="0">
                <a:ln>
                  <a:noFill/>
                </a:ln>
                <a:solidFill>
                  <a:schemeClr val="tx1"/>
                </a:solidFill>
                <a:effectLst/>
                <a:latin typeface="Arial" panose="020B0604020202020204" pitchFamily="34" charset="0"/>
              </a:rPr>
              <a:t>3) </a:t>
            </a:r>
            <a:r>
              <a:rPr kumimoji="0" lang="ru-RU" altLang="ru-RU" sz="1500" b="0" i="0" u="none" strike="noStrike" cap="none" normalizeH="0" baseline="0" dirty="0">
                <a:ln>
                  <a:noFill/>
                </a:ln>
                <a:solidFill>
                  <a:srgbClr val="FF0000"/>
                </a:solidFill>
                <a:effectLst/>
                <a:latin typeface="Arial" panose="020B0604020202020204" pitchFamily="34" charset="0"/>
              </a:rPr>
              <a:t>нарушение условий договоров</a:t>
            </a:r>
            <a:r>
              <a:rPr kumimoji="0" lang="ru-RU" altLang="ru-RU" sz="1500" b="0" i="0" u="none" strike="noStrike" cap="none" normalizeH="0" baseline="0" dirty="0">
                <a:ln>
                  <a:noFill/>
                </a:ln>
                <a:solidFill>
                  <a:schemeClr val="tx1"/>
                </a:solidFill>
                <a:effectLst/>
                <a:latin typeface="Arial" panose="020B0604020202020204" pitchFamily="34" charset="0"/>
              </a:rPr>
              <a:t> (соглашений) о предоставлении средств из бюджета;</a:t>
            </a:r>
            <a:br>
              <a:rPr kumimoji="0" lang="ru-RU" altLang="ru-RU" sz="1500" b="0" i="0" u="none" strike="noStrike" cap="none" normalizeH="0" baseline="0" dirty="0">
                <a:ln>
                  <a:noFill/>
                </a:ln>
                <a:solidFill>
                  <a:schemeClr val="tx1"/>
                </a:solidFill>
                <a:effectLst/>
                <a:latin typeface="Arial" panose="020B0604020202020204" pitchFamily="34" charset="0"/>
              </a:rPr>
            </a:br>
            <a:endParaRPr kumimoji="0" lang="ru-RU" altLang="ru-RU" sz="15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500" b="0" i="0" u="none" strike="noStrike" cap="none" normalizeH="0" baseline="0" dirty="0">
                <a:ln>
                  <a:noFill/>
                </a:ln>
                <a:solidFill>
                  <a:schemeClr val="tx1"/>
                </a:solidFill>
                <a:effectLst/>
                <a:latin typeface="Arial" panose="020B0604020202020204" pitchFamily="34" charset="0"/>
              </a:rPr>
              <a:t>4) </a:t>
            </a:r>
            <a:r>
              <a:rPr kumimoji="0" lang="ru-RU" altLang="ru-RU" sz="1500" b="0" i="0" u="none" strike="noStrike" cap="none" normalizeH="0" baseline="0" dirty="0">
                <a:ln>
                  <a:noFill/>
                </a:ln>
                <a:solidFill>
                  <a:srgbClr val="FF0000"/>
                </a:solidFill>
                <a:effectLst/>
                <a:latin typeface="Arial" panose="020B0604020202020204" pitchFamily="34" charset="0"/>
              </a:rPr>
              <a:t>нарушение</a:t>
            </a:r>
            <a:r>
              <a:rPr kumimoji="0" lang="ru-RU" altLang="ru-RU" sz="1500" b="0" i="0" u="none" strike="noStrike" cap="none" normalizeH="0" baseline="0" dirty="0">
                <a:ln>
                  <a:noFill/>
                </a:ln>
                <a:solidFill>
                  <a:schemeClr val="tx1"/>
                </a:solidFill>
                <a:effectLst/>
                <a:latin typeface="Arial" panose="020B0604020202020204" pitchFamily="34" charset="0"/>
              </a:rPr>
              <a:t> установленных законодательством Российской Федерации о контрактной системе в сфере закупок товаров, работ, услуг для обеспечения государственных (муниципальных) нужд </a:t>
            </a:r>
            <a:r>
              <a:rPr kumimoji="0" lang="ru-RU" altLang="ru-RU" sz="1500" b="0" i="0" u="none" strike="noStrike" cap="none" normalizeH="0" baseline="0" dirty="0">
                <a:ln>
                  <a:noFill/>
                </a:ln>
                <a:solidFill>
                  <a:srgbClr val="FF0000"/>
                </a:solidFill>
                <a:effectLst/>
                <a:latin typeface="Arial" panose="020B0604020202020204" pitchFamily="34" charset="0"/>
              </a:rPr>
              <a:t>требований к планированию, обоснованию закупок </a:t>
            </a:r>
            <a:r>
              <a:rPr kumimoji="0" lang="ru-RU" altLang="ru-RU" sz="1500" b="0" i="0" u="none" strike="noStrike" cap="none" normalizeH="0" baseline="0" dirty="0">
                <a:ln>
                  <a:noFill/>
                </a:ln>
                <a:solidFill>
                  <a:schemeClr val="tx1"/>
                </a:solidFill>
                <a:effectLst/>
                <a:latin typeface="Arial" panose="020B0604020202020204" pitchFamily="34" charset="0"/>
              </a:rPr>
              <a:t>товаров, работ, услуг для обеспечения государственных (муниципальных) нужд, а также требований к изменению, расторжению государственного (муниципального) контракта;</a:t>
            </a:r>
            <a:br>
              <a:rPr kumimoji="0" lang="ru-RU" altLang="ru-RU" sz="1500" b="0" i="0" u="none" strike="noStrike" cap="none" normalizeH="0" baseline="0" dirty="0">
                <a:ln>
                  <a:noFill/>
                </a:ln>
                <a:solidFill>
                  <a:schemeClr val="tx1"/>
                </a:solidFill>
                <a:effectLst/>
                <a:latin typeface="Arial" panose="020B0604020202020204" pitchFamily="34" charset="0"/>
              </a:rPr>
            </a:br>
            <a:endParaRPr kumimoji="0" lang="ru-RU" altLang="ru-RU" sz="15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500" b="0" i="0" u="none" strike="noStrike" cap="none" normalizeH="0" baseline="0" dirty="0">
                <a:ln>
                  <a:noFill/>
                </a:ln>
                <a:solidFill>
                  <a:schemeClr val="tx1"/>
                </a:solidFill>
                <a:effectLst/>
                <a:latin typeface="Arial" panose="020B0604020202020204" pitchFamily="34" charset="0"/>
              </a:rPr>
              <a:t>5) </a:t>
            </a:r>
            <a:r>
              <a:rPr kumimoji="0" lang="ru-RU" altLang="ru-RU" sz="1500" b="0" i="0" u="none" strike="noStrike" cap="none" normalizeH="0" baseline="0" dirty="0">
                <a:ln>
                  <a:noFill/>
                </a:ln>
                <a:solidFill>
                  <a:srgbClr val="FF0000"/>
                </a:solidFill>
                <a:effectLst/>
                <a:latin typeface="Arial" panose="020B0604020202020204" pitchFamily="34" charset="0"/>
              </a:rPr>
              <a:t>нарушение условий государственных (муниципальных) контрактов</a:t>
            </a:r>
            <a:r>
              <a:rPr kumimoji="0" lang="ru-RU" altLang="ru-RU" sz="1500" b="0" i="0" u="none" strike="noStrike" cap="none" normalizeH="0" baseline="0" dirty="0">
                <a:ln>
                  <a:noFill/>
                </a:ln>
                <a:solidFill>
                  <a:schemeClr val="tx1"/>
                </a:solidFill>
                <a:effectLst/>
                <a:latin typeface="Arial" panose="020B0604020202020204" pitchFamily="34" charset="0"/>
              </a:rPr>
              <a:t>;</a:t>
            </a:r>
            <a:br>
              <a:rPr kumimoji="0" lang="ru-RU" altLang="ru-RU" sz="1500" b="0" i="0" u="none" strike="noStrike" cap="none" normalizeH="0" baseline="0" dirty="0">
                <a:ln>
                  <a:noFill/>
                </a:ln>
                <a:solidFill>
                  <a:schemeClr val="tx1"/>
                </a:solidFill>
                <a:effectLst/>
                <a:latin typeface="Arial" panose="020B0604020202020204" pitchFamily="34" charset="0"/>
              </a:rPr>
            </a:br>
            <a:endParaRPr kumimoji="0" lang="ru-RU" altLang="ru-RU" sz="15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500" b="0" i="0" u="none" strike="noStrike" cap="none" normalizeH="0" baseline="0" dirty="0">
                <a:ln>
                  <a:noFill/>
                </a:ln>
                <a:solidFill>
                  <a:schemeClr val="tx1"/>
                </a:solidFill>
                <a:effectLst/>
                <a:latin typeface="Arial" panose="020B0604020202020204" pitchFamily="34" charset="0"/>
              </a:rPr>
              <a:t>6) </a:t>
            </a:r>
            <a:r>
              <a:rPr kumimoji="0" lang="ru-RU" altLang="ru-RU" sz="1500" b="0" i="0" u="none" strike="noStrike" cap="none" normalizeH="0" baseline="0" dirty="0">
                <a:ln>
                  <a:noFill/>
                </a:ln>
                <a:solidFill>
                  <a:srgbClr val="FF0000"/>
                </a:solidFill>
                <a:effectLst/>
                <a:latin typeface="Arial" panose="020B0604020202020204" pitchFamily="34" charset="0"/>
              </a:rPr>
              <a:t>нарушение условий договоров </a:t>
            </a:r>
            <a:r>
              <a:rPr kumimoji="0" lang="ru-RU" altLang="ru-RU" sz="1500" b="0" i="0" u="none" strike="noStrike" cap="none" normalizeH="0" baseline="0" dirty="0">
                <a:ln>
                  <a:noFill/>
                </a:ln>
                <a:solidFill>
                  <a:schemeClr val="tx1"/>
                </a:solidFill>
                <a:effectLst/>
                <a:latin typeface="Arial" panose="020B0604020202020204" pitchFamily="34" charset="0"/>
              </a:rPr>
              <a:t>(соглашений), заключенных в целях исполнения договоров (соглашений) </a:t>
            </a:r>
            <a:r>
              <a:rPr kumimoji="0" lang="ru-RU" altLang="ru-RU" sz="1500" b="0" i="0" u="none" strike="noStrike" cap="none" normalizeH="0" baseline="0" dirty="0">
                <a:ln>
                  <a:noFill/>
                </a:ln>
                <a:solidFill>
                  <a:srgbClr val="FF0000"/>
                </a:solidFill>
                <a:effectLst/>
                <a:latin typeface="Arial" panose="020B0604020202020204" pitchFamily="34" charset="0"/>
              </a:rPr>
              <a:t>о предоставлении средств из бюджета, </a:t>
            </a:r>
            <a:r>
              <a:rPr kumimoji="0" lang="ru-RU" altLang="ru-RU" sz="1500" b="0" i="0" u="none" strike="noStrike" cap="none" normalizeH="0" baseline="0" dirty="0">
                <a:ln>
                  <a:noFill/>
                </a:ln>
                <a:solidFill>
                  <a:schemeClr val="tx1"/>
                </a:solidFill>
                <a:effectLst/>
                <a:latin typeface="Arial" panose="020B0604020202020204" pitchFamily="34" charset="0"/>
              </a:rPr>
              <a:t>повлекшее причинение ущерба публично-правовому образованию;</a:t>
            </a:r>
            <a:br>
              <a:rPr kumimoji="0" lang="ru-RU" altLang="ru-RU" sz="1500" b="0" i="0" u="none" strike="noStrike" cap="none" normalizeH="0" baseline="0" dirty="0">
                <a:ln>
                  <a:noFill/>
                </a:ln>
                <a:solidFill>
                  <a:schemeClr val="tx1"/>
                </a:solidFill>
                <a:effectLst/>
                <a:latin typeface="Arial" panose="020B0604020202020204" pitchFamily="34" charset="0"/>
              </a:rPr>
            </a:br>
            <a:endParaRPr kumimoji="0" lang="ru-RU" altLang="ru-RU" sz="15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500" b="0" i="0" u="none" strike="noStrike" cap="none" normalizeH="0" baseline="0" dirty="0">
                <a:ln>
                  <a:noFill/>
                </a:ln>
                <a:solidFill>
                  <a:schemeClr val="tx1"/>
                </a:solidFill>
                <a:effectLst/>
                <a:latin typeface="Arial" panose="020B0604020202020204" pitchFamily="34" charset="0"/>
              </a:rPr>
              <a:t>7) </a:t>
            </a:r>
            <a:r>
              <a:rPr kumimoji="0" lang="ru-RU" altLang="ru-RU" sz="1500" b="0" i="0" u="none" strike="noStrike" cap="none" normalizeH="0" baseline="0" dirty="0">
                <a:ln>
                  <a:noFill/>
                </a:ln>
                <a:solidFill>
                  <a:srgbClr val="FF0000"/>
                </a:solidFill>
                <a:effectLst/>
                <a:latin typeface="Arial" panose="020B0604020202020204" pitchFamily="34" charset="0"/>
              </a:rPr>
              <a:t>несоблюдение целей, порядка и условий предоставления кредитов</a:t>
            </a:r>
            <a:r>
              <a:rPr kumimoji="0" lang="ru-RU" altLang="ru-RU" sz="1500" b="0" i="0" u="none" strike="noStrike" cap="none" normalizeH="0" baseline="0" dirty="0">
                <a:ln>
                  <a:noFill/>
                </a:ln>
                <a:solidFill>
                  <a:schemeClr val="tx1"/>
                </a:solidFill>
                <a:effectLst/>
                <a:latin typeface="Arial" panose="020B0604020202020204" pitchFamily="34" charset="0"/>
              </a:rPr>
              <a:t>, обеспеченных государственными и муниципальными гарантиями.</a:t>
            </a:r>
          </a:p>
        </p:txBody>
      </p:sp>
      <p:sp>
        <p:nvSpPr>
          <p:cNvPr id="3" name="Прямоугольник 2">
            <a:extLst>
              <a:ext uri="{FF2B5EF4-FFF2-40B4-BE49-F238E27FC236}">
                <a16:creationId xmlns:a16="http://schemas.microsoft.com/office/drawing/2014/main" xmlns="" id="{C8DEB863-D348-49C1-95A1-A13799AAF28B}"/>
              </a:ext>
            </a:extLst>
          </p:cNvPr>
          <p:cNvSpPr/>
          <p:nvPr/>
        </p:nvSpPr>
        <p:spPr>
          <a:xfrm>
            <a:off x="339633" y="2811422"/>
            <a:ext cx="6096001" cy="1200329"/>
          </a:xfrm>
          <a:prstGeom prst="rect">
            <a:avLst/>
          </a:prstGeom>
        </p:spPr>
        <p:txBody>
          <a:bodyPr>
            <a:spAutoFit/>
          </a:bodyPr>
          <a:lstStyle/>
          <a:p>
            <a:pPr lvl="0" indent="342900" eaLnBrk="0" fontAlgn="base" hangingPunct="0">
              <a:spcBef>
                <a:spcPct val="0"/>
              </a:spcBef>
              <a:spcAft>
                <a:spcPct val="0"/>
              </a:spcAft>
            </a:pPr>
            <a:r>
              <a:rPr lang="ru-RU" altLang="ru-RU" b="1" dirty="0">
                <a:latin typeface="Arial" panose="020B0604020202020204" pitchFamily="34" charset="0"/>
              </a:rPr>
              <a:t>БК РФ Статья 306.1.</a:t>
            </a:r>
          </a:p>
          <a:p>
            <a:pPr lvl="0" indent="342900" eaLnBrk="0" fontAlgn="base" hangingPunct="0">
              <a:spcBef>
                <a:spcPct val="0"/>
              </a:spcBef>
              <a:spcAft>
                <a:spcPct val="0"/>
              </a:spcAft>
            </a:pPr>
            <a:r>
              <a:rPr lang="ru-RU" altLang="ru-RU" b="1" dirty="0">
                <a:latin typeface="Arial" panose="020B0604020202020204" pitchFamily="34" charset="0"/>
              </a:rPr>
              <a:t> </a:t>
            </a:r>
          </a:p>
          <a:p>
            <a:pPr lvl="0" indent="342900" eaLnBrk="0" fontAlgn="base" hangingPunct="0">
              <a:spcBef>
                <a:spcPct val="0"/>
              </a:spcBef>
              <a:spcAft>
                <a:spcPct val="0"/>
              </a:spcAft>
            </a:pPr>
            <a:r>
              <a:rPr lang="ru-RU" altLang="ru-RU" b="1" dirty="0">
                <a:latin typeface="Arial" panose="020B0604020202020204" pitchFamily="34" charset="0"/>
              </a:rPr>
              <a:t>Понятие бюджетного </a:t>
            </a:r>
          </a:p>
          <a:p>
            <a:pPr lvl="0" indent="342900" eaLnBrk="0" fontAlgn="base" hangingPunct="0">
              <a:spcBef>
                <a:spcPct val="0"/>
              </a:spcBef>
              <a:spcAft>
                <a:spcPct val="0"/>
              </a:spcAft>
            </a:pPr>
            <a:r>
              <a:rPr lang="ru-RU" altLang="ru-RU" b="1" dirty="0">
                <a:latin typeface="Arial" panose="020B0604020202020204" pitchFamily="34" charset="0"/>
              </a:rPr>
              <a:t>нарушения</a:t>
            </a:r>
          </a:p>
        </p:txBody>
      </p:sp>
    </p:spTree>
    <p:extLst>
      <p:ext uri="{BB962C8B-B14F-4D97-AF65-F5344CB8AC3E}">
        <p14:creationId xmlns:p14="http://schemas.microsoft.com/office/powerpoint/2010/main" val="3943322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xmlns="" id="{78DFF00E-FAB6-4114-9DA2-665966E2DF75}"/>
              </a:ext>
            </a:extLst>
          </p:cNvPr>
          <p:cNvSpPr>
            <a:spLocks noGrp="1"/>
          </p:cNvSpPr>
          <p:nvPr>
            <p:ph type="ctrTitle"/>
          </p:nvPr>
        </p:nvSpPr>
        <p:spPr>
          <a:xfrm>
            <a:off x="1524000" y="1949677"/>
            <a:ext cx="9144000" cy="2387600"/>
          </a:xfrm>
        </p:spPr>
        <p:txBody>
          <a:bodyPr>
            <a:normAutofit/>
          </a:bodyPr>
          <a:lstStyle/>
          <a:p>
            <a:endParaRPr lang="ru-RU" sz="4800" dirty="0">
              <a:solidFill>
                <a:schemeClr val="accent1">
                  <a:lumMod val="75000"/>
                </a:schemeClr>
              </a:solidFill>
              <a:latin typeface="Arial" panose="020B0604020202020204" pitchFamily="34" charset="0"/>
              <a:cs typeface="Arial" panose="020B0604020202020204" pitchFamily="34" charset="0"/>
            </a:endParaRPr>
          </a:p>
        </p:txBody>
      </p:sp>
      <p:pic>
        <p:nvPicPr>
          <p:cNvPr id="2" name="Рисунок 1">
            <a:extLst>
              <a:ext uri="{FF2B5EF4-FFF2-40B4-BE49-F238E27FC236}">
                <a16:creationId xmlns:a16="http://schemas.microsoft.com/office/drawing/2014/main" xmlns="" id="{9BBE0602-07E1-417C-BFFA-67E37F3D0FEC}"/>
              </a:ext>
            </a:extLst>
          </p:cNvPr>
          <p:cNvPicPr>
            <a:picLocks noChangeAspect="1"/>
          </p:cNvPicPr>
          <p:nvPr/>
        </p:nvPicPr>
        <p:blipFill>
          <a:blip r:embed="rId2"/>
          <a:stretch>
            <a:fillRect/>
          </a:stretch>
        </p:blipFill>
        <p:spPr>
          <a:xfrm>
            <a:off x="0" y="1949677"/>
            <a:ext cx="12192000" cy="4867107"/>
          </a:xfrm>
          <a:prstGeom prst="rect">
            <a:avLst/>
          </a:prstGeom>
        </p:spPr>
      </p:pic>
      <p:graphicFrame>
        <p:nvGraphicFramePr>
          <p:cNvPr id="3" name="Таблица 2">
            <a:extLst>
              <a:ext uri="{FF2B5EF4-FFF2-40B4-BE49-F238E27FC236}">
                <a16:creationId xmlns:a16="http://schemas.microsoft.com/office/drawing/2014/main" xmlns="" id="{E6F9ADA6-93C0-4D60-AF44-A99ABECB5A64}"/>
              </a:ext>
            </a:extLst>
          </p:cNvPr>
          <p:cNvGraphicFramePr>
            <a:graphicFrameLocks noGrp="1"/>
          </p:cNvGraphicFramePr>
          <p:nvPr>
            <p:extLst>
              <p:ext uri="{D42A27DB-BD31-4B8C-83A1-F6EECF244321}">
                <p14:modId xmlns:p14="http://schemas.microsoft.com/office/powerpoint/2010/main" val="3669833747"/>
              </p:ext>
            </p:extLst>
          </p:nvPr>
        </p:nvGraphicFramePr>
        <p:xfrm>
          <a:off x="1362891" y="582091"/>
          <a:ext cx="10058400" cy="1143000"/>
        </p:xfrm>
        <a:graphic>
          <a:graphicData uri="http://schemas.openxmlformats.org/drawingml/2006/table">
            <a:tbl>
              <a:tblPr/>
              <a:tblGrid>
                <a:gridCol w="4152900">
                  <a:extLst>
                    <a:ext uri="{9D8B030D-6E8A-4147-A177-3AD203B41FA5}">
                      <a16:colId xmlns:a16="http://schemas.microsoft.com/office/drawing/2014/main" xmlns="" val="3934151014"/>
                    </a:ext>
                  </a:extLst>
                </a:gridCol>
                <a:gridCol w="1600200">
                  <a:extLst>
                    <a:ext uri="{9D8B030D-6E8A-4147-A177-3AD203B41FA5}">
                      <a16:colId xmlns:a16="http://schemas.microsoft.com/office/drawing/2014/main" xmlns="" val="2893995251"/>
                    </a:ext>
                  </a:extLst>
                </a:gridCol>
                <a:gridCol w="1435100">
                  <a:extLst>
                    <a:ext uri="{9D8B030D-6E8A-4147-A177-3AD203B41FA5}">
                      <a16:colId xmlns:a16="http://schemas.microsoft.com/office/drawing/2014/main" xmlns="" val="3382692897"/>
                    </a:ext>
                  </a:extLst>
                </a:gridCol>
                <a:gridCol w="1435100">
                  <a:extLst>
                    <a:ext uri="{9D8B030D-6E8A-4147-A177-3AD203B41FA5}">
                      <a16:colId xmlns:a16="http://schemas.microsoft.com/office/drawing/2014/main" xmlns="" val="3306502028"/>
                    </a:ext>
                  </a:extLst>
                </a:gridCol>
                <a:gridCol w="1435100">
                  <a:extLst>
                    <a:ext uri="{9D8B030D-6E8A-4147-A177-3AD203B41FA5}">
                      <a16:colId xmlns:a16="http://schemas.microsoft.com/office/drawing/2014/main" xmlns="" val="1465922992"/>
                    </a:ext>
                  </a:extLst>
                </a:gridCol>
              </a:tblGrid>
              <a:tr h="381000">
                <a:tc>
                  <a:txBody>
                    <a:bodyPr/>
                    <a:lstStyle/>
                    <a:p>
                      <a:pPr algn="l" fontAlgn="t"/>
                      <a:r>
                        <a:rPr lang="ru-RU" sz="1100" b="1" i="0" u="none" strike="noStrike">
                          <a:solidFill>
                            <a:srgbClr val="FFFFFF"/>
                          </a:solidFill>
                          <a:effectLst/>
                          <a:latin typeface="Calibri" panose="020F0502020204030204" pitchFamily="34" charset="0"/>
                        </a:rPr>
                        <a:t>Мероприятие</a:t>
                      </a:r>
                    </a:p>
                  </a:txBody>
                  <a:tcPr marL="9525" marR="9525" marT="9525" marB="0">
                    <a:lnL>
                      <a:noFill/>
                    </a:lnL>
                    <a:lnR>
                      <a:noFill/>
                    </a:lnR>
                    <a:lnT>
                      <a:noFill/>
                    </a:lnT>
                    <a:lnB>
                      <a:noFill/>
                    </a:lnB>
                    <a:solidFill>
                      <a:srgbClr val="7A7A7A"/>
                    </a:solidFill>
                  </a:tcPr>
                </a:tc>
                <a:tc>
                  <a:txBody>
                    <a:bodyPr/>
                    <a:lstStyle/>
                    <a:p>
                      <a:pPr algn="l" fontAlgn="t"/>
                      <a:r>
                        <a:rPr lang="ru-RU" sz="1100" b="0" i="0" u="none" strike="noStrike">
                          <a:solidFill>
                            <a:srgbClr val="FFFFFF"/>
                          </a:solidFill>
                          <a:effectLst/>
                          <a:latin typeface="Calibri" panose="020F0502020204030204" pitchFamily="34" charset="0"/>
                        </a:rPr>
                        <a:t>Орган контроля</a:t>
                      </a:r>
                    </a:p>
                  </a:txBody>
                  <a:tcPr marL="9525" marR="9525" marT="9525" marB="0">
                    <a:lnL>
                      <a:noFill/>
                    </a:lnL>
                    <a:lnR>
                      <a:noFill/>
                    </a:lnR>
                    <a:lnT>
                      <a:noFill/>
                    </a:lnT>
                    <a:lnB>
                      <a:noFill/>
                    </a:lnB>
                    <a:solidFill>
                      <a:srgbClr val="7A7A7A"/>
                    </a:solidFill>
                  </a:tcPr>
                </a:tc>
                <a:tc>
                  <a:txBody>
                    <a:bodyPr/>
                    <a:lstStyle/>
                    <a:p>
                      <a:pPr algn="l" fontAlgn="t"/>
                      <a:r>
                        <a:rPr lang="ru-RU" sz="1100" b="0" i="0" u="none" strike="noStrike">
                          <a:solidFill>
                            <a:srgbClr val="FFFFFF"/>
                          </a:solidFill>
                          <a:effectLst/>
                          <a:latin typeface="Calibri" panose="020F0502020204030204" pitchFamily="34" charset="0"/>
                        </a:rPr>
                        <a:t>Кол-во нарушений</a:t>
                      </a:r>
                    </a:p>
                  </a:txBody>
                  <a:tcPr marL="9525" marR="9525" marT="9525" marB="0">
                    <a:lnL>
                      <a:noFill/>
                    </a:lnL>
                    <a:lnR>
                      <a:noFill/>
                    </a:lnR>
                    <a:lnT>
                      <a:noFill/>
                    </a:lnT>
                    <a:lnB>
                      <a:noFill/>
                    </a:lnB>
                    <a:solidFill>
                      <a:srgbClr val="7A7A7A"/>
                    </a:solidFill>
                  </a:tcPr>
                </a:tc>
                <a:tc>
                  <a:txBody>
                    <a:bodyPr/>
                    <a:lstStyle/>
                    <a:p>
                      <a:pPr algn="l" fontAlgn="t"/>
                      <a:r>
                        <a:rPr lang="ru-RU" sz="1100" b="0" i="0" u="none" strike="noStrike">
                          <a:solidFill>
                            <a:srgbClr val="FFFFFF"/>
                          </a:solidFill>
                          <a:effectLst/>
                          <a:latin typeface="Calibri" panose="020F0502020204030204" pitchFamily="34" charset="0"/>
                        </a:rPr>
                        <a:t>Кол-во объектов контроля</a:t>
                      </a:r>
                    </a:p>
                  </a:txBody>
                  <a:tcPr marL="9525" marR="9525" marT="9525" marB="0">
                    <a:lnL>
                      <a:noFill/>
                    </a:lnL>
                    <a:lnR>
                      <a:noFill/>
                    </a:lnR>
                    <a:lnT>
                      <a:noFill/>
                    </a:lnT>
                    <a:lnB>
                      <a:noFill/>
                    </a:lnB>
                    <a:solidFill>
                      <a:srgbClr val="7A7A7A"/>
                    </a:solidFill>
                  </a:tcPr>
                </a:tc>
                <a:tc>
                  <a:txBody>
                    <a:bodyPr/>
                    <a:lstStyle/>
                    <a:p>
                      <a:pPr algn="l" fontAlgn="t"/>
                      <a:r>
                        <a:rPr lang="ru-RU" sz="1100" b="0" i="0" u="none" strike="noStrike">
                          <a:solidFill>
                            <a:srgbClr val="FFFFFF"/>
                          </a:solidFill>
                          <a:effectLst/>
                          <a:latin typeface="Calibri" panose="020F0502020204030204" pitchFamily="34" charset="0"/>
                        </a:rPr>
                        <a:t>Сумма нарушений (тыс. руб.)</a:t>
                      </a:r>
                    </a:p>
                  </a:txBody>
                  <a:tcPr marL="9525" marR="9525" marT="9525" marB="0">
                    <a:lnL>
                      <a:noFill/>
                    </a:lnL>
                    <a:lnR>
                      <a:noFill/>
                    </a:lnR>
                    <a:lnT>
                      <a:noFill/>
                    </a:lnT>
                    <a:lnB>
                      <a:noFill/>
                    </a:lnB>
                    <a:solidFill>
                      <a:srgbClr val="7A7A7A"/>
                    </a:solidFill>
                  </a:tcPr>
                </a:tc>
                <a:extLst>
                  <a:ext uri="{0D108BD9-81ED-4DB2-BD59-A6C34878D82A}">
                    <a16:rowId xmlns:a16="http://schemas.microsoft.com/office/drawing/2014/main" xmlns="" val="1549311294"/>
                  </a:ext>
                </a:extLst>
              </a:tr>
              <a:tr h="571500">
                <a:tc>
                  <a:txBody>
                    <a:bodyPr/>
                    <a:lstStyle/>
                    <a:p>
                      <a:pPr algn="l" fontAlgn="t"/>
                      <a:r>
                        <a:rPr lang="ru-RU" sz="1100" b="1" i="0" u="none" strike="noStrike" dirty="0">
                          <a:solidFill>
                            <a:srgbClr val="000000"/>
                          </a:solidFill>
                          <a:effectLst/>
                          <a:latin typeface="Calibri" panose="020F0502020204030204" pitchFamily="34" charset="0"/>
                        </a:rPr>
                        <a:t>Внешняя проверка бюджетной отчетности главных администраторов бюджетных </a:t>
                      </a:r>
                      <a:br>
                        <a:rPr lang="ru-RU" sz="1100" b="1" i="0" u="none" strike="noStrike" dirty="0">
                          <a:solidFill>
                            <a:srgbClr val="000000"/>
                          </a:solidFill>
                          <a:effectLst/>
                          <a:latin typeface="Calibri" panose="020F0502020204030204" pitchFamily="34" charset="0"/>
                        </a:rPr>
                      </a:br>
                      <a:r>
                        <a:rPr lang="ru-RU" sz="1100" b="1" i="0" u="none" strike="noStrike" dirty="0">
                          <a:solidFill>
                            <a:srgbClr val="000000"/>
                          </a:solidFill>
                          <a:effectLst/>
                          <a:latin typeface="Calibri" panose="020F0502020204030204" pitchFamily="34" charset="0"/>
                        </a:rPr>
                        <a:t>средств краевого бюджета за 2018 год</a:t>
                      </a:r>
                    </a:p>
                  </a:txBody>
                  <a:tcPr marL="9525" marR="9525" marT="9525" marB="0">
                    <a:lnL>
                      <a:noFill/>
                    </a:lnL>
                    <a:lnR>
                      <a:noFill/>
                    </a:lnR>
                    <a:lnT>
                      <a:noFill/>
                    </a:lnT>
                    <a:lnB>
                      <a:noFill/>
                    </a:lnB>
                  </a:tcPr>
                </a:tc>
                <a:tc>
                  <a:txBody>
                    <a:bodyPr/>
                    <a:lstStyle/>
                    <a:p>
                      <a:pPr algn="l" fontAlgn="t"/>
                      <a:r>
                        <a:rPr lang="ru-RU" sz="1100" b="0" i="0" u="none" strike="noStrike">
                          <a:solidFill>
                            <a:srgbClr val="000000"/>
                          </a:solidFill>
                          <a:effectLst/>
                          <a:latin typeface="Calibri" panose="020F0502020204030204" pitchFamily="34" charset="0"/>
                        </a:rPr>
                        <a:t>КОНТРОЛЬНО-СЧЕТНАЯ ПАЛАТА ПРИМОРСКОГО КРАЯ</a:t>
                      </a:r>
                    </a:p>
                  </a:txBody>
                  <a:tcPr marL="9525" marR="9525" marT="9525" marB="0">
                    <a:lnL>
                      <a:noFill/>
                    </a:lnL>
                    <a:lnR>
                      <a:noFill/>
                    </a:lnR>
                    <a:lnT>
                      <a:noFill/>
                    </a:lnT>
                    <a:lnB>
                      <a:noFill/>
                    </a:lnB>
                  </a:tcPr>
                </a:tc>
                <a:tc>
                  <a:txBody>
                    <a:bodyPr/>
                    <a:lstStyle/>
                    <a:p>
                      <a:pPr algn="l" fontAlgn="t"/>
                      <a:r>
                        <a:rPr lang="ru-RU" sz="1100" b="0" i="0" u="none" strike="noStrike">
                          <a:solidFill>
                            <a:srgbClr val="000000"/>
                          </a:solidFill>
                          <a:effectLst/>
                          <a:latin typeface="Calibri" panose="020F0502020204030204" pitchFamily="34" charset="0"/>
                        </a:rPr>
                        <a:t>3</a:t>
                      </a:r>
                    </a:p>
                  </a:txBody>
                  <a:tcPr marL="9525" marR="9525" marT="9525" marB="0">
                    <a:lnL>
                      <a:noFill/>
                    </a:lnL>
                    <a:lnR>
                      <a:noFill/>
                    </a:lnR>
                    <a:lnT>
                      <a:noFill/>
                    </a:lnT>
                    <a:lnB>
                      <a:noFill/>
                    </a:lnB>
                  </a:tcPr>
                </a:tc>
                <a:tc>
                  <a:txBody>
                    <a:bodyPr/>
                    <a:lstStyle/>
                    <a:p>
                      <a:pPr algn="l" fontAlgn="t"/>
                      <a:r>
                        <a:rPr lang="ru-RU" sz="1100" b="0" i="0" u="none" strike="noStrike">
                          <a:solidFill>
                            <a:srgbClr val="000000"/>
                          </a:solidFill>
                          <a:effectLst/>
                          <a:latin typeface="Calibri" panose="020F0502020204030204" pitchFamily="34" charset="0"/>
                        </a:rPr>
                        <a:t>45</a:t>
                      </a:r>
                    </a:p>
                  </a:txBody>
                  <a:tcPr marL="9525" marR="9525" marT="9525" marB="0">
                    <a:lnL>
                      <a:noFill/>
                    </a:lnL>
                    <a:lnR>
                      <a:noFill/>
                    </a:lnR>
                    <a:lnT>
                      <a:noFill/>
                    </a:lnT>
                    <a:lnB>
                      <a:noFill/>
                    </a:lnB>
                  </a:tcPr>
                </a:tc>
                <a:tc>
                  <a:txBody>
                    <a:bodyPr/>
                    <a:lstStyle/>
                    <a:p>
                      <a:pPr algn="l" fontAlgn="t"/>
                      <a:r>
                        <a:rPr lang="ru-RU" sz="1100" b="0" i="0" u="none" strike="noStrike">
                          <a:solidFill>
                            <a:srgbClr val="000000"/>
                          </a:solidFill>
                          <a:effectLst/>
                          <a:latin typeface="Calibri" panose="020F0502020204030204" pitchFamily="34" charset="0"/>
                        </a:rPr>
                        <a:t>325,6</a:t>
                      </a:r>
                    </a:p>
                  </a:txBody>
                  <a:tcPr marL="9525" marR="9525" marT="9525" marB="0">
                    <a:lnL>
                      <a:noFill/>
                    </a:lnL>
                    <a:lnR>
                      <a:noFill/>
                    </a:lnR>
                    <a:lnT>
                      <a:noFill/>
                    </a:lnT>
                    <a:lnB>
                      <a:noFill/>
                    </a:lnB>
                  </a:tcPr>
                </a:tc>
                <a:extLst>
                  <a:ext uri="{0D108BD9-81ED-4DB2-BD59-A6C34878D82A}">
                    <a16:rowId xmlns:a16="http://schemas.microsoft.com/office/drawing/2014/main" xmlns="" val="2220629006"/>
                  </a:ext>
                </a:extLst>
              </a:tr>
              <a:tr h="190500">
                <a:tc>
                  <a:txBody>
                    <a:bodyPr/>
                    <a:lstStyle/>
                    <a:p>
                      <a:pPr algn="l" fontAlgn="t"/>
                      <a:r>
                        <a:rPr lang="ru-RU" sz="1100" b="0" i="0" u="none" strike="noStrike">
                          <a:solidFill>
                            <a:srgbClr val="333333"/>
                          </a:solidFill>
                          <a:effectLst/>
                          <a:latin typeface="Calibri" panose="020F0502020204030204" pitchFamily="34" charset="0"/>
                        </a:rPr>
                        <a:t>Всего:</a:t>
                      </a:r>
                    </a:p>
                  </a:txBody>
                  <a:tcPr marL="9525" marR="9525" marT="9525" marB="0">
                    <a:lnL>
                      <a:noFill/>
                    </a:lnL>
                    <a:lnR>
                      <a:noFill/>
                    </a:lnR>
                    <a:lnT>
                      <a:noFill/>
                    </a:lnT>
                    <a:lnB>
                      <a:noFill/>
                    </a:lnB>
                    <a:solidFill>
                      <a:srgbClr val="DFDFDF"/>
                    </a:solidFill>
                  </a:tcPr>
                </a:tc>
                <a:tc>
                  <a:txBody>
                    <a:bodyPr/>
                    <a:lstStyle/>
                    <a:p>
                      <a:pPr algn="l" fontAlgn="b"/>
                      <a:r>
                        <a:rPr lang="ru-RU" sz="1100" b="0" i="0" u="none" strike="noStrike">
                          <a:solidFill>
                            <a:srgbClr val="333333"/>
                          </a:solidFill>
                          <a:effectLst/>
                          <a:latin typeface="Calibri" panose="020F0502020204030204" pitchFamily="34" charset="0"/>
                        </a:rPr>
                        <a:t> </a:t>
                      </a:r>
                    </a:p>
                  </a:txBody>
                  <a:tcPr marL="9525" marR="9525" marT="9525" marB="0" anchor="b">
                    <a:lnL>
                      <a:noFill/>
                    </a:lnL>
                    <a:lnR>
                      <a:noFill/>
                    </a:lnR>
                    <a:lnT>
                      <a:noFill/>
                    </a:lnT>
                    <a:lnB>
                      <a:noFill/>
                    </a:lnB>
                    <a:solidFill>
                      <a:srgbClr val="DFDFDF"/>
                    </a:solidFill>
                  </a:tcPr>
                </a:tc>
                <a:tc>
                  <a:txBody>
                    <a:bodyPr/>
                    <a:lstStyle/>
                    <a:p>
                      <a:pPr algn="l" fontAlgn="t"/>
                      <a:r>
                        <a:rPr lang="ru-RU" sz="1100" b="0" i="0" u="none" strike="noStrike">
                          <a:solidFill>
                            <a:srgbClr val="333333"/>
                          </a:solidFill>
                          <a:effectLst/>
                          <a:latin typeface="Calibri" panose="020F0502020204030204" pitchFamily="34" charset="0"/>
                        </a:rPr>
                        <a:t>3</a:t>
                      </a:r>
                    </a:p>
                  </a:txBody>
                  <a:tcPr marL="9525" marR="9525" marT="9525" marB="0">
                    <a:lnL>
                      <a:noFill/>
                    </a:lnL>
                    <a:lnR>
                      <a:noFill/>
                    </a:lnR>
                    <a:lnT>
                      <a:noFill/>
                    </a:lnT>
                    <a:lnB>
                      <a:noFill/>
                    </a:lnB>
                    <a:solidFill>
                      <a:srgbClr val="DFDFDF"/>
                    </a:solidFill>
                  </a:tcPr>
                </a:tc>
                <a:tc>
                  <a:txBody>
                    <a:bodyPr/>
                    <a:lstStyle/>
                    <a:p>
                      <a:pPr algn="l" fontAlgn="t"/>
                      <a:r>
                        <a:rPr lang="ru-RU" sz="1100" b="0" i="0" u="none" strike="noStrike">
                          <a:solidFill>
                            <a:srgbClr val="333333"/>
                          </a:solidFill>
                          <a:effectLst/>
                          <a:latin typeface="Calibri" panose="020F0502020204030204" pitchFamily="34" charset="0"/>
                        </a:rPr>
                        <a:t>45</a:t>
                      </a:r>
                    </a:p>
                  </a:txBody>
                  <a:tcPr marL="9525" marR="9525" marT="9525" marB="0">
                    <a:lnL>
                      <a:noFill/>
                    </a:lnL>
                    <a:lnR>
                      <a:noFill/>
                    </a:lnR>
                    <a:lnT>
                      <a:noFill/>
                    </a:lnT>
                    <a:lnB>
                      <a:noFill/>
                    </a:lnB>
                    <a:solidFill>
                      <a:srgbClr val="DFDFDF"/>
                    </a:solidFill>
                  </a:tcPr>
                </a:tc>
                <a:tc>
                  <a:txBody>
                    <a:bodyPr/>
                    <a:lstStyle/>
                    <a:p>
                      <a:pPr algn="l" fontAlgn="t"/>
                      <a:r>
                        <a:rPr lang="ru-RU" sz="1100" b="0" i="0" u="none" strike="noStrike" dirty="0">
                          <a:solidFill>
                            <a:srgbClr val="333333"/>
                          </a:solidFill>
                          <a:effectLst/>
                          <a:latin typeface="Calibri" panose="020F0502020204030204" pitchFamily="34" charset="0"/>
                        </a:rPr>
                        <a:t>325,6</a:t>
                      </a:r>
                    </a:p>
                  </a:txBody>
                  <a:tcPr marL="9525" marR="9525" marT="9525" marB="0">
                    <a:lnL>
                      <a:noFill/>
                    </a:lnL>
                    <a:lnR>
                      <a:noFill/>
                    </a:lnR>
                    <a:lnT>
                      <a:noFill/>
                    </a:lnT>
                    <a:lnB>
                      <a:noFill/>
                    </a:lnB>
                    <a:solidFill>
                      <a:srgbClr val="DFDFDF"/>
                    </a:solidFill>
                  </a:tcPr>
                </a:tc>
                <a:extLst>
                  <a:ext uri="{0D108BD9-81ED-4DB2-BD59-A6C34878D82A}">
                    <a16:rowId xmlns:a16="http://schemas.microsoft.com/office/drawing/2014/main" xmlns="" val="1729795942"/>
                  </a:ext>
                </a:extLst>
              </a:tr>
            </a:tbl>
          </a:graphicData>
        </a:graphic>
      </p:graphicFrame>
    </p:spTree>
    <p:extLst>
      <p:ext uri="{BB962C8B-B14F-4D97-AF65-F5344CB8AC3E}">
        <p14:creationId xmlns:p14="http://schemas.microsoft.com/office/powerpoint/2010/main" val="277127110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20573536-8D71-4DBC-BA33-4C41F5CC6EE9}"/>
              </a:ext>
            </a:extLst>
          </p:cNvPr>
          <p:cNvSpPr>
            <a:spLocks noGrp="1" noChangeArrowheads="1"/>
          </p:cNvSpPr>
          <p:nvPr>
            <p:ph type="ctrTitle"/>
          </p:nvPr>
        </p:nvSpPr>
        <p:spPr bwMode="auto">
          <a:xfrm>
            <a:off x="3382815" y="876001"/>
            <a:ext cx="8250314" cy="5232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3429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1" i="0" u="none" strike="noStrike" cap="none" normalizeH="0" baseline="0" dirty="0">
                <a:ln>
                  <a:noFill/>
                </a:ln>
                <a:solidFill>
                  <a:schemeClr val="tx1"/>
                </a:solidFill>
                <a:effectLst/>
                <a:latin typeface="Arial" panose="020B0604020202020204" pitchFamily="34" charset="0"/>
              </a:rPr>
              <a:t>Бюджетная мера принуждения применяется за совершение бюджетного нарушения</a:t>
            </a:r>
            <a:r>
              <a:rPr kumimoji="0" lang="ru-RU" altLang="ru-RU" sz="1800" b="1" i="0" u="none" strike="noStrike" cap="none" normalizeH="0" dirty="0">
                <a:ln>
                  <a:noFill/>
                </a:ln>
                <a:solidFill>
                  <a:schemeClr val="tx1"/>
                </a:solidFill>
                <a:effectLst/>
                <a:latin typeface="Arial" panose="020B0604020202020204" pitchFamily="34" charset="0"/>
              </a:rPr>
              <a:t> </a:t>
            </a:r>
            <a:r>
              <a:rPr kumimoji="0" lang="ru-RU" altLang="ru-RU" sz="2800" b="1" i="0" u="none" strike="noStrike" cap="none" normalizeH="0" baseline="0" dirty="0">
                <a:ln>
                  <a:noFill/>
                </a:ln>
                <a:solidFill>
                  <a:srgbClr val="FF0000"/>
                </a:solidFill>
                <a:effectLst/>
                <a:latin typeface="Arial" panose="020B0604020202020204" pitchFamily="34" charset="0"/>
              </a:rPr>
              <a:t>на основании уведомления</a:t>
            </a:r>
            <a:r>
              <a:rPr kumimoji="0" lang="ru-RU" altLang="ru-RU" sz="1800" b="1" i="0" u="none" strike="noStrike" cap="none" normalizeH="0" baseline="0" dirty="0">
                <a:ln>
                  <a:noFill/>
                </a:ln>
                <a:solidFill>
                  <a:schemeClr val="tx1"/>
                </a:solidFill>
                <a:effectLst/>
                <a:latin typeface="Arial" panose="020B0604020202020204" pitchFamily="34" charset="0"/>
              </a:rPr>
              <a:t> о применении бюджетных мер принуждения органа государственного (муниципального) финансового контроля</a:t>
            </a:r>
            <a:r>
              <a:rPr kumimoji="0" lang="ru-RU" altLang="ru-RU" sz="1800" b="0" i="0" u="none" strike="noStrike" cap="none" normalizeH="0" baseline="0" dirty="0">
                <a:ln>
                  <a:noFill/>
                </a:ln>
                <a:solidFill>
                  <a:schemeClr val="tx1"/>
                </a:solidFill>
                <a:effectLst/>
                <a:latin typeface="Arial" panose="020B0604020202020204" pitchFamily="34" charset="0"/>
              </a:rPr>
              <a:t/>
            </a:r>
            <a:br>
              <a:rPr kumimoji="0" lang="ru-RU" altLang="ru-RU" sz="1800" b="0" i="0" u="none" strike="noStrike" cap="none" normalizeH="0" baseline="0" dirty="0">
                <a:ln>
                  <a:noFill/>
                </a:ln>
                <a:solidFill>
                  <a:schemeClr val="tx1"/>
                </a:solidFill>
                <a:effectLst/>
                <a:latin typeface="Arial" panose="020B0604020202020204" pitchFamily="34" charset="0"/>
              </a:rPr>
            </a:br>
            <a:endParaRPr kumimoji="0" lang="ru-RU" altLang="ru-RU" sz="1800" b="0" i="0" u="none" strike="noStrike" cap="none" normalizeH="0" baseline="0" dirty="0">
              <a:ln>
                <a:noFill/>
              </a:ln>
              <a:solidFill>
                <a:schemeClr val="tx1"/>
              </a:solidFill>
              <a:effectLst/>
              <a:latin typeface="Arial" panose="020B0604020202020204" pitchFamily="34" charset="0"/>
            </a:endParaRPr>
          </a:p>
          <a:p>
            <a:pPr marL="0" marR="0" lvl="0" indent="342900" algn="l" defTabSz="914400" rtl="0" eaLnBrk="0" fontAlgn="base" latinLnBrk="0" hangingPunct="0">
              <a:lnSpc>
                <a:spcPct val="100000"/>
              </a:lnSpc>
              <a:spcBef>
                <a:spcPct val="0"/>
              </a:spcBef>
              <a:spcAft>
                <a:spcPct val="0"/>
              </a:spcAft>
              <a:buClrTx/>
              <a:buSzTx/>
              <a:buFontTx/>
              <a:buNone/>
              <a:tabLst/>
            </a:pPr>
            <a:r>
              <a:rPr kumimoji="0" lang="ru-RU" altLang="ru-RU" sz="1800" b="1" i="0" u="none" strike="noStrike" cap="none" normalizeH="0" baseline="0" dirty="0">
                <a:ln>
                  <a:noFill/>
                </a:ln>
                <a:solidFill>
                  <a:srgbClr val="FF0000"/>
                </a:solidFill>
                <a:effectLst/>
                <a:latin typeface="Arial" panose="020B0604020202020204" pitchFamily="34" charset="0"/>
              </a:rPr>
              <a:t>К бюджетным мерам принуждения относятся:</a:t>
            </a:r>
            <a:r>
              <a:rPr kumimoji="0" lang="ru-RU" altLang="ru-RU" sz="1800" b="0" i="0" u="none" strike="noStrike" cap="none" normalizeH="0" baseline="0" dirty="0">
                <a:ln>
                  <a:noFill/>
                </a:ln>
                <a:solidFill>
                  <a:schemeClr val="tx1"/>
                </a:solidFill>
                <a:effectLst/>
                <a:latin typeface="Arial" panose="020B0604020202020204" pitchFamily="34" charset="0"/>
              </a:rPr>
              <a:t/>
            </a:r>
            <a:br>
              <a:rPr kumimoji="0" lang="ru-RU" altLang="ru-RU" sz="1800" b="0" i="0" u="none" strike="noStrike" cap="none" normalizeH="0" baseline="0" dirty="0">
                <a:ln>
                  <a:noFill/>
                </a:ln>
                <a:solidFill>
                  <a:schemeClr val="tx1"/>
                </a:solidFill>
                <a:effectLst/>
                <a:latin typeface="Arial" panose="020B0604020202020204" pitchFamily="34" charset="0"/>
              </a:rPr>
            </a:br>
            <a:endParaRPr kumimoji="0" lang="ru-RU" altLang="ru-RU" sz="18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arenR"/>
              <a:tabLst/>
            </a:pPr>
            <a:r>
              <a:rPr kumimoji="0" lang="ru-RU" altLang="ru-RU" sz="1800" b="0" i="0" u="none" strike="noStrike" cap="none" normalizeH="0" baseline="0" dirty="0">
                <a:ln>
                  <a:noFill/>
                </a:ln>
                <a:solidFill>
                  <a:srgbClr val="FF0000"/>
                </a:solidFill>
                <a:effectLst/>
                <a:latin typeface="Arial" panose="020B0604020202020204" pitchFamily="34" charset="0"/>
              </a:rPr>
              <a:t>бесспорное взыскание суммы средств</a:t>
            </a:r>
            <a:r>
              <a:rPr kumimoji="0" lang="ru-RU" altLang="ru-RU" sz="1800" b="0" i="0" u="none" strike="noStrike" cap="none" normalizeH="0" baseline="0" dirty="0">
                <a:ln>
                  <a:noFill/>
                </a:ln>
                <a:solidFill>
                  <a:schemeClr val="tx1"/>
                </a:solidFill>
                <a:effectLst/>
                <a:latin typeface="Arial" panose="020B0604020202020204" pitchFamily="34" charset="0"/>
              </a:rPr>
              <a:t>, предоставленных из одного бюджета бюджетной системы Российской Федерации другому бюджету бюджетной системы Российской Федерации;</a:t>
            </a:r>
          </a:p>
          <a:p>
            <a:pPr marL="342900" marR="0" lvl="0" indent="-342900" algn="l" defTabSz="914400" rtl="0" eaLnBrk="0" fontAlgn="base" latinLnBrk="0" hangingPunct="0">
              <a:lnSpc>
                <a:spcPct val="100000"/>
              </a:lnSpc>
              <a:spcBef>
                <a:spcPct val="0"/>
              </a:spcBef>
              <a:spcAft>
                <a:spcPct val="0"/>
              </a:spcAft>
              <a:buClrTx/>
              <a:buSzTx/>
              <a:buFont typeface="+mj-lt"/>
              <a:buAutoNum type="arabicParenR"/>
              <a:tabLst/>
            </a:pPr>
            <a:r>
              <a:rPr kumimoji="0" lang="ru-RU" altLang="ru-RU" sz="1800" b="0" i="0" u="none" strike="noStrike" cap="none" normalizeH="0" baseline="0" dirty="0">
                <a:ln>
                  <a:noFill/>
                </a:ln>
                <a:solidFill>
                  <a:srgbClr val="FF0000"/>
                </a:solidFill>
                <a:effectLst/>
                <a:latin typeface="Arial" panose="020B0604020202020204" pitchFamily="34" charset="0"/>
              </a:rPr>
              <a:t>бесспорное взыскание суммы платы </a:t>
            </a:r>
            <a:r>
              <a:rPr kumimoji="0" lang="ru-RU" altLang="ru-RU" sz="1800" b="0" i="0" u="none" strike="noStrike" cap="none" normalizeH="0" baseline="0" dirty="0">
                <a:ln>
                  <a:noFill/>
                </a:ln>
                <a:solidFill>
                  <a:schemeClr val="tx1"/>
                </a:solidFill>
                <a:effectLst/>
                <a:latin typeface="Arial" panose="020B0604020202020204" pitchFamily="34" charset="0"/>
              </a:rPr>
              <a:t>за пользование средствами, предоставленными из одного бюджета бюджетной системы Российской Федерации другому бюджету бюджетной системы Российской Федерации;</a:t>
            </a:r>
          </a:p>
          <a:p>
            <a:pPr marL="342900" marR="0" lvl="0" indent="-342900" algn="l" defTabSz="914400" rtl="0" eaLnBrk="0" fontAlgn="base" latinLnBrk="0" hangingPunct="0">
              <a:lnSpc>
                <a:spcPct val="100000"/>
              </a:lnSpc>
              <a:spcBef>
                <a:spcPct val="0"/>
              </a:spcBef>
              <a:spcAft>
                <a:spcPct val="0"/>
              </a:spcAft>
              <a:buClrTx/>
              <a:buSzTx/>
              <a:buFont typeface="+mj-lt"/>
              <a:buAutoNum type="arabicParenR"/>
              <a:tabLst/>
            </a:pPr>
            <a:r>
              <a:rPr kumimoji="0" lang="ru-RU" altLang="ru-RU" sz="1800" b="0" i="0" u="none" strike="noStrike" cap="none" normalizeH="0" baseline="0" dirty="0">
                <a:ln>
                  <a:noFill/>
                </a:ln>
                <a:solidFill>
                  <a:srgbClr val="FF0000"/>
                </a:solidFill>
                <a:effectLst/>
                <a:latin typeface="Arial" panose="020B0604020202020204" pitchFamily="34" charset="0"/>
              </a:rPr>
              <a:t>бесспорное взыскание пеней </a:t>
            </a:r>
            <a:r>
              <a:rPr kumimoji="0" lang="ru-RU" altLang="ru-RU" sz="1800" b="0" i="0" u="none" strike="noStrike" cap="none" normalizeH="0" baseline="0" dirty="0">
                <a:ln>
                  <a:noFill/>
                </a:ln>
                <a:solidFill>
                  <a:schemeClr val="tx1"/>
                </a:solidFill>
                <a:effectLst/>
                <a:latin typeface="Arial" panose="020B0604020202020204" pitchFamily="34" charset="0"/>
              </a:rPr>
              <a:t>за несвоевременный возврат средств бюджета;</a:t>
            </a:r>
          </a:p>
          <a:p>
            <a:pPr marL="342900" marR="0" lvl="0" indent="-342900" algn="l" defTabSz="914400" rtl="0" eaLnBrk="0" fontAlgn="base" latinLnBrk="0" hangingPunct="0">
              <a:lnSpc>
                <a:spcPct val="100000"/>
              </a:lnSpc>
              <a:spcBef>
                <a:spcPct val="0"/>
              </a:spcBef>
              <a:spcAft>
                <a:spcPct val="0"/>
              </a:spcAft>
              <a:buClrTx/>
              <a:buSzTx/>
              <a:buFont typeface="+mj-lt"/>
              <a:buAutoNum type="arabicParenR"/>
              <a:tabLst/>
            </a:pPr>
            <a:r>
              <a:rPr kumimoji="0" lang="ru-RU" altLang="ru-RU" sz="1800" b="0" i="0" u="none" strike="noStrike" cap="none" normalizeH="0" baseline="0" dirty="0">
                <a:ln>
                  <a:noFill/>
                </a:ln>
                <a:solidFill>
                  <a:srgbClr val="FF0000"/>
                </a:solidFill>
                <a:effectLst/>
                <a:latin typeface="Arial" panose="020B0604020202020204" pitchFamily="34" charset="0"/>
              </a:rPr>
              <a:t>приостановление (сокращение) предоставления межбюджетных трансфертов </a:t>
            </a:r>
            <a:r>
              <a:rPr kumimoji="0" lang="ru-RU" altLang="ru-RU" sz="1800" b="0" i="0" u="none" strike="noStrike" cap="none" normalizeH="0" baseline="0" dirty="0">
                <a:ln>
                  <a:noFill/>
                </a:ln>
                <a:solidFill>
                  <a:schemeClr val="tx1"/>
                </a:solidFill>
                <a:effectLst/>
                <a:latin typeface="Arial" panose="020B0604020202020204" pitchFamily="34" charset="0"/>
              </a:rPr>
              <a:t>(за исключением субвенций);</a:t>
            </a:r>
          </a:p>
        </p:txBody>
      </p:sp>
      <p:sp>
        <p:nvSpPr>
          <p:cNvPr id="3" name="Прямоугольник 2">
            <a:extLst>
              <a:ext uri="{FF2B5EF4-FFF2-40B4-BE49-F238E27FC236}">
                <a16:creationId xmlns:a16="http://schemas.microsoft.com/office/drawing/2014/main" xmlns="" id="{903D6622-63C1-4469-B68A-1555310A73F0}"/>
              </a:ext>
            </a:extLst>
          </p:cNvPr>
          <p:cNvSpPr/>
          <p:nvPr/>
        </p:nvSpPr>
        <p:spPr>
          <a:xfrm>
            <a:off x="217170" y="2654033"/>
            <a:ext cx="4650921" cy="923330"/>
          </a:xfrm>
          <a:prstGeom prst="rect">
            <a:avLst/>
          </a:prstGeom>
        </p:spPr>
        <p:txBody>
          <a:bodyPr wrap="square">
            <a:spAutoFit/>
          </a:bodyPr>
          <a:lstStyle/>
          <a:p>
            <a:pPr lvl="0" indent="342900" eaLnBrk="0" fontAlgn="base" hangingPunct="0">
              <a:spcBef>
                <a:spcPct val="0"/>
              </a:spcBef>
              <a:spcAft>
                <a:spcPct val="0"/>
              </a:spcAft>
            </a:pPr>
            <a:r>
              <a:rPr lang="ru-RU" altLang="ru-RU" b="1" dirty="0">
                <a:latin typeface="Arial" panose="020B0604020202020204" pitchFamily="34" charset="0"/>
              </a:rPr>
              <a:t>БК РФ Статья 306.2. </a:t>
            </a:r>
          </a:p>
          <a:p>
            <a:pPr lvl="0" indent="342900" eaLnBrk="0" fontAlgn="base" hangingPunct="0">
              <a:spcBef>
                <a:spcPct val="0"/>
              </a:spcBef>
              <a:spcAft>
                <a:spcPct val="0"/>
              </a:spcAft>
            </a:pPr>
            <a:r>
              <a:rPr lang="ru-RU" altLang="ru-RU" b="1" dirty="0">
                <a:latin typeface="Arial" panose="020B0604020202020204" pitchFamily="34" charset="0"/>
              </a:rPr>
              <a:t>Бюджетные меры </a:t>
            </a:r>
          </a:p>
          <a:p>
            <a:pPr lvl="0" indent="342900" eaLnBrk="0" fontAlgn="base" hangingPunct="0">
              <a:spcBef>
                <a:spcPct val="0"/>
              </a:spcBef>
              <a:spcAft>
                <a:spcPct val="0"/>
              </a:spcAft>
            </a:pPr>
            <a:r>
              <a:rPr lang="ru-RU" altLang="ru-RU" b="1" dirty="0">
                <a:latin typeface="Arial" panose="020B0604020202020204" pitchFamily="34" charset="0"/>
              </a:rPr>
              <a:t>принуждения</a:t>
            </a:r>
          </a:p>
        </p:txBody>
      </p:sp>
    </p:spTree>
    <p:extLst>
      <p:ext uri="{BB962C8B-B14F-4D97-AF65-F5344CB8AC3E}">
        <p14:creationId xmlns:p14="http://schemas.microsoft.com/office/powerpoint/2010/main" val="20843234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xmlns="" id="{903D6622-63C1-4469-B68A-1555310A73F0}"/>
              </a:ext>
            </a:extLst>
          </p:cNvPr>
          <p:cNvSpPr/>
          <p:nvPr/>
        </p:nvSpPr>
        <p:spPr>
          <a:xfrm>
            <a:off x="319719" y="2128973"/>
            <a:ext cx="2632649" cy="1846659"/>
          </a:xfrm>
          <a:prstGeom prst="rect">
            <a:avLst/>
          </a:prstGeom>
        </p:spPr>
        <p:txBody>
          <a:bodyPr wrap="square">
            <a:spAutoFit/>
          </a:bodyPr>
          <a:lstStyle/>
          <a:p>
            <a:pPr eaLnBrk="0" fontAlgn="base" hangingPunct="0">
              <a:spcBef>
                <a:spcPct val="0"/>
              </a:spcBef>
              <a:spcAft>
                <a:spcPct val="0"/>
              </a:spcAft>
            </a:pPr>
            <a:r>
              <a:rPr lang="ru-RU" altLang="ru-RU" b="1" dirty="0">
                <a:latin typeface="Arial" panose="020B0604020202020204" pitchFamily="34" charset="0"/>
              </a:rPr>
              <a:t>БК РФ Статья 306.4. </a:t>
            </a:r>
          </a:p>
          <a:p>
            <a:pPr eaLnBrk="0" fontAlgn="base" hangingPunct="0">
              <a:spcBef>
                <a:spcPct val="0"/>
              </a:spcBef>
              <a:spcAft>
                <a:spcPct val="0"/>
              </a:spcAft>
            </a:pPr>
            <a:r>
              <a:rPr lang="ru-RU" altLang="ru-RU" sz="2400" b="1" dirty="0">
                <a:solidFill>
                  <a:srgbClr val="FF0000"/>
                </a:solidFill>
                <a:latin typeface="Arial" panose="020B0604020202020204" pitchFamily="34" charset="0"/>
              </a:rPr>
              <a:t>Нецелевое использование бюджетных средств</a:t>
            </a:r>
          </a:p>
        </p:txBody>
      </p:sp>
      <p:sp>
        <p:nvSpPr>
          <p:cNvPr id="5" name="Rectangle 1">
            <a:extLst>
              <a:ext uri="{FF2B5EF4-FFF2-40B4-BE49-F238E27FC236}">
                <a16:creationId xmlns:a16="http://schemas.microsoft.com/office/drawing/2014/main" xmlns="" id="{0933EC5A-E0F7-4EF7-9DEE-95FCFA738DF4}"/>
              </a:ext>
            </a:extLst>
          </p:cNvPr>
          <p:cNvSpPr>
            <a:spLocks noGrp="1" noChangeArrowheads="1"/>
          </p:cNvSpPr>
          <p:nvPr>
            <p:ph type="ctrTitle"/>
          </p:nvPr>
        </p:nvSpPr>
        <p:spPr bwMode="auto">
          <a:xfrm>
            <a:off x="3127761" y="764540"/>
            <a:ext cx="8394187"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3429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dirty="0">
                <a:ln>
                  <a:noFill/>
                </a:ln>
                <a:solidFill>
                  <a:schemeClr val="tx1"/>
                </a:solidFill>
                <a:effectLst/>
              </a:rPr>
              <a:t>Нецелевым использованием бюджетных средств признаются направление средств бюджета бюджетной системы Российской Федерации и оплата денежных обязательств в целях, </a:t>
            </a:r>
            <a:r>
              <a:rPr kumimoji="0" lang="ru-RU" altLang="ru-RU" sz="2000" b="1" i="0" u="none" strike="noStrike" cap="none" normalizeH="0" baseline="0" dirty="0">
                <a:ln>
                  <a:noFill/>
                </a:ln>
                <a:solidFill>
                  <a:srgbClr val="FF0000"/>
                </a:solidFill>
                <a:effectLst/>
              </a:rPr>
              <a:t>не соответствующих полностью или частично целям</a:t>
            </a:r>
            <a:r>
              <a:rPr kumimoji="0" lang="ru-RU" altLang="ru-RU" sz="2000" b="0" i="0" u="none" strike="noStrike" cap="none" normalizeH="0" baseline="0" dirty="0">
                <a:ln>
                  <a:noFill/>
                </a:ln>
                <a:solidFill>
                  <a:schemeClr val="tx1"/>
                </a:solidFill>
                <a:effectLst/>
              </a:rPr>
              <a:t>, определенным законом (решением) о бюджете, сводной бюджетной росписью, бюджетной росписью, лимитами бюджетных обязательств, бюджетной сметой,</a:t>
            </a:r>
            <a:r>
              <a:rPr kumimoji="0" lang="ru-RU" altLang="ru-RU" sz="2000" b="1" i="0" u="none" strike="noStrike" cap="none" normalizeH="0" baseline="0" dirty="0">
                <a:ln>
                  <a:noFill/>
                </a:ln>
                <a:solidFill>
                  <a:srgbClr val="FF0000"/>
                </a:solidFill>
                <a:effectLst/>
              </a:rPr>
              <a:t> договором (соглашением) либо правовым актом, </a:t>
            </a:r>
            <a:r>
              <a:rPr kumimoji="0" lang="ru-RU" altLang="ru-RU" sz="2000" b="0" i="0" u="none" strike="noStrike" cap="none" normalizeH="0" baseline="0" dirty="0">
                <a:ln>
                  <a:noFill/>
                </a:ln>
                <a:solidFill>
                  <a:schemeClr val="tx1"/>
                </a:solidFill>
                <a:effectLst/>
              </a:rPr>
              <a:t>являющимся основанием для предоставления указанных средств.</a:t>
            </a:r>
            <a:r>
              <a:rPr lang="ru-RU" altLang="ru-RU" sz="2000" dirty="0"/>
              <a:t/>
            </a:r>
            <a:br>
              <a:rPr lang="ru-RU" altLang="ru-RU" sz="2000" dirty="0"/>
            </a:br>
            <a:r>
              <a:rPr lang="ru-RU" altLang="ru-RU" sz="2000" dirty="0"/>
              <a:t/>
            </a:r>
            <a:br>
              <a:rPr lang="ru-RU" altLang="ru-RU" sz="2000" dirty="0"/>
            </a:br>
            <a:r>
              <a:rPr kumimoji="0" lang="ru-RU" altLang="ru-RU" sz="2000" b="0" i="0" u="none" strike="noStrike" cap="none" normalizeH="0" baseline="0" dirty="0">
                <a:ln>
                  <a:noFill/>
                </a:ln>
                <a:solidFill>
                  <a:schemeClr val="tx1"/>
                </a:solidFill>
                <a:effectLst/>
              </a:rPr>
              <a:t>Нецелевое использование бюджетных средств, источником финансового обеспечения (</a:t>
            </a:r>
            <a:r>
              <a:rPr kumimoji="0" lang="ru-RU" altLang="ru-RU" sz="2000" b="0" i="0" u="none" strike="noStrike" cap="none" normalizeH="0" baseline="0" dirty="0" err="1">
                <a:ln>
                  <a:noFill/>
                </a:ln>
                <a:solidFill>
                  <a:schemeClr val="tx1"/>
                </a:solidFill>
                <a:effectLst/>
              </a:rPr>
              <a:t>софинансирования</a:t>
            </a:r>
            <a:r>
              <a:rPr kumimoji="0" lang="ru-RU" altLang="ru-RU" sz="2000" b="0" i="0" u="none" strike="noStrike" cap="none" normalizeH="0" baseline="0" dirty="0">
                <a:ln>
                  <a:noFill/>
                </a:ln>
                <a:solidFill>
                  <a:schemeClr val="tx1"/>
                </a:solidFill>
                <a:effectLst/>
              </a:rPr>
              <a:t>) которых являлся межбюджетный трансферт, имеющий целевое назначение, </a:t>
            </a:r>
            <a:r>
              <a:rPr kumimoji="0" lang="ru-RU" altLang="ru-RU" sz="2000" b="1" i="0" u="none" strike="noStrike" cap="none" normalizeH="0" baseline="0" dirty="0">
                <a:ln>
                  <a:noFill/>
                </a:ln>
                <a:solidFill>
                  <a:srgbClr val="FF0000"/>
                </a:solidFill>
                <a:effectLst/>
              </a:rPr>
              <a:t>влечет бесспорное взыскание суммы средств, использованных не по целевому назначению, или сокращение предоставления межбюджетных трансфертов </a:t>
            </a:r>
            <a:r>
              <a:rPr kumimoji="0" lang="ru-RU" altLang="ru-RU" sz="2000" b="0" i="0" u="none" strike="noStrike" cap="none" normalizeH="0" baseline="0" dirty="0">
                <a:ln>
                  <a:noFill/>
                </a:ln>
                <a:solidFill>
                  <a:schemeClr val="tx1"/>
                </a:solidFill>
                <a:effectLst/>
              </a:rPr>
              <a:t>(за исключением субвенций и дотаций на выравнивание бюджетной обеспеченности субъектов Российской Федерации и муниципальных образований).</a:t>
            </a:r>
          </a:p>
        </p:txBody>
      </p:sp>
    </p:spTree>
    <p:extLst>
      <p:ext uri="{BB962C8B-B14F-4D97-AF65-F5344CB8AC3E}">
        <p14:creationId xmlns:p14="http://schemas.microsoft.com/office/powerpoint/2010/main" val="19646898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xmlns="" id="{78DFF00E-FAB6-4114-9DA2-665966E2DF75}"/>
              </a:ext>
            </a:extLst>
          </p:cNvPr>
          <p:cNvSpPr>
            <a:spLocks noGrp="1"/>
          </p:cNvSpPr>
          <p:nvPr>
            <p:ph type="ctrTitle"/>
          </p:nvPr>
        </p:nvSpPr>
        <p:spPr>
          <a:xfrm>
            <a:off x="1524000" y="1949677"/>
            <a:ext cx="9144000" cy="2387600"/>
          </a:xfrm>
        </p:spPr>
        <p:txBody>
          <a:bodyPr>
            <a:normAutofit/>
          </a:bodyPr>
          <a:lstStyle/>
          <a:p>
            <a:endParaRPr lang="ru-RU" sz="4800" dirty="0">
              <a:solidFill>
                <a:schemeClr val="accent1">
                  <a:lumMod val="75000"/>
                </a:schemeClr>
              </a:solidFill>
              <a:latin typeface="Arial" panose="020B0604020202020204" pitchFamily="34" charset="0"/>
              <a:cs typeface="Arial" panose="020B0604020202020204" pitchFamily="34" charset="0"/>
            </a:endParaRPr>
          </a:p>
        </p:txBody>
      </p:sp>
      <p:graphicFrame>
        <p:nvGraphicFramePr>
          <p:cNvPr id="2" name="Таблица 1">
            <a:extLst>
              <a:ext uri="{FF2B5EF4-FFF2-40B4-BE49-F238E27FC236}">
                <a16:creationId xmlns:a16="http://schemas.microsoft.com/office/drawing/2014/main" xmlns="" id="{79915B20-047D-438F-917E-556A94E9E418}"/>
              </a:ext>
            </a:extLst>
          </p:cNvPr>
          <p:cNvGraphicFramePr>
            <a:graphicFrameLocks noGrp="1"/>
          </p:cNvGraphicFramePr>
          <p:nvPr>
            <p:extLst>
              <p:ext uri="{D42A27DB-BD31-4B8C-83A1-F6EECF244321}">
                <p14:modId xmlns:p14="http://schemas.microsoft.com/office/powerpoint/2010/main" val="3042000573"/>
              </p:ext>
            </p:extLst>
          </p:nvPr>
        </p:nvGraphicFramePr>
        <p:xfrm>
          <a:off x="1245326" y="836023"/>
          <a:ext cx="10439526" cy="6112095"/>
        </p:xfrm>
        <a:graphic>
          <a:graphicData uri="http://schemas.openxmlformats.org/drawingml/2006/table">
            <a:tbl>
              <a:tblPr/>
              <a:tblGrid>
                <a:gridCol w="916591">
                  <a:extLst>
                    <a:ext uri="{9D8B030D-6E8A-4147-A177-3AD203B41FA5}">
                      <a16:colId xmlns:a16="http://schemas.microsoft.com/office/drawing/2014/main" xmlns="" val="1100823180"/>
                    </a:ext>
                  </a:extLst>
                </a:gridCol>
                <a:gridCol w="3041783">
                  <a:extLst>
                    <a:ext uri="{9D8B030D-6E8A-4147-A177-3AD203B41FA5}">
                      <a16:colId xmlns:a16="http://schemas.microsoft.com/office/drawing/2014/main" xmlns="" val="2950102782"/>
                    </a:ext>
                  </a:extLst>
                </a:gridCol>
                <a:gridCol w="1606062">
                  <a:extLst>
                    <a:ext uri="{9D8B030D-6E8A-4147-A177-3AD203B41FA5}">
                      <a16:colId xmlns:a16="http://schemas.microsoft.com/office/drawing/2014/main" xmlns="" val="2714113756"/>
                    </a:ext>
                  </a:extLst>
                </a:gridCol>
                <a:gridCol w="916591">
                  <a:extLst>
                    <a:ext uri="{9D8B030D-6E8A-4147-A177-3AD203B41FA5}">
                      <a16:colId xmlns:a16="http://schemas.microsoft.com/office/drawing/2014/main" xmlns="" val="2363715787"/>
                    </a:ext>
                  </a:extLst>
                </a:gridCol>
                <a:gridCol w="37656">
                  <a:extLst>
                    <a:ext uri="{9D8B030D-6E8A-4147-A177-3AD203B41FA5}">
                      <a16:colId xmlns:a16="http://schemas.microsoft.com/office/drawing/2014/main" xmlns="" val="3326159391"/>
                    </a:ext>
                  </a:extLst>
                </a:gridCol>
                <a:gridCol w="3920843">
                  <a:extLst>
                    <a:ext uri="{9D8B030D-6E8A-4147-A177-3AD203B41FA5}">
                      <a16:colId xmlns:a16="http://schemas.microsoft.com/office/drawing/2014/main" xmlns="" val="29398749"/>
                    </a:ext>
                  </a:extLst>
                </a:gridCol>
              </a:tblGrid>
              <a:tr h="588074">
                <a:tc>
                  <a:txBody>
                    <a:bodyPr/>
                    <a:lstStyle/>
                    <a:p>
                      <a:pPr algn="l" fontAlgn="t"/>
                      <a:r>
                        <a:rPr lang="ru-RU" sz="1300" b="0" i="0" u="none" strike="noStrike" dirty="0">
                          <a:solidFill>
                            <a:srgbClr val="FFFFFF"/>
                          </a:solidFill>
                          <a:effectLst/>
                          <a:latin typeface="Calibri" panose="020F0502020204030204" pitchFamily="34" charset="0"/>
                        </a:rPr>
                        <a:t>Реквизиты</a:t>
                      </a:r>
                    </a:p>
                  </a:txBody>
                  <a:tcPr marL="6128" marR="6128" marT="6128" marB="0">
                    <a:lnL>
                      <a:noFill/>
                    </a:lnL>
                    <a:lnR>
                      <a:noFill/>
                    </a:lnR>
                    <a:lnT>
                      <a:noFill/>
                    </a:lnT>
                    <a:lnB>
                      <a:noFill/>
                    </a:lnB>
                    <a:solidFill>
                      <a:srgbClr val="7A7A7A"/>
                    </a:solidFill>
                  </a:tcPr>
                </a:tc>
                <a:tc>
                  <a:txBody>
                    <a:bodyPr/>
                    <a:lstStyle/>
                    <a:p>
                      <a:pPr algn="l" fontAlgn="t"/>
                      <a:r>
                        <a:rPr lang="ru-RU" sz="1300" b="0" i="0" u="none" strike="noStrike" dirty="0">
                          <a:solidFill>
                            <a:srgbClr val="FFFFFF"/>
                          </a:solidFill>
                          <a:effectLst/>
                          <a:latin typeface="Calibri" panose="020F0502020204030204" pitchFamily="34" charset="0"/>
                        </a:rPr>
                        <a:t>Адресат/Ответ</a:t>
                      </a:r>
                    </a:p>
                  </a:txBody>
                  <a:tcPr marL="6128" marR="6128" marT="6128" marB="0">
                    <a:lnL>
                      <a:noFill/>
                    </a:lnL>
                    <a:lnR>
                      <a:noFill/>
                    </a:lnR>
                    <a:lnT>
                      <a:noFill/>
                    </a:lnT>
                    <a:lnB>
                      <a:noFill/>
                    </a:lnB>
                    <a:solidFill>
                      <a:srgbClr val="7A7A7A"/>
                    </a:solidFill>
                  </a:tcPr>
                </a:tc>
                <a:tc>
                  <a:txBody>
                    <a:bodyPr/>
                    <a:lstStyle/>
                    <a:p>
                      <a:pPr algn="l" fontAlgn="t"/>
                      <a:r>
                        <a:rPr lang="ru-RU" sz="1300" b="0" i="0" u="none" strike="noStrike">
                          <a:solidFill>
                            <a:srgbClr val="FFFFFF"/>
                          </a:solidFill>
                          <a:effectLst/>
                          <a:latin typeface="Calibri" panose="020F0502020204030204" pitchFamily="34" charset="0"/>
                        </a:rPr>
                        <a:t>Срок исполнения</a:t>
                      </a:r>
                    </a:p>
                  </a:txBody>
                  <a:tcPr marL="6128" marR="6128" marT="6128" marB="0">
                    <a:lnL>
                      <a:noFill/>
                    </a:lnL>
                    <a:lnR>
                      <a:noFill/>
                    </a:lnR>
                    <a:lnT>
                      <a:noFill/>
                    </a:lnT>
                    <a:lnB>
                      <a:noFill/>
                    </a:lnB>
                    <a:solidFill>
                      <a:srgbClr val="7A7A7A"/>
                    </a:solidFill>
                  </a:tcPr>
                </a:tc>
                <a:tc>
                  <a:txBody>
                    <a:bodyPr/>
                    <a:lstStyle/>
                    <a:p>
                      <a:pPr algn="l" fontAlgn="t"/>
                      <a:r>
                        <a:rPr lang="ru-RU" sz="1300" b="0" i="0" u="none" strike="noStrike">
                          <a:solidFill>
                            <a:srgbClr val="FFFFFF"/>
                          </a:solidFill>
                          <a:effectLst/>
                          <a:latin typeface="Calibri" panose="020F0502020204030204" pitchFamily="34" charset="0"/>
                        </a:rPr>
                        <a:t>Статус</a:t>
                      </a:r>
                    </a:p>
                  </a:txBody>
                  <a:tcPr marL="6128" marR="6128" marT="6128" marB="0">
                    <a:lnL>
                      <a:noFill/>
                    </a:lnL>
                    <a:lnR>
                      <a:noFill/>
                    </a:lnR>
                    <a:lnT>
                      <a:noFill/>
                    </a:lnT>
                    <a:lnB>
                      <a:noFill/>
                    </a:lnB>
                    <a:solidFill>
                      <a:srgbClr val="7A7A7A"/>
                    </a:solidFill>
                  </a:tcPr>
                </a:tc>
                <a:tc>
                  <a:txBody>
                    <a:bodyPr/>
                    <a:lstStyle/>
                    <a:p>
                      <a:pPr algn="l" fontAlgn="t"/>
                      <a:endParaRPr lang="ru-RU" sz="1300" b="0" i="0" u="none" strike="noStrike" dirty="0">
                        <a:solidFill>
                          <a:srgbClr val="FFFFFF"/>
                        </a:solidFill>
                        <a:effectLst/>
                        <a:latin typeface="Calibri" panose="020F0502020204030204" pitchFamily="34" charset="0"/>
                      </a:endParaRPr>
                    </a:p>
                  </a:txBody>
                  <a:tcPr marL="6128" marR="6128" marT="6128" marB="0">
                    <a:lnL>
                      <a:noFill/>
                    </a:lnL>
                    <a:lnR>
                      <a:noFill/>
                    </a:lnR>
                    <a:lnT>
                      <a:noFill/>
                    </a:lnT>
                    <a:lnB>
                      <a:noFill/>
                    </a:lnB>
                    <a:solidFill>
                      <a:srgbClr val="7A7A7A"/>
                    </a:solidFill>
                  </a:tcPr>
                </a:tc>
                <a:tc>
                  <a:txBody>
                    <a:bodyPr/>
                    <a:lstStyle/>
                    <a:p>
                      <a:pPr algn="l" fontAlgn="t"/>
                      <a:r>
                        <a:rPr lang="ru-RU" sz="1300" b="0" i="0" u="none" strike="noStrike">
                          <a:solidFill>
                            <a:srgbClr val="FFFFFF"/>
                          </a:solidFill>
                          <a:effectLst/>
                          <a:latin typeface="Calibri" panose="020F0502020204030204" pitchFamily="34" charset="0"/>
                        </a:rPr>
                        <a:t>Наименование мероприятия</a:t>
                      </a:r>
                    </a:p>
                  </a:txBody>
                  <a:tcPr marL="6128" marR="6128" marT="6128" marB="0">
                    <a:lnL>
                      <a:noFill/>
                    </a:lnL>
                    <a:lnR>
                      <a:noFill/>
                    </a:lnR>
                    <a:lnT>
                      <a:noFill/>
                    </a:lnT>
                    <a:lnB>
                      <a:noFill/>
                    </a:lnB>
                    <a:solidFill>
                      <a:srgbClr val="7A7A7A"/>
                    </a:solidFill>
                  </a:tcPr>
                </a:tc>
                <a:extLst>
                  <a:ext uri="{0D108BD9-81ED-4DB2-BD59-A6C34878D82A}">
                    <a16:rowId xmlns:a16="http://schemas.microsoft.com/office/drawing/2014/main" xmlns="" val="1431342179"/>
                  </a:ext>
                </a:extLst>
              </a:tr>
              <a:tr h="782241">
                <a:tc>
                  <a:txBody>
                    <a:bodyPr/>
                    <a:lstStyle/>
                    <a:p>
                      <a:pPr algn="l" fontAlgn="t"/>
                      <a:r>
                        <a:rPr lang="ru-RU" sz="1300" b="0" i="0" u="none" strike="noStrike">
                          <a:solidFill>
                            <a:srgbClr val="000000"/>
                          </a:solidFill>
                          <a:effectLst/>
                          <a:latin typeface="Calibri" panose="020F0502020204030204" pitchFamily="34" charset="0"/>
                        </a:rPr>
                        <a:t>01-27/04-12/1054 от 10.10.2019</a:t>
                      </a:r>
                    </a:p>
                  </a:txBody>
                  <a:tcPr marL="6128" marR="6128" marT="6128" marB="0">
                    <a:lnL>
                      <a:noFill/>
                    </a:lnL>
                    <a:lnR>
                      <a:noFill/>
                    </a:lnR>
                    <a:lnT>
                      <a:noFill/>
                    </a:lnT>
                    <a:lnB>
                      <a:noFill/>
                    </a:lnB>
                  </a:tcPr>
                </a:tc>
                <a:tc>
                  <a:txBody>
                    <a:bodyPr/>
                    <a:lstStyle/>
                    <a:p>
                      <a:pPr algn="l" fontAlgn="t"/>
                      <a:r>
                        <a:rPr lang="ru-RU" sz="1300" b="0" i="0" u="none" strike="noStrike" dirty="0">
                          <a:solidFill>
                            <a:srgbClr val="000000"/>
                          </a:solidFill>
                          <a:effectLst/>
                          <a:latin typeface="Calibri" panose="020F0502020204030204" pitchFamily="34" charset="0"/>
                        </a:rPr>
                        <a:t>АДМИНИСТРАЦИЯ СПАССКОГО МУНИЦИПАЛЬНОГО РАЙОНА</a:t>
                      </a:r>
                    </a:p>
                  </a:txBody>
                  <a:tcPr marL="6128" marR="6128" marT="6128" marB="0">
                    <a:lnL>
                      <a:noFill/>
                    </a:lnL>
                    <a:lnR>
                      <a:noFill/>
                    </a:lnR>
                    <a:lnT>
                      <a:noFill/>
                    </a:lnT>
                    <a:lnB>
                      <a:noFill/>
                    </a:lnB>
                  </a:tcPr>
                </a:tc>
                <a:tc>
                  <a:txBody>
                    <a:bodyPr/>
                    <a:lstStyle/>
                    <a:p>
                      <a:pPr algn="l" fontAlgn="t"/>
                      <a:r>
                        <a:rPr lang="ru-RU" sz="1300" b="0" i="0" u="none" strike="noStrike">
                          <a:solidFill>
                            <a:srgbClr val="000000"/>
                          </a:solidFill>
                          <a:effectLst/>
                          <a:latin typeface="Calibri" panose="020F0502020204030204" pitchFamily="34" charset="0"/>
                        </a:rPr>
                        <a:t>11.11.2019</a:t>
                      </a:r>
                    </a:p>
                  </a:txBody>
                  <a:tcPr marL="6128" marR="6128" marT="6128" marB="0">
                    <a:lnL>
                      <a:noFill/>
                    </a:lnL>
                    <a:lnR>
                      <a:noFill/>
                    </a:lnR>
                    <a:lnT>
                      <a:noFill/>
                    </a:lnT>
                    <a:lnB>
                      <a:noFill/>
                    </a:lnB>
                  </a:tcPr>
                </a:tc>
                <a:tc>
                  <a:txBody>
                    <a:bodyPr/>
                    <a:lstStyle/>
                    <a:p>
                      <a:pPr algn="l" fontAlgn="t"/>
                      <a:r>
                        <a:rPr lang="ru-RU" sz="1200" b="0" i="0" u="none" strike="noStrike">
                          <a:solidFill>
                            <a:srgbClr val="000000"/>
                          </a:solidFill>
                          <a:effectLst/>
                          <a:latin typeface="Calibri" panose="020F0502020204030204" pitchFamily="34" charset="0"/>
                        </a:rPr>
                        <a:t>Выполняется</a:t>
                      </a:r>
                    </a:p>
                  </a:txBody>
                  <a:tcPr marL="6128" marR="6128" marT="6128" marB="0">
                    <a:lnL>
                      <a:noFill/>
                    </a:lnL>
                    <a:lnR>
                      <a:noFill/>
                    </a:lnR>
                    <a:lnT>
                      <a:noFill/>
                    </a:lnT>
                    <a:lnB>
                      <a:noFill/>
                    </a:lnB>
                  </a:tcPr>
                </a:tc>
                <a:tc>
                  <a:txBody>
                    <a:bodyPr/>
                    <a:lstStyle/>
                    <a:p>
                      <a:pPr algn="l" fontAlgn="b"/>
                      <a:endParaRPr lang="ru-RU" sz="1300" b="0" i="0" u="none" strike="noStrike" dirty="0">
                        <a:solidFill>
                          <a:srgbClr val="000000"/>
                        </a:solidFill>
                        <a:effectLst/>
                        <a:latin typeface="Calibri" panose="020F0502020204030204" pitchFamily="34" charset="0"/>
                      </a:endParaRPr>
                    </a:p>
                  </a:txBody>
                  <a:tcPr marL="6128" marR="6128" marT="6128" marB="0" anchor="b">
                    <a:lnL>
                      <a:noFill/>
                    </a:lnL>
                    <a:lnR>
                      <a:noFill/>
                    </a:lnR>
                    <a:lnT>
                      <a:noFill/>
                    </a:lnT>
                    <a:lnB>
                      <a:noFill/>
                    </a:lnB>
                  </a:tcPr>
                </a:tc>
                <a:tc>
                  <a:txBody>
                    <a:bodyPr/>
                    <a:lstStyle/>
                    <a:p>
                      <a:pPr algn="l" fontAlgn="t"/>
                      <a:r>
                        <a:rPr lang="ru-RU" sz="1300" b="0" i="0" u="none" strike="noStrike">
                          <a:solidFill>
                            <a:srgbClr val="000000"/>
                          </a:solidFill>
                          <a:effectLst/>
                          <a:latin typeface="Calibri" panose="020F0502020204030204" pitchFamily="34" charset="0"/>
                        </a:rPr>
                        <a:t>Камеральная проверка годового отчёта об исполнении бюджета Спасского муниципального района Приморского края за 2018 год</a:t>
                      </a:r>
                    </a:p>
                  </a:txBody>
                  <a:tcPr marL="6128" marR="6128" marT="6128" marB="0">
                    <a:lnL>
                      <a:noFill/>
                    </a:lnL>
                    <a:lnR>
                      <a:noFill/>
                    </a:lnR>
                    <a:lnT>
                      <a:noFill/>
                    </a:lnT>
                    <a:lnB>
                      <a:noFill/>
                    </a:lnB>
                  </a:tcPr>
                </a:tc>
                <a:extLst>
                  <a:ext uri="{0D108BD9-81ED-4DB2-BD59-A6C34878D82A}">
                    <a16:rowId xmlns:a16="http://schemas.microsoft.com/office/drawing/2014/main" xmlns="" val="3718401076"/>
                  </a:ext>
                </a:extLst>
              </a:tr>
              <a:tr h="782553">
                <a:tc>
                  <a:txBody>
                    <a:bodyPr/>
                    <a:lstStyle/>
                    <a:p>
                      <a:pPr algn="l" fontAlgn="t"/>
                      <a:r>
                        <a:rPr lang="ru-RU" sz="1300" b="0" i="0" u="none" strike="noStrike">
                          <a:solidFill>
                            <a:srgbClr val="000000"/>
                          </a:solidFill>
                          <a:effectLst/>
                          <a:latin typeface="Calibri" panose="020F0502020204030204" pitchFamily="34" charset="0"/>
                        </a:rPr>
                        <a:t>01-27/04-12/1051 от 10.10.2019</a:t>
                      </a:r>
                    </a:p>
                  </a:txBody>
                  <a:tcPr marL="6128" marR="6128" marT="6128" marB="0">
                    <a:lnL>
                      <a:noFill/>
                    </a:lnL>
                    <a:lnR>
                      <a:noFill/>
                    </a:lnR>
                    <a:lnT>
                      <a:noFill/>
                    </a:lnT>
                    <a:lnB>
                      <a:noFill/>
                    </a:lnB>
                  </a:tcPr>
                </a:tc>
                <a:tc>
                  <a:txBody>
                    <a:bodyPr/>
                    <a:lstStyle/>
                    <a:p>
                      <a:pPr algn="l" fontAlgn="t"/>
                      <a:r>
                        <a:rPr lang="ru-RU" sz="1300" b="0" i="0" u="none" strike="noStrike" dirty="0">
                          <a:solidFill>
                            <a:srgbClr val="000000"/>
                          </a:solidFill>
                          <a:effectLst/>
                          <a:latin typeface="Calibri" panose="020F0502020204030204" pitchFamily="34" charset="0"/>
                        </a:rPr>
                        <a:t>АДМИНИСТРАЦИЯ ЯКОВЛЕВСКОГО МУНИЦИПАЛЬНОГО РАЙОНА</a:t>
                      </a:r>
                    </a:p>
                  </a:txBody>
                  <a:tcPr marL="6128" marR="6128" marT="6128" marB="0">
                    <a:lnL>
                      <a:noFill/>
                    </a:lnL>
                    <a:lnR>
                      <a:noFill/>
                    </a:lnR>
                    <a:lnT>
                      <a:noFill/>
                    </a:lnT>
                    <a:lnB>
                      <a:noFill/>
                    </a:lnB>
                  </a:tcPr>
                </a:tc>
                <a:tc>
                  <a:txBody>
                    <a:bodyPr/>
                    <a:lstStyle/>
                    <a:p>
                      <a:pPr algn="l" fontAlgn="t"/>
                      <a:r>
                        <a:rPr lang="ru-RU" sz="1300" b="0" i="0" u="none" strike="noStrike" dirty="0">
                          <a:solidFill>
                            <a:srgbClr val="000000"/>
                          </a:solidFill>
                          <a:effectLst/>
                          <a:latin typeface="Calibri" panose="020F0502020204030204" pitchFamily="34" charset="0"/>
                        </a:rPr>
                        <a:t>11.11.2019</a:t>
                      </a:r>
                    </a:p>
                  </a:txBody>
                  <a:tcPr marL="6128" marR="6128" marT="6128" marB="0">
                    <a:lnL>
                      <a:noFill/>
                    </a:lnL>
                    <a:lnR>
                      <a:noFill/>
                    </a:lnR>
                    <a:lnT>
                      <a:noFill/>
                    </a:lnT>
                    <a:lnB>
                      <a:noFill/>
                    </a:lnB>
                  </a:tcPr>
                </a:tc>
                <a:tc>
                  <a:txBody>
                    <a:bodyPr/>
                    <a:lstStyle/>
                    <a:p>
                      <a:pPr algn="l" fontAlgn="t"/>
                      <a:r>
                        <a:rPr lang="ru-RU" sz="1200" b="0" i="0" u="none" strike="noStrike">
                          <a:solidFill>
                            <a:srgbClr val="000000"/>
                          </a:solidFill>
                          <a:effectLst/>
                          <a:latin typeface="Calibri" panose="020F0502020204030204" pitchFamily="34" charset="0"/>
                        </a:rPr>
                        <a:t>Выполняется</a:t>
                      </a:r>
                    </a:p>
                  </a:txBody>
                  <a:tcPr marL="6128" marR="6128" marT="6128" marB="0">
                    <a:lnL>
                      <a:noFill/>
                    </a:lnL>
                    <a:lnR>
                      <a:noFill/>
                    </a:lnR>
                    <a:lnT>
                      <a:noFill/>
                    </a:lnT>
                    <a:lnB>
                      <a:noFill/>
                    </a:lnB>
                  </a:tcPr>
                </a:tc>
                <a:tc>
                  <a:txBody>
                    <a:bodyPr/>
                    <a:lstStyle/>
                    <a:p>
                      <a:pPr algn="l" fontAlgn="b"/>
                      <a:endParaRPr lang="ru-RU" sz="1300" b="0" i="0" u="none" strike="noStrike">
                        <a:solidFill>
                          <a:srgbClr val="000000"/>
                        </a:solidFill>
                        <a:effectLst/>
                        <a:latin typeface="Calibri" panose="020F0502020204030204" pitchFamily="34" charset="0"/>
                      </a:endParaRPr>
                    </a:p>
                  </a:txBody>
                  <a:tcPr marL="6128" marR="6128" marT="6128" marB="0" anchor="b">
                    <a:lnL>
                      <a:noFill/>
                    </a:lnL>
                    <a:lnR>
                      <a:noFill/>
                    </a:lnR>
                    <a:lnT>
                      <a:noFill/>
                    </a:lnT>
                    <a:lnB>
                      <a:noFill/>
                    </a:lnB>
                  </a:tcPr>
                </a:tc>
                <a:tc>
                  <a:txBody>
                    <a:bodyPr/>
                    <a:lstStyle/>
                    <a:p>
                      <a:pPr algn="l" fontAlgn="t"/>
                      <a:r>
                        <a:rPr lang="ru-RU" sz="1300" b="0" i="0" u="none" strike="noStrike">
                          <a:solidFill>
                            <a:srgbClr val="000000"/>
                          </a:solidFill>
                          <a:effectLst/>
                          <a:latin typeface="Calibri" panose="020F0502020204030204" pitchFamily="34" charset="0"/>
                        </a:rPr>
                        <a:t>Камеральная проверка годового отчёта об исполнении  бюджета Яковлевского муниципального района Приморского края за 2018 год</a:t>
                      </a:r>
                    </a:p>
                  </a:txBody>
                  <a:tcPr marL="6128" marR="6128" marT="6128" marB="0">
                    <a:lnL>
                      <a:noFill/>
                    </a:lnL>
                    <a:lnR>
                      <a:noFill/>
                    </a:lnR>
                    <a:lnT>
                      <a:noFill/>
                    </a:lnT>
                    <a:lnB>
                      <a:noFill/>
                    </a:lnB>
                  </a:tcPr>
                </a:tc>
                <a:extLst>
                  <a:ext uri="{0D108BD9-81ED-4DB2-BD59-A6C34878D82A}">
                    <a16:rowId xmlns:a16="http://schemas.microsoft.com/office/drawing/2014/main" xmlns="" val="1807272437"/>
                  </a:ext>
                </a:extLst>
              </a:tr>
              <a:tr h="1365283">
                <a:tc>
                  <a:txBody>
                    <a:bodyPr/>
                    <a:lstStyle/>
                    <a:p>
                      <a:pPr algn="l" fontAlgn="t"/>
                      <a:r>
                        <a:rPr lang="ru-RU" sz="1300" b="1" i="0" u="none" strike="noStrike">
                          <a:solidFill>
                            <a:srgbClr val="FF0000"/>
                          </a:solidFill>
                          <a:effectLst/>
                          <a:latin typeface="Calibri" panose="020F0502020204030204" pitchFamily="34" charset="0"/>
                        </a:rPr>
                        <a:t>01-27/02-01/501 от 31.05.2019</a:t>
                      </a:r>
                    </a:p>
                  </a:txBody>
                  <a:tcPr marL="6128" marR="6128" marT="6128" marB="0">
                    <a:lnL>
                      <a:noFill/>
                    </a:lnL>
                    <a:lnR>
                      <a:noFill/>
                    </a:lnR>
                    <a:lnT>
                      <a:noFill/>
                    </a:lnT>
                    <a:lnB>
                      <a:noFill/>
                    </a:lnB>
                  </a:tcPr>
                </a:tc>
                <a:tc>
                  <a:txBody>
                    <a:bodyPr/>
                    <a:lstStyle/>
                    <a:p>
                      <a:pPr algn="l" fontAlgn="t"/>
                      <a:r>
                        <a:rPr lang="ru-RU" sz="1300" b="1" i="0" u="none" strike="noStrike">
                          <a:solidFill>
                            <a:srgbClr val="FF0000"/>
                          </a:solidFill>
                          <a:effectLst/>
                          <a:latin typeface="Calibri" panose="020F0502020204030204" pitchFamily="34" charset="0"/>
                        </a:rPr>
                        <a:t>ДЕПАРТАМЕНТ ФИЗИЧЕСКОЙ КУЛЬТУРЫ И СПОРТА ПРИМОРСКОГО КРАЯ</a:t>
                      </a:r>
                    </a:p>
                  </a:txBody>
                  <a:tcPr marL="6128" marR="6128" marT="6128" marB="0">
                    <a:lnL>
                      <a:noFill/>
                    </a:lnL>
                    <a:lnR>
                      <a:noFill/>
                    </a:lnR>
                    <a:lnT>
                      <a:noFill/>
                    </a:lnT>
                    <a:lnB>
                      <a:noFill/>
                    </a:lnB>
                  </a:tcPr>
                </a:tc>
                <a:tc>
                  <a:txBody>
                    <a:bodyPr/>
                    <a:lstStyle/>
                    <a:p>
                      <a:pPr algn="l" fontAlgn="t"/>
                      <a:r>
                        <a:rPr lang="ru-RU" sz="1300" b="1" i="0" u="none" strike="noStrike" dirty="0">
                          <a:solidFill>
                            <a:srgbClr val="FF0000"/>
                          </a:solidFill>
                          <a:effectLst/>
                          <a:latin typeface="Calibri" panose="020F0502020204030204" pitchFamily="34" charset="0"/>
                        </a:rPr>
                        <a:t>01.07.2019</a:t>
                      </a:r>
                    </a:p>
                  </a:txBody>
                  <a:tcPr marL="6128" marR="6128" marT="6128" marB="0">
                    <a:lnL>
                      <a:noFill/>
                    </a:lnL>
                    <a:lnR>
                      <a:noFill/>
                    </a:lnR>
                    <a:lnT>
                      <a:noFill/>
                    </a:lnT>
                    <a:lnB>
                      <a:noFill/>
                    </a:lnB>
                  </a:tcPr>
                </a:tc>
                <a:tc>
                  <a:txBody>
                    <a:bodyPr/>
                    <a:lstStyle/>
                    <a:p>
                      <a:pPr algn="l" fontAlgn="t"/>
                      <a:r>
                        <a:rPr lang="ru-RU" sz="1200" b="1" i="0" u="none" strike="noStrike" dirty="0">
                          <a:solidFill>
                            <a:srgbClr val="FF0000"/>
                          </a:solidFill>
                          <a:effectLst/>
                          <a:latin typeface="Calibri" panose="020F0502020204030204" pitchFamily="34" charset="0"/>
                        </a:rPr>
                        <a:t>Выполняется</a:t>
                      </a:r>
                    </a:p>
                  </a:txBody>
                  <a:tcPr marL="6128" marR="6128" marT="6128" marB="0">
                    <a:lnL>
                      <a:noFill/>
                    </a:lnL>
                    <a:lnR>
                      <a:noFill/>
                    </a:lnR>
                    <a:lnT>
                      <a:noFill/>
                    </a:lnT>
                    <a:lnB>
                      <a:noFill/>
                    </a:lnB>
                  </a:tcPr>
                </a:tc>
                <a:tc>
                  <a:txBody>
                    <a:bodyPr/>
                    <a:lstStyle/>
                    <a:p>
                      <a:pPr algn="l" fontAlgn="b"/>
                      <a:endParaRPr lang="ru-RU" sz="1300" b="1" i="0" u="none" strike="noStrike" dirty="0">
                        <a:solidFill>
                          <a:srgbClr val="FF0000"/>
                        </a:solidFill>
                        <a:effectLst/>
                        <a:latin typeface="Calibri" panose="020F0502020204030204" pitchFamily="34" charset="0"/>
                      </a:endParaRPr>
                    </a:p>
                  </a:txBody>
                  <a:tcPr marL="6128" marR="6128" marT="6128" marB="0" anchor="b">
                    <a:lnL>
                      <a:noFill/>
                    </a:lnL>
                    <a:lnR>
                      <a:noFill/>
                    </a:lnR>
                    <a:lnT>
                      <a:noFill/>
                    </a:lnT>
                    <a:lnB>
                      <a:noFill/>
                    </a:lnB>
                  </a:tcPr>
                </a:tc>
                <a:tc>
                  <a:txBody>
                    <a:bodyPr/>
                    <a:lstStyle/>
                    <a:p>
                      <a:pPr algn="l" fontAlgn="t"/>
                      <a:r>
                        <a:rPr lang="ru-RU" sz="1300" b="1" i="0" u="none" strike="noStrike" dirty="0">
                          <a:solidFill>
                            <a:srgbClr val="FF0000"/>
                          </a:solidFill>
                          <a:effectLst/>
                          <a:latin typeface="Calibri" panose="020F0502020204030204" pitchFamily="34" charset="0"/>
                        </a:rPr>
                        <a:t>Проверка целевого и эффективного использования субсидий, предоставленных из краевого бюджета департаментом физической культуры и спорта Приморского края Автономной некоммерческой организации по развитию и организации культуры и спорта "Хоккейный клуб "Адмирал Приморский край".</a:t>
                      </a:r>
                    </a:p>
                  </a:txBody>
                  <a:tcPr marL="6128" marR="6128" marT="6128" marB="0">
                    <a:lnL>
                      <a:noFill/>
                    </a:lnL>
                    <a:lnR>
                      <a:noFill/>
                    </a:lnR>
                    <a:lnT>
                      <a:noFill/>
                    </a:lnT>
                    <a:lnB>
                      <a:noFill/>
                    </a:lnB>
                  </a:tcPr>
                </a:tc>
                <a:extLst>
                  <a:ext uri="{0D108BD9-81ED-4DB2-BD59-A6C34878D82A}">
                    <a16:rowId xmlns:a16="http://schemas.microsoft.com/office/drawing/2014/main" xmlns="" val="124997356"/>
                  </a:ext>
                </a:extLst>
              </a:tr>
              <a:tr h="1365283">
                <a:tc>
                  <a:txBody>
                    <a:bodyPr/>
                    <a:lstStyle/>
                    <a:p>
                      <a:pPr algn="l" fontAlgn="t"/>
                      <a:r>
                        <a:rPr lang="ru-RU" sz="1300" b="0" i="0" u="none" strike="noStrike">
                          <a:solidFill>
                            <a:srgbClr val="000000"/>
                          </a:solidFill>
                          <a:effectLst/>
                          <a:latin typeface="Calibri" panose="020F0502020204030204" pitchFamily="34" charset="0"/>
                        </a:rPr>
                        <a:t>01-27/02-01/502 от 31.05.2019</a:t>
                      </a:r>
                    </a:p>
                  </a:txBody>
                  <a:tcPr marL="6128" marR="6128" marT="6128" marB="0">
                    <a:lnL>
                      <a:noFill/>
                    </a:lnL>
                    <a:lnR>
                      <a:noFill/>
                    </a:lnR>
                    <a:lnT>
                      <a:noFill/>
                    </a:lnT>
                    <a:lnB>
                      <a:noFill/>
                    </a:lnB>
                  </a:tcPr>
                </a:tc>
                <a:tc>
                  <a:txBody>
                    <a:bodyPr/>
                    <a:lstStyle/>
                    <a:p>
                      <a:pPr algn="l" fontAlgn="t"/>
                      <a:r>
                        <a:rPr lang="ru-RU" sz="1300" b="0" i="0" u="none" strike="noStrike">
                          <a:solidFill>
                            <a:srgbClr val="000000"/>
                          </a:solidFill>
                          <a:effectLst/>
                          <a:latin typeface="Calibri" panose="020F0502020204030204" pitchFamily="34" charset="0"/>
                        </a:rPr>
                        <a:t>АВТОНОМНАЯ НЕКОММЕРЧЕСКАЯ ОРГАНИЗАЦИЯ ПО РАЗВИТИЮ И ОРГАНИЗАЦИИ КУЛЬТУРЫ И СПОРТА "ХОККЕЙНЫЙ КЛУБ "АДМИРАЛ ПРИМОРСКИЙ КРАЙ"</a:t>
                      </a:r>
                    </a:p>
                  </a:txBody>
                  <a:tcPr marL="6128" marR="6128" marT="6128" marB="0">
                    <a:lnL>
                      <a:noFill/>
                    </a:lnL>
                    <a:lnR>
                      <a:noFill/>
                    </a:lnR>
                    <a:lnT>
                      <a:noFill/>
                    </a:lnT>
                    <a:lnB>
                      <a:noFill/>
                    </a:lnB>
                  </a:tcPr>
                </a:tc>
                <a:tc>
                  <a:txBody>
                    <a:bodyPr/>
                    <a:lstStyle/>
                    <a:p>
                      <a:pPr algn="l" fontAlgn="t"/>
                      <a:r>
                        <a:rPr lang="ru-RU" sz="1300" b="0" i="0" u="none" strike="noStrike">
                          <a:solidFill>
                            <a:srgbClr val="000000"/>
                          </a:solidFill>
                          <a:effectLst/>
                          <a:latin typeface="Calibri" panose="020F0502020204030204" pitchFamily="34" charset="0"/>
                        </a:rPr>
                        <a:t>01.07.2019</a:t>
                      </a:r>
                    </a:p>
                  </a:txBody>
                  <a:tcPr marL="6128" marR="6128" marT="6128" marB="0">
                    <a:lnL>
                      <a:noFill/>
                    </a:lnL>
                    <a:lnR>
                      <a:noFill/>
                    </a:lnR>
                    <a:lnT>
                      <a:noFill/>
                    </a:lnT>
                    <a:lnB>
                      <a:noFill/>
                    </a:lnB>
                  </a:tcPr>
                </a:tc>
                <a:tc>
                  <a:txBody>
                    <a:bodyPr/>
                    <a:lstStyle/>
                    <a:p>
                      <a:pPr algn="l" fontAlgn="t"/>
                      <a:r>
                        <a:rPr lang="ru-RU" sz="1200" b="0" i="0" u="none" strike="noStrike" dirty="0">
                          <a:solidFill>
                            <a:srgbClr val="000000"/>
                          </a:solidFill>
                          <a:effectLst/>
                          <a:latin typeface="Calibri" panose="020F0502020204030204" pitchFamily="34" charset="0"/>
                        </a:rPr>
                        <a:t>Выполняется</a:t>
                      </a:r>
                    </a:p>
                  </a:txBody>
                  <a:tcPr marL="6128" marR="6128" marT="6128" marB="0">
                    <a:lnL>
                      <a:noFill/>
                    </a:lnL>
                    <a:lnR>
                      <a:noFill/>
                    </a:lnR>
                    <a:lnT>
                      <a:noFill/>
                    </a:lnT>
                    <a:lnB>
                      <a:noFill/>
                    </a:lnB>
                  </a:tcPr>
                </a:tc>
                <a:tc>
                  <a:txBody>
                    <a:bodyPr/>
                    <a:lstStyle/>
                    <a:p>
                      <a:pPr algn="l" fontAlgn="b"/>
                      <a:endParaRPr lang="ru-RU" sz="1300" b="0" i="0" u="none" strike="noStrike" dirty="0">
                        <a:solidFill>
                          <a:srgbClr val="000000"/>
                        </a:solidFill>
                        <a:effectLst/>
                        <a:latin typeface="Calibri" panose="020F0502020204030204" pitchFamily="34" charset="0"/>
                      </a:endParaRPr>
                    </a:p>
                  </a:txBody>
                  <a:tcPr marL="6128" marR="6128" marT="6128" marB="0" anchor="b">
                    <a:lnL>
                      <a:noFill/>
                    </a:lnL>
                    <a:lnR>
                      <a:noFill/>
                    </a:lnR>
                    <a:lnT>
                      <a:noFill/>
                    </a:lnT>
                    <a:lnB>
                      <a:noFill/>
                    </a:lnB>
                  </a:tcPr>
                </a:tc>
                <a:tc>
                  <a:txBody>
                    <a:bodyPr/>
                    <a:lstStyle/>
                    <a:p>
                      <a:pPr algn="l" fontAlgn="t"/>
                      <a:r>
                        <a:rPr lang="ru-RU" sz="1300" b="0" i="0" u="none" strike="noStrike" dirty="0">
                          <a:solidFill>
                            <a:srgbClr val="000000"/>
                          </a:solidFill>
                          <a:effectLst/>
                          <a:latin typeface="Calibri" panose="020F0502020204030204" pitchFamily="34" charset="0"/>
                        </a:rPr>
                        <a:t>Проверка целевого и эффективного использования субсидий, предоставленных из краевого бюджета департаментом физической культуры и спорта Приморского края Автономной некоммерческой организации по развитию и организации культуры и спорта "Хоккейный клуб "Адмирал Приморский край".</a:t>
                      </a:r>
                    </a:p>
                  </a:txBody>
                  <a:tcPr marL="6128" marR="6128" marT="6128" marB="0">
                    <a:lnL>
                      <a:noFill/>
                    </a:lnL>
                    <a:lnR>
                      <a:noFill/>
                    </a:lnR>
                    <a:lnT>
                      <a:noFill/>
                    </a:lnT>
                    <a:lnB>
                      <a:noFill/>
                    </a:lnB>
                  </a:tcPr>
                </a:tc>
                <a:extLst>
                  <a:ext uri="{0D108BD9-81ED-4DB2-BD59-A6C34878D82A}">
                    <a16:rowId xmlns:a16="http://schemas.microsoft.com/office/drawing/2014/main" xmlns="" val="2170944100"/>
                  </a:ext>
                </a:extLst>
              </a:tr>
              <a:tr h="588309">
                <a:tc>
                  <a:txBody>
                    <a:bodyPr/>
                    <a:lstStyle/>
                    <a:p>
                      <a:pPr algn="l" fontAlgn="t"/>
                      <a:r>
                        <a:rPr lang="ru-RU" sz="1300" b="0" i="0" u="none" strike="noStrike">
                          <a:solidFill>
                            <a:srgbClr val="000000"/>
                          </a:solidFill>
                          <a:effectLst/>
                          <a:latin typeface="Calibri" panose="020F0502020204030204" pitchFamily="34" charset="0"/>
                        </a:rPr>
                        <a:t>01-27/04-10/356 от 18.04.2019</a:t>
                      </a:r>
                    </a:p>
                  </a:txBody>
                  <a:tcPr marL="6128" marR="6128" marT="6128" marB="0">
                    <a:lnL>
                      <a:noFill/>
                    </a:lnL>
                    <a:lnR>
                      <a:noFill/>
                    </a:lnR>
                    <a:lnT>
                      <a:noFill/>
                    </a:lnT>
                    <a:lnB>
                      <a:noFill/>
                    </a:lnB>
                  </a:tcPr>
                </a:tc>
                <a:tc>
                  <a:txBody>
                    <a:bodyPr/>
                    <a:lstStyle/>
                    <a:p>
                      <a:pPr algn="l" fontAlgn="t"/>
                      <a:r>
                        <a:rPr lang="ru-RU" sz="1300" b="0" i="0" u="none" strike="noStrike">
                          <a:solidFill>
                            <a:srgbClr val="000000"/>
                          </a:solidFill>
                          <a:effectLst/>
                          <a:latin typeface="Calibri" panose="020F0502020204030204" pitchFamily="34" charset="0"/>
                        </a:rPr>
                        <a:t>ДЕПАРТАМЕНТ ЗДРАВООХРАНЕНИЯ ПРИМОРСКОГО КРАЯ</a:t>
                      </a:r>
                    </a:p>
                  </a:txBody>
                  <a:tcPr marL="6128" marR="6128" marT="6128" marB="0">
                    <a:lnL>
                      <a:noFill/>
                    </a:lnL>
                    <a:lnR>
                      <a:noFill/>
                    </a:lnR>
                    <a:lnT>
                      <a:noFill/>
                    </a:lnT>
                    <a:lnB>
                      <a:noFill/>
                    </a:lnB>
                  </a:tcPr>
                </a:tc>
                <a:tc>
                  <a:txBody>
                    <a:bodyPr/>
                    <a:lstStyle/>
                    <a:p>
                      <a:pPr algn="l" fontAlgn="t"/>
                      <a:r>
                        <a:rPr lang="ru-RU" sz="1300" b="0" i="0" u="none" strike="noStrike">
                          <a:solidFill>
                            <a:srgbClr val="000000"/>
                          </a:solidFill>
                          <a:effectLst/>
                          <a:latin typeface="Calibri" panose="020F0502020204030204" pitchFamily="34" charset="0"/>
                        </a:rPr>
                        <a:t>18.05.2019</a:t>
                      </a:r>
                    </a:p>
                  </a:txBody>
                  <a:tcPr marL="6128" marR="6128" marT="6128" marB="0">
                    <a:lnL>
                      <a:noFill/>
                    </a:lnL>
                    <a:lnR>
                      <a:noFill/>
                    </a:lnR>
                    <a:lnT>
                      <a:noFill/>
                    </a:lnT>
                    <a:lnB>
                      <a:noFill/>
                    </a:lnB>
                  </a:tcPr>
                </a:tc>
                <a:tc>
                  <a:txBody>
                    <a:bodyPr/>
                    <a:lstStyle/>
                    <a:p>
                      <a:pPr algn="l" fontAlgn="t"/>
                      <a:r>
                        <a:rPr lang="ru-RU" sz="1200" b="0" i="0" u="none" strike="noStrike">
                          <a:solidFill>
                            <a:srgbClr val="000000"/>
                          </a:solidFill>
                          <a:effectLst/>
                          <a:latin typeface="Calibri" panose="020F0502020204030204" pitchFamily="34" charset="0"/>
                        </a:rPr>
                        <a:t>Не выполнено</a:t>
                      </a:r>
                    </a:p>
                  </a:txBody>
                  <a:tcPr marL="6128" marR="6128" marT="6128" marB="0">
                    <a:lnL>
                      <a:noFill/>
                    </a:lnL>
                    <a:lnR>
                      <a:noFill/>
                    </a:lnR>
                    <a:lnT>
                      <a:noFill/>
                    </a:lnT>
                    <a:lnB>
                      <a:noFill/>
                    </a:lnB>
                  </a:tcPr>
                </a:tc>
                <a:tc>
                  <a:txBody>
                    <a:bodyPr/>
                    <a:lstStyle/>
                    <a:p>
                      <a:pPr algn="l" fontAlgn="b"/>
                      <a:endParaRPr lang="ru-RU" sz="1300" b="0" i="0" u="none" strike="noStrike">
                        <a:solidFill>
                          <a:srgbClr val="000000"/>
                        </a:solidFill>
                        <a:effectLst/>
                        <a:latin typeface="Calibri" panose="020F0502020204030204" pitchFamily="34" charset="0"/>
                      </a:endParaRPr>
                    </a:p>
                  </a:txBody>
                  <a:tcPr marL="6128" marR="6128" marT="6128" marB="0" anchor="b">
                    <a:lnL>
                      <a:noFill/>
                    </a:lnL>
                    <a:lnR>
                      <a:noFill/>
                    </a:lnR>
                    <a:lnT>
                      <a:noFill/>
                    </a:lnT>
                    <a:lnB>
                      <a:noFill/>
                    </a:lnB>
                  </a:tcPr>
                </a:tc>
                <a:tc>
                  <a:txBody>
                    <a:bodyPr/>
                    <a:lstStyle/>
                    <a:p>
                      <a:pPr algn="l" fontAlgn="t"/>
                      <a:r>
                        <a:rPr lang="ru-RU" sz="1300" b="0" i="0" u="none" strike="noStrike" dirty="0">
                          <a:solidFill>
                            <a:srgbClr val="000000"/>
                          </a:solidFill>
                          <a:effectLst/>
                          <a:latin typeface="Calibri" panose="020F0502020204030204" pitchFamily="34" charset="0"/>
                        </a:rPr>
                        <a:t>Внешняя проверка бюджетной отчетности главных администраторов бюджетных </a:t>
                      </a:r>
                      <a:br>
                        <a:rPr lang="ru-RU" sz="1300" b="0" i="0" u="none" strike="noStrike" dirty="0">
                          <a:solidFill>
                            <a:srgbClr val="000000"/>
                          </a:solidFill>
                          <a:effectLst/>
                          <a:latin typeface="Calibri" panose="020F0502020204030204" pitchFamily="34" charset="0"/>
                        </a:rPr>
                      </a:br>
                      <a:r>
                        <a:rPr lang="ru-RU" sz="1300" b="0" i="0" u="none" strike="noStrike" dirty="0">
                          <a:solidFill>
                            <a:srgbClr val="000000"/>
                          </a:solidFill>
                          <a:effectLst/>
                          <a:latin typeface="Calibri" panose="020F0502020204030204" pitchFamily="34" charset="0"/>
                        </a:rPr>
                        <a:t>средств краевого бюджета за 2018 год</a:t>
                      </a:r>
                    </a:p>
                  </a:txBody>
                  <a:tcPr marL="6128" marR="6128" marT="6128" marB="0">
                    <a:lnL>
                      <a:noFill/>
                    </a:lnL>
                    <a:lnR>
                      <a:noFill/>
                    </a:lnR>
                    <a:lnT>
                      <a:noFill/>
                    </a:lnT>
                    <a:lnB>
                      <a:noFill/>
                    </a:lnB>
                  </a:tcPr>
                </a:tc>
                <a:extLst>
                  <a:ext uri="{0D108BD9-81ED-4DB2-BD59-A6C34878D82A}">
                    <a16:rowId xmlns:a16="http://schemas.microsoft.com/office/drawing/2014/main" xmlns="" val="2702954718"/>
                  </a:ext>
                </a:extLst>
              </a:tr>
              <a:tr h="588309">
                <a:tc>
                  <a:txBody>
                    <a:bodyPr/>
                    <a:lstStyle/>
                    <a:p>
                      <a:pPr algn="l" fontAlgn="t"/>
                      <a:r>
                        <a:rPr lang="ru-RU" sz="1300" b="0" i="0" u="none" strike="noStrike">
                          <a:solidFill>
                            <a:srgbClr val="000000"/>
                          </a:solidFill>
                          <a:effectLst/>
                          <a:latin typeface="Calibri" panose="020F0502020204030204" pitchFamily="34" charset="0"/>
                        </a:rPr>
                        <a:t>01-27/04-10/357 от 18.04.2019</a:t>
                      </a:r>
                    </a:p>
                  </a:txBody>
                  <a:tcPr marL="6128" marR="6128" marT="6128" marB="0">
                    <a:lnL>
                      <a:noFill/>
                    </a:lnL>
                    <a:lnR>
                      <a:noFill/>
                    </a:lnR>
                    <a:lnT>
                      <a:noFill/>
                    </a:lnT>
                    <a:lnB>
                      <a:noFill/>
                    </a:lnB>
                  </a:tcPr>
                </a:tc>
                <a:tc>
                  <a:txBody>
                    <a:bodyPr/>
                    <a:lstStyle/>
                    <a:p>
                      <a:pPr algn="l" fontAlgn="t"/>
                      <a:r>
                        <a:rPr lang="ru-RU" sz="1300" b="0" i="0" u="none" strike="noStrike">
                          <a:solidFill>
                            <a:srgbClr val="000000"/>
                          </a:solidFill>
                          <a:effectLst/>
                          <a:latin typeface="Calibri" panose="020F0502020204030204" pitchFamily="34" charset="0"/>
                        </a:rPr>
                        <a:t>ДЕПАРТАМЕНТ СЕЛЬСКОГО ХОЗЯЙСТВА И ПРОДОВОЛЬСТВИЯ ПРИМОРСКОГО КРАЯ</a:t>
                      </a:r>
                    </a:p>
                  </a:txBody>
                  <a:tcPr marL="6128" marR="6128" marT="6128" marB="0">
                    <a:lnL>
                      <a:noFill/>
                    </a:lnL>
                    <a:lnR>
                      <a:noFill/>
                    </a:lnR>
                    <a:lnT>
                      <a:noFill/>
                    </a:lnT>
                    <a:lnB>
                      <a:noFill/>
                    </a:lnB>
                  </a:tcPr>
                </a:tc>
                <a:tc>
                  <a:txBody>
                    <a:bodyPr/>
                    <a:lstStyle/>
                    <a:p>
                      <a:pPr algn="l" fontAlgn="t"/>
                      <a:r>
                        <a:rPr lang="ru-RU" sz="1300" b="0" i="0" u="none" strike="noStrike">
                          <a:solidFill>
                            <a:srgbClr val="000000"/>
                          </a:solidFill>
                          <a:effectLst/>
                          <a:latin typeface="Calibri" panose="020F0502020204030204" pitchFamily="34" charset="0"/>
                        </a:rPr>
                        <a:t>18.05.2019</a:t>
                      </a:r>
                    </a:p>
                  </a:txBody>
                  <a:tcPr marL="6128" marR="6128" marT="6128" marB="0">
                    <a:lnL>
                      <a:noFill/>
                    </a:lnL>
                    <a:lnR>
                      <a:noFill/>
                    </a:lnR>
                    <a:lnT>
                      <a:noFill/>
                    </a:lnT>
                    <a:lnB>
                      <a:noFill/>
                    </a:lnB>
                  </a:tcPr>
                </a:tc>
                <a:tc>
                  <a:txBody>
                    <a:bodyPr/>
                    <a:lstStyle/>
                    <a:p>
                      <a:pPr algn="l" fontAlgn="t"/>
                      <a:r>
                        <a:rPr lang="ru-RU" sz="1200" b="0" i="0" u="none" strike="noStrike" dirty="0">
                          <a:solidFill>
                            <a:srgbClr val="000000"/>
                          </a:solidFill>
                          <a:effectLst/>
                          <a:latin typeface="Calibri" panose="020F0502020204030204" pitchFamily="34" charset="0"/>
                        </a:rPr>
                        <a:t>Выполнено</a:t>
                      </a:r>
                    </a:p>
                  </a:txBody>
                  <a:tcPr marL="6128" marR="6128" marT="6128" marB="0">
                    <a:lnL>
                      <a:noFill/>
                    </a:lnL>
                    <a:lnR>
                      <a:noFill/>
                    </a:lnR>
                    <a:lnT>
                      <a:noFill/>
                    </a:lnT>
                    <a:lnB>
                      <a:noFill/>
                    </a:lnB>
                  </a:tcPr>
                </a:tc>
                <a:tc>
                  <a:txBody>
                    <a:bodyPr/>
                    <a:lstStyle/>
                    <a:p>
                      <a:pPr algn="l" fontAlgn="b"/>
                      <a:endParaRPr lang="ru-RU" sz="1300" b="0" i="0" u="none" strike="noStrike">
                        <a:solidFill>
                          <a:srgbClr val="000000"/>
                        </a:solidFill>
                        <a:effectLst/>
                        <a:latin typeface="Calibri" panose="020F0502020204030204" pitchFamily="34" charset="0"/>
                      </a:endParaRPr>
                    </a:p>
                  </a:txBody>
                  <a:tcPr marL="6128" marR="6128" marT="6128" marB="0" anchor="b">
                    <a:lnL>
                      <a:noFill/>
                    </a:lnL>
                    <a:lnR>
                      <a:noFill/>
                    </a:lnR>
                    <a:lnT>
                      <a:noFill/>
                    </a:lnT>
                    <a:lnB>
                      <a:noFill/>
                    </a:lnB>
                  </a:tcPr>
                </a:tc>
                <a:tc>
                  <a:txBody>
                    <a:bodyPr/>
                    <a:lstStyle/>
                    <a:p>
                      <a:pPr algn="l" fontAlgn="t"/>
                      <a:r>
                        <a:rPr lang="ru-RU" sz="1300" b="0" i="0" u="none" strike="noStrike" dirty="0">
                          <a:solidFill>
                            <a:srgbClr val="000000"/>
                          </a:solidFill>
                          <a:effectLst/>
                          <a:latin typeface="Calibri" panose="020F0502020204030204" pitchFamily="34" charset="0"/>
                        </a:rPr>
                        <a:t>Внешняя проверка бюджетной отчетности главных администраторов бюджетных </a:t>
                      </a:r>
                      <a:br>
                        <a:rPr lang="ru-RU" sz="1300" b="0" i="0" u="none" strike="noStrike" dirty="0">
                          <a:solidFill>
                            <a:srgbClr val="000000"/>
                          </a:solidFill>
                          <a:effectLst/>
                          <a:latin typeface="Calibri" panose="020F0502020204030204" pitchFamily="34" charset="0"/>
                        </a:rPr>
                      </a:br>
                      <a:r>
                        <a:rPr lang="ru-RU" sz="1300" b="0" i="0" u="none" strike="noStrike" dirty="0">
                          <a:solidFill>
                            <a:srgbClr val="000000"/>
                          </a:solidFill>
                          <a:effectLst/>
                          <a:latin typeface="Calibri" panose="020F0502020204030204" pitchFamily="34" charset="0"/>
                        </a:rPr>
                        <a:t>средств краевого бюджета за 2018 год</a:t>
                      </a:r>
                    </a:p>
                  </a:txBody>
                  <a:tcPr marL="6128" marR="6128" marT="6128" marB="0">
                    <a:lnL>
                      <a:noFill/>
                    </a:lnL>
                    <a:lnR>
                      <a:noFill/>
                    </a:lnR>
                    <a:lnT>
                      <a:noFill/>
                    </a:lnT>
                    <a:lnB>
                      <a:noFill/>
                    </a:lnB>
                  </a:tcPr>
                </a:tc>
                <a:extLst>
                  <a:ext uri="{0D108BD9-81ED-4DB2-BD59-A6C34878D82A}">
                    <a16:rowId xmlns:a16="http://schemas.microsoft.com/office/drawing/2014/main" xmlns="" val="607989570"/>
                  </a:ext>
                </a:extLst>
              </a:tr>
            </a:tbl>
          </a:graphicData>
        </a:graphic>
      </p:graphicFrame>
      <p:pic>
        <p:nvPicPr>
          <p:cNvPr id="3" name="Рисунок 2">
            <a:extLst>
              <a:ext uri="{FF2B5EF4-FFF2-40B4-BE49-F238E27FC236}">
                <a16:creationId xmlns:a16="http://schemas.microsoft.com/office/drawing/2014/main" xmlns="" id="{3F18D232-ED38-4F8F-8CDF-372AB3613E18}"/>
              </a:ext>
            </a:extLst>
          </p:cNvPr>
          <p:cNvPicPr>
            <a:picLocks noChangeAspect="1"/>
          </p:cNvPicPr>
          <p:nvPr/>
        </p:nvPicPr>
        <p:blipFill>
          <a:blip r:embed="rId2"/>
          <a:stretch>
            <a:fillRect/>
          </a:stretch>
        </p:blipFill>
        <p:spPr>
          <a:xfrm>
            <a:off x="3086100" y="553451"/>
            <a:ext cx="6019800" cy="257175"/>
          </a:xfrm>
          <a:prstGeom prst="rect">
            <a:avLst/>
          </a:prstGeom>
        </p:spPr>
      </p:pic>
      <p:pic>
        <p:nvPicPr>
          <p:cNvPr id="5" name="Рисунок 4">
            <a:extLst>
              <a:ext uri="{FF2B5EF4-FFF2-40B4-BE49-F238E27FC236}">
                <a16:creationId xmlns:a16="http://schemas.microsoft.com/office/drawing/2014/main" xmlns="" id="{D6ECB634-BC4C-411D-84DF-ECFBDDABE94B}"/>
              </a:ext>
            </a:extLst>
          </p:cNvPr>
          <p:cNvPicPr>
            <a:picLocks noChangeAspect="1"/>
          </p:cNvPicPr>
          <p:nvPr/>
        </p:nvPicPr>
        <p:blipFill>
          <a:blip r:embed="rId3"/>
          <a:stretch>
            <a:fillRect/>
          </a:stretch>
        </p:blipFill>
        <p:spPr>
          <a:xfrm>
            <a:off x="2280558" y="78424"/>
            <a:ext cx="8153400" cy="466725"/>
          </a:xfrm>
          <a:prstGeom prst="rect">
            <a:avLst/>
          </a:prstGeom>
        </p:spPr>
      </p:pic>
      <p:pic>
        <p:nvPicPr>
          <p:cNvPr id="6" name="Рисунок 5">
            <a:extLst>
              <a:ext uri="{FF2B5EF4-FFF2-40B4-BE49-F238E27FC236}">
                <a16:creationId xmlns:a16="http://schemas.microsoft.com/office/drawing/2014/main" xmlns="" id="{05483319-6769-46F2-A0B1-921317972625}"/>
              </a:ext>
            </a:extLst>
          </p:cNvPr>
          <p:cNvPicPr>
            <a:picLocks noChangeAspect="1"/>
          </p:cNvPicPr>
          <p:nvPr/>
        </p:nvPicPr>
        <p:blipFill>
          <a:blip r:embed="rId3"/>
          <a:stretch>
            <a:fillRect/>
          </a:stretch>
        </p:blipFill>
        <p:spPr>
          <a:xfrm>
            <a:off x="2280558" y="86726"/>
            <a:ext cx="8153400" cy="466725"/>
          </a:xfrm>
          <a:prstGeom prst="rect">
            <a:avLst/>
          </a:prstGeom>
        </p:spPr>
      </p:pic>
    </p:spTree>
    <p:extLst>
      <p:ext uri="{BB962C8B-B14F-4D97-AF65-F5344CB8AC3E}">
        <p14:creationId xmlns:p14="http://schemas.microsoft.com/office/powerpoint/2010/main" val="23970652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xmlns="" id="{78DFF00E-FAB6-4114-9DA2-665966E2DF75}"/>
              </a:ext>
            </a:extLst>
          </p:cNvPr>
          <p:cNvSpPr>
            <a:spLocks noGrp="1"/>
          </p:cNvSpPr>
          <p:nvPr>
            <p:ph type="ctrTitle"/>
          </p:nvPr>
        </p:nvSpPr>
        <p:spPr>
          <a:xfrm>
            <a:off x="1524000" y="1949677"/>
            <a:ext cx="9144000" cy="2387600"/>
          </a:xfrm>
        </p:spPr>
        <p:txBody>
          <a:bodyPr>
            <a:normAutofit/>
          </a:bodyPr>
          <a:lstStyle/>
          <a:p>
            <a:endParaRPr lang="ru-RU" sz="4800" dirty="0">
              <a:solidFill>
                <a:schemeClr val="accent1">
                  <a:lumMod val="75000"/>
                </a:schemeClr>
              </a:solidFill>
              <a:latin typeface="Arial" panose="020B0604020202020204" pitchFamily="34" charset="0"/>
              <a:cs typeface="Arial" panose="020B0604020202020204" pitchFamily="34" charset="0"/>
            </a:endParaRPr>
          </a:p>
        </p:txBody>
      </p:sp>
      <p:graphicFrame>
        <p:nvGraphicFramePr>
          <p:cNvPr id="2" name="Таблица 1">
            <a:extLst>
              <a:ext uri="{FF2B5EF4-FFF2-40B4-BE49-F238E27FC236}">
                <a16:creationId xmlns:a16="http://schemas.microsoft.com/office/drawing/2014/main" xmlns="" id="{FFD04817-D855-4DB1-9F68-ACCE8AD97C1B}"/>
              </a:ext>
            </a:extLst>
          </p:cNvPr>
          <p:cNvGraphicFramePr>
            <a:graphicFrameLocks noGrp="1"/>
          </p:cNvGraphicFramePr>
          <p:nvPr>
            <p:extLst>
              <p:ext uri="{D42A27DB-BD31-4B8C-83A1-F6EECF244321}">
                <p14:modId xmlns:p14="http://schemas.microsoft.com/office/powerpoint/2010/main" val="1711664636"/>
              </p:ext>
            </p:extLst>
          </p:nvPr>
        </p:nvGraphicFramePr>
        <p:xfrm>
          <a:off x="1420734" y="1448344"/>
          <a:ext cx="9626599" cy="5139690"/>
        </p:xfrm>
        <a:graphic>
          <a:graphicData uri="http://schemas.openxmlformats.org/drawingml/2006/table">
            <a:tbl>
              <a:tblPr>
                <a:tableStyleId>{5C22544A-7EE6-4342-B048-85BDC9FD1C3A}</a:tableStyleId>
              </a:tblPr>
              <a:tblGrid>
                <a:gridCol w="4545101">
                  <a:extLst>
                    <a:ext uri="{9D8B030D-6E8A-4147-A177-3AD203B41FA5}">
                      <a16:colId xmlns:a16="http://schemas.microsoft.com/office/drawing/2014/main" xmlns="" val="1651095044"/>
                    </a:ext>
                  </a:extLst>
                </a:gridCol>
                <a:gridCol w="1269581">
                  <a:extLst>
                    <a:ext uri="{9D8B030D-6E8A-4147-A177-3AD203B41FA5}">
                      <a16:colId xmlns:a16="http://schemas.microsoft.com/office/drawing/2014/main" xmlns="" val="2968182344"/>
                    </a:ext>
                  </a:extLst>
                </a:gridCol>
                <a:gridCol w="2351899">
                  <a:extLst>
                    <a:ext uri="{9D8B030D-6E8A-4147-A177-3AD203B41FA5}">
                      <a16:colId xmlns:a16="http://schemas.microsoft.com/office/drawing/2014/main" xmlns="" val="548621742"/>
                    </a:ext>
                  </a:extLst>
                </a:gridCol>
                <a:gridCol w="635245">
                  <a:extLst>
                    <a:ext uri="{9D8B030D-6E8A-4147-A177-3AD203B41FA5}">
                      <a16:colId xmlns:a16="http://schemas.microsoft.com/office/drawing/2014/main" xmlns="" val="2479928890"/>
                    </a:ext>
                  </a:extLst>
                </a:gridCol>
                <a:gridCol w="824773">
                  <a:extLst>
                    <a:ext uri="{9D8B030D-6E8A-4147-A177-3AD203B41FA5}">
                      <a16:colId xmlns:a16="http://schemas.microsoft.com/office/drawing/2014/main" xmlns="" val="4120072594"/>
                    </a:ext>
                  </a:extLst>
                </a:gridCol>
              </a:tblGrid>
              <a:tr h="2476500">
                <a:tc>
                  <a:txBody>
                    <a:bodyPr/>
                    <a:lstStyle/>
                    <a:p>
                      <a:pPr algn="l" fontAlgn="t"/>
                      <a:r>
                        <a:rPr lang="ru-RU" sz="1600" u="none" strike="noStrike" dirty="0">
                          <a:solidFill>
                            <a:srgbClr val="FF0000"/>
                          </a:solidFill>
                          <a:effectLst/>
                        </a:rPr>
                        <a:t>В нарушение </a:t>
                      </a:r>
                      <a:r>
                        <a:rPr lang="ru-RU" sz="1600" u="none" strike="noStrike" dirty="0">
                          <a:effectLst/>
                        </a:rPr>
                        <a:t>пункта 6 Порядка предоставления субсидий из краевого бюджета физкультурно-спортивным организациям, основным видом деятельности которых является развитие профессионального спорта и спортивные команды которых участвуют от имени Приморского края в межрегиональных, всероссийских и международных спортивных соревнованиях, утвержденного постановлением Администрации Приморского края от 12.01.2016 № 1-па АНО "ХК "АДМИРАЛ ПК" </a:t>
                      </a:r>
                      <a:r>
                        <a:rPr lang="ru-RU" sz="1600" u="none" strike="noStrike" dirty="0">
                          <a:solidFill>
                            <a:srgbClr val="FF0000"/>
                          </a:solidFill>
                          <a:effectLst/>
                        </a:rPr>
                        <a:t>предъявлены к возмещению за счет средств субсидии затраты, которые не входят в состав расходов на подготовку и участие спортивной команды в спортивных соревнованиях, в том числе по</a:t>
                      </a:r>
                      <a:r>
                        <a:rPr lang="ru-RU" sz="1600" u="none" strike="noStrike" dirty="0">
                          <a:effectLst/>
                        </a:rPr>
                        <a:t>: </a:t>
                      </a:r>
                      <a:r>
                        <a:rPr lang="ru-RU" sz="1600" u="none" strike="noStrike" dirty="0" err="1">
                          <a:effectLst/>
                        </a:rPr>
                        <a:t>противооблединительной</a:t>
                      </a:r>
                      <a:r>
                        <a:rPr lang="ru-RU" sz="1600" u="none" strike="noStrike" dirty="0">
                          <a:effectLst/>
                        </a:rPr>
                        <a:t> обработке воздушного судна (24.12.2018) – в сумме 208,4 тыс. рублей; по дополнительной посадке самолета (04.02.2019) – в сумме 139,8 тыс. рублей; по уплате штрафных санкций - в сумме 11  225,3 тыс. рублей;</a:t>
                      </a:r>
                      <a:endParaRPr lang="ru-RU" sz="1600" b="0" i="0" u="none" strike="noStrike" dirty="0">
                        <a:solidFill>
                          <a:srgbClr val="000000"/>
                        </a:solidFill>
                        <a:effectLst/>
                        <a:latin typeface="Calibri" panose="020F0502020204030204" pitchFamily="34" charset="0"/>
                      </a:endParaRPr>
                    </a:p>
                  </a:txBody>
                  <a:tcPr marL="9525" marR="9525" marT="9525" marB="0"/>
                </a:tc>
                <a:tc>
                  <a:txBody>
                    <a:bodyPr/>
                    <a:lstStyle/>
                    <a:p>
                      <a:pPr algn="ctr" fontAlgn="t"/>
                      <a:r>
                        <a:rPr lang="ru-RU" sz="1400" u="none" strike="noStrike" dirty="0">
                          <a:effectLst/>
                        </a:rPr>
                        <a:t>ДЕПАРТАМЕНТ ФИЗИЧЕСКОЙ КУЛЬТУРЫ И СПОРТА ПРИМОРСКОГО КРАЯ</a:t>
                      </a:r>
                      <a:endParaRPr lang="ru-RU" sz="1400" b="0" i="0" u="none"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ru-RU" sz="1600" b="1" u="none" strike="noStrike" dirty="0">
                          <a:solidFill>
                            <a:srgbClr val="FF0000"/>
                          </a:solidFill>
                          <a:effectLst/>
                        </a:rPr>
                        <a:t>Непредставление или представление с нарушением сроков отчетности, либо представление заведомо недостоверной отчетности бюджетных и автономных учреждений</a:t>
                      </a:r>
                      <a:endParaRPr lang="ru-RU" sz="1600" b="1" i="0" u="none" strike="noStrike" dirty="0">
                        <a:solidFill>
                          <a:srgbClr val="FF0000"/>
                        </a:solidFill>
                        <a:effectLst/>
                        <a:latin typeface="Calibri" panose="020F0502020204030204" pitchFamily="34" charset="0"/>
                      </a:endParaRPr>
                    </a:p>
                  </a:txBody>
                  <a:tcPr marL="9525" marR="9525" marT="9525" marB="0"/>
                </a:tc>
                <a:tc>
                  <a:txBody>
                    <a:bodyPr/>
                    <a:lstStyle/>
                    <a:p>
                      <a:pPr algn="l" fontAlgn="t"/>
                      <a:r>
                        <a:rPr lang="ru-RU" sz="1600" u="none" strike="noStrike">
                          <a:effectLst/>
                        </a:rPr>
                        <a:t>2018 - 2019</a:t>
                      </a:r>
                      <a:endParaRPr lang="ru-RU" sz="16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ru-RU" sz="1600" u="none" strike="noStrike">
                          <a:effectLst/>
                        </a:rPr>
                        <a:t>11573,5</a:t>
                      </a:r>
                      <a:endParaRPr lang="ru-RU" sz="16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xmlns="" val="2829912849"/>
                  </a:ext>
                </a:extLst>
              </a:tr>
              <a:tr h="190500">
                <a:tc>
                  <a:txBody>
                    <a:bodyPr/>
                    <a:lstStyle/>
                    <a:p>
                      <a:pPr algn="l" fontAlgn="t"/>
                      <a:r>
                        <a:rPr lang="ru-RU" sz="1600" u="none" strike="noStrike" dirty="0">
                          <a:effectLst/>
                        </a:rPr>
                        <a:t>Всего тысяч рублей:</a:t>
                      </a:r>
                      <a:endParaRPr lang="ru-RU" sz="1600" b="0" i="0" u="none" strike="noStrike" dirty="0">
                        <a:solidFill>
                          <a:srgbClr val="333333"/>
                        </a:solidFill>
                        <a:effectLst/>
                        <a:latin typeface="Calibri" panose="020F0502020204030204" pitchFamily="34" charset="0"/>
                      </a:endParaRPr>
                    </a:p>
                  </a:txBody>
                  <a:tcPr marL="9525" marR="9525" marT="9525" marB="0"/>
                </a:tc>
                <a:tc>
                  <a:txBody>
                    <a:bodyPr/>
                    <a:lstStyle/>
                    <a:p>
                      <a:pPr algn="l" fontAlgn="b"/>
                      <a:r>
                        <a:rPr lang="ru-RU" sz="1600" u="none" strike="noStrike">
                          <a:effectLst/>
                        </a:rPr>
                        <a:t> </a:t>
                      </a:r>
                      <a:endParaRPr lang="ru-RU" sz="1600" b="0" i="0" u="none" strike="noStrike">
                        <a:solidFill>
                          <a:srgbClr val="333333"/>
                        </a:solidFill>
                        <a:effectLst/>
                        <a:latin typeface="Calibri" panose="020F0502020204030204" pitchFamily="34" charset="0"/>
                      </a:endParaRPr>
                    </a:p>
                  </a:txBody>
                  <a:tcPr marL="9525" marR="9525" marT="9525" marB="0" anchor="b"/>
                </a:tc>
                <a:tc>
                  <a:txBody>
                    <a:bodyPr/>
                    <a:lstStyle/>
                    <a:p>
                      <a:pPr algn="l" fontAlgn="b"/>
                      <a:r>
                        <a:rPr lang="ru-RU" sz="1600" u="none" strike="noStrike">
                          <a:effectLst/>
                        </a:rPr>
                        <a:t> </a:t>
                      </a:r>
                      <a:endParaRPr lang="ru-RU" sz="1600" b="0" i="0" u="none" strike="noStrike">
                        <a:solidFill>
                          <a:srgbClr val="333333"/>
                        </a:solidFill>
                        <a:effectLst/>
                        <a:latin typeface="Calibri" panose="020F0502020204030204" pitchFamily="34" charset="0"/>
                      </a:endParaRPr>
                    </a:p>
                  </a:txBody>
                  <a:tcPr marL="9525" marR="9525" marT="9525" marB="0" anchor="b"/>
                </a:tc>
                <a:tc>
                  <a:txBody>
                    <a:bodyPr/>
                    <a:lstStyle/>
                    <a:p>
                      <a:pPr algn="l" fontAlgn="b"/>
                      <a:r>
                        <a:rPr lang="ru-RU" sz="1600" u="none" strike="noStrike">
                          <a:effectLst/>
                        </a:rPr>
                        <a:t> </a:t>
                      </a:r>
                      <a:endParaRPr lang="ru-RU" sz="1600" b="0" i="0" u="none" strike="noStrike">
                        <a:solidFill>
                          <a:srgbClr val="333333"/>
                        </a:solidFill>
                        <a:effectLst/>
                        <a:latin typeface="Calibri" panose="020F0502020204030204" pitchFamily="34" charset="0"/>
                      </a:endParaRPr>
                    </a:p>
                  </a:txBody>
                  <a:tcPr marL="9525" marR="9525" marT="9525" marB="0" anchor="b"/>
                </a:tc>
                <a:tc>
                  <a:txBody>
                    <a:bodyPr/>
                    <a:lstStyle/>
                    <a:p>
                      <a:pPr algn="l" fontAlgn="t"/>
                      <a:r>
                        <a:rPr lang="ru-RU" sz="1600" b="1" u="none" strike="noStrike" dirty="0">
                          <a:effectLst/>
                        </a:rPr>
                        <a:t>11 573,5</a:t>
                      </a:r>
                      <a:endParaRPr lang="ru-RU" sz="1600" b="1" i="0" u="none" strike="noStrike" dirty="0">
                        <a:solidFill>
                          <a:srgbClr val="333333"/>
                        </a:solidFill>
                        <a:effectLst/>
                        <a:latin typeface="Calibri" panose="020F0502020204030204" pitchFamily="34" charset="0"/>
                      </a:endParaRPr>
                    </a:p>
                  </a:txBody>
                  <a:tcPr marL="9525" marR="9525" marT="9525" marB="0"/>
                </a:tc>
                <a:extLst>
                  <a:ext uri="{0D108BD9-81ED-4DB2-BD59-A6C34878D82A}">
                    <a16:rowId xmlns:a16="http://schemas.microsoft.com/office/drawing/2014/main" xmlns="" val="3165607884"/>
                  </a:ext>
                </a:extLst>
              </a:tr>
            </a:tbl>
          </a:graphicData>
        </a:graphic>
      </p:graphicFrame>
      <p:sp>
        <p:nvSpPr>
          <p:cNvPr id="5" name="Прямоугольник 4">
            <a:extLst>
              <a:ext uri="{FF2B5EF4-FFF2-40B4-BE49-F238E27FC236}">
                <a16:creationId xmlns:a16="http://schemas.microsoft.com/office/drawing/2014/main" xmlns="" id="{FCF2FE35-B019-435B-B252-C110486E6131}"/>
              </a:ext>
            </a:extLst>
          </p:cNvPr>
          <p:cNvSpPr/>
          <p:nvPr/>
        </p:nvSpPr>
        <p:spPr>
          <a:xfrm>
            <a:off x="1178198" y="248015"/>
            <a:ext cx="10447743" cy="1200329"/>
          </a:xfrm>
          <a:prstGeom prst="rect">
            <a:avLst/>
          </a:prstGeom>
        </p:spPr>
        <p:txBody>
          <a:bodyPr wrap="square">
            <a:spAutoFit/>
          </a:bodyPr>
          <a:lstStyle/>
          <a:p>
            <a:r>
              <a:rPr lang="ru-RU" dirty="0">
                <a:solidFill>
                  <a:srgbClr val="000000"/>
                </a:solidFill>
                <a:latin typeface="Calibri" panose="020F0502020204030204" pitchFamily="34" charset="0"/>
              </a:rPr>
              <a:t>Проверка Контрольно-счетной палатой Приморского края </a:t>
            </a:r>
            <a:r>
              <a:rPr lang="ru-RU" b="1" dirty="0">
                <a:solidFill>
                  <a:srgbClr val="FF0000"/>
                </a:solidFill>
                <a:latin typeface="Calibri" panose="020F0502020204030204" pitchFamily="34" charset="0"/>
              </a:rPr>
              <a:t>целевого и эффективного </a:t>
            </a:r>
            <a:r>
              <a:rPr lang="ru-RU" dirty="0">
                <a:solidFill>
                  <a:srgbClr val="000000"/>
                </a:solidFill>
                <a:latin typeface="Calibri" panose="020F0502020204030204" pitchFamily="34" charset="0"/>
              </a:rPr>
              <a:t>использования субсидий, предоставленных из краевого бюджета департаментом физической культуры и спорта Приморского края Автономной некоммерческой организации по развитию и организации культуры и спорта "Хоккейный клуб "Адмирал Приморский край".</a:t>
            </a:r>
            <a:r>
              <a:rPr lang="ru-RU" dirty="0"/>
              <a:t> </a:t>
            </a:r>
          </a:p>
        </p:txBody>
      </p:sp>
    </p:spTree>
    <p:extLst>
      <p:ext uri="{BB962C8B-B14F-4D97-AF65-F5344CB8AC3E}">
        <p14:creationId xmlns:p14="http://schemas.microsoft.com/office/powerpoint/2010/main" val="338531998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xmlns="" id="{78DFF00E-FAB6-4114-9DA2-665966E2DF75}"/>
              </a:ext>
            </a:extLst>
          </p:cNvPr>
          <p:cNvSpPr>
            <a:spLocks noGrp="1"/>
          </p:cNvSpPr>
          <p:nvPr>
            <p:ph type="ctrTitle"/>
          </p:nvPr>
        </p:nvSpPr>
        <p:spPr>
          <a:xfrm>
            <a:off x="1524000" y="1949677"/>
            <a:ext cx="9144000" cy="2387600"/>
          </a:xfrm>
        </p:spPr>
        <p:txBody>
          <a:bodyPr>
            <a:normAutofit/>
          </a:bodyPr>
          <a:lstStyle/>
          <a:p>
            <a:endParaRPr lang="ru-RU" sz="4800" dirty="0">
              <a:solidFill>
                <a:schemeClr val="accent1">
                  <a:lumMod val="75000"/>
                </a:schemeClr>
              </a:solidFill>
              <a:latin typeface="Arial" panose="020B0604020202020204" pitchFamily="34" charset="0"/>
              <a:cs typeface="Arial" panose="020B0604020202020204" pitchFamily="34" charset="0"/>
            </a:endParaRPr>
          </a:p>
        </p:txBody>
      </p:sp>
      <p:graphicFrame>
        <p:nvGraphicFramePr>
          <p:cNvPr id="3" name="Таблица 2">
            <a:extLst>
              <a:ext uri="{FF2B5EF4-FFF2-40B4-BE49-F238E27FC236}">
                <a16:creationId xmlns:a16="http://schemas.microsoft.com/office/drawing/2014/main" xmlns="" id="{D909C3DB-483C-42DE-9BF1-C0A9EA6B6BB5}"/>
              </a:ext>
            </a:extLst>
          </p:cNvPr>
          <p:cNvGraphicFramePr>
            <a:graphicFrameLocks noGrp="1"/>
          </p:cNvGraphicFramePr>
          <p:nvPr>
            <p:extLst>
              <p:ext uri="{D42A27DB-BD31-4B8C-83A1-F6EECF244321}">
                <p14:modId xmlns:p14="http://schemas.microsoft.com/office/powerpoint/2010/main" val="4257952670"/>
              </p:ext>
            </p:extLst>
          </p:nvPr>
        </p:nvGraphicFramePr>
        <p:xfrm>
          <a:off x="731521" y="1184366"/>
          <a:ext cx="10624457" cy="5616292"/>
        </p:xfrm>
        <a:graphic>
          <a:graphicData uri="http://schemas.openxmlformats.org/drawingml/2006/table">
            <a:tbl>
              <a:tblPr>
                <a:tableStyleId>{5C22544A-7EE6-4342-B048-85BDC9FD1C3A}</a:tableStyleId>
              </a:tblPr>
              <a:tblGrid>
                <a:gridCol w="4543280">
                  <a:extLst>
                    <a:ext uri="{9D8B030D-6E8A-4147-A177-3AD203B41FA5}">
                      <a16:colId xmlns:a16="http://schemas.microsoft.com/office/drawing/2014/main" xmlns="" val="2210977470"/>
                    </a:ext>
                  </a:extLst>
                </a:gridCol>
                <a:gridCol w="751530">
                  <a:extLst>
                    <a:ext uri="{9D8B030D-6E8A-4147-A177-3AD203B41FA5}">
                      <a16:colId xmlns:a16="http://schemas.microsoft.com/office/drawing/2014/main" xmlns="" val="1538130785"/>
                    </a:ext>
                  </a:extLst>
                </a:gridCol>
                <a:gridCol w="3402939">
                  <a:extLst>
                    <a:ext uri="{9D8B030D-6E8A-4147-A177-3AD203B41FA5}">
                      <a16:colId xmlns:a16="http://schemas.microsoft.com/office/drawing/2014/main" xmlns="" val="2285955896"/>
                    </a:ext>
                  </a:extLst>
                </a:gridCol>
                <a:gridCol w="1005855">
                  <a:extLst>
                    <a:ext uri="{9D8B030D-6E8A-4147-A177-3AD203B41FA5}">
                      <a16:colId xmlns:a16="http://schemas.microsoft.com/office/drawing/2014/main" xmlns="" val="1074720892"/>
                    </a:ext>
                  </a:extLst>
                </a:gridCol>
                <a:gridCol w="920853">
                  <a:extLst>
                    <a:ext uri="{9D8B030D-6E8A-4147-A177-3AD203B41FA5}">
                      <a16:colId xmlns:a16="http://schemas.microsoft.com/office/drawing/2014/main" xmlns="" val="2471858989"/>
                    </a:ext>
                  </a:extLst>
                </a:gridCol>
              </a:tblGrid>
              <a:tr h="426719">
                <a:tc>
                  <a:txBody>
                    <a:bodyPr/>
                    <a:lstStyle/>
                    <a:p>
                      <a:pPr algn="l" fontAlgn="t"/>
                      <a:r>
                        <a:rPr lang="ru-RU" sz="1400" u="none" strike="noStrike" dirty="0">
                          <a:effectLst/>
                        </a:rPr>
                        <a:t>Нарушение</a:t>
                      </a:r>
                      <a:endParaRPr lang="ru-RU" sz="1400" b="0" i="0" u="none" strike="noStrike" dirty="0">
                        <a:solidFill>
                          <a:srgbClr val="FFFFFF"/>
                        </a:solidFill>
                        <a:effectLst/>
                        <a:latin typeface="Calibri" panose="020F0502020204030204" pitchFamily="34" charset="0"/>
                      </a:endParaRPr>
                    </a:p>
                  </a:txBody>
                  <a:tcPr marL="6044" marR="6044" marT="6044" marB="0"/>
                </a:tc>
                <a:tc>
                  <a:txBody>
                    <a:bodyPr/>
                    <a:lstStyle/>
                    <a:p>
                      <a:pPr algn="l" fontAlgn="t"/>
                      <a:r>
                        <a:rPr lang="ru-RU" sz="1400" u="none" strike="noStrike">
                          <a:effectLst/>
                        </a:rPr>
                        <a:t>Объект контроля</a:t>
                      </a:r>
                      <a:endParaRPr lang="ru-RU" sz="1400" b="0" i="0" u="none" strike="noStrike">
                        <a:solidFill>
                          <a:srgbClr val="FFFFFF"/>
                        </a:solidFill>
                        <a:effectLst/>
                        <a:latin typeface="Calibri" panose="020F0502020204030204" pitchFamily="34" charset="0"/>
                      </a:endParaRPr>
                    </a:p>
                  </a:txBody>
                  <a:tcPr marL="6044" marR="6044" marT="6044" marB="0"/>
                </a:tc>
                <a:tc>
                  <a:txBody>
                    <a:bodyPr/>
                    <a:lstStyle/>
                    <a:p>
                      <a:pPr algn="l" fontAlgn="t"/>
                      <a:r>
                        <a:rPr lang="ru-RU" sz="1400" u="none" strike="noStrike">
                          <a:effectLst/>
                        </a:rPr>
                        <a:t>Классификация нарушения</a:t>
                      </a:r>
                      <a:endParaRPr lang="ru-RU" sz="1400" b="0" i="0" u="none" strike="noStrike">
                        <a:solidFill>
                          <a:srgbClr val="FFFFFF"/>
                        </a:solidFill>
                        <a:effectLst/>
                        <a:latin typeface="Calibri" panose="020F0502020204030204" pitchFamily="34" charset="0"/>
                      </a:endParaRPr>
                    </a:p>
                  </a:txBody>
                  <a:tcPr marL="6044" marR="6044" marT="6044" marB="0"/>
                </a:tc>
                <a:tc>
                  <a:txBody>
                    <a:bodyPr/>
                    <a:lstStyle/>
                    <a:p>
                      <a:pPr algn="l" fontAlgn="t"/>
                      <a:r>
                        <a:rPr lang="ru-RU" sz="1400" u="none" strike="noStrike">
                          <a:effectLst/>
                        </a:rPr>
                        <a:t>Период нарушения</a:t>
                      </a:r>
                      <a:endParaRPr lang="ru-RU" sz="1400" b="0" i="0" u="none" strike="noStrike">
                        <a:solidFill>
                          <a:srgbClr val="FFFFFF"/>
                        </a:solidFill>
                        <a:effectLst/>
                        <a:latin typeface="Calibri" panose="020F0502020204030204" pitchFamily="34" charset="0"/>
                      </a:endParaRPr>
                    </a:p>
                  </a:txBody>
                  <a:tcPr marL="6044" marR="6044" marT="6044" marB="0"/>
                </a:tc>
                <a:tc>
                  <a:txBody>
                    <a:bodyPr/>
                    <a:lstStyle/>
                    <a:p>
                      <a:pPr algn="l" fontAlgn="t"/>
                      <a:r>
                        <a:rPr lang="ru-RU" sz="1400" u="none" strike="noStrike">
                          <a:effectLst/>
                        </a:rPr>
                        <a:t>Сумма нарушений (тыс. руб.)</a:t>
                      </a:r>
                      <a:endParaRPr lang="ru-RU" sz="1400" b="0" i="0" u="none" strike="noStrike">
                        <a:solidFill>
                          <a:srgbClr val="FFFFFF"/>
                        </a:solidFill>
                        <a:effectLst/>
                        <a:latin typeface="Calibri" panose="020F0502020204030204" pitchFamily="34" charset="0"/>
                      </a:endParaRPr>
                    </a:p>
                  </a:txBody>
                  <a:tcPr marL="6044" marR="6044" marT="6044" marB="0"/>
                </a:tc>
                <a:extLst>
                  <a:ext uri="{0D108BD9-81ED-4DB2-BD59-A6C34878D82A}">
                    <a16:rowId xmlns:a16="http://schemas.microsoft.com/office/drawing/2014/main" xmlns="" val="4107854493"/>
                  </a:ext>
                </a:extLst>
              </a:tr>
              <a:tr h="853440">
                <a:tc>
                  <a:txBody>
                    <a:bodyPr/>
                    <a:lstStyle/>
                    <a:p>
                      <a:pPr algn="l" fontAlgn="t"/>
                      <a:r>
                        <a:rPr lang="ru-RU" sz="1200" u="none" strike="noStrike" dirty="0">
                          <a:effectLst/>
                        </a:rPr>
                        <a:t>В Устав АО не внесены изменения, связанные с увеличением уставного капитала Общества</a:t>
                      </a:r>
                      <a:endParaRPr lang="ru-RU" sz="1200" b="0" i="0" u="none" strike="noStrike" dirty="0">
                        <a:solidFill>
                          <a:srgbClr val="000000"/>
                        </a:solidFill>
                        <a:effectLst/>
                        <a:latin typeface="Calibri" panose="020F0502020204030204" pitchFamily="34" charset="0"/>
                      </a:endParaRPr>
                    </a:p>
                  </a:txBody>
                  <a:tcPr marL="6044" marR="6044" marT="6044" marB="0"/>
                </a:tc>
                <a:tc rowSpan="3">
                  <a:txBody>
                    <a:bodyPr/>
                    <a:lstStyle/>
                    <a:p>
                      <a:pPr algn="ctr" fontAlgn="t"/>
                      <a:r>
                        <a:rPr lang="ru-RU" sz="1200" u="none" strike="noStrike" dirty="0">
                          <a:effectLst/>
                        </a:rPr>
                        <a:t>АКЦИОНЕРНОЕ ОБЩЕСТВО "КОРПОРАЦИЯ РАЗВИТИЯ ЖИЛИЩНОГО СТРОИТЕЛЬСТВА"</a:t>
                      </a:r>
                      <a:endParaRPr lang="ru-RU" sz="1200" b="0" i="0" u="none" strike="noStrike" dirty="0">
                        <a:solidFill>
                          <a:srgbClr val="000000"/>
                        </a:solidFill>
                        <a:effectLst/>
                        <a:latin typeface="Calibri" panose="020F0502020204030204" pitchFamily="34" charset="0"/>
                      </a:endParaRPr>
                    </a:p>
                  </a:txBody>
                  <a:tcPr marL="6044" marR="6044" marT="6044" marB="0"/>
                </a:tc>
                <a:tc>
                  <a:txBody>
                    <a:bodyPr/>
                    <a:lstStyle/>
                    <a:p>
                      <a:pPr algn="l" fontAlgn="t"/>
                      <a:r>
                        <a:rPr lang="ru-RU" sz="1200" u="none" strike="noStrike">
                          <a:effectLst/>
                        </a:rPr>
                        <a:t>Не внесены изменения в устав акционерного общества</a:t>
                      </a:r>
                      <a:endParaRPr lang="ru-RU" sz="1200" b="0" i="0" u="none" strike="noStrike">
                        <a:solidFill>
                          <a:srgbClr val="000000"/>
                        </a:solidFill>
                        <a:effectLst/>
                        <a:latin typeface="Calibri" panose="020F0502020204030204" pitchFamily="34" charset="0"/>
                      </a:endParaRPr>
                    </a:p>
                  </a:txBody>
                  <a:tcPr marL="6044" marR="6044" marT="6044" marB="0"/>
                </a:tc>
                <a:tc>
                  <a:txBody>
                    <a:bodyPr/>
                    <a:lstStyle/>
                    <a:p>
                      <a:pPr algn="l" fontAlgn="t"/>
                      <a:r>
                        <a:rPr lang="ru-RU" sz="1200" u="none" strike="noStrike">
                          <a:effectLst/>
                        </a:rPr>
                        <a:t>2017 - 2018</a:t>
                      </a:r>
                      <a:endParaRPr lang="ru-RU" sz="1200" b="0" i="0" u="none" strike="noStrike">
                        <a:solidFill>
                          <a:srgbClr val="000000"/>
                        </a:solidFill>
                        <a:effectLst/>
                        <a:latin typeface="Calibri" panose="020F0502020204030204" pitchFamily="34" charset="0"/>
                      </a:endParaRPr>
                    </a:p>
                  </a:txBody>
                  <a:tcPr marL="6044" marR="6044" marT="6044" marB="0"/>
                </a:tc>
                <a:tc>
                  <a:txBody>
                    <a:bodyPr/>
                    <a:lstStyle/>
                    <a:p>
                      <a:pPr algn="l" fontAlgn="t"/>
                      <a:r>
                        <a:rPr lang="ru-RU" sz="1200" u="none" strike="noStrike">
                          <a:effectLst/>
                        </a:rPr>
                        <a:t>405000</a:t>
                      </a:r>
                      <a:endParaRPr lang="ru-RU" sz="1200" b="0" i="0" u="none" strike="noStrike">
                        <a:solidFill>
                          <a:srgbClr val="000000"/>
                        </a:solidFill>
                        <a:effectLst/>
                        <a:latin typeface="Calibri" panose="020F0502020204030204" pitchFamily="34" charset="0"/>
                      </a:endParaRPr>
                    </a:p>
                  </a:txBody>
                  <a:tcPr marL="6044" marR="6044" marT="6044" marB="0"/>
                </a:tc>
                <a:extLst>
                  <a:ext uri="{0D108BD9-81ED-4DB2-BD59-A6C34878D82A}">
                    <a16:rowId xmlns:a16="http://schemas.microsoft.com/office/drawing/2014/main" xmlns="" val="298316802"/>
                  </a:ext>
                </a:extLst>
              </a:tr>
              <a:tr h="1849120">
                <a:tc>
                  <a:txBody>
                    <a:bodyPr/>
                    <a:lstStyle/>
                    <a:p>
                      <a:pPr algn="l" fontAlgn="t"/>
                      <a:r>
                        <a:rPr lang="ru-RU" sz="1200" u="none" strike="noStrike" dirty="0">
                          <a:effectLst/>
                        </a:rPr>
                        <a:t>В результате отказа Общества от взыскания с ООО «</a:t>
                      </a:r>
                      <a:r>
                        <a:rPr lang="ru-RU" sz="1200" u="none" strike="noStrike" dirty="0" err="1">
                          <a:effectLst/>
                        </a:rPr>
                        <a:t>СоцЖилСтрой</a:t>
                      </a:r>
                      <a:r>
                        <a:rPr lang="ru-RU" sz="1200" u="none" strike="noStrike" dirty="0">
                          <a:effectLst/>
                        </a:rPr>
                        <a:t>» пени в размере 0,2 % от неоплаченной в срок суммы займа и процентов, в полном объёме, начисленной за период с момента возникновения задолженности по договору займа от 26.08.2016 до даты утверждения мирового соглашения, АО «Корпорация развития жилищного строительства» </a:t>
                      </a:r>
                      <a:r>
                        <a:rPr lang="ru-RU" sz="1400" b="1" u="none" strike="noStrike" dirty="0">
                          <a:solidFill>
                            <a:srgbClr val="FF0000"/>
                          </a:solidFill>
                          <a:effectLst/>
                        </a:rPr>
                        <a:t>простило ООО «</a:t>
                      </a:r>
                      <a:r>
                        <a:rPr lang="ru-RU" sz="1400" b="1" u="none" strike="noStrike" dirty="0" err="1">
                          <a:solidFill>
                            <a:srgbClr val="FF0000"/>
                          </a:solidFill>
                          <a:effectLst/>
                        </a:rPr>
                        <a:t>СоцЖилСтрой</a:t>
                      </a:r>
                      <a:r>
                        <a:rPr lang="ru-RU" sz="1400" b="1" u="none" strike="noStrike" dirty="0">
                          <a:solidFill>
                            <a:srgbClr val="FF0000"/>
                          </a:solidFill>
                          <a:effectLst/>
                        </a:rPr>
                        <a:t>» задолженность в размере 6 662,62 тыс. рублей.</a:t>
                      </a:r>
                      <a:r>
                        <a:rPr lang="ru-RU" sz="1200" b="1" u="none" strike="noStrike" dirty="0">
                          <a:solidFill>
                            <a:srgbClr val="FF0000"/>
                          </a:solidFill>
                          <a:effectLst/>
                        </a:rPr>
                        <a:t> </a:t>
                      </a:r>
                      <a:r>
                        <a:rPr lang="ru-RU" sz="1200" u="none" strike="noStrike" dirty="0">
                          <a:effectLst/>
                        </a:rPr>
                        <a:t>Согласно данным бухгалтерского учета в августе 2018 года дебиторская задолженность в размере 6 662,62 тыс. рублей </a:t>
                      </a:r>
                      <a:r>
                        <a:rPr lang="ru-RU" sz="1200" b="1" u="none" strike="noStrike" dirty="0">
                          <a:solidFill>
                            <a:srgbClr val="FF0000"/>
                          </a:solidFill>
                          <a:effectLst/>
                        </a:rPr>
                        <a:t>списана на убытки</a:t>
                      </a:r>
                      <a:r>
                        <a:rPr lang="ru-RU" sz="1200" u="none" strike="noStrike" dirty="0">
                          <a:effectLst/>
                        </a:rPr>
                        <a:t> организации и </a:t>
                      </a:r>
                      <a:r>
                        <a:rPr lang="ru-RU" sz="1200" b="1" u="none" strike="noStrike" dirty="0">
                          <a:solidFill>
                            <a:srgbClr val="FF0000"/>
                          </a:solidFill>
                          <a:effectLst/>
                        </a:rPr>
                        <a:t>отражена в расходах </a:t>
                      </a:r>
                      <a:r>
                        <a:rPr lang="ru-RU" sz="1200" u="none" strike="noStrike" dirty="0">
                          <a:effectLst/>
                        </a:rPr>
                        <a:t>АО «Корпорация развития жилищного строительства».</a:t>
                      </a:r>
                      <a:endParaRPr lang="ru-RU" sz="1200" b="0" i="0" u="none" strike="noStrike" dirty="0">
                        <a:solidFill>
                          <a:srgbClr val="000000"/>
                        </a:solidFill>
                        <a:effectLst/>
                        <a:latin typeface="Calibri" panose="020F0502020204030204" pitchFamily="34" charset="0"/>
                      </a:endParaRPr>
                    </a:p>
                  </a:txBody>
                  <a:tcPr marL="6044" marR="6044" marT="6044" marB="0"/>
                </a:tc>
                <a:tc vMerge="1">
                  <a:txBody>
                    <a:bodyPr/>
                    <a:lstStyle/>
                    <a:p>
                      <a:endParaRPr lang="ru-RU"/>
                    </a:p>
                  </a:txBody>
                  <a:tcPr/>
                </a:tc>
                <a:tc>
                  <a:txBody>
                    <a:bodyPr/>
                    <a:lstStyle/>
                    <a:p>
                      <a:pPr algn="l" fontAlgn="t"/>
                      <a:r>
                        <a:rPr lang="ru-RU" sz="1200" u="none" strike="noStrike" dirty="0">
                          <a:effectLst/>
                        </a:rPr>
                        <a:t>Ненадлежащее выполнение обязанностей единоличного исполнительного органа, члена совета директоров или иного коллегиального исполнительного органа хозяйственного общества, в том числе влекущее убыточную/неприбыльную деятельность хозяйственного общества, получение меньшей, чем возможно прибыли, </a:t>
                      </a:r>
                      <a:r>
                        <a:rPr lang="ru-RU" sz="1200" b="1" u="none" strike="noStrike" dirty="0">
                          <a:solidFill>
                            <a:srgbClr val="FF0000"/>
                          </a:solidFill>
                          <a:effectLst/>
                        </a:rPr>
                        <a:t>неэффективное использование имущественного комплекса хозяйственного общества либо неэффективное распоряжение им</a:t>
                      </a:r>
                      <a:endParaRPr lang="ru-RU" sz="1200" b="1" i="0" u="none" strike="noStrike" dirty="0">
                        <a:solidFill>
                          <a:srgbClr val="FF0000"/>
                        </a:solidFill>
                        <a:effectLst/>
                        <a:latin typeface="Calibri" panose="020F0502020204030204" pitchFamily="34" charset="0"/>
                      </a:endParaRPr>
                    </a:p>
                  </a:txBody>
                  <a:tcPr marL="6044" marR="6044" marT="6044" marB="0"/>
                </a:tc>
                <a:tc>
                  <a:txBody>
                    <a:bodyPr/>
                    <a:lstStyle/>
                    <a:p>
                      <a:pPr algn="l" fontAlgn="t"/>
                      <a:r>
                        <a:rPr lang="ru-RU" sz="1200" u="none" strike="noStrike" dirty="0">
                          <a:effectLst/>
                        </a:rPr>
                        <a:t>2017 - 2018</a:t>
                      </a:r>
                      <a:endParaRPr lang="ru-RU" sz="1200" b="0" i="0" u="none" strike="noStrike" dirty="0">
                        <a:solidFill>
                          <a:srgbClr val="000000"/>
                        </a:solidFill>
                        <a:effectLst/>
                        <a:latin typeface="Calibri" panose="020F0502020204030204" pitchFamily="34" charset="0"/>
                      </a:endParaRPr>
                    </a:p>
                  </a:txBody>
                  <a:tcPr marL="6044" marR="6044" marT="6044" marB="0"/>
                </a:tc>
                <a:tc>
                  <a:txBody>
                    <a:bodyPr/>
                    <a:lstStyle/>
                    <a:p>
                      <a:pPr algn="l" fontAlgn="t"/>
                      <a:r>
                        <a:rPr lang="ru-RU" sz="1200" u="none" strike="noStrike">
                          <a:effectLst/>
                        </a:rPr>
                        <a:t>6662,62</a:t>
                      </a:r>
                      <a:endParaRPr lang="ru-RU" sz="1200" b="0" i="0" u="none" strike="noStrike">
                        <a:solidFill>
                          <a:srgbClr val="000000"/>
                        </a:solidFill>
                        <a:effectLst/>
                        <a:latin typeface="Calibri" panose="020F0502020204030204" pitchFamily="34" charset="0"/>
                      </a:endParaRPr>
                    </a:p>
                  </a:txBody>
                  <a:tcPr marL="6044" marR="6044" marT="6044" marB="0"/>
                </a:tc>
                <a:extLst>
                  <a:ext uri="{0D108BD9-81ED-4DB2-BD59-A6C34878D82A}">
                    <a16:rowId xmlns:a16="http://schemas.microsoft.com/office/drawing/2014/main" xmlns="" val="3631540461"/>
                  </a:ext>
                </a:extLst>
              </a:tr>
              <a:tr h="1849120">
                <a:tc>
                  <a:txBody>
                    <a:bodyPr/>
                    <a:lstStyle/>
                    <a:p>
                      <a:pPr algn="l" fontAlgn="t"/>
                      <a:r>
                        <a:rPr lang="ru-RU" sz="1200" u="none" strike="noStrike" dirty="0">
                          <a:effectLst/>
                        </a:rPr>
                        <a:t>В нарушение пункта 6.1 договоров залога недвижимого имущества от 26.08.2016 договоры залога не были зарегистрированы в установленном порядке, в результате чего не вступили в законную силу, что лишило АО «Корпорация развития жилищного строительства» права обратить взыскание на предмет залога в случае неисполнения ООО «ДВ Монолит» и ООО «</a:t>
                      </a:r>
                      <a:r>
                        <a:rPr lang="ru-RU" sz="1200" u="none" strike="noStrike" dirty="0" err="1">
                          <a:effectLst/>
                        </a:rPr>
                        <a:t>СоцЖилСтрой</a:t>
                      </a:r>
                      <a:r>
                        <a:rPr lang="ru-RU" sz="1200" u="none" strike="noStrike" dirty="0">
                          <a:effectLst/>
                        </a:rPr>
                        <a:t>» обязательств, определенных в условиях договоров займа от 26.08.2016.</a:t>
                      </a:r>
                      <a:endParaRPr lang="ru-RU" sz="1200" b="0" i="0" u="none" strike="noStrike" dirty="0">
                        <a:solidFill>
                          <a:srgbClr val="000000"/>
                        </a:solidFill>
                        <a:effectLst/>
                        <a:latin typeface="Calibri" panose="020F0502020204030204" pitchFamily="34" charset="0"/>
                      </a:endParaRPr>
                    </a:p>
                  </a:txBody>
                  <a:tcPr marL="6044" marR="6044" marT="6044" marB="0"/>
                </a:tc>
                <a:tc vMerge="1">
                  <a:txBody>
                    <a:bodyPr/>
                    <a:lstStyle/>
                    <a:p>
                      <a:endParaRPr lang="ru-RU"/>
                    </a:p>
                  </a:txBody>
                  <a:tcPr/>
                </a:tc>
                <a:tc>
                  <a:txBody>
                    <a:bodyPr/>
                    <a:lstStyle/>
                    <a:p>
                      <a:pPr algn="l" fontAlgn="t"/>
                      <a:r>
                        <a:rPr lang="ru-RU" sz="1200" u="none" strike="noStrike" dirty="0">
                          <a:effectLst/>
                        </a:rPr>
                        <a:t>Ненадлежащее выполнение обязанностей единоличного исполнительного органа, члена совета директоров или иного коллегиального исполнительного органа хозяйственного общества, в том числе влекущее убыточную/неприбыльную деятельность хозяйственного общества, получение меньшей, чем возможно прибыли, неэффективное использование имущественного комплекса хозяйственного общества либо неэффективное распоряжение им</a:t>
                      </a:r>
                      <a:endParaRPr lang="ru-RU" sz="1200" b="0" i="0" u="none" strike="noStrike" dirty="0">
                        <a:solidFill>
                          <a:srgbClr val="000000"/>
                        </a:solidFill>
                        <a:effectLst/>
                        <a:latin typeface="Calibri" panose="020F0502020204030204" pitchFamily="34" charset="0"/>
                      </a:endParaRPr>
                    </a:p>
                  </a:txBody>
                  <a:tcPr marL="6044" marR="6044" marT="6044" marB="0"/>
                </a:tc>
                <a:tc>
                  <a:txBody>
                    <a:bodyPr/>
                    <a:lstStyle/>
                    <a:p>
                      <a:pPr algn="l" fontAlgn="t"/>
                      <a:r>
                        <a:rPr lang="ru-RU" sz="1200" u="none" strike="noStrike" dirty="0">
                          <a:effectLst/>
                        </a:rPr>
                        <a:t>2017 - 2018</a:t>
                      </a:r>
                      <a:endParaRPr lang="ru-RU" sz="1200" b="0" i="0" u="none" strike="noStrike" dirty="0">
                        <a:solidFill>
                          <a:srgbClr val="000000"/>
                        </a:solidFill>
                        <a:effectLst/>
                        <a:latin typeface="Calibri" panose="020F0502020204030204" pitchFamily="34" charset="0"/>
                      </a:endParaRPr>
                    </a:p>
                  </a:txBody>
                  <a:tcPr marL="6044" marR="6044" marT="6044" marB="0"/>
                </a:tc>
                <a:tc>
                  <a:txBody>
                    <a:bodyPr/>
                    <a:lstStyle/>
                    <a:p>
                      <a:pPr algn="l" fontAlgn="t"/>
                      <a:r>
                        <a:rPr lang="ru-RU" sz="1200" u="none" strike="noStrike" dirty="0">
                          <a:effectLst/>
                        </a:rPr>
                        <a:t>0</a:t>
                      </a:r>
                      <a:endParaRPr lang="ru-RU" sz="1200" b="0" i="0" u="none" strike="noStrike" dirty="0">
                        <a:solidFill>
                          <a:srgbClr val="000000"/>
                        </a:solidFill>
                        <a:effectLst/>
                        <a:latin typeface="Calibri" panose="020F0502020204030204" pitchFamily="34" charset="0"/>
                      </a:endParaRPr>
                    </a:p>
                  </a:txBody>
                  <a:tcPr marL="6044" marR="6044" marT="6044" marB="0"/>
                </a:tc>
                <a:extLst>
                  <a:ext uri="{0D108BD9-81ED-4DB2-BD59-A6C34878D82A}">
                    <a16:rowId xmlns:a16="http://schemas.microsoft.com/office/drawing/2014/main" xmlns="" val="150366712"/>
                  </a:ext>
                </a:extLst>
              </a:tr>
              <a:tr h="142240">
                <a:tc>
                  <a:txBody>
                    <a:bodyPr/>
                    <a:lstStyle/>
                    <a:p>
                      <a:pPr algn="l" fontAlgn="t"/>
                      <a:r>
                        <a:rPr lang="ru-RU" sz="1200" u="none" strike="noStrike">
                          <a:effectLst/>
                        </a:rPr>
                        <a:t>Всего:</a:t>
                      </a:r>
                      <a:endParaRPr lang="ru-RU" sz="1200" b="0" i="0" u="none" strike="noStrike">
                        <a:solidFill>
                          <a:srgbClr val="333333"/>
                        </a:solidFill>
                        <a:effectLst/>
                        <a:latin typeface="Calibri" panose="020F0502020204030204" pitchFamily="34" charset="0"/>
                      </a:endParaRPr>
                    </a:p>
                  </a:txBody>
                  <a:tcPr marL="6044" marR="6044" marT="6044" marB="0"/>
                </a:tc>
                <a:tc>
                  <a:txBody>
                    <a:bodyPr/>
                    <a:lstStyle/>
                    <a:p>
                      <a:pPr algn="l" fontAlgn="b"/>
                      <a:r>
                        <a:rPr lang="ru-RU" sz="1200" u="none" strike="noStrike">
                          <a:effectLst/>
                        </a:rPr>
                        <a:t> </a:t>
                      </a:r>
                      <a:endParaRPr lang="ru-RU" sz="1200" b="0" i="0" u="none" strike="noStrike">
                        <a:solidFill>
                          <a:srgbClr val="333333"/>
                        </a:solidFill>
                        <a:effectLst/>
                        <a:latin typeface="Calibri" panose="020F0502020204030204" pitchFamily="34" charset="0"/>
                      </a:endParaRPr>
                    </a:p>
                  </a:txBody>
                  <a:tcPr marL="6044" marR="6044" marT="6044" marB="0" anchor="b"/>
                </a:tc>
                <a:tc>
                  <a:txBody>
                    <a:bodyPr/>
                    <a:lstStyle/>
                    <a:p>
                      <a:pPr algn="l" fontAlgn="b"/>
                      <a:r>
                        <a:rPr lang="ru-RU" sz="1200" u="none" strike="noStrike">
                          <a:effectLst/>
                        </a:rPr>
                        <a:t> </a:t>
                      </a:r>
                      <a:endParaRPr lang="ru-RU" sz="1200" b="0" i="0" u="none" strike="noStrike">
                        <a:solidFill>
                          <a:srgbClr val="333333"/>
                        </a:solidFill>
                        <a:effectLst/>
                        <a:latin typeface="Calibri" panose="020F0502020204030204" pitchFamily="34" charset="0"/>
                      </a:endParaRPr>
                    </a:p>
                  </a:txBody>
                  <a:tcPr marL="6044" marR="6044" marT="6044" marB="0" anchor="b"/>
                </a:tc>
                <a:tc>
                  <a:txBody>
                    <a:bodyPr/>
                    <a:lstStyle/>
                    <a:p>
                      <a:pPr algn="l" fontAlgn="b"/>
                      <a:r>
                        <a:rPr lang="ru-RU" sz="1200" u="none" strike="noStrike">
                          <a:effectLst/>
                        </a:rPr>
                        <a:t> </a:t>
                      </a:r>
                      <a:endParaRPr lang="ru-RU" sz="1200" b="0" i="0" u="none" strike="noStrike">
                        <a:solidFill>
                          <a:srgbClr val="333333"/>
                        </a:solidFill>
                        <a:effectLst/>
                        <a:latin typeface="Calibri" panose="020F0502020204030204" pitchFamily="34" charset="0"/>
                      </a:endParaRPr>
                    </a:p>
                  </a:txBody>
                  <a:tcPr marL="6044" marR="6044" marT="6044" marB="0" anchor="b"/>
                </a:tc>
                <a:tc>
                  <a:txBody>
                    <a:bodyPr/>
                    <a:lstStyle/>
                    <a:p>
                      <a:pPr algn="l" fontAlgn="t"/>
                      <a:r>
                        <a:rPr lang="ru-RU" sz="1200" u="none" strike="noStrike" dirty="0">
                          <a:effectLst/>
                        </a:rPr>
                        <a:t>411662,62</a:t>
                      </a:r>
                      <a:endParaRPr lang="ru-RU" sz="1200" b="0" i="0" u="none" strike="noStrike" dirty="0">
                        <a:solidFill>
                          <a:srgbClr val="333333"/>
                        </a:solidFill>
                        <a:effectLst/>
                        <a:latin typeface="Calibri" panose="020F0502020204030204" pitchFamily="34" charset="0"/>
                      </a:endParaRPr>
                    </a:p>
                  </a:txBody>
                  <a:tcPr marL="6044" marR="6044" marT="6044" marB="0"/>
                </a:tc>
                <a:extLst>
                  <a:ext uri="{0D108BD9-81ED-4DB2-BD59-A6C34878D82A}">
                    <a16:rowId xmlns:a16="http://schemas.microsoft.com/office/drawing/2014/main" xmlns="" val="3523179204"/>
                  </a:ext>
                </a:extLst>
              </a:tr>
            </a:tbl>
          </a:graphicData>
        </a:graphic>
      </p:graphicFrame>
      <p:sp>
        <p:nvSpPr>
          <p:cNvPr id="5" name="Прямоугольник 4">
            <a:extLst>
              <a:ext uri="{FF2B5EF4-FFF2-40B4-BE49-F238E27FC236}">
                <a16:creationId xmlns:a16="http://schemas.microsoft.com/office/drawing/2014/main" xmlns="" id="{B9D77D99-C875-4CA1-9891-533BDD033E4D}"/>
              </a:ext>
            </a:extLst>
          </p:cNvPr>
          <p:cNvSpPr/>
          <p:nvPr/>
        </p:nvSpPr>
        <p:spPr>
          <a:xfrm>
            <a:off x="509452" y="0"/>
            <a:ext cx="11068593" cy="1015663"/>
          </a:xfrm>
          <a:prstGeom prst="rect">
            <a:avLst/>
          </a:prstGeom>
        </p:spPr>
        <p:txBody>
          <a:bodyPr wrap="square">
            <a:spAutoFit/>
          </a:bodyPr>
          <a:lstStyle/>
          <a:p>
            <a:r>
              <a:rPr lang="ru-RU" sz="1200" dirty="0"/>
              <a:t>Проверка Контрольно-счетной палатой Приморского края </a:t>
            </a:r>
            <a:r>
              <a:rPr lang="ru-RU" sz="1200" b="1" dirty="0">
                <a:solidFill>
                  <a:srgbClr val="FF0000"/>
                </a:solidFill>
              </a:rPr>
              <a:t>предоставления и использования бюджетных инвестиций </a:t>
            </a:r>
            <a:r>
              <a:rPr lang="ru-RU" sz="1200" dirty="0"/>
              <a:t>для развития ипотечных продуктов и развития жилищного строительства, субсидий на финансовое обеспечение (возмещение)  затрат, связанных с предоставлением отдельным категориям граждан ипотечных жилищных займов со сниженной процентной ставкой акционерному обществу "Корпорация развития жилищного строительства" в рамках государственной программы Приморского края "Обеспечение доступным жильем и качественными услугами жилищно-коммунального хозяйства населения Приморского края" на 2013 – 2021 годы.</a:t>
            </a:r>
          </a:p>
        </p:txBody>
      </p:sp>
    </p:spTree>
    <p:extLst>
      <p:ext uri="{BB962C8B-B14F-4D97-AF65-F5344CB8AC3E}">
        <p14:creationId xmlns:p14="http://schemas.microsoft.com/office/powerpoint/2010/main" val="368931725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35F10C4-4B0C-4400-900E-AE368E4B91AB}"/>
              </a:ext>
            </a:extLst>
          </p:cNvPr>
          <p:cNvSpPr txBox="1"/>
          <p:nvPr/>
        </p:nvSpPr>
        <p:spPr>
          <a:xfrm>
            <a:off x="477079" y="2027582"/>
            <a:ext cx="2663687" cy="2554545"/>
          </a:xfrm>
          <a:prstGeom prst="rect">
            <a:avLst/>
          </a:prstGeom>
          <a:noFill/>
        </p:spPr>
        <p:txBody>
          <a:bodyPr wrap="square" rtlCol="0">
            <a:spAutoFit/>
          </a:bodyPr>
          <a:lstStyle/>
          <a:p>
            <a:r>
              <a:rPr lang="ru-RU" sz="3200" b="1" dirty="0">
                <a:solidFill>
                  <a:srgbClr val="FF0000"/>
                </a:solidFill>
              </a:rPr>
              <a:t>Бюджетный риск по критерию «вероятность наступления»</a:t>
            </a:r>
          </a:p>
        </p:txBody>
      </p:sp>
      <p:sp>
        <p:nvSpPr>
          <p:cNvPr id="4" name="Прямоугольник 3">
            <a:extLst>
              <a:ext uri="{FF2B5EF4-FFF2-40B4-BE49-F238E27FC236}">
                <a16:creationId xmlns:a16="http://schemas.microsoft.com/office/drawing/2014/main" xmlns="" id="{0C4DD0CF-8317-456F-8CC7-C734A3A56222}"/>
              </a:ext>
            </a:extLst>
          </p:cNvPr>
          <p:cNvSpPr/>
          <p:nvPr/>
        </p:nvSpPr>
        <p:spPr>
          <a:xfrm>
            <a:off x="3804509" y="1056982"/>
            <a:ext cx="7832035" cy="4339650"/>
          </a:xfrm>
          <a:prstGeom prst="rect">
            <a:avLst/>
          </a:prstGeom>
        </p:spPr>
        <p:txBody>
          <a:bodyPr wrap="square">
            <a:spAutoFit/>
          </a:bodyPr>
          <a:lstStyle/>
          <a:p>
            <a:pPr algn="just">
              <a:spcAft>
                <a:spcPts val="0"/>
              </a:spcAft>
            </a:pPr>
            <a:r>
              <a:rPr lang="ru-RU" sz="3600" b="1" dirty="0">
                <a:latin typeface="Calibri" panose="020F0502020204030204" pitchFamily="34" charset="0"/>
                <a:ea typeface="Calibri" panose="020F0502020204030204" pitchFamily="34" charset="0"/>
                <a:cs typeface="Calibri" panose="020F0502020204030204" pitchFamily="34" charset="0"/>
              </a:rPr>
              <a:t>Определяется:</a:t>
            </a:r>
            <a:endParaRPr lang="ru-RU" sz="3600" dirty="0">
              <a:latin typeface="Calibri" panose="020F0502020204030204" pitchFamily="34" charset="0"/>
              <a:ea typeface="Calibri" panose="020F0502020204030204" pitchFamily="34" charset="0"/>
              <a:cs typeface="Calibri" panose="020F0502020204030204" pitchFamily="34" charset="0"/>
            </a:endParaRPr>
          </a:p>
          <a:p>
            <a:pPr algn="just">
              <a:spcAft>
                <a:spcPts val="0"/>
              </a:spcAft>
            </a:pPr>
            <a:endParaRPr lang="ru-RU" sz="2400" dirty="0">
              <a:latin typeface="Calibri" panose="020F0502020204030204" pitchFamily="34" charset="0"/>
              <a:ea typeface="Calibri" panose="020F0502020204030204" pitchFamily="34" charset="0"/>
              <a:cs typeface="Calibri" panose="020F0502020204030204" pitchFamily="34" charset="0"/>
            </a:endParaRPr>
          </a:p>
          <a:p>
            <a:pPr algn="just">
              <a:spcAft>
                <a:spcPts val="0"/>
              </a:spcAft>
            </a:pPr>
            <a:r>
              <a:rPr lang="ru-RU" sz="2400" b="1" dirty="0">
                <a:solidFill>
                  <a:srgbClr val="FF0000"/>
                </a:solidFill>
                <a:latin typeface="Calibri" panose="020F0502020204030204" pitchFamily="34" charset="0"/>
                <a:ea typeface="Calibri" panose="020F0502020204030204" pitchFamily="34" charset="0"/>
                <a:cs typeface="Calibri" panose="020F0502020204030204" pitchFamily="34" charset="0"/>
              </a:rPr>
              <a:t>с учетом результатов </a:t>
            </a:r>
            <a:r>
              <a:rPr lang="ru-RU" sz="2400" b="1" u="sng" dirty="0">
                <a:solidFill>
                  <a:srgbClr val="FF0000"/>
                </a:solidFill>
                <a:latin typeface="Calibri" panose="020F0502020204030204" pitchFamily="34" charset="0"/>
                <a:ea typeface="Calibri" panose="020F0502020204030204" pitchFamily="34" charset="0"/>
                <a:cs typeface="Calibri" panose="020F0502020204030204" pitchFamily="34" charset="0"/>
              </a:rPr>
              <a:t>анализа имеющихся причин и условий </a:t>
            </a:r>
            <a:r>
              <a:rPr lang="ru-RU" sz="2400" u="sng" dirty="0">
                <a:latin typeface="Calibri" panose="020F0502020204030204" pitchFamily="34" charset="0"/>
                <a:ea typeface="Calibri" panose="020F0502020204030204" pitchFamily="34" charset="0"/>
                <a:cs typeface="Calibri" panose="020F0502020204030204" pitchFamily="34" charset="0"/>
              </a:rPr>
              <a:t>(обстоятельств) </a:t>
            </a:r>
            <a:r>
              <a:rPr lang="ru-RU" sz="2400" dirty="0">
                <a:latin typeface="Calibri" panose="020F0502020204030204" pitchFamily="34" charset="0"/>
                <a:ea typeface="Calibri" panose="020F0502020204030204" pitchFamily="34" charset="0"/>
                <a:cs typeface="Calibri" panose="020F0502020204030204" pitchFamily="34" charset="0"/>
              </a:rPr>
              <a:t>реализации бюджетного риска, </a:t>
            </a:r>
          </a:p>
          <a:p>
            <a:pPr algn="just">
              <a:spcAft>
                <a:spcPts val="0"/>
              </a:spcAft>
            </a:pPr>
            <a:endParaRPr lang="ru-RU" sz="2400" dirty="0">
              <a:latin typeface="Calibri" panose="020F0502020204030204" pitchFamily="34" charset="0"/>
              <a:ea typeface="Calibri" panose="020F0502020204030204" pitchFamily="34" charset="0"/>
              <a:cs typeface="Calibri" panose="020F0502020204030204" pitchFamily="34" charset="0"/>
            </a:endParaRPr>
          </a:p>
          <a:p>
            <a:pPr algn="just">
              <a:spcAft>
                <a:spcPts val="0"/>
              </a:spcAft>
            </a:pPr>
            <a:r>
              <a:rPr lang="ru-RU" sz="2400" dirty="0">
                <a:latin typeface="Calibri" panose="020F0502020204030204" pitchFamily="34" charset="0"/>
                <a:ea typeface="Calibri" panose="020F0502020204030204" pitchFamily="34" charset="0"/>
                <a:cs typeface="Calibri" panose="020F0502020204030204" pitchFamily="34" charset="0"/>
              </a:rPr>
              <a:t>в том числе </a:t>
            </a:r>
            <a:r>
              <a:rPr lang="ru-RU" sz="2400" b="1" dirty="0">
                <a:solidFill>
                  <a:srgbClr val="FF0000"/>
                </a:solidFill>
                <a:latin typeface="Calibri" panose="020F0502020204030204" pitchFamily="34" charset="0"/>
                <a:ea typeface="Calibri" panose="020F0502020204030204" pitchFamily="34" charset="0"/>
                <a:cs typeface="Calibri" panose="020F0502020204030204" pitchFamily="34" charset="0"/>
              </a:rPr>
              <a:t>условий и обстоятельств, позволяющих злоупотреблять должностными обязанностями в целях получения как для субъектов внутреннего финансового контроля, так и </a:t>
            </a:r>
            <a:r>
              <a:rPr lang="ru-RU" sz="2400" b="1" u="sng" dirty="0">
                <a:solidFill>
                  <a:srgbClr val="FF0000"/>
                </a:solidFill>
                <a:latin typeface="Calibri" panose="020F0502020204030204" pitchFamily="34" charset="0"/>
                <a:ea typeface="Calibri" panose="020F0502020204030204" pitchFamily="34" charset="0"/>
                <a:cs typeface="Calibri" panose="020F0502020204030204" pitchFamily="34" charset="0"/>
              </a:rPr>
              <a:t>для третьих лиц </a:t>
            </a:r>
            <a:r>
              <a:rPr lang="ru-RU" sz="2400" b="1" dirty="0">
                <a:solidFill>
                  <a:srgbClr val="FF0000"/>
                </a:solidFill>
                <a:latin typeface="Calibri" panose="020F0502020204030204" pitchFamily="34" charset="0"/>
                <a:ea typeface="Calibri" panose="020F0502020204030204" pitchFamily="34" charset="0"/>
                <a:cs typeface="Calibri" panose="020F0502020204030204" pitchFamily="34" charset="0"/>
              </a:rPr>
              <a:t>выгоды </a:t>
            </a:r>
            <a:r>
              <a:rPr lang="ru-RU" sz="2400" dirty="0">
                <a:latin typeface="Calibri" panose="020F0502020204030204" pitchFamily="34" charset="0"/>
                <a:ea typeface="Calibri" panose="020F0502020204030204" pitchFamily="34" charset="0"/>
                <a:cs typeface="Calibri" panose="020F0502020204030204" pitchFamily="34" charset="0"/>
              </a:rPr>
              <a:t>в виде денег, ценностей, иного имущества или услуг имущественного характера, иных имущественных прав;</a:t>
            </a:r>
            <a:endParaRPr lang="ru-RU"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3060200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xmlns="" id="{78DFF00E-FAB6-4114-9DA2-665966E2DF75}"/>
              </a:ext>
            </a:extLst>
          </p:cNvPr>
          <p:cNvSpPr>
            <a:spLocks noGrp="1"/>
          </p:cNvSpPr>
          <p:nvPr>
            <p:ph type="ctrTitle"/>
          </p:nvPr>
        </p:nvSpPr>
        <p:spPr>
          <a:xfrm>
            <a:off x="1276172" y="283247"/>
            <a:ext cx="9144000" cy="2387600"/>
          </a:xfrm>
        </p:spPr>
        <p:txBody>
          <a:bodyPr>
            <a:normAutofit/>
          </a:bodyPr>
          <a:lstStyle/>
          <a:p>
            <a:r>
              <a:rPr lang="ru-RU" sz="4800" dirty="0">
                <a:solidFill>
                  <a:schemeClr val="accent1">
                    <a:lumMod val="75000"/>
                  </a:schemeClr>
                </a:solidFill>
                <a:latin typeface="Arial" panose="020B0604020202020204" pitchFamily="34" charset="0"/>
                <a:cs typeface="Arial" panose="020B0604020202020204" pitchFamily="34" charset="0"/>
              </a:rPr>
              <a:t>Бюджетные нарушения и меры бюджетного принуждения</a:t>
            </a:r>
          </a:p>
        </p:txBody>
      </p:sp>
      <p:pic>
        <p:nvPicPr>
          <p:cNvPr id="2" name="Рисунок 1">
            <a:extLst>
              <a:ext uri="{FF2B5EF4-FFF2-40B4-BE49-F238E27FC236}">
                <a16:creationId xmlns:a16="http://schemas.microsoft.com/office/drawing/2014/main" xmlns="" id="{D59DBF43-E8CC-4B21-81BB-384A7CD0B546}"/>
              </a:ext>
            </a:extLst>
          </p:cNvPr>
          <p:cNvPicPr>
            <a:picLocks noChangeAspect="1"/>
          </p:cNvPicPr>
          <p:nvPr/>
        </p:nvPicPr>
        <p:blipFill>
          <a:blip r:embed="rId2"/>
          <a:stretch>
            <a:fillRect/>
          </a:stretch>
        </p:blipFill>
        <p:spPr>
          <a:xfrm>
            <a:off x="0" y="383056"/>
            <a:ext cx="12192000" cy="6108979"/>
          </a:xfrm>
          <a:prstGeom prst="rect">
            <a:avLst/>
          </a:prstGeom>
        </p:spPr>
      </p:pic>
    </p:spTree>
    <p:extLst>
      <p:ext uri="{BB962C8B-B14F-4D97-AF65-F5344CB8AC3E}">
        <p14:creationId xmlns:p14="http://schemas.microsoft.com/office/powerpoint/2010/main" val="227556063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xmlns="" id="{78DFF00E-FAB6-4114-9DA2-665966E2DF75}"/>
              </a:ext>
            </a:extLst>
          </p:cNvPr>
          <p:cNvSpPr>
            <a:spLocks noGrp="1"/>
          </p:cNvSpPr>
          <p:nvPr>
            <p:ph type="ctrTitle"/>
          </p:nvPr>
        </p:nvSpPr>
        <p:spPr>
          <a:xfrm>
            <a:off x="1524000" y="1281868"/>
            <a:ext cx="9144000" cy="3939611"/>
          </a:xfrm>
        </p:spPr>
        <p:txBody>
          <a:bodyPr>
            <a:normAutofit/>
          </a:bodyPr>
          <a:lstStyle/>
          <a:p>
            <a:endParaRPr lang="ru-RU" sz="4800" dirty="0">
              <a:solidFill>
                <a:schemeClr val="accent1">
                  <a:lumMod val="75000"/>
                </a:schemeClr>
              </a:solidFill>
              <a:latin typeface="Arial" panose="020B0604020202020204" pitchFamily="34" charset="0"/>
              <a:cs typeface="Arial" panose="020B0604020202020204" pitchFamily="34" charset="0"/>
            </a:endParaRPr>
          </a:p>
        </p:txBody>
      </p:sp>
      <p:graphicFrame>
        <p:nvGraphicFramePr>
          <p:cNvPr id="3" name="Таблица 2">
            <a:extLst>
              <a:ext uri="{FF2B5EF4-FFF2-40B4-BE49-F238E27FC236}">
                <a16:creationId xmlns:a16="http://schemas.microsoft.com/office/drawing/2014/main" xmlns="" id="{1595E047-E57E-4CBB-84EC-818DE8F51A13}"/>
              </a:ext>
            </a:extLst>
          </p:cNvPr>
          <p:cNvGraphicFramePr>
            <a:graphicFrameLocks noGrp="1"/>
          </p:cNvGraphicFramePr>
          <p:nvPr>
            <p:extLst>
              <p:ext uri="{D42A27DB-BD31-4B8C-83A1-F6EECF244321}">
                <p14:modId xmlns:p14="http://schemas.microsoft.com/office/powerpoint/2010/main" val="1887271238"/>
              </p:ext>
            </p:extLst>
          </p:nvPr>
        </p:nvGraphicFramePr>
        <p:xfrm>
          <a:off x="1043299" y="640839"/>
          <a:ext cx="10515600" cy="2800506"/>
        </p:xfrm>
        <a:graphic>
          <a:graphicData uri="http://schemas.openxmlformats.org/drawingml/2006/table">
            <a:tbl>
              <a:tblPr/>
              <a:tblGrid>
                <a:gridCol w="4470918">
                  <a:extLst>
                    <a:ext uri="{9D8B030D-6E8A-4147-A177-3AD203B41FA5}">
                      <a16:colId xmlns:a16="http://schemas.microsoft.com/office/drawing/2014/main" xmlns="" val="1025992548"/>
                    </a:ext>
                  </a:extLst>
                </a:gridCol>
                <a:gridCol w="2002971">
                  <a:extLst>
                    <a:ext uri="{9D8B030D-6E8A-4147-A177-3AD203B41FA5}">
                      <a16:colId xmlns:a16="http://schemas.microsoft.com/office/drawing/2014/main" xmlns="" val="3847132395"/>
                    </a:ext>
                  </a:extLst>
                </a:gridCol>
                <a:gridCol w="1347237">
                  <a:extLst>
                    <a:ext uri="{9D8B030D-6E8A-4147-A177-3AD203B41FA5}">
                      <a16:colId xmlns:a16="http://schemas.microsoft.com/office/drawing/2014/main" xmlns="" val="4035711533"/>
                    </a:ext>
                  </a:extLst>
                </a:gridCol>
                <a:gridCol w="1347237">
                  <a:extLst>
                    <a:ext uri="{9D8B030D-6E8A-4147-A177-3AD203B41FA5}">
                      <a16:colId xmlns:a16="http://schemas.microsoft.com/office/drawing/2014/main" xmlns="" val="3508402360"/>
                    </a:ext>
                  </a:extLst>
                </a:gridCol>
                <a:gridCol w="1347237">
                  <a:extLst>
                    <a:ext uri="{9D8B030D-6E8A-4147-A177-3AD203B41FA5}">
                      <a16:colId xmlns:a16="http://schemas.microsoft.com/office/drawing/2014/main" xmlns="" val="1765642892"/>
                    </a:ext>
                  </a:extLst>
                </a:gridCol>
              </a:tblGrid>
              <a:tr h="357673">
                <a:tc>
                  <a:txBody>
                    <a:bodyPr/>
                    <a:lstStyle/>
                    <a:p>
                      <a:pPr algn="l" fontAlgn="t"/>
                      <a:r>
                        <a:rPr lang="ru-RU" sz="1400" b="0" i="0" u="none" strike="noStrike" dirty="0">
                          <a:solidFill>
                            <a:srgbClr val="FFFFFF"/>
                          </a:solidFill>
                          <a:effectLst/>
                          <a:latin typeface="Calibri" panose="020F0502020204030204" pitchFamily="34" charset="0"/>
                        </a:rPr>
                        <a:t>Мероприятие</a:t>
                      </a:r>
                    </a:p>
                  </a:txBody>
                  <a:tcPr marL="8942" marR="8942" marT="8942" marB="0">
                    <a:lnL>
                      <a:noFill/>
                    </a:lnL>
                    <a:lnR>
                      <a:noFill/>
                    </a:lnR>
                    <a:lnT>
                      <a:noFill/>
                    </a:lnT>
                    <a:lnB>
                      <a:noFill/>
                    </a:lnB>
                    <a:solidFill>
                      <a:srgbClr val="7A7A7A"/>
                    </a:solidFill>
                  </a:tcPr>
                </a:tc>
                <a:tc>
                  <a:txBody>
                    <a:bodyPr/>
                    <a:lstStyle/>
                    <a:p>
                      <a:pPr algn="l" fontAlgn="t"/>
                      <a:r>
                        <a:rPr lang="ru-RU" sz="1400" b="0" i="0" u="none" strike="noStrike" dirty="0">
                          <a:solidFill>
                            <a:srgbClr val="FFFFFF"/>
                          </a:solidFill>
                          <a:effectLst/>
                          <a:latin typeface="Calibri" panose="020F0502020204030204" pitchFamily="34" charset="0"/>
                        </a:rPr>
                        <a:t>Орган контроля</a:t>
                      </a:r>
                    </a:p>
                  </a:txBody>
                  <a:tcPr marL="8942" marR="8942" marT="8942" marB="0">
                    <a:lnL>
                      <a:noFill/>
                    </a:lnL>
                    <a:lnR>
                      <a:noFill/>
                    </a:lnR>
                    <a:lnT>
                      <a:noFill/>
                    </a:lnT>
                    <a:lnB>
                      <a:noFill/>
                    </a:lnB>
                    <a:solidFill>
                      <a:srgbClr val="7A7A7A"/>
                    </a:solidFill>
                  </a:tcPr>
                </a:tc>
                <a:tc>
                  <a:txBody>
                    <a:bodyPr/>
                    <a:lstStyle/>
                    <a:p>
                      <a:pPr algn="l" fontAlgn="t"/>
                      <a:r>
                        <a:rPr lang="ru-RU" sz="1400" b="0" i="0" u="none" strike="noStrike">
                          <a:solidFill>
                            <a:srgbClr val="FFFFFF"/>
                          </a:solidFill>
                          <a:effectLst/>
                          <a:latin typeface="Calibri" panose="020F0502020204030204" pitchFamily="34" charset="0"/>
                        </a:rPr>
                        <a:t>Кол-во нарушений</a:t>
                      </a:r>
                    </a:p>
                  </a:txBody>
                  <a:tcPr marL="8942" marR="8942" marT="8942" marB="0">
                    <a:lnL>
                      <a:noFill/>
                    </a:lnL>
                    <a:lnR>
                      <a:noFill/>
                    </a:lnR>
                    <a:lnT>
                      <a:noFill/>
                    </a:lnT>
                    <a:lnB>
                      <a:noFill/>
                    </a:lnB>
                    <a:solidFill>
                      <a:srgbClr val="7A7A7A"/>
                    </a:solidFill>
                  </a:tcPr>
                </a:tc>
                <a:tc>
                  <a:txBody>
                    <a:bodyPr/>
                    <a:lstStyle/>
                    <a:p>
                      <a:pPr algn="l" fontAlgn="t"/>
                      <a:r>
                        <a:rPr lang="ru-RU" sz="1400" b="0" i="0" u="none" strike="noStrike">
                          <a:solidFill>
                            <a:srgbClr val="FFFFFF"/>
                          </a:solidFill>
                          <a:effectLst/>
                          <a:latin typeface="Calibri" panose="020F0502020204030204" pitchFamily="34" charset="0"/>
                        </a:rPr>
                        <a:t>Кол-во объектов контроля</a:t>
                      </a:r>
                    </a:p>
                  </a:txBody>
                  <a:tcPr marL="8942" marR="8942" marT="8942" marB="0">
                    <a:lnL>
                      <a:noFill/>
                    </a:lnL>
                    <a:lnR>
                      <a:noFill/>
                    </a:lnR>
                    <a:lnT>
                      <a:noFill/>
                    </a:lnT>
                    <a:lnB>
                      <a:noFill/>
                    </a:lnB>
                    <a:solidFill>
                      <a:srgbClr val="7A7A7A"/>
                    </a:solidFill>
                  </a:tcPr>
                </a:tc>
                <a:tc>
                  <a:txBody>
                    <a:bodyPr/>
                    <a:lstStyle/>
                    <a:p>
                      <a:pPr algn="l" fontAlgn="t"/>
                      <a:r>
                        <a:rPr lang="ru-RU" sz="1400" b="0" i="0" u="none" strike="noStrike">
                          <a:solidFill>
                            <a:srgbClr val="FFFFFF"/>
                          </a:solidFill>
                          <a:effectLst/>
                          <a:latin typeface="Calibri" panose="020F0502020204030204" pitchFamily="34" charset="0"/>
                        </a:rPr>
                        <a:t>Сумма нарушений (тыс. руб.)</a:t>
                      </a:r>
                    </a:p>
                  </a:txBody>
                  <a:tcPr marL="8942" marR="8942" marT="8942" marB="0">
                    <a:lnL>
                      <a:noFill/>
                    </a:lnL>
                    <a:lnR>
                      <a:noFill/>
                    </a:lnR>
                    <a:lnT>
                      <a:noFill/>
                    </a:lnT>
                    <a:lnB>
                      <a:noFill/>
                    </a:lnB>
                    <a:solidFill>
                      <a:srgbClr val="7A7A7A"/>
                    </a:solidFill>
                  </a:tcPr>
                </a:tc>
                <a:extLst>
                  <a:ext uri="{0D108BD9-81ED-4DB2-BD59-A6C34878D82A}">
                    <a16:rowId xmlns:a16="http://schemas.microsoft.com/office/drawing/2014/main" xmlns="" val="646613574"/>
                  </a:ext>
                </a:extLst>
              </a:tr>
              <a:tr h="1251857">
                <a:tc>
                  <a:txBody>
                    <a:bodyPr/>
                    <a:lstStyle/>
                    <a:p>
                      <a:pPr algn="l" fontAlgn="t"/>
                      <a:r>
                        <a:rPr lang="ru-RU" sz="1400" b="0" i="0" u="none" strike="noStrike" dirty="0">
                          <a:solidFill>
                            <a:srgbClr val="000000"/>
                          </a:solidFill>
                          <a:effectLst/>
                          <a:latin typeface="Calibri" panose="020F0502020204030204" pitchFamily="34" charset="0"/>
                        </a:rPr>
                        <a:t>Проверка предоставления и использования иных межбюджетных трансфертов из федерального бюджета </a:t>
                      </a:r>
                      <a:r>
                        <a:rPr lang="ru-RU" sz="1400" b="1" i="0" u="none" strike="noStrike" dirty="0">
                          <a:solidFill>
                            <a:srgbClr val="FF0000"/>
                          </a:solidFill>
                          <a:effectLst/>
                          <a:latin typeface="Calibri" panose="020F0502020204030204" pitchFamily="34" charset="0"/>
                        </a:rPr>
                        <a:t>на реализацию мероприятий планов социального развития центров экономического роста субъектов Российской Федерации, входящих в состав Дальневосточного федерального округа </a:t>
                      </a:r>
                      <a:r>
                        <a:rPr lang="ru-RU" sz="1400" b="0" i="0" u="none" strike="noStrike" dirty="0">
                          <a:solidFill>
                            <a:srgbClr val="000000"/>
                          </a:solidFill>
                          <a:effectLst/>
                          <a:latin typeface="Calibri" panose="020F0502020204030204" pitchFamily="34" charset="0"/>
                        </a:rPr>
                        <a:t>в рамках государственной программы Российской Федерации «Социально-экономическое развитие Дальнего Востока и Байкальского региона»</a:t>
                      </a:r>
                    </a:p>
                  </a:txBody>
                  <a:tcPr marL="8942" marR="8942" marT="8942" marB="0">
                    <a:lnL>
                      <a:noFill/>
                    </a:lnL>
                    <a:lnR>
                      <a:noFill/>
                    </a:lnR>
                    <a:lnT>
                      <a:noFill/>
                    </a:lnT>
                    <a:lnB>
                      <a:noFill/>
                    </a:lnB>
                  </a:tcPr>
                </a:tc>
                <a:tc>
                  <a:txBody>
                    <a:bodyPr/>
                    <a:lstStyle/>
                    <a:p>
                      <a:pPr algn="l" fontAlgn="t"/>
                      <a:r>
                        <a:rPr lang="ru-RU" sz="1400" b="0" i="0" u="none" strike="noStrike" dirty="0">
                          <a:solidFill>
                            <a:srgbClr val="000000"/>
                          </a:solidFill>
                          <a:effectLst/>
                          <a:latin typeface="Calibri" panose="020F0502020204030204" pitchFamily="34" charset="0"/>
                        </a:rPr>
                        <a:t>УПРАВЛЕНИЕ ФЕДЕРАЛЬНОГО КАЗНАЧЕЙСТВА ПО ПРИМОРСКОМУ КРАЮ</a:t>
                      </a:r>
                    </a:p>
                  </a:txBody>
                  <a:tcPr marL="8942" marR="8942" marT="8942" marB="0">
                    <a:lnL>
                      <a:noFill/>
                    </a:lnL>
                    <a:lnR>
                      <a:noFill/>
                    </a:lnR>
                    <a:lnT>
                      <a:noFill/>
                    </a:lnT>
                    <a:lnB>
                      <a:noFill/>
                    </a:lnB>
                  </a:tcPr>
                </a:tc>
                <a:tc>
                  <a:txBody>
                    <a:bodyPr/>
                    <a:lstStyle/>
                    <a:p>
                      <a:pPr algn="l" fontAlgn="t"/>
                      <a:r>
                        <a:rPr lang="ru-RU" sz="1400" b="0" i="0" u="none" strike="noStrike" dirty="0">
                          <a:solidFill>
                            <a:srgbClr val="000000"/>
                          </a:solidFill>
                          <a:effectLst/>
                          <a:latin typeface="Calibri" panose="020F0502020204030204" pitchFamily="34" charset="0"/>
                        </a:rPr>
                        <a:t>2</a:t>
                      </a:r>
                    </a:p>
                  </a:txBody>
                  <a:tcPr marL="8942" marR="8942" marT="8942" marB="0">
                    <a:lnL>
                      <a:noFill/>
                    </a:lnL>
                    <a:lnR>
                      <a:noFill/>
                    </a:lnR>
                    <a:lnT>
                      <a:noFill/>
                    </a:lnT>
                    <a:lnB>
                      <a:noFill/>
                    </a:lnB>
                  </a:tcPr>
                </a:tc>
                <a:tc>
                  <a:txBody>
                    <a:bodyPr/>
                    <a:lstStyle/>
                    <a:p>
                      <a:pPr algn="l" fontAlgn="t"/>
                      <a:r>
                        <a:rPr lang="ru-RU" sz="1400" b="0" i="0" u="none" strike="noStrike">
                          <a:solidFill>
                            <a:srgbClr val="000000"/>
                          </a:solidFill>
                          <a:effectLst/>
                          <a:latin typeface="Calibri" panose="020F0502020204030204" pitchFamily="34" charset="0"/>
                        </a:rPr>
                        <a:t>1</a:t>
                      </a:r>
                    </a:p>
                  </a:txBody>
                  <a:tcPr marL="8942" marR="8942" marT="8942" marB="0">
                    <a:lnL>
                      <a:noFill/>
                    </a:lnL>
                    <a:lnR>
                      <a:noFill/>
                    </a:lnR>
                    <a:lnT>
                      <a:noFill/>
                    </a:lnT>
                    <a:lnB>
                      <a:noFill/>
                    </a:lnB>
                  </a:tcPr>
                </a:tc>
                <a:tc>
                  <a:txBody>
                    <a:bodyPr/>
                    <a:lstStyle/>
                    <a:p>
                      <a:pPr algn="l" fontAlgn="t"/>
                      <a:r>
                        <a:rPr lang="ru-RU" sz="1400" b="0" i="0" u="none" strike="noStrike">
                          <a:solidFill>
                            <a:srgbClr val="000000"/>
                          </a:solidFill>
                          <a:effectLst/>
                          <a:latin typeface="Calibri" panose="020F0502020204030204" pitchFamily="34" charset="0"/>
                        </a:rPr>
                        <a:t>10276,61918</a:t>
                      </a:r>
                    </a:p>
                  </a:txBody>
                  <a:tcPr marL="8942" marR="8942" marT="8942" marB="0">
                    <a:lnL>
                      <a:noFill/>
                    </a:lnL>
                    <a:lnR>
                      <a:noFill/>
                    </a:lnR>
                    <a:lnT>
                      <a:noFill/>
                    </a:lnT>
                    <a:lnB>
                      <a:noFill/>
                    </a:lnB>
                  </a:tcPr>
                </a:tc>
                <a:extLst>
                  <a:ext uri="{0D108BD9-81ED-4DB2-BD59-A6C34878D82A}">
                    <a16:rowId xmlns:a16="http://schemas.microsoft.com/office/drawing/2014/main" xmlns="" val="3889273897"/>
                  </a:ext>
                </a:extLst>
              </a:tr>
              <a:tr h="178837">
                <a:tc>
                  <a:txBody>
                    <a:bodyPr/>
                    <a:lstStyle/>
                    <a:p>
                      <a:pPr algn="l" fontAlgn="t"/>
                      <a:r>
                        <a:rPr lang="ru-RU" sz="1400" b="0" i="0" u="none" strike="noStrike">
                          <a:solidFill>
                            <a:srgbClr val="333333"/>
                          </a:solidFill>
                          <a:effectLst/>
                          <a:latin typeface="Calibri" panose="020F0502020204030204" pitchFamily="34" charset="0"/>
                        </a:rPr>
                        <a:t>Всего:</a:t>
                      </a:r>
                    </a:p>
                  </a:txBody>
                  <a:tcPr marL="8942" marR="8942" marT="8942" marB="0">
                    <a:lnL>
                      <a:noFill/>
                    </a:lnL>
                    <a:lnR>
                      <a:noFill/>
                    </a:lnR>
                    <a:lnT>
                      <a:noFill/>
                    </a:lnT>
                    <a:lnB>
                      <a:noFill/>
                    </a:lnB>
                    <a:solidFill>
                      <a:srgbClr val="DFDFDF"/>
                    </a:solidFill>
                  </a:tcPr>
                </a:tc>
                <a:tc>
                  <a:txBody>
                    <a:bodyPr/>
                    <a:lstStyle/>
                    <a:p>
                      <a:pPr algn="l" fontAlgn="b"/>
                      <a:r>
                        <a:rPr lang="ru-RU" sz="1400" b="0" i="0" u="none" strike="noStrike">
                          <a:solidFill>
                            <a:srgbClr val="333333"/>
                          </a:solidFill>
                          <a:effectLst/>
                          <a:latin typeface="Calibri" panose="020F0502020204030204" pitchFamily="34" charset="0"/>
                        </a:rPr>
                        <a:t> </a:t>
                      </a:r>
                    </a:p>
                  </a:txBody>
                  <a:tcPr marL="8942" marR="8942" marT="8942" marB="0" anchor="b">
                    <a:lnL>
                      <a:noFill/>
                    </a:lnL>
                    <a:lnR>
                      <a:noFill/>
                    </a:lnR>
                    <a:lnT>
                      <a:noFill/>
                    </a:lnT>
                    <a:lnB>
                      <a:noFill/>
                    </a:lnB>
                    <a:solidFill>
                      <a:srgbClr val="DFDFDF"/>
                    </a:solidFill>
                  </a:tcPr>
                </a:tc>
                <a:tc>
                  <a:txBody>
                    <a:bodyPr/>
                    <a:lstStyle/>
                    <a:p>
                      <a:pPr algn="l" fontAlgn="t"/>
                      <a:r>
                        <a:rPr lang="ru-RU" sz="1400" b="0" i="0" u="none" strike="noStrike">
                          <a:solidFill>
                            <a:srgbClr val="333333"/>
                          </a:solidFill>
                          <a:effectLst/>
                          <a:latin typeface="Calibri" panose="020F0502020204030204" pitchFamily="34" charset="0"/>
                        </a:rPr>
                        <a:t>2</a:t>
                      </a:r>
                    </a:p>
                  </a:txBody>
                  <a:tcPr marL="8942" marR="8942" marT="8942" marB="0">
                    <a:lnL>
                      <a:noFill/>
                    </a:lnL>
                    <a:lnR>
                      <a:noFill/>
                    </a:lnR>
                    <a:lnT>
                      <a:noFill/>
                    </a:lnT>
                    <a:lnB>
                      <a:noFill/>
                    </a:lnB>
                    <a:solidFill>
                      <a:srgbClr val="DFDFDF"/>
                    </a:solidFill>
                  </a:tcPr>
                </a:tc>
                <a:tc>
                  <a:txBody>
                    <a:bodyPr/>
                    <a:lstStyle/>
                    <a:p>
                      <a:pPr algn="l" fontAlgn="t"/>
                      <a:r>
                        <a:rPr lang="ru-RU" sz="1400" b="0" i="0" u="none" strike="noStrike">
                          <a:solidFill>
                            <a:srgbClr val="333333"/>
                          </a:solidFill>
                          <a:effectLst/>
                          <a:latin typeface="Calibri" panose="020F0502020204030204" pitchFamily="34" charset="0"/>
                        </a:rPr>
                        <a:t>1</a:t>
                      </a:r>
                    </a:p>
                  </a:txBody>
                  <a:tcPr marL="8942" marR="8942" marT="8942" marB="0">
                    <a:lnL>
                      <a:noFill/>
                    </a:lnL>
                    <a:lnR>
                      <a:noFill/>
                    </a:lnR>
                    <a:lnT>
                      <a:noFill/>
                    </a:lnT>
                    <a:lnB>
                      <a:noFill/>
                    </a:lnB>
                    <a:solidFill>
                      <a:srgbClr val="DFDFDF"/>
                    </a:solidFill>
                  </a:tcPr>
                </a:tc>
                <a:tc>
                  <a:txBody>
                    <a:bodyPr/>
                    <a:lstStyle/>
                    <a:p>
                      <a:pPr algn="l" fontAlgn="t"/>
                      <a:r>
                        <a:rPr lang="ru-RU" sz="1400" b="0" i="0" u="none" strike="noStrike" dirty="0">
                          <a:solidFill>
                            <a:srgbClr val="333333"/>
                          </a:solidFill>
                          <a:effectLst/>
                          <a:latin typeface="Calibri" panose="020F0502020204030204" pitchFamily="34" charset="0"/>
                        </a:rPr>
                        <a:t>10276,62</a:t>
                      </a:r>
                    </a:p>
                  </a:txBody>
                  <a:tcPr marL="8942" marR="8942" marT="8942" marB="0">
                    <a:lnL>
                      <a:noFill/>
                    </a:lnL>
                    <a:lnR>
                      <a:noFill/>
                    </a:lnR>
                    <a:lnT>
                      <a:noFill/>
                    </a:lnT>
                    <a:lnB>
                      <a:noFill/>
                    </a:lnB>
                    <a:solidFill>
                      <a:srgbClr val="DFDFDF"/>
                    </a:solidFill>
                  </a:tcPr>
                </a:tc>
                <a:extLst>
                  <a:ext uri="{0D108BD9-81ED-4DB2-BD59-A6C34878D82A}">
                    <a16:rowId xmlns:a16="http://schemas.microsoft.com/office/drawing/2014/main" xmlns="" val="2289883057"/>
                  </a:ext>
                </a:extLst>
              </a:tr>
            </a:tbl>
          </a:graphicData>
        </a:graphic>
      </p:graphicFrame>
      <p:graphicFrame>
        <p:nvGraphicFramePr>
          <p:cNvPr id="5" name="Таблица 4">
            <a:extLst>
              <a:ext uri="{FF2B5EF4-FFF2-40B4-BE49-F238E27FC236}">
                <a16:creationId xmlns:a16="http://schemas.microsoft.com/office/drawing/2014/main" xmlns="" id="{DB5A6E42-C6F4-42DC-A730-79E7D1BE62D3}"/>
              </a:ext>
            </a:extLst>
          </p:cNvPr>
          <p:cNvGraphicFramePr>
            <a:graphicFrameLocks noGrp="1"/>
          </p:cNvGraphicFramePr>
          <p:nvPr>
            <p:extLst>
              <p:ext uri="{D42A27DB-BD31-4B8C-83A1-F6EECF244321}">
                <p14:modId xmlns:p14="http://schemas.microsoft.com/office/powerpoint/2010/main" val="2139019537"/>
              </p:ext>
            </p:extLst>
          </p:nvPr>
        </p:nvGraphicFramePr>
        <p:xfrm>
          <a:off x="1192791" y="3626041"/>
          <a:ext cx="10045700" cy="3190875"/>
        </p:xfrm>
        <a:graphic>
          <a:graphicData uri="http://schemas.openxmlformats.org/drawingml/2006/table">
            <a:tbl>
              <a:tblPr>
                <a:tableStyleId>{5C22544A-7EE6-4342-B048-85BDC9FD1C3A}</a:tableStyleId>
              </a:tblPr>
              <a:tblGrid>
                <a:gridCol w="4241800">
                  <a:extLst>
                    <a:ext uri="{9D8B030D-6E8A-4147-A177-3AD203B41FA5}">
                      <a16:colId xmlns:a16="http://schemas.microsoft.com/office/drawing/2014/main" xmlns="" val="2918291949"/>
                    </a:ext>
                  </a:extLst>
                </a:gridCol>
                <a:gridCol w="1612900">
                  <a:extLst>
                    <a:ext uri="{9D8B030D-6E8A-4147-A177-3AD203B41FA5}">
                      <a16:colId xmlns:a16="http://schemas.microsoft.com/office/drawing/2014/main" xmlns="" val="438337944"/>
                    </a:ext>
                  </a:extLst>
                </a:gridCol>
                <a:gridCol w="1803400">
                  <a:extLst>
                    <a:ext uri="{9D8B030D-6E8A-4147-A177-3AD203B41FA5}">
                      <a16:colId xmlns:a16="http://schemas.microsoft.com/office/drawing/2014/main" xmlns="" val="1131935891"/>
                    </a:ext>
                  </a:extLst>
                </a:gridCol>
                <a:gridCol w="1435100">
                  <a:extLst>
                    <a:ext uri="{9D8B030D-6E8A-4147-A177-3AD203B41FA5}">
                      <a16:colId xmlns:a16="http://schemas.microsoft.com/office/drawing/2014/main" xmlns="" val="2853793493"/>
                    </a:ext>
                  </a:extLst>
                </a:gridCol>
                <a:gridCol w="952500">
                  <a:extLst>
                    <a:ext uri="{9D8B030D-6E8A-4147-A177-3AD203B41FA5}">
                      <a16:colId xmlns:a16="http://schemas.microsoft.com/office/drawing/2014/main" xmlns="" val="2663942957"/>
                    </a:ext>
                  </a:extLst>
                </a:gridCol>
              </a:tblGrid>
              <a:tr h="381000">
                <a:tc>
                  <a:txBody>
                    <a:bodyPr/>
                    <a:lstStyle/>
                    <a:p>
                      <a:pPr algn="l" fontAlgn="t"/>
                      <a:r>
                        <a:rPr lang="ru-RU" sz="1100" u="none" strike="noStrike" dirty="0">
                          <a:effectLst/>
                        </a:rPr>
                        <a:t>Нарушение</a:t>
                      </a:r>
                      <a:endParaRPr lang="ru-RU" sz="1100" b="0" i="0" u="none" strike="noStrike" dirty="0">
                        <a:solidFill>
                          <a:srgbClr val="FFFFFF"/>
                        </a:solidFill>
                        <a:effectLst/>
                        <a:latin typeface="Calibri" panose="020F0502020204030204" pitchFamily="34" charset="0"/>
                      </a:endParaRPr>
                    </a:p>
                  </a:txBody>
                  <a:tcPr marL="9525" marR="9525" marT="9525" marB="0"/>
                </a:tc>
                <a:tc>
                  <a:txBody>
                    <a:bodyPr/>
                    <a:lstStyle/>
                    <a:p>
                      <a:pPr algn="l" fontAlgn="t"/>
                      <a:r>
                        <a:rPr lang="ru-RU" sz="1100" u="none" strike="noStrike" dirty="0">
                          <a:effectLst/>
                        </a:rPr>
                        <a:t>Объект контроля</a:t>
                      </a:r>
                      <a:endParaRPr lang="ru-RU" sz="1100" b="0" i="0" u="none" strike="noStrike" dirty="0">
                        <a:solidFill>
                          <a:srgbClr val="FFFFFF"/>
                        </a:solidFill>
                        <a:effectLst/>
                        <a:latin typeface="Calibri" panose="020F0502020204030204" pitchFamily="34" charset="0"/>
                      </a:endParaRPr>
                    </a:p>
                  </a:txBody>
                  <a:tcPr marL="9525" marR="9525" marT="9525" marB="0"/>
                </a:tc>
                <a:tc>
                  <a:txBody>
                    <a:bodyPr/>
                    <a:lstStyle/>
                    <a:p>
                      <a:pPr algn="l" fontAlgn="t"/>
                      <a:r>
                        <a:rPr lang="ru-RU" sz="1100" u="none" strike="noStrike">
                          <a:effectLst/>
                        </a:rPr>
                        <a:t>Классификация нарушения</a:t>
                      </a:r>
                      <a:endParaRPr lang="ru-RU" sz="1100" b="0" i="0" u="none" strike="noStrike">
                        <a:solidFill>
                          <a:srgbClr val="FFFFFF"/>
                        </a:solidFill>
                        <a:effectLst/>
                        <a:latin typeface="Calibri" panose="020F0502020204030204" pitchFamily="34" charset="0"/>
                      </a:endParaRPr>
                    </a:p>
                  </a:txBody>
                  <a:tcPr marL="9525" marR="9525" marT="9525" marB="0"/>
                </a:tc>
                <a:tc>
                  <a:txBody>
                    <a:bodyPr/>
                    <a:lstStyle/>
                    <a:p>
                      <a:pPr algn="l" fontAlgn="t"/>
                      <a:r>
                        <a:rPr lang="ru-RU" sz="1100" u="none" strike="noStrike">
                          <a:effectLst/>
                        </a:rPr>
                        <a:t>Период нарушения</a:t>
                      </a:r>
                      <a:endParaRPr lang="ru-RU" sz="1100" b="0" i="0" u="none" strike="noStrike">
                        <a:solidFill>
                          <a:srgbClr val="FFFFFF"/>
                        </a:solidFill>
                        <a:effectLst/>
                        <a:latin typeface="Calibri" panose="020F0502020204030204" pitchFamily="34" charset="0"/>
                      </a:endParaRPr>
                    </a:p>
                  </a:txBody>
                  <a:tcPr marL="9525" marR="9525" marT="9525" marB="0"/>
                </a:tc>
                <a:tc>
                  <a:txBody>
                    <a:bodyPr/>
                    <a:lstStyle/>
                    <a:p>
                      <a:pPr algn="l" fontAlgn="t"/>
                      <a:r>
                        <a:rPr lang="ru-RU" sz="1100" u="none" strike="noStrike">
                          <a:effectLst/>
                        </a:rPr>
                        <a:t>Сумма нарушений (тыс. руб.)</a:t>
                      </a:r>
                      <a:endParaRPr lang="ru-RU" sz="1100" b="0" i="0" u="none" strike="noStrike">
                        <a:solidFill>
                          <a:srgbClr val="FFFFFF"/>
                        </a:solidFill>
                        <a:effectLst/>
                        <a:latin typeface="Calibri" panose="020F0502020204030204" pitchFamily="34" charset="0"/>
                      </a:endParaRPr>
                    </a:p>
                  </a:txBody>
                  <a:tcPr marL="9525" marR="9525" marT="9525" marB="0"/>
                </a:tc>
                <a:extLst>
                  <a:ext uri="{0D108BD9-81ED-4DB2-BD59-A6C34878D82A}">
                    <a16:rowId xmlns:a16="http://schemas.microsoft.com/office/drawing/2014/main" xmlns="" val="514571375"/>
                  </a:ext>
                </a:extLst>
              </a:tr>
              <a:tr h="571500">
                <a:tc>
                  <a:txBody>
                    <a:bodyPr/>
                    <a:lstStyle/>
                    <a:p>
                      <a:pPr algn="l" fontAlgn="t"/>
                      <a:r>
                        <a:rPr lang="ru-RU" sz="1600" u="none" strike="noStrike" dirty="0">
                          <a:effectLst/>
                        </a:rPr>
                        <a:t>Приняты и оплачены фактически не выполненные объемы работ</a:t>
                      </a:r>
                      <a:endParaRPr lang="ru-RU" sz="1600" b="0" i="0" u="none"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ru-RU" sz="1100" u="none" strike="noStrike">
                          <a:effectLst/>
                        </a:rPr>
                        <a:t>ГОСУДАРСТВЕННОЕ АВТОНОМНОЕ УЧРЕЖДЕНИЕ "ПРИМОРСКИЙ КРАЕВОЙ ЦЕНТР НАРОДНОЙ КУЛЬТУРЫ"</a:t>
                      </a:r>
                      <a:endParaRPr lang="ru-RU" sz="1100" b="0" i="0" u="none" strike="noStrike">
                        <a:solidFill>
                          <a:srgbClr val="000000"/>
                        </a:solidFill>
                        <a:effectLst/>
                        <a:latin typeface="Calibri" panose="020F0502020204030204" pitchFamily="34" charset="0"/>
                      </a:endParaRPr>
                    </a:p>
                  </a:txBody>
                  <a:tcPr marL="9525" marR="9525" marT="9525" marB="0"/>
                </a:tc>
                <a:tc>
                  <a:txBody>
                    <a:bodyPr/>
                    <a:lstStyle/>
                    <a:p>
                      <a:pPr algn="ctr" fontAlgn="t"/>
                      <a:r>
                        <a:rPr lang="ru-RU" sz="1100" b="1" u="none" strike="noStrike">
                          <a:solidFill>
                            <a:srgbClr val="FF0000"/>
                          </a:solidFill>
                          <a:effectLst/>
                        </a:rPr>
                        <a:t>Неправомерное использование средств субсидии</a:t>
                      </a:r>
                      <a:endParaRPr lang="ru-RU" sz="1100" b="1" i="0" u="none" strike="noStrike">
                        <a:solidFill>
                          <a:srgbClr val="FF0000"/>
                        </a:solidFill>
                        <a:effectLst/>
                        <a:latin typeface="Calibri" panose="020F0502020204030204" pitchFamily="34" charset="0"/>
                      </a:endParaRPr>
                    </a:p>
                  </a:txBody>
                  <a:tcPr marL="9525" marR="9525" marT="9525" marB="0"/>
                </a:tc>
                <a:tc>
                  <a:txBody>
                    <a:bodyPr/>
                    <a:lstStyle/>
                    <a:p>
                      <a:pPr algn="l" fontAlgn="t"/>
                      <a:r>
                        <a:rPr lang="ru-RU" sz="1100" u="none" strike="noStrike">
                          <a:effectLst/>
                        </a:rPr>
                        <a:t>2018</a:t>
                      </a:r>
                      <a:endParaRPr lang="ru-RU" sz="11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ru-RU" sz="1100" u="none" strike="noStrike">
                          <a:effectLst/>
                        </a:rPr>
                        <a:t>10276,61918</a:t>
                      </a:r>
                      <a:endParaRPr lang="ru-RU" sz="11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xmlns="" val="3575138563"/>
                  </a:ext>
                </a:extLst>
              </a:tr>
              <a:tr h="952500">
                <a:tc>
                  <a:txBody>
                    <a:bodyPr/>
                    <a:lstStyle/>
                    <a:p>
                      <a:pPr algn="l" fontAlgn="t"/>
                      <a:r>
                        <a:rPr lang="ru-RU" sz="1600" u="none" strike="noStrike" dirty="0">
                          <a:effectLst/>
                        </a:rPr>
                        <a:t>Не достигнуты значения показателей результативности предоставления субсидии на осуществление капитальных вложений в Объект реконструкции, установленных Соглашением </a:t>
                      </a:r>
                      <a:br>
                        <a:rPr lang="ru-RU" sz="1600" u="none" strike="noStrike" dirty="0">
                          <a:effectLst/>
                        </a:rPr>
                      </a:br>
                      <a:r>
                        <a:rPr lang="ru-RU" sz="1600" u="none" strike="noStrike" dirty="0">
                          <a:effectLst/>
                        </a:rPr>
                        <a:t/>
                      </a:r>
                      <a:br>
                        <a:rPr lang="ru-RU" sz="1600" u="none" strike="noStrike" dirty="0">
                          <a:effectLst/>
                        </a:rPr>
                      </a:br>
                      <a:r>
                        <a:rPr lang="ru-RU" sz="1600" u="none" strike="noStrike" dirty="0">
                          <a:effectLst/>
                        </a:rPr>
                        <a:t>от 08.06.2018</a:t>
                      </a:r>
                      <a:endParaRPr lang="ru-RU" sz="1600" b="0" i="0" u="none"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ru-RU" sz="1100" u="none" strike="noStrike">
                          <a:effectLst/>
                        </a:rPr>
                        <a:t>ГОСУДАРСТВЕННОЕ АВТОНОМНОЕ УЧРЕЖДЕНИЕ "ПРИМОРСКИЙ КРАЕВОЙ ЦЕНТР НАРОДНОЙ КУЛЬТУРЫ"</a:t>
                      </a:r>
                      <a:endParaRPr lang="ru-RU" sz="1100" b="0" i="0" u="none" strike="noStrike">
                        <a:solidFill>
                          <a:srgbClr val="000000"/>
                        </a:solidFill>
                        <a:effectLst/>
                        <a:latin typeface="Calibri" panose="020F0502020204030204" pitchFamily="34" charset="0"/>
                      </a:endParaRPr>
                    </a:p>
                  </a:txBody>
                  <a:tcPr marL="9525" marR="9525" marT="9525" marB="0"/>
                </a:tc>
                <a:tc>
                  <a:txBody>
                    <a:bodyPr/>
                    <a:lstStyle/>
                    <a:p>
                      <a:pPr algn="ctr" fontAlgn="t"/>
                      <a:r>
                        <a:rPr lang="ru-RU" sz="1100" b="1" u="none" strike="noStrike" dirty="0">
                          <a:solidFill>
                            <a:srgbClr val="FF0000"/>
                          </a:solidFill>
                          <a:effectLst/>
                        </a:rPr>
                        <a:t>Недостижение значений показателей результативности использования субсидии, установленных соглашением о предоставлении субсидии</a:t>
                      </a:r>
                      <a:endParaRPr lang="ru-RU" sz="1100" b="1" i="0" u="none" strike="noStrike" dirty="0">
                        <a:solidFill>
                          <a:srgbClr val="FF0000"/>
                        </a:solidFill>
                        <a:effectLst/>
                        <a:latin typeface="Calibri" panose="020F0502020204030204" pitchFamily="34" charset="0"/>
                      </a:endParaRPr>
                    </a:p>
                  </a:txBody>
                  <a:tcPr marL="9525" marR="9525" marT="9525" marB="0"/>
                </a:tc>
                <a:tc>
                  <a:txBody>
                    <a:bodyPr/>
                    <a:lstStyle/>
                    <a:p>
                      <a:pPr algn="l" fontAlgn="t"/>
                      <a:r>
                        <a:rPr lang="ru-RU" sz="1100" u="none" strike="noStrike">
                          <a:effectLst/>
                        </a:rPr>
                        <a:t>2018</a:t>
                      </a:r>
                      <a:endParaRPr lang="ru-RU" sz="11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ru-RU" sz="1100" u="none" strike="noStrike">
                          <a:effectLst/>
                        </a:rPr>
                        <a:t>0</a:t>
                      </a:r>
                      <a:endParaRPr lang="ru-RU" sz="11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xmlns="" val="4165442228"/>
                  </a:ext>
                </a:extLst>
              </a:tr>
              <a:tr h="190500">
                <a:tc>
                  <a:txBody>
                    <a:bodyPr/>
                    <a:lstStyle/>
                    <a:p>
                      <a:pPr algn="l" fontAlgn="t"/>
                      <a:r>
                        <a:rPr lang="ru-RU" sz="1100" u="none" strike="noStrike">
                          <a:effectLst/>
                        </a:rPr>
                        <a:t>Всего:</a:t>
                      </a:r>
                      <a:endParaRPr lang="ru-RU" sz="1100" b="0" i="0" u="none" strike="noStrike">
                        <a:solidFill>
                          <a:srgbClr val="333333"/>
                        </a:solidFill>
                        <a:effectLst/>
                        <a:latin typeface="Calibri" panose="020F0502020204030204" pitchFamily="34" charset="0"/>
                      </a:endParaRPr>
                    </a:p>
                  </a:txBody>
                  <a:tcPr marL="9525" marR="9525" marT="9525" marB="0"/>
                </a:tc>
                <a:tc>
                  <a:txBody>
                    <a:bodyPr/>
                    <a:lstStyle/>
                    <a:p>
                      <a:pPr algn="l" fontAlgn="b"/>
                      <a:r>
                        <a:rPr lang="ru-RU" sz="1100" u="none" strike="noStrike">
                          <a:effectLst/>
                        </a:rPr>
                        <a:t> </a:t>
                      </a:r>
                      <a:endParaRPr lang="ru-RU" sz="1100" b="0" i="0" u="none" strike="noStrike">
                        <a:solidFill>
                          <a:srgbClr val="333333"/>
                        </a:solidFill>
                        <a:effectLst/>
                        <a:latin typeface="Calibri" panose="020F0502020204030204" pitchFamily="34" charset="0"/>
                      </a:endParaRPr>
                    </a:p>
                  </a:txBody>
                  <a:tcPr marL="9525" marR="9525" marT="9525" marB="0" anchor="b"/>
                </a:tc>
                <a:tc>
                  <a:txBody>
                    <a:bodyPr/>
                    <a:lstStyle/>
                    <a:p>
                      <a:pPr algn="l" fontAlgn="b"/>
                      <a:r>
                        <a:rPr lang="ru-RU" sz="1100" u="none" strike="noStrike">
                          <a:effectLst/>
                        </a:rPr>
                        <a:t> </a:t>
                      </a:r>
                      <a:endParaRPr lang="ru-RU" sz="1100" b="0" i="0" u="none" strike="noStrike">
                        <a:solidFill>
                          <a:srgbClr val="333333"/>
                        </a:solidFill>
                        <a:effectLst/>
                        <a:latin typeface="Calibri" panose="020F0502020204030204" pitchFamily="34" charset="0"/>
                      </a:endParaRPr>
                    </a:p>
                  </a:txBody>
                  <a:tcPr marL="9525" marR="9525" marT="9525" marB="0" anchor="b"/>
                </a:tc>
                <a:tc>
                  <a:txBody>
                    <a:bodyPr/>
                    <a:lstStyle/>
                    <a:p>
                      <a:pPr algn="l" fontAlgn="b"/>
                      <a:r>
                        <a:rPr lang="ru-RU" sz="1100" u="none" strike="noStrike">
                          <a:effectLst/>
                        </a:rPr>
                        <a:t> </a:t>
                      </a:r>
                      <a:endParaRPr lang="ru-RU" sz="1100" b="0" i="0" u="none" strike="noStrike">
                        <a:solidFill>
                          <a:srgbClr val="333333"/>
                        </a:solidFill>
                        <a:effectLst/>
                        <a:latin typeface="Calibri" panose="020F0502020204030204" pitchFamily="34" charset="0"/>
                      </a:endParaRPr>
                    </a:p>
                  </a:txBody>
                  <a:tcPr marL="9525" marR="9525" marT="9525" marB="0" anchor="b"/>
                </a:tc>
                <a:tc>
                  <a:txBody>
                    <a:bodyPr/>
                    <a:lstStyle/>
                    <a:p>
                      <a:pPr algn="l" fontAlgn="t"/>
                      <a:r>
                        <a:rPr lang="ru-RU" sz="1100" u="none" strike="noStrike" dirty="0">
                          <a:effectLst/>
                        </a:rPr>
                        <a:t>10276,62</a:t>
                      </a:r>
                      <a:endParaRPr lang="ru-RU" sz="1100" b="0" i="0" u="none" strike="noStrike" dirty="0">
                        <a:solidFill>
                          <a:srgbClr val="333333"/>
                        </a:solidFill>
                        <a:effectLst/>
                        <a:latin typeface="Calibri" panose="020F0502020204030204" pitchFamily="34" charset="0"/>
                      </a:endParaRPr>
                    </a:p>
                  </a:txBody>
                  <a:tcPr marL="9525" marR="9525" marT="9525" marB="0"/>
                </a:tc>
                <a:extLst>
                  <a:ext uri="{0D108BD9-81ED-4DB2-BD59-A6C34878D82A}">
                    <a16:rowId xmlns:a16="http://schemas.microsoft.com/office/drawing/2014/main" xmlns="" val="792346825"/>
                  </a:ext>
                </a:extLst>
              </a:tr>
            </a:tbl>
          </a:graphicData>
        </a:graphic>
      </p:graphicFrame>
      <p:sp>
        <p:nvSpPr>
          <p:cNvPr id="6" name="Прямоугольник 5">
            <a:extLst>
              <a:ext uri="{FF2B5EF4-FFF2-40B4-BE49-F238E27FC236}">
                <a16:creationId xmlns:a16="http://schemas.microsoft.com/office/drawing/2014/main" xmlns="" id="{0F16ED31-A6D0-4F38-96AF-38C8ED3E9E8D}"/>
              </a:ext>
            </a:extLst>
          </p:cNvPr>
          <p:cNvSpPr/>
          <p:nvPr/>
        </p:nvSpPr>
        <p:spPr>
          <a:xfrm>
            <a:off x="2897025" y="271507"/>
            <a:ext cx="7708307" cy="369332"/>
          </a:xfrm>
          <a:prstGeom prst="rect">
            <a:avLst/>
          </a:prstGeom>
        </p:spPr>
        <p:txBody>
          <a:bodyPr wrap="square">
            <a:spAutoFit/>
          </a:bodyPr>
          <a:lstStyle/>
          <a:p>
            <a:pPr fontAlgn="t"/>
            <a:r>
              <a:rPr lang="ru-RU" dirty="0">
                <a:solidFill>
                  <a:srgbClr val="000000"/>
                </a:solidFill>
                <a:latin typeface="Calibri" panose="020F0502020204030204" pitchFamily="34" charset="0"/>
              </a:rPr>
              <a:t>УПРАВЛЕНИЕ ФЕДЕРАЛЬНОГО КАЗНАЧЕЙСТВА ПО ПРИМОРСКОМУ КРАЮ</a:t>
            </a:r>
          </a:p>
        </p:txBody>
      </p:sp>
    </p:spTree>
    <p:extLst>
      <p:ext uri="{BB962C8B-B14F-4D97-AF65-F5344CB8AC3E}">
        <p14:creationId xmlns:p14="http://schemas.microsoft.com/office/powerpoint/2010/main" val="105636282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1" name="Заголовок 10">
            <a:extLst>
              <a:ext uri="{FF2B5EF4-FFF2-40B4-BE49-F238E27FC236}">
                <a16:creationId xmlns:a16="http://schemas.microsoft.com/office/drawing/2014/main" xmlns="" id="{20CAB755-9DC7-4775-9354-D4A99957EE99}"/>
              </a:ext>
            </a:extLst>
          </p:cNvPr>
          <p:cNvSpPr>
            <a:spLocks noGrp="1"/>
          </p:cNvSpPr>
          <p:nvPr>
            <p:ph type="ctrTitle"/>
          </p:nvPr>
        </p:nvSpPr>
        <p:spPr/>
        <p:txBody>
          <a:bodyPr/>
          <a:lstStyle/>
          <a:p>
            <a:endParaRPr lang="ru-RU" dirty="0"/>
          </a:p>
        </p:txBody>
      </p:sp>
      <p:sp>
        <p:nvSpPr>
          <p:cNvPr id="12" name="Прямоугольник 11">
            <a:extLst>
              <a:ext uri="{FF2B5EF4-FFF2-40B4-BE49-F238E27FC236}">
                <a16:creationId xmlns:a16="http://schemas.microsoft.com/office/drawing/2014/main" xmlns="" id="{B9EE1D4A-9E39-4093-B210-F08957223DF0}"/>
              </a:ext>
            </a:extLst>
          </p:cNvPr>
          <p:cNvSpPr/>
          <p:nvPr/>
        </p:nvSpPr>
        <p:spPr>
          <a:xfrm>
            <a:off x="2897025" y="271507"/>
            <a:ext cx="7708307" cy="369332"/>
          </a:xfrm>
          <a:prstGeom prst="rect">
            <a:avLst/>
          </a:prstGeom>
        </p:spPr>
        <p:txBody>
          <a:bodyPr wrap="square">
            <a:spAutoFit/>
          </a:bodyPr>
          <a:lstStyle/>
          <a:p>
            <a:pPr fontAlgn="t"/>
            <a:r>
              <a:rPr lang="ru-RU" dirty="0">
                <a:solidFill>
                  <a:srgbClr val="000000"/>
                </a:solidFill>
                <a:latin typeface="Calibri" panose="020F0502020204030204" pitchFamily="34" charset="0"/>
              </a:rPr>
              <a:t>УПРАВЛЕНИЕ ФЕДЕРАЛЬНОГО КАЗНАЧЕЙСТВА ПО ПРИМОРСКОМУ КРАЮ</a:t>
            </a:r>
          </a:p>
        </p:txBody>
      </p:sp>
      <p:graphicFrame>
        <p:nvGraphicFramePr>
          <p:cNvPr id="13" name="Таблица 12">
            <a:extLst>
              <a:ext uri="{FF2B5EF4-FFF2-40B4-BE49-F238E27FC236}">
                <a16:creationId xmlns:a16="http://schemas.microsoft.com/office/drawing/2014/main" xmlns="" id="{D5AF2DF7-1A79-4297-A99E-F9BEA8A4A279}"/>
              </a:ext>
            </a:extLst>
          </p:cNvPr>
          <p:cNvGraphicFramePr>
            <a:graphicFrameLocks noGrp="1"/>
          </p:cNvGraphicFramePr>
          <p:nvPr>
            <p:extLst>
              <p:ext uri="{D42A27DB-BD31-4B8C-83A1-F6EECF244321}">
                <p14:modId xmlns:p14="http://schemas.microsoft.com/office/powerpoint/2010/main" val="2650258967"/>
              </p:ext>
            </p:extLst>
          </p:nvPr>
        </p:nvGraphicFramePr>
        <p:xfrm>
          <a:off x="1845892" y="974221"/>
          <a:ext cx="9182101" cy="952500"/>
        </p:xfrm>
        <a:graphic>
          <a:graphicData uri="http://schemas.openxmlformats.org/drawingml/2006/table">
            <a:tbl>
              <a:tblPr>
                <a:tableStyleId>{5C22544A-7EE6-4342-B048-85BDC9FD1C3A}</a:tableStyleId>
              </a:tblPr>
              <a:tblGrid>
                <a:gridCol w="4370464">
                  <a:extLst>
                    <a:ext uri="{9D8B030D-6E8A-4147-A177-3AD203B41FA5}">
                      <a16:colId xmlns:a16="http://schemas.microsoft.com/office/drawing/2014/main" xmlns="" val="2962485845"/>
                    </a:ext>
                  </a:extLst>
                </a:gridCol>
                <a:gridCol w="1688516">
                  <a:extLst>
                    <a:ext uri="{9D8B030D-6E8A-4147-A177-3AD203B41FA5}">
                      <a16:colId xmlns:a16="http://schemas.microsoft.com/office/drawing/2014/main" xmlns="" val="3821514372"/>
                    </a:ext>
                  </a:extLst>
                </a:gridCol>
                <a:gridCol w="761737">
                  <a:extLst>
                    <a:ext uri="{9D8B030D-6E8A-4147-A177-3AD203B41FA5}">
                      <a16:colId xmlns:a16="http://schemas.microsoft.com/office/drawing/2014/main" xmlns="" val="2180949656"/>
                    </a:ext>
                  </a:extLst>
                </a:gridCol>
                <a:gridCol w="926780">
                  <a:extLst>
                    <a:ext uri="{9D8B030D-6E8A-4147-A177-3AD203B41FA5}">
                      <a16:colId xmlns:a16="http://schemas.microsoft.com/office/drawing/2014/main" xmlns="" val="1113265683"/>
                    </a:ext>
                  </a:extLst>
                </a:gridCol>
                <a:gridCol w="1434604">
                  <a:extLst>
                    <a:ext uri="{9D8B030D-6E8A-4147-A177-3AD203B41FA5}">
                      <a16:colId xmlns:a16="http://schemas.microsoft.com/office/drawing/2014/main" xmlns="" val="273308221"/>
                    </a:ext>
                  </a:extLst>
                </a:gridCol>
              </a:tblGrid>
              <a:tr h="762000">
                <a:tc>
                  <a:txBody>
                    <a:bodyPr/>
                    <a:lstStyle/>
                    <a:p>
                      <a:pPr algn="l" fontAlgn="t"/>
                      <a:r>
                        <a:rPr lang="ru-RU" sz="1200" b="1" u="none" strike="noStrike" dirty="0">
                          <a:effectLst/>
                        </a:rPr>
                        <a:t>Проверка предоставления и использования субсидий из федерального бюджета на поддержку государственных программ субъектов Российской Федерации и муниципальных программ формирования современной городской среды</a:t>
                      </a:r>
                      <a:endParaRPr lang="ru-RU" sz="1200" b="1" i="0" u="none"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ru-RU" sz="1100" u="none" strike="noStrike">
                          <a:effectLst/>
                        </a:rPr>
                        <a:t>УПРАВЛЕНИЕ ФЕДЕРАЛЬНОГО КАЗНАЧЕЙСТВА ПО ПРИМОРСКОМУ КРАЮ</a:t>
                      </a:r>
                      <a:endParaRPr lang="ru-RU" sz="11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ru-RU" sz="1100" u="none" strike="noStrike">
                          <a:effectLst/>
                        </a:rPr>
                        <a:t>1</a:t>
                      </a:r>
                      <a:endParaRPr lang="ru-RU" sz="11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ru-RU" sz="1100" u="none" strike="noStrike">
                          <a:effectLst/>
                        </a:rPr>
                        <a:t>1</a:t>
                      </a:r>
                      <a:endParaRPr lang="ru-RU" sz="11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ru-RU" sz="1100" u="none" strike="noStrike">
                          <a:effectLst/>
                        </a:rPr>
                        <a:t>300,86</a:t>
                      </a:r>
                      <a:endParaRPr lang="ru-RU" sz="11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xmlns="" val="453803191"/>
                  </a:ext>
                </a:extLst>
              </a:tr>
              <a:tr h="190500">
                <a:tc>
                  <a:txBody>
                    <a:bodyPr/>
                    <a:lstStyle/>
                    <a:p>
                      <a:pPr algn="l" fontAlgn="t"/>
                      <a:r>
                        <a:rPr lang="ru-RU" sz="1100" u="none" strike="noStrike">
                          <a:effectLst/>
                        </a:rPr>
                        <a:t>Всего:</a:t>
                      </a:r>
                      <a:endParaRPr lang="ru-RU" sz="1100" b="0" i="0" u="none" strike="noStrike">
                        <a:solidFill>
                          <a:srgbClr val="333333"/>
                        </a:solidFill>
                        <a:effectLst/>
                        <a:latin typeface="Calibri" panose="020F0502020204030204" pitchFamily="34" charset="0"/>
                      </a:endParaRPr>
                    </a:p>
                  </a:txBody>
                  <a:tcPr marL="9525" marR="9525" marT="9525" marB="0"/>
                </a:tc>
                <a:tc>
                  <a:txBody>
                    <a:bodyPr/>
                    <a:lstStyle/>
                    <a:p>
                      <a:pPr algn="l" fontAlgn="b"/>
                      <a:r>
                        <a:rPr lang="ru-RU" sz="1100" u="none" strike="noStrike">
                          <a:effectLst/>
                        </a:rPr>
                        <a:t> </a:t>
                      </a:r>
                      <a:endParaRPr lang="ru-RU" sz="1100" b="0" i="0" u="none" strike="noStrike">
                        <a:solidFill>
                          <a:srgbClr val="333333"/>
                        </a:solidFill>
                        <a:effectLst/>
                        <a:latin typeface="Calibri" panose="020F0502020204030204" pitchFamily="34" charset="0"/>
                      </a:endParaRPr>
                    </a:p>
                  </a:txBody>
                  <a:tcPr marL="9525" marR="9525" marT="9525" marB="0" anchor="b"/>
                </a:tc>
                <a:tc>
                  <a:txBody>
                    <a:bodyPr/>
                    <a:lstStyle/>
                    <a:p>
                      <a:pPr algn="l" fontAlgn="t"/>
                      <a:r>
                        <a:rPr lang="ru-RU" sz="1100" u="none" strike="noStrike">
                          <a:effectLst/>
                        </a:rPr>
                        <a:t>1</a:t>
                      </a:r>
                      <a:endParaRPr lang="ru-RU" sz="1100" b="0" i="0" u="none" strike="noStrike">
                        <a:solidFill>
                          <a:srgbClr val="333333"/>
                        </a:solidFill>
                        <a:effectLst/>
                        <a:latin typeface="Calibri" panose="020F0502020204030204" pitchFamily="34" charset="0"/>
                      </a:endParaRPr>
                    </a:p>
                  </a:txBody>
                  <a:tcPr marL="9525" marR="9525" marT="9525" marB="0"/>
                </a:tc>
                <a:tc>
                  <a:txBody>
                    <a:bodyPr/>
                    <a:lstStyle/>
                    <a:p>
                      <a:pPr algn="l" fontAlgn="t"/>
                      <a:r>
                        <a:rPr lang="ru-RU" sz="1100" u="none" strike="noStrike">
                          <a:effectLst/>
                        </a:rPr>
                        <a:t>1</a:t>
                      </a:r>
                      <a:endParaRPr lang="ru-RU" sz="1100" b="0" i="0" u="none" strike="noStrike">
                        <a:solidFill>
                          <a:srgbClr val="333333"/>
                        </a:solidFill>
                        <a:effectLst/>
                        <a:latin typeface="Calibri" panose="020F0502020204030204" pitchFamily="34" charset="0"/>
                      </a:endParaRPr>
                    </a:p>
                  </a:txBody>
                  <a:tcPr marL="9525" marR="9525" marT="9525" marB="0"/>
                </a:tc>
                <a:tc>
                  <a:txBody>
                    <a:bodyPr/>
                    <a:lstStyle/>
                    <a:p>
                      <a:pPr algn="l" fontAlgn="t"/>
                      <a:r>
                        <a:rPr lang="ru-RU" sz="1100" u="none" strike="noStrike" dirty="0">
                          <a:effectLst/>
                        </a:rPr>
                        <a:t>300,86</a:t>
                      </a:r>
                      <a:endParaRPr lang="ru-RU" sz="1100" b="0" i="0" u="none" strike="noStrike" dirty="0">
                        <a:solidFill>
                          <a:srgbClr val="333333"/>
                        </a:solidFill>
                        <a:effectLst/>
                        <a:latin typeface="Calibri" panose="020F0502020204030204" pitchFamily="34" charset="0"/>
                      </a:endParaRPr>
                    </a:p>
                  </a:txBody>
                  <a:tcPr marL="9525" marR="9525" marT="9525" marB="0"/>
                </a:tc>
                <a:extLst>
                  <a:ext uri="{0D108BD9-81ED-4DB2-BD59-A6C34878D82A}">
                    <a16:rowId xmlns:a16="http://schemas.microsoft.com/office/drawing/2014/main" xmlns="" val="1943706151"/>
                  </a:ext>
                </a:extLst>
              </a:tr>
            </a:tbl>
          </a:graphicData>
        </a:graphic>
      </p:graphicFrame>
      <p:graphicFrame>
        <p:nvGraphicFramePr>
          <p:cNvPr id="14" name="Таблица 13">
            <a:extLst>
              <a:ext uri="{FF2B5EF4-FFF2-40B4-BE49-F238E27FC236}">
                <a16:creationId xmlns:a16="http://schemas.microsoft.com/office/drawing/2014/main" xmlns="" id="{FCBC443A-58F8-4977-BC91-869BD015DAB0}"/>
              </a:ext>
            </a:extLst>
          </p:cNvPr>
          <p:cNvGraphicFramePr>
            <a:graphicFrameLocks noGrp="1"/>
          </p:cNvGraphicFramePr>
          <p:nvPr>
            <p:extLst>
              <p:ext uri="{D42A27DB-BD31-4B8C-83A1-F6EECF244321}">
                <p14:modId xmlns:p14="http://schemas.microsoft.com/office/powerpoint/2010/main" val="4139391220"/>
              </p:ext>
            </p:extLst>
          </p:nvPr>
        </p:nvGraphicFramePr>
        <p:xfrm>
          <a:off x="1306285" y="2316163"/>
          <a:ext cx="10267406" cy="4485115"/>
        </p:xfrm>
        <a:graphic>
          <a:graphicData uri="http://schemas.openxmlformats.org/drawingml/2006/table">
            <a:tbl>
              <a:tblPr>
                <a:tableStyleId>{5C22544A-7EE6-4342-B048-85BDC9FD1C3A}</a:tableStyleId>
              </a:tblPr>
              <a:tblGrid>
                <a:gridCol w="5258147">
                  <a:extLst>
                    <a:ext uri="{9D8B030D-6E8A-4147-A177-3AD203B41FA5}">
                      <a16:colId xmlns:a16="http://schemas.microsoft.com/office/drawing/2014/main" xmlns="" val="3285582325"/>
                    </a:ext>
                  </a:extLst>
                </a:gridCol>
                <a:gridCol w="1710650">
                  <a:extLst>
                    <a:ext uri="{9D8B030D-6E8A-4147-A177-3AD203B41FA5}">
                      <a16:colId xmlns:a16="http://schemas.microsoft.com/office/drawing/2014/main" xmlns="" val="1334459256"/>
                    </a:ext>
                  </a:extLst>
                </a:gridCol>
                <a:gridCol w="1503829">
                  <a:extLst>
                    <a:ext uri="{9D8B030D-6E8A-4147-A177-3AD203B41FA5}">
                      <a16:colId xmlns:a16="http://schemas.microsoft.com/office/drawing/2014/main" xmlns="" val="1472499893"/>
                    </a:ext>
                  </a:extLst>
                </a:gridCol>
                <a:gridCol w="785216">
                  <a:extLst>
                    <a:ext uri="{9D8B030D-6E8A-4147-A177-3AD203B41FA5}">
                      <a16:colId xmlns:a16="http://schemas.microsoft.com/office/drawing/2014/main" xmlns="" val="921093806"/>
                    </a:ext>
                  </a:extLst>
                </a:gridCol>
                <a:gridCol w="1009564">
                  <a:extLst>
                    <a:ext uri="{9D8B030D-6E8A-4147-A177-3AD203B41FA5}">
                      <a16:colId xmlns:a16="http://schemas.microsoft.com/office/drawing/2014/main" xmlns="" val="681978472"/>
                    </a:ext>
                  </a:extLst>
                </a:gridCol>
              </a:tblGrid>
              <a:tr h="422719">
                <a:tc>
                  <a:txBody>
                    <a:bodyPr/>
                    <a:lstStyle/>
                    <a:p>
                      <a:pPr indent="457200" algn="l" fontAlgn="t"/>
                      <a:r>
                        <a:rPr lang="ru-RU" sz="1200" u="none" strike="noStrike">
                          <a:effectLst/>
                        </a:rPr>
                        <a:t>Нарушение</a:t>
                      </a:r>
                      <a:endParaRPr lang="ru-RU" sz="1200" b="0" i="0" u="none" strike="noStrike">
                        <a:solidFill>
                          <a:srgbClr val="FFFFFF"/>
                        </a:solidFill>
                        <a:effectLst/>
                        <a:latin typeface="Calibri" panose="020F0502020204030204" pitchFamily="34" charset="0"/>
                      </a:endParaRPr>
                    </a:p>
                  </a:txBody>
                  <a:tcPr marL="7857" marR="7857" marT="7857" marB="0"/>
                </a:tc>
                <a:tc>
                  <a:txBody>
                    <a:bodyPr/>
                    <a:lstStyle/>
                    <a:p>
                      <a:pPr algn="l" fontAlgn="t"/>
                      <a:r>
                        <a:rPr lang="ru-RU" sz="1200" u="none" strike="noStrike">
                          <a:effectLst/>
                        </a:rPr>
                        <a:t>Объект контроля</a:t>
                      </a:r>
                      <a:endParaRPr lang="ru-RU" sz="1200" b="0" i="0" u="none" strike="noStrike">
                        <a:solidFill>
                          <a:srgbClr val="FFFFFF"/>
                        </a:solidFill>
                        <a:effectLst/>
                        <a:latin typeface="Calibri" panose="020F0502020204030204" pitchFamily="34" charset="0"/>
                      </a:endParaRPr>
                    </a:p>
                  </a:txBody>
                  <a:tcPr marL="7857" marR="7857" marT="7857" marB="0"/>
                </a:tc>
                <a:tc>
                  <a:txBody>
                    <a:bodyPr/>
                    <a:lstStyle/>
                    <a:p>
                      <a:pPr algn="l" fontAlgn="t"/>
                      <a:r>
                        <a:rPr lang="ru-RU" sz="1200" u="none" strike="noStrike">
                          <a:effectLst/>
                        </a:rPr>
                        <a:t>Классификация нарушения</a:t>
                      </a:r>
                      <a:endParaRPr lang="ru-RU" sz="1200" b="0" i="0" u="none" strike="noStrike">
                        <a:solidFill>
                          <a:srgbClr val="FFFFFF"/>
                        </a:solidFill>
                        <a:effectLst/>
                        <a:latin typeface="Calibri" panose="020F0502020204030204" pitchFamily="34" charset="0"/>
                      </a:endParaRPr>
                    </a:p>
                  </a:txBody>
                  <a:tcPr marL="7857" marR="7857" marT="7857" marB="0"/>
                </a:tc>
                <a:tc>
                  <a:txBody>
                    <a:bodyPr/>
                    <a:lstStyle/>
                    <a:p>
                      <a:pPr algn="l" fontAlgn="t"/>
                      <a:r>
                        <a:rPr lang="ru-RU" sz="1200" u="none" strike="noStrike">
                          <a:effectLst/>
                        </a:rPr>
                        <a:t>Период нарушения</a:t>
                      </a:r>
                      <a:endParaRPr lang="ru-RU" sz="1200" b="0" i="0" u="none" strike="noStrike">
                        <a:solidFill>
                          <a:srgbClr val="FFFFFF"/>
                        </a:solidFill>
                        <a:effectLst/>
                        <a:latin typeface="Calibri" panose="020F0502020204030204" pitchFamily="34" charset="0"/>
                      </a:endParaRPr>
                    </a:p>
                  </a:txBody>
                  <a:tcPr marL="7857" marR="7857" marT="7857" marB="0"/>
                </a:tc>
                <a:tc>
                  <a:txBody>
                    <a:bodyPr/>
                    <a:lstStyle/>
                    <a:p>
                      <a:pPr algn="l" fontAlgn="t"/>
                      <a:r>
                        <a:rPr lang="ru-RU" sz="1200" u="none" strike="noStrike">
                          <a:effectLst/>
                        </a:rPr>
                        <a:t>Сумма нарушений (тыс. руб.)</a:t>
                      </a:r>
                      <a:endParaRPr lang="ru-RU" sz="1200" b="0" i="0" u="none" strike="noStrike">
                        <a:solidFill>
                          <a:srgbClr val="FFFFFF"/>
                        </a:solidFill>
                        <a:effectLst/>
                        <a:latin typeface="Calibri" panose="020F0502020204030204" pitchFamily="34" charset="0"/>
                      </a:endParaRPr>
                    </a:p>
                  </a:txBody>
                  <a:tcPr marL="7857" marR="7857" marT="7857" marB="0"/>
                </a:tc>
                <a:extLst>
                  <a:ext uri="{0D108BD9-81ED-4DB2-BD59-A6C34878D82A}">
                    <a16:rowId xmlns:a16="http://schemas.microsoft.com/office/drawing/2014/main" xmlns="" val="3249295100"/>
                  </a:ext>
                </a:extLst>
              </a:tr>
              <a:tr h="3928618">
                <a:tc>
                  <a:txBody>
                    <a:bodyPr/>
                    <a:lstStyle/>
                    <a:p>
                      <a:pPr indent="457200" algn="l" fontAlgn="t"/>
                      <a:r>
                        <a:rPr lang="ru-RU" sz="1200" u="none" strike="noStrike" dirty="0">
                          <a:effectLst/>
                        </a:rPr>
                        <a:t>В нарушение пункта 3 статьи 132 Бюджетного Кодекса Российской Федерации, пункта 7 Правил от 30.12.2017№ 1710, пункта 4.1 Порядка предоставления субсидий из бюджета Владивостокского городского округа</a:t>
                      </a:r>
                      <a:br>
                        <a:rPr lang="ru-RU" sz="1200" u="none" strike="noStrike" dirty="0">
                          <a:effectLst/>
                        </a:rPr>
                      </a:br>
                      <a:r>
                        <a:rPr lang="ru-RU" sz="1200" u="none" strike="noStrike" dirty="0">
                          <a:effectLst/>
                        </a:rPr>
                        <a:t/>
                      </a:r>
                      <a:br>
                        <a:rPr lang="ru-RU" sz="1200" u="none" strike="noStrike" dirty="0">
                          <a:effectLst/>
                        </a:rPr>
                      </a:br>
                      <a:r>
                        <a:rPr lang="ru-RU" sz="1200" u="none" strike="noStrike" dirty="0">
                          <a:effectLst/>
                        </a:rPr>
                        <a:t>от 30.08.2018 № 2375, пунктов 1.2, 3.2.1, 4.3.1, 4.3.7 Соглашения от 14.06.2018 № 057-01000-1-2018-002, пункта 4.12 Методики определения сметной стоимости строительной продукции на территории Российской Федерации, утвержденной Постановлением Госстроя России от 05.03.2004 № 15/1 </a:t>
                      </a:r>
                      <a:r>
                        <a:rPr lang="ru-RU" sz="1200" b="1" u="none" strike="noStrike" dirty="0">
                          <a:solidFill>
                            <a:srgbClr val="FF0000"/>
                          </a:solidFill>
                          <a:effectLst/>
                        </a:rPr>
                        <a:t>Управлением в 2018 году неправомерно использованы средства межбюджетного трансферта, </a:t>
                      </a:r>
                      <a:r>
                        <a:rPr lang="ru-RU" sz="1200" u="none" strike="noStrike" dirty="0">
                          <a:effectLst/>
                        </a:rPr>
                        <a:t>а именно: Управлением перечислено заказчикам (ООО УК «Трудовое», ТСЖ «Феникс», ТСЖ «На </a:t>
                      </a:r>
                      <a:r>
                        <a:rPr lang="ru-RU" sz="1200" u="none" strike="noStrike" dirty="0" err="1">
                          <a:effectLst/>
                        </a:rPr>
                        <a:t>Нейбута</a:t>
                      </a:r>
                      <a:r>
                        <a:rPr lang="ru-RU" sz="1200" u="none" strike="noStrike" dirty="0">
                          <a:effectLst/>
                        </a:rPr>
                        <a:t>, 12», ООО «УК «Океан», ООО «Управляющая компания 71-го микрорайона») стоимость фактически выполненных работ по благоустройству дворовых территорий </a:t>
                      </a:r>
                      <a:r>
                        <a:rPr lang="ru-RU" sz="1200" b="1" u="none" strike="noStrike" dirty="0">
                          <a:solidFill>
                            <a:srgbClr val="FF0000"/>
                          </a:solidFill>
                          <a:effectLst/>
                        </a:rPr>
                        <a:t>не уменьшенную на стоимость возвратных материалов, которые подрядной организацией ООО «ОРАНЖ ГРУПП» переданы заказчикам </a:t>
                      </a:r>
                      <a:r>
                        <a:rPr lang="ru-RU" sz="1200" u="none" strike="noStrike" dirty="0">
                          <a:effectLst/>
                        </a:rPr>
                        <a:t>(ООО УК «Трудовое», ТСЖ «Феникс», ТСЖ «На </a:t>
                      </a:r>
                      <a:r>
                        <a:rPr lang="ru-RU" sz="1200" u="none" strike="noStrike" dirty="0" err="1">
                          <a:effectLst/>
                        </a:rPr>
                        <a:t>Нейбута</a:t>
                      </a:r>
                      <a:r>
                        <a:rPr lang="ru-RU" sz="1200" u="none" strike="noStrike" dirty="0">
                          <a:effectLst/>
                        </a:rPr>
                        <a:t>, 12», ООО «УК «Океан», ООО «Управляющая компания 71-го микрорайона») по актам</a:t>
                      </a:r>
                      <a:endParaRPr lang="ru-RU" sz="1200" b="0" i="0" u="none" strike="noStrike" dirty="0">
                        <a:solidFill>
                          <a:srgbClr val="000000"/>
                        </a:solidFill>
                        <a:effectLst/>
                        <a:latin typeface="Calibri" panose="020F0502020204030204" pitchFamily="34" charset="0"/>
                      </a:endParaRPr>
                    </a:p>
                  </a:txBody>
                  <a:tcPr marL="7857" marR="7857" marT="7857" marB="0"/>
                </a:tc>
                <a:tc>
                  <a:txBody>
                    <a:bodyPr/>
                    <a:lstStyle/>
                    <a:p>
                      <a:pPr algn="l" fontAlgn="t"/>
                      <a:r>
                        <a:rPr lang="ru-RU" sz="1200" u="none" strike="noStrike">
                          <a:effectLst/>
                        </a:rPr>
                        <a:t>УПРАВЛЕНИЕ СОДЕРЖАНИЯ ЖИЛИЩНОГО ФОНДА АДМИНИСТРАЦИИ ГОРОДА ВЛАДИВОСТОКА</a:t>
                      </a:r>
                      <a:endParaRPr lang="ru-RU" sz="1200" b="0" i="0" u="none" strike="noStrike">
                        <a:solidFill>
                          <a:srgbClr val="000000"/>
                        </a:solidFill>
                        <a:effectLst/>
                        <a:latin typeface="Calibri" panose="020F0502020204030204" pitchFamily="34" charset="0"/>
                      </a:endParaRPr>
                    </a:p>
                  </a:txBody>
                  <a:tcPr marL="7857" marR="7857" marT="7857" marB="0"/>
                </a:tc>
                <a:tc>
                  <a:txBody>
                    <a:bodyPr/>
                    <a:lstStyle/>
                    <a:p>
                      <a:pPr algn="ctr" fontAlgn="t"/>
                      <a:r>
                        <a:rPr lang="ru-RU" sz="1600" b="1" i="0" u="none" strike="noStrike" dirty="0">
                          <a:solidFill>
                            <a:srgbClr val="FF0000"/>
                          </a:solidFill>
                          <a:effectLst/>
                        </a:rPr>
                        <a:t>Неправомерное использование средств межбюджетных трансфертов</a:t>
                      </a:r>
                      <a:endParaRPr lang="ru-RU" sz="1600" b="1" i="0" u="none" strike="noStrike" dirty="0">
                        <a:solidFill>
                          <a:srgbClr val="FF0000"/>
                        </a:solidFill>
                        <a:effectLst/>
                        <a:latin typeface="Calibri" panose="020F0502020204030204" pitchFamily="34" charset="0"/>
                      </a:endParaRPr>
                    </a:p>
                  </a:txBody>
                  <a:tcPr marL="7857" marR="7857" marT="7857" marB="0"/>
                </a:tc>
                <a:tc>
                  <a:txBody>
                    <a:bodyPr/>
                    <a:lstStyle/>
                    <a:p>
                      <a:pPr algn="l" fontAlgn="t"/>
                      <a:r>
                        <a:rPr lang="ru-RU" sz="1200" u="none" strike="noStrike">
                          <a:effectLst/>
                        </a:rPr>
                        <a:t>2018</a:t>
                      </a:r>
                      <a:endParaRPr lang="ru-RU" sz="1200" b="0" i="0" u="none" strike="noStrike">
                        <a:solidFill>
                          <a:srgbClr val="000000"/>
                        </a:solidFill>
                        <a:effectLst/>
                        <a:latin typeface="Calibri" panose="020F0502020204030204" pitchFamily="34" charset="0"/>
                      </a:endParaRPr>
                    </a:p>
                  </a:txBody>
                  <a:tcPr marL="7857" marR="7857" marT="7857" marB="0"/>
                </a:tc>
                <a:tc>
                  <a:txBody>
                    <a:bodyPr/>
                    <a:lstStyle/>
                    <a:p>
                      <a:pPr algn="l" fontAlgn="t"/>
                      <a:r>
                        <a:rPr lang="ru-RU" sz="1200" u="none" strike="noStrike" dirty="0">
                          <a:effectLst/>
                        </a:rPr>
                        <a:t>300,86</a:t>
                      </a:r>
                      <a:endParaRPr lang="ru-RU" sz="1200" b="0" i="0" u="none" strike="noStrike" dirty="0">
                        <a:solidFill>
                          <a:srgbClr val="000000"/>
                        </a:solidFill>
                        <a:effectLst/>
                        <a:latin typeface="Calibri" panose="020F0502020204030204" pitchFamily="34" charset="0"/>
                      </a:endParaRPr>
                    </a:p>
                  </a:txBody>
                  <a:tcPr marL="7857" marR="7857" marT="7857" marB="0"/>
                </a:tc>
                <a:extLst>
                  <a:ext uri="{0D108BD9-81ED-4DB2-BD59-A6C34878D82A}">
                    <a16:rowId xmlns:a16="http://schemas.microsoft.com/office/drawing/2014/main" xmlns="" val="63310702"/>
                  </a:ext>
                </a:extLst>
              </a:tr>
            </a:tbl>
          </a:graphicData>
        </a:graphic>
      </p:graphicFrame>
    </p:spTree>
    <p:extLst>
      <p:ext uri="{BB962C8B-B14F-4D97-AF65-F5344CB8AC3E}">
        <p14:creationId xmlns:p14="http://schemas.microsoft.com/office/powerpoint/2010/main" val="211810625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1" name="Заголовок 10">
            <a:extLst>
              <a:ext uri="{FF2B5EF4-FFF2-40B4-BE49-F238E27FC236}">
                <a16:creationId xmlns:a16="http://schemas.microsoft.com/office/drawing/2014/main" xmlns="" id="{20CAB755-9DC7-4775-9354-D4A99957EE99}"/>
              </a:ext>
            </a:extLst>
          </p:cNvPr>
          <p:cNvSpPr>
            <a:spLocks noGrp="1"/>
          </p:cNvSpPr>
          <p:nvPr>
            <p:ph type="ctrTitle"/>
          </p:nvPr>
        </p:nvSpPr>
        <p:spPr/>
        <p:txBody>
          <a:bodyPr/>
          <a:lstStyle/>
          <a:p>
            <a:endParaRPr lang="ru-RU" dirty="0"/>
          </a:p>
        </p:txBody>
      </p:sp>
      <p:sp>
        <p:nvSpPr>
          <p:cNvPr id="12" name="Прямоугольник 11">
            <a:extLst>
              <a:ext uri="{FF2B5EF4-FFF2-40B4-BE49-F238E27FC236}">
                <a16:creationId xmlns:a16="http://schemas.microsoft.com/office/drawing/2014/main" xmlns="" id="{B9EE1D4A-9E39-4093-B210-F08957223DF0}"/>
              </a:ext>
            </a:extLst>
          </p:cNvPr>
          <p:cNvSpPr/>
          <p:nvPr/>
        </p:nvSpPr>
        <p:spPr>
          <a:xfrm>
            <a:off x="2897025" y="271507"/>
            <a:ext cx="7708307" cy="1200329"/>
          </a:xfrm>
          <a:prstGeom prst="rect">
            <a:avLst/>
          </a:prstGeom>
        </p:spPr>
        <p:txBody>
          <a:bodyPr wrap="square">
            <a:spAutoFit/>
          </a:bodyPr>
          <a:lstStyle/>
          <a:p>
            <a:pPr fontAlgn="t"/>
            <a:r>
              <a:rPr lang="ru-RU" dirty="0">
                <a:solidFill>
                  <a:srgbClr val="000000"/>
                </a:solidFill>
                <a:latin typeface="Calibri" panose="020F0502020204030204" pitchFamily="34" charset="0"/>
              </a:rPr>
              <a:t>УПРАВЛЕНИЕ ФЕДЕРАЛЬНОГО КАЗНАЧЕЙСТВА ПО ПРИМОРСКОМУ КРАЮ</a:t>
            </a:r>
          </a:p>
          <a:p>
            <a:pPr fontAlgn="t"/>
            <a:r>
              <a:rPr lang="ru-RU" dirty="0">
                <a:solidFill>
                  <a:srgbClr val="000000"/>
                </a:solidFill>
                <a:latin typeface="Calibri" panose="020F0502020204030204" pitchFamily="34" charset="0"/>
              </a:rPr>
              <a:t>Проверка финансово-хозяйственной деятельности </a:t>
            </a:r>
          </a:p>
          <a:p>
            <a:pPr fontAlgn="t"/>
            <a:r>
              <a:rPr lang="ru-RU" dirty="0">
                <a:solidFill>
                  <a:srgbClr val="000000"/>
                </a:solidFill>
                <a:latin typeface="Calibri" panose="020F0502020204030204" pitchFamily="34" charset="0"/>
              </a:rPr>
              <a:t>Объект: </a:t>
            </a:r>
            <a:r>
              <a:rPr lang="ru-RU" dirty="0"/>
              <a:t>ГОСУДАРСТВЕННАЯ ИНСПЕКЦИЯ ТРУДА В ПРИМОРСКОМ КРАЕ</a:t>
            </a:r>
            <a:endParaRPr lang="ru-RU" dirty="0">
              <a:solidFill>
                <a:srgbClr val="000000"/>
              </a:solidFill>
              <a:latin typeface="Calibri" panose="020F0502020204030204" pitchFamily="34" charset="0"/>
            </a:endParaRPr>
          </a:p>
          <a:p>
            <a:pPr fontAlgn="t"/>
            <a:endParaRPr lang="ru-RU" dirty="0">
              <a:solidFill>
                <a:srgbClr val="000000"/>
              </a:solidFill>
              <a:latin typeface="Calibri" panose="020F0502020204030204" pitchFamily="34" charset="0"/>
            </a:endParaRPr>
          </a:p>
        </p:txBody>
      </p:sp>
      <p:graphicFrame>
        <p:nvGraphicFramePr>
          <p:cNvPr id="2" name="Таблица 1">
            <a:extLst>
              <a:ext uri="{FF2B5EF4-FFF2-40B4-BE49-F238E27FC236}">
                <a16:creationId xmlns:a16="http://schemas.microsoft.com/office/drawing/2014/main" xmlns="" id="{C534138C-72AC-4251-AAF0-A215BDA94E08}"/>
              </a:ext>
            </a:extLst>
          </p:cNvPr>
          <p:cNvGraphicFramePr>
            <a:graphicFrameLocks noGrp="1"/>
          </p:cNvGraphicFramePr>
          <p:nvPr>
            <p:extLst>
              <p:ext uri="{D42A27DB-BD31-4B8C-83A1-F6EECF244321}">
                <p14:modId xmlns:p14="http://schemas.microsoft.com/office/powerpoint/2010/main" val="2183342410"/>
              </p:ext>
            </p:extLst>
          </p:nvPr>
        </p:nvGraphicFramePr>
        <p:xfrm>
          <a:off x="600891" y="1122363"/>
          <a:ext cx="11243580" cy="4773073"/>
        </p:xfrm>
        <a:graphic>
          <a:graphicData uri="http://schemas.openxmlformats.org/drawingml/2006/table">
            <a:tbl>
              <a:tblPr>
                <a:tableStyleId>{5C22544A-7EE6-4342-B048-85BDC9FD1C3A}</a:tableStyleId>
              </a:tblPr>
              <a:tblGrid>
                <a:gridCol w="7683833">
                  <a:extLst>
                    <a:ext uri="{9D8B030D-6E8A-4147-A177-3AD203B41FA5}">
                      <a16:colId xmlns:a16="http://schemas.microsoft.com/office/drawing/2014/main" xmlns="" val="1882718283"/>
                    </a:ext>
                  </a:extLst>
                </a:gridCol>
                <a:gridCol w="35360">
                  <a:extLst>
                    <a:ext uri="{9D8B030D-6E8A-4147-A177-3AD203B41FA5}">
                      <a16:colId xmlns:a16="http://schemas.microsoft.com/office/drawing/2014/main" xmlns="" val="227262913"/>
                    </a:ext>
                  </a:extLst>
                </a:gridCol>
                <a:gridCol w="1511893">
                  <a:extLst>
                    <a:ext uri="{9D8B030D-6E8A-4147-A177-3AD203B41FA5}">
                      <a16:colId xmlns:a16="http://schemas.microsoft.com/office/drawing/2014/main" xmlns="" val="2334817711"/>
                    </a:ext>
                  </a:extLst>
                </a:gridCol>
                <a:gridCol w="757646">
                  <a:extLst>
                    <a:ext uri="{9D8B030D-6E8A-4147-A177-3AD203B41FA5}">
                      <a16:colId xmlns:a16="http://schemas.microsoft.com/office/drawing/2014/main" xmlns="" val="1581345924"/>
                    </a:ext>
                  </a:extLst>
                </a:gridCol>
                <a:gridCol w="1254848">
                  <a:extLst>
                    <a:ext uri="{9D8B030D-6E8A-4147-A177-3AD203B41FA5}">
                      <a16:colId xmlns:a16="http://schemas.microsoft.com/office/drawing/2014/main" xmlns="" val="2105449657"/>
                    </a:ext>
                  </a:extLst>
                </a:gridCol>
              </a:tblGrid>
              <a:tr h="267913">
                <a:tc>
                  <a:txBody>
                    <a:bodyPr/>
                    <a:lstStyle/>
                    <a:p>
                      <a:pPr algn="ctr" fontAlgn="t"/>
                      <a:r>
                        <a:rPr lang="ru-RU" sz="1200" u="none" strike="noStrike" dirty="0">
                          <a:effectLst/>
                        </a:rPr>
                        <a:t>Нарушение</a:t>
                      </a:r>
                      <a:endParaRPr lang="ru-RU" sz="1200" b="0" i="0" u="none" strike="noStrike" dirty="0">
                        <a:solidFill>
                          <a:srgbClr val="FFFFFF"/>
                        </a:solidFill>
                        <a:effectLst/>
                        <a:latin typeface="Calibri" panose="020F0502020204030204" pitchFamily="34" charset="0"/>
                      </a:endParaRPr>
                    </a:p>
                  </a:txBody>
                  <a:tcPr marL="4980" marR="4980" marT="4980" marB="0"/>
                </a:tc>
                <a:tc>
                  <a:txBody>
                    <a:bodyPr/>
                    <a:lstStyle/>
                    <a:p>
                      <a:pPr algn="ctr" fontAlgn="t"/>
                      <a:endParaRPr lang="ru-RU" sz="1200" b="0" i="0" u="none" strike="noStrike" dirty="0">
                        <a:solidFill>
                          <a:srgbClr val="FFFFFF"/>
                        </a:solidFill>
                        <a:effectLst/>
                        <a:latin typeface="Calibri" panose="020F0502020204030204" pitchFamily="34" charset="0"/>
                      </a:endParaRPr>
                    </a:p>
                  </a:txBody>
                  <a:tcPr marL="4980" marR="4980" marT="4980" marB="0"/>
                </a:tc>
                <a:tc>
                  <a:txBody>
                    <a:bodyPr/>
                    <a:lstStyle/>
                    <a:p>
                      <a:pPr algn="ctr" fontAlgn="t"/>
                      <a:r>
                        <a:rPr lang="ru-RU" sz="1200" u="none" strike="noStrike">
                          <a:effectLst/>
                        </a:rPr>
                        <a:t>Классификация нарушения</a:t>
                      </a:r>
                      <a:endParaRPr lang="ru-RU" sz="1200" b="0" i="0" u="none" strike="noStrike">
                        <a:solidFill>
                          <a:srgbClr val="FFFFFF"/>
                        </a:solidFill>
                        <a:effectLst/>
                        <a:latin typeface="Calibri" panose="020F0502020204030204" pitchFamily="34" charset="0"/>
                      </a:endParaRPr>
                    </a:p>
                  </a:txBody>
                  <a:tcPr marL="4980" marR="4980" marT="4980" marB="0"/>
                </a:tc>
                <a:tc>
                  <a:txBody>
                    <a:bodyPr/>
                    <a:lstStyle/>
                    <a:p>
                      <a:pPr algn="ctr" fontAlgn="t"/>
                      <a:r>
                        <a:rPr lang="ru-RU" sz="1200" u="none" strike="noStrike">
                          <a:effectLst/>
                        </a:rPr>
                        <a:t>Период нарушения</a:t>
                      </a:r>
                      <a:endParaRPr lang="ru-RU" sz="1200" b="0" i="0" u="none" strike="noStrike">
                        <a:solidFill>
                          <a:srgbClr val="FFFFFF"/>
                        </a:solidFill>
                        <a:effectLst/>
                        <a:latin typeface="Calibri" panose="020F0502020204030204" pitchFamily="34" charset="0"/>
                      </a:endParaRPr>
                    </a:p>
                  </a:txBody>
                  <a:tcPr marL="4980" marR="4980" marT="4980" marB="0"/>
                </a:tc>
                <a:tc>
                  <a:txBody>
                    <a:bodyPr/>
                    <a:lstStyle/>
                    <a:p>
                      <a:pPr algn="ctr" fontAlgn="t"/>
                      <a:r>
                        <a:rPr lang="ru-RU" sz="1200" u="none" strike="noStrike" dirty="0">
                          <a:effectLst/>
                        </a:rPr>
                        <a:t>Сумма нарушений (тыс. руб.)</a:t>
                      </a:r>
                      <a:endParaRPr lang="ru-RU" sz="1200" b="0" i="0" u="none" strike="noStrike" dirty="0">
                        <a:solidFill>
                          <a:srgbClr val="FFFFFF"/>
                        </a:solidFill>
                        <a:effectLst/>
                        <a:latin typeface="Calibri" panose="020F0502020204030204" pitchFamily="34" charset="0"/>
                      </a:endParaRPr>
                    </a:p>
                  </a:txBody>
                  <a:tcPr marL="4980" marR="4980" marT="4980" marB="0"/>
                </a:tc>
                <a:extLst>
                  <a:ext uri="{0D108BD9-81ED-4DB2-BD59-A6C34878D82A}">
                    <a16:rowId xmlns:a16="http://schemas.microsoft.com/office/drawing/2014/main" xmlns="" val="3195221646"/>
                  </a:ext>
                </a:extLst>
              </a:tr>
              <a:tr h="1095553">
                <a:tc>
                  <a:txBody>
                    <a:bodyPr/>
                    <a:lstStyle/>
                    <a:p>
                      <a:pPr algn="l" fontAlgn="t"/>
                      <a:r>
                        <a:rPr lang="ru-RU" sz="1200" u="none" strike="noStrike" dirty="0">
                          <a:effectLst/>
                        </a:rPr>
                        <a:t>В результате отражения недостоверной информации кадастровой стоимости земельных участков </a:t>
                      </a:r>
                      <a:br>
                        <a:rPr lang="ru-RU" sz="1200" u="none" strike="noStrike" dirty="0">
                          <a:effectLst/>
                        </a:rPr>
                      </a:br>
                      <a:r>
                        <a:rPr lang="ru-RU" sz="1200" u="none" strike="noStrike" dirty="0">
                          <a:effectLst/>
                        </a:rPr>
                        <a:t>на основании документа (свидетельства), подтверждающего право пользования земельными участками, Инспекцией искажена бюджетная отчетность, а именно: </a:t>
                      </a:r>
                      <a:br>
                        <a:rPr lang="ru-RU" sz="1200" u="none" strike="noStrike" dirty="0">
                          <a:effectLst/>
                        </a:rPr>
                      </a:br>
                      <a:r>
                        <a:rPr lang="ru-RU" sz="1200" u="none" strike="noStrike" dirty="0">
                          <a:effectLst/>
                        </a:rPr>
                        <a:t>в Балансе формы 0503130 на 01.01.2018 по коду строки 070 «Непроизведенные активы (балансовая стоимость, 010300000)» занижен остаток непроизведенных активов (земельные участки) на сумму 4 165 627,50 рублей</a:t>
                      </a:r>
                      <a:endParaRPr lang="ru-RU" sz="1200" b="0" i="0" u="none" strike="noStrike" dirty="0">
                        <a:solidFill>
                          <a:srgbClr val="000000"/>
                        </a:solidFill>
                        <a:effectLst/>
                        <a:latin typeface="Calibri" panose="020F0502020204030204" pitchFamily="34" charset="0"/>
                      </a:endParaRPr>
                    </a:p>
                  </a:txBody>
                  <a:tcPr marL="4980" marR="4980" marT="4980" marB="0"/>
                </a:tc>
                <a:tc>
                  <a:txBody>
                    <a:bodyPr/>
                    <a:lstStyle/>
                    <a:p>
                      <a:pPr algn="ctr" fontAlgn="t"/>
                      <a:endParaRPr lang="ru-RU" sz="1200" b="0" i="0" u="none" strike="noStrike" dirty="0">
                        <a:solidFill>
                          <a:srgbClr val="000000"/>
                        </a:solidFill>
                        <a:effectLst/>
                        <a:latin typeface="Calibri" panose="020F0502020204030204" pitchFamily="34" charset="0"/>
                      </a:endParaRPr>
                    </a:p>
                  </a:txBody>
                  <a:tcPr marL="4980" marR="4980" marT="4980" marB="0"/>
                </a:tc>
                <a:tc>
                  <a:txBody>
                    <a:bodyPr/>
                    <a:lstStyle/>
                    <a:p>
                      <a:pPr algn="ctr" fontAlgn="t"/>
                      <a:r>
                        <a:rPr lang="ru-RU" sz="1200" b="1" u="none" strike="noStrike">
                          <a:solidFill>
                            <a:srgbClr val="FF0000"/>
                          </a:solidFill>
                          <a:effectLst/>
                        </a:rPr>
                        <a:t>Искажение бюджетной отчетности</a:t>
                      </a:r>
                      <a:endParaRPr lang="ru-RU" sz="1200" b="1" i="0" u="none" strike="noStrike">
                        <a:solidFill>
                          <a:srgbClr val="FF0000"/>
                        </a:solidFill>
                        <a:effectLst/>
                        <a:latin typeface="Calibri" panose="020F0502020204030204" pitchFamily="34" charset="0"/>
                      </a:endParaRPr>
                    </a:p>
                  </a:txBody>
                  <a:tcPr marL="4980" marR="4980" marT="4980" marB="0"/>
                </a:tc>
                <a:tc>
                  <a:txBody>
                    <a:bodyPr/>
                    <a:lstStyle/>
                    <a:p>
                      <a:pPr algn="l" fontAlgn="t"/>
                      <a:r>
                        <a:rPr lang="ru-RU" sz="1200" u="none" strike="noStrike">
                          <a:effectLst/>
                        </a:rPr>
                        <a:t>2017</a:t>
                      </a:r>
                      <a:endParaRPr lang="ru-RU" sz="1200" b="0" i="0" u="none" strike="noStrike">
                        <a:solidFill>
                          <a:srgbClr val="000000"/>
                        </a:solidFill>
                        <a:effectLst/>
                        <a:latin typeface="Calibri" panose="020F0502020204030204" pitchFamily="34" charset="0"/>
                      </a:endParaRPr>
                    </a:p>
                  </a:txBody>
                  <a:tcPr marL="4980" marR="4980" marT="4980" marB="0"/>
                </a:tc>
                <a:tc>
                  <a:txBody>
                    <a:bodyPr/>
                    <a:lstStyle/>
                    <a:p>
                      <a:pPr algn="ctr" fontAlgn="t"/>
                      <a:r>
                        <a:rPr lang="ru-RU" sz="1200" u="none" strike="noStrike" dirty="0">
                          <a:effectLst/>
                        </a:rPr>
                        <a:t>4165,6275</a:t>
                      </a:r>
                      <a:endParaRPr lang="ru-RU" sz="1200" b="0" i="0" u="none" strike="noStrike" dirty="0">
                        <a:solidFill>
                          <a:srgbClr val="000000"/>
                        </a:solidFill>
                        <a:effectLst/>
                        <a:latin typeface="Calibri" panose="020F0502020204030204" pitchFamily="34" charset="0"/>
                      </a:endParaRPr>
                    </a:p>
                  </a:txBody>
                  <a:tcPr marL="4980" marR="4980" marT="4980" marB="0"/>
                </a:tc>
                <a:extLst>
                  <a:ext uri="{0D108BD9-81ED-4DB2-BD59-A6C34878D82A}">
                    <a16:rowId xmlns:a16="http://schemas.microsoft.com/office/drawing/2014/main" xmlns="" val="1855041374"/>
                  </a:ext>
                </a:extLst>
              </a:tr>
              <a:tr h="896362">
                <a:tc>
                  <a:txBody>
                    <a:bodyPr/>
                    <a:lstStyle/>
                    <a:p>
                      <a:pPr algn="l" fontAlgn="t"/>
                      <a:r>
                        <a:rPr lang="ru-RU" sz="1200" u="none" strike="noStrike" dirty="0">
                          <a:effectLst/>
                        </a:rPr>
                        <a:t>В результате применения повышающего коэффициента при эксплуатации автомобилей на территории города Владивосток, в размере 10%, который применяется при работе автотранспорта на дорогах общего пользования в горных местностях, включая городские и сельские поселения и пригородные зоны при высоте над уровнем моря от 801 до 2000 метров, излишне списано топлива (бензин марки АИ-95 К-5, дизельное топлива марки ДТ-Л-Л5) в количестве 379,60 литров на общую сумму 15 519,25 рублей</a:t>
                      </a:r>
                      <a:endParaRPr lang="ru-RU" sz="1200" b="0" i="0" u="none" strike="noStrike" dirty="0">
                        <a:solidFill>
                          <a:srgbClr val="000000"/>
                        </a:solidFill>
                        <a:effectLst/>
                        <a:latin typeface="Calibri" panose="020F0502020204030204" pitchFamily="34" charset="0"/>
                      </a:endParaRPr>
                    </a:p>
                  </a:txBody>
                  <a:tcPr marL="4980" marR="4980" marT="4980" marB="0"/>
                </a:tc>
                <a:tc>
                  <a:txBody>
                    <a:bodyPr/>
                    <a:lstStyle/>
                    <a:p>
                      <a:pPr algn="ctr" fontAlgn="t"/>
                      <a:endParaRPr lang="ru-RU" sz="1200" b="0" i="0" u="none" strike="noStrike" dirty="0">
                        <a:solidFill>
                          <a:srgbClr val="000000"/>
                        </a:solidFill>
                        <a:effectLst/>
                        <a:latin typeface="Calibri" panose="020F0502020204030204" pitchFamily="34" charset="0"/>
                      </a:endParaRPr>
                    </a:p>
                  </a:txBody>
                  <a:tcPr marL="4980" marR="4980" marT="4980" marB="0"/>
                </a:tc>
                <a:tc>
                  <a:txBody>
                    <a:bodyPr/>
                    <a:lstStyle/>
                    <a:p>
                      <a:pPr algn="ctr" fontAlgn="t"/>
                      <a:r>
                        <a:rPr lang="ru-RU" sz="1200" b="1" u="none" strike="noStrike" dirty="0">
                          <a:solidFill>
                            <a:srgbClr val="FF0000"/>
                          </a:solidFill>
                          <a:effectLst/>
                        </a:rPr>
                        <a:t>Нарушения, связанные с неправомерным списанием </a:t>
                      </a:r>
                      <a:r>
                        <a:rPr lang="ru-RU" sz="1200" b="1" u="none" strike="noStrike" dirty="0" err="1">
                          <a:solidFill>
                            <a:srgbClr val="FF0000"/>
                          </a:solidFill>
                          <a:effectLst/>
                        </a:rPr>
                        <a:t>горючесмазочных</a:t>
                      </a:r>
                      <a:r>
                        <a:rPr lang="ru-RU" sz="1200" b="1" u="none" strike="noStrike" dirty="0">
                          <a:solidFill>
                            <a:srgbClr val="FF0000"/>
                          </a:solidFill>
                          <a:effectLst/>
                        </a:rPr>
                        <a:t> материалов</a:t>
                      </a:r>
                      <a:endParaRPr lang="ru-RU" sz="1200" b="1" i="0" u="none" strike="noStrike" dirty="0">
                        <a:solidFill>
                          <a:srgbClr val="FF0000"/>
                        </a:solidFill>
                        <a:effectLst/>
                        <a:latin typeface="Calibri" panose="020F0502020204030204" pitchFamily="34" charset="0"/>
                      </a:endParaRPr>
                    </a:p>
                  </a:txBody>
                  <a:tcPr marL="4980" marR="4980" marT="4980" marB="0"/>
                </a:tc>
                <a:tc>
                  <a:txBody>
                    <a:bodyPr/>
                    <a:lstStyle/>
                    <a:p>
                      <a:pPr algn="l" fontAlgn="t"/>
                      <a:r>
                        <a:rPr lang="ru-RU" sz="1200" u="none" strike="noStrike" dirty="0">
                          <a:effectLst/>
                        </a:rPr>
                        <a:t>2017</a:t>
                      </a:r>
                      <a:endParaRPr lang="ru-RU" sz="1200" b="0" i="0" u="none" strike="noStrike" dirty="0">
                        <a:solidFill>
                          <a:srgbClr val="000000"/>
                        </a:solidFill>
                        <a:effectLst/>
                        <a:latin typeface="Calibri" panose="020F0502020204030204" pitchFamily="34" charset="0"/>
                      </a:endParaRPr>
                    </a:p>
                  </a:txBody>
                  <a:tcPr marL="4980" marR="4980" marT="4980" marB="0"/>
                </a:tc>
                <a:tc>
                  <a:txBody>
                    <a:bodyPr/>
                    <a:lstStyle/>
                    <a:p>
                      <a:pPr algn="ctr" fontAlgn="t"/>
                      <a:r>
                        <a:rPr lang="ru-RU" sz="1200" u="none" strike="noStrike" dirty="0">
                          <a:effectLst/>
                        </a:rPr>
                        <a:t>15,51925</a:t>
                      </a:r>
                      <a:endParaRPr lang="ru-RU" sz="1200" b="0" i="0" u="none" strike="noStrike" dirty="0">
                        <a:solidFill>
                          <a:srgbClr val="000000"/>
                        </a:solidFill>
                        <a:effectLst/>
                        <a:latin typeface="Calibri" panose="020F0502020204030204" pitchFamily="34" charset="0"/>
                      </a:endParaRPr>
                    </a:p>
                  </a:txBody>
                  <a:tcPr marL="4980" marR="4980" marT="4980" marB="0"/>
                </a:tc>
                <a:extLst>
                  <a:ext uri="{0D108BD9-81ED-4DB2-BD59-A6C34878D82A}">
                    <a16:rowId xmlns:a16="http://schemas.microsoft.com/office/drawing/2014/main" xmlns="" val="476038029"/>
                  </a:ext>
                </a:extLst>
              </a:tr>
              <a:tr h="896362">
                <a:tc>
                  <a:txBody>
                    <a:bodyPr/>
                    <a:lstStyle/>
                    <a:p>
                      <a:pPr algn="l" fontAlgn="t"/>
                      <a:r>
                        <a:rPr lang="ru-RU" sz="1200" u="none" strike="noStrike" dirty="0">
                          <a:effectLst/>
                        </a:rPr>
                        <a:t>Инспекцией искажена бюджетная отчетность, </a:t>
                      </a:r>
                      <a:br>
                        <a:rPr lang="ru-RU" sz="1200" u="none" strike="noStrike" dirty="0">
                          <a:effectLst/>
                        </a:rPr>
                      </a:br>
                      <a:r>
                        <a:rPr lang="ru-RU" sz="1200" u="none" strike="noStrike" dirty="0">
                          <a:effectLst/>
                        </a:rPr>
                        <a:t>а именно: в результате отражения на счёте 101.00 «Основные средства» основных средств стоимостью до 3000 рублей включительно находящихся в эксплуатации, вместо отражения на забалансовом счёте 21 «Основные средства стоимостью до 3000 рублей включительно в эксплуатации» получателем бюджетных средств – Инспекцией составлена недостоверная бюджетная отчетность</a:t>
                      </a:r>
                      <a:endParaRPr lang="ru-RU" sz="1200" b="0" i="0" u="none" strike="noStrike" dirty="0">
                        <a:solidFill>
                          <a:srgbClr val="000000"/>
                        </a:solidFill>
                        <a:effectLst/>
                        <a:latin typeface="Calibri" panose="020F0502020204030204" pitchFamily="34" charset="0"/>
                      </a:endParaRPr>
                    </a:p>
                  </a:txBody>
                  <a:tcPr marL="4980" marR="4980" marT="4980" marB="0"/>
                </a:tc>
                <a:tc>
                  <a:txBody>
                    <a:bodyPr/>
                    <a:lstStyle/>
                    <a:p>
                      <a:pPr algn="ctr" fontAlgn="t"/>
                      <a:endParaRPr lang="ru-RU" sz="1200" b="0" i="0" u="none" strike="noStrike" dirty="0">
                        <a:solidFill>
                          <a:srgbClr val="000000"/>
                        </a:solidFill>
                        <a:effectLst/>
                        <a:latin typeface="Calibri" panose="020F0502020204030204" pitchFamily="34" charset="0"/>
                      </a:endParaRPr>
                    </a:p>
                  </a:txBody>
                  <a:tcPr marL="4980" marR="4980" marT="4980" marB="0"/>
                </a:tc>
                <a:tc>
                  <a:txBody>
                    <a:bodyPr/>
                    <a:lstStyle/>
                    <a:p>
                      <a:pPr algn="ctr" fontAlgn="t"/>
                      <a:r>
                        <a:rPr lang="ru-RU" sz="1200" b="1" u="none" strike="noStrike">
                          <a:solidFill>
                            <a:srgbClr val="FF0000"/>
                          </a:solidFill>
                          <a:effectLst/>
                        </a:rPr>
                        <a:t>Искажение бюджетной отчетности</a:t>
                      </a:r>
                      <a:endParaRPr lang="ru-RU" sz="1200" b="1" i="0" u="none" strike="noStrike">
                        <a:solidFill>
                          <a:srgbClr val="FF0000"/>
                        </a:solidFill>
                        <a:effectLst/>
                        <a:latin typeface="Calibri" panose="020F0502020204030204" pitchFamily="34" charset="0"/>
                      </a:endParaRPr>
                    </a:p>
                  </a:txBody>
                  <a:tcPr marL="4980" marR="4980" marT="4980" marB="0"/>
                </a:tc>
                <a:tc>
                  <a:txBody>
                    <a:bodyPr/>
                    <a:lstStyle/>
                    <a:p>
                      <a:pPr algn="l" fontAlgn="t"/>
                      <a:r>
                        <a:rPr lang="ru-RU" sz="1200" u="none" strike="noStrike" dirty="0">
                          <a:effectLst/>
                        </a:rPr>
                        <a:t>2017</a:t>
                      </a:r>
                      <a:endParaRPr lang="ru-RU" sz="1200" b="0" i="0" u="none" strike="noStrike" dirty="0">
                        <a:solidFill>
                          <a:srgbClr val="000000"/>
                        </a:solidFill>
                        <a:effectLst/>
                        <a:latin typeface="Calibri" panose="020F0502020204030204" pitchFamily="34" charset="0"/>
                      </a:endParaRPr>
                    </a:p>
                  </a:txBody>
                  <a:tcPr marL="4980" marR="4980" marT="4980" marB="0"/>
                </a:tc>
                <a:tc>
                  <a:txBody>
                    <a:bodyPr/>
                    <a:lstStyle/>
                    <a:p>
                      <a:pPr algn="ctr" fontAlgn="t"/>
                      <a:r>
                        <a:rPr lang="ru-RU" sz="1200" u="none" strike="noStrike">
                          <a:effectLst/>
                        </a:rPr>
                        <a:t>5,8896</a:t>
                      </a:r>
                      <a:endParaRPr lang="ru-RU" sz="1200" b="0" i="0" u="none" strike="noStrike">
                        <a:solidFill>
                          <a:srgbClr val="000000"/>
                        </a:solidFill>
                        <a:effectLst/>
                        <a:latin typeface="Calibri" panose="020F0502020204030204" pitchFamily="34" charset="0"/>
                      </a:endParaRPr>
                    </a:p>
                  </a:txBody>
                  <a:tcPr marL="4980" marR="4980" marT="4980" marB="0"/>
                </a:tc>
                <a:extLst>
                  <a:ext uri="{0D108BD9-81ED-4DB2-BD59-A6C34878D82A}">
                    <a16:rowId xmlns:a16="http://schemas.microsoft.com/office/drawing/2014/main" xmlns="" val="4112948628"/>
                  </a:ext>
                </a:extLst>
              </a:tr>
              <a:tr h="1195149">
                <a:tc>
                  <a:txBody>
                    <a:bodyPr/>
                    <a:lstStyle/>
                    <a:p>
                      <a:pPr algn="l" fontAlgn="t"/>
                      <a:endParaRPr lang="ru-RU" sz="1200" u="none" strike="noStrike" dirty="0">
                        <a:effectLst/>
                      </a:endParaRPr>
                    </a:p>
                    <a:p>
                      <a:pPr algn="l" fontAlgn="t"/>
                      <a:r>
                        <a:rPr lang="ru-RU" sz="1200" u="none" strike="noStrike" dirty="0">
                          <a:effectLst/>
                        </a:rPr>
                        <a:t>В результате не отражения на счёт 401.50 «Расходы будущих периодов» расходов на оказание услуг по ОСАГО в сумме 2 304,13 рублей и передаче неисключительных прав использования Программы в сумме 1 546,30 рублей, начисленных в отчётном периоде, но относящихся к будущим периодам Инспекцией искажена бюджетная отчётность, а именно: в Балансе формы 0503130 завышен показатель по строке </a:t>
                      </a:r>
                      <a:br>
                        <a:rPr lang="ru-RU" sz="1200" u="none" strike="noStrike" dirty="0">
                          <a:effectLst/>
                        </a:rPr>
                      </a:br>
                      <a:r>
                        <a:rPr lang="ru-RU" sz="1200" u="none" strike="noStrike" dirty="0">
                          <a:effectLst/>
                        </a:rPr>
                        <a:t>623 «Финансовый результат прошлых отчётных периодов (40130000)» и занижен показатель по строке 625 «Расходы будущих периодов (040150000)» на общую сумму 3 850,43 рубля</a:t>
                      </a:r>
                      <a:endParaRPr lang="ru-RU" sz="1200" b="0" i="0" u="none" strike="noStrike" dirty="0">
                        <a:solidFill>
                          <a:srgbClr val="000000"/>
                        </a:solidFill>
                        <a:effectLst/>
                        <a:latin typeface="Calibri" panose="020F0502020204030204" pitchFamily="34" charset="0"/>
                      </a:endParaRPr>
                    </a:p>
                  </a:txBody>
                  <a:tcPr marL="4980" marR="4980" marT="4980" marB="0"/>
                </a:tc>
                <a:tc>
                  <a:txBody>
                    <a:bodyPr/>
                    <a:lstStyle/>
                    <a:p>
                      <a:pPr algn="ctr" fontAlgn="t"/>
                      <a:endParaRPr lang="ru-RU" sz="1200" b="0" i="0" u="none" strike="noStrike" dirty="0">
                        <a:solidFill>
                          <a:srgbClr val="000000"/>
                        </a:solidFill>
                        <a:effectLst/>
                        <a:latin typeface="Calibri" panose="020F0502020204030204" pitchFamily="34" charset="0"/>
                      </a:endParaRPr>
                    </a:p>
                  </a:txBody>
                  <a:tcPr marL="4980" marR="4980" marT="4980" marB="0"/>
                </a:tc>
                <a:tc>
                  <a:txBody>
                    <a:bodyPr/>
                    <a:lstStyle/>
                    <a:p>
                      <a:pPr algn="ctr" fontAlgn="t"/>
                      <a:r>
                        <a:rPr lang="ru-RU" sz="1200" b="1" u="none" strike="noStrike" dirty="0">
                          <a:solidFill>
                            <a:srgbClr val="FF0000"/>
                          </a:solidFill>
                          <a:effectLst/>
                        </a:rPr>
                        <a:t>Искажение бюджетной отчетности</a:t>
                      </a:r>
                      <a:endParaRPr lang="ru-RU" sz="1200" b="1" i="0" u="none" strike="noStrike" dirty="0">
                        <a:solidFill>
                          <a:srgbClr val="FF0000"/>
                        </a:solidFill>
                        <a:effectLst/>
                        <a:latin typeface="Calibri" panose="020F0502020204030204" pitchFamily="34" charset="0"/>
                      </a:endParaRPr>
                    </a:p>
                  </a:txBody>
                  <a:tcPr marL="4980" marR="4980" marT="4980" marB="0"/>
                </a:tc>
                <a:tc>
                  <a:txBody>
                    <a:bodyPr/>
                    <a:lstStyle/>
                    <a:p>
                      <a:pPr algn="l" fontAlgn="t"/>
                      <a:r>
                        <a:rPr lang="ru-RU" sz="1200" u="none" strike="noStrike" dirty="0">
                          <a:effectLst/>
                        </a:rPr>
                        <a:t>2017</a:t>
                      </a:r>
                      <a:endParaRPr lang="ru-RU" sz="1200" b="0" i="0" u="none" strike="noStrike" dirty="0">
                        <a:solidFill>
                          <a:srgbClr val="000000"/>
                        </a:solidFill>
                        <a:effectLst/>
                        <a:latin typeface="Calibri" panose="020F0502020204030204" pitchFamily="34" charset="0"/>
                      </a:endParaRPr>
                    </a:p>
                  </a:txBody>
                  <a:tcPr marL="4980" marR="4980" marT="4980" marB="0"/>
                </a:tc>
                <a:tc>
                  <a:txBody>
                    <a:bodyPr/>
                    <a:lstStyle/>
                    <a:p>
                      <a:pPr algn="ctr" fontAlgn="t"/>
                      <a:r>
                        <a:rPr lang="ru-RU" sz="1200" u="none" strike="noStrike" dirty="0">
                          <a:effectLst/>
                        </a:rPr>
                        <a:t>3,85043</a:t>
                      </a:r>
                      <a:endParaRPr lang="ru-RU" sz="1200" b="0" i="0" u="none" strike="noStrike" dirty="0">
                        <a:solidFill>
                          <a:srgbClr val="000000"/>
                        </a:solidFill>
                        <a:effectLst/>
                        <a:latin typeface="Calibri" panose="020F0502020204030204" pitchFamily="34" charset="0"/>
                      </a:endParaRPr>
                    </a:p>
                  </a:txBody>
                  <a:tcPr marL="4980" marR="4980" marT="4980" marB="0"/>
                </a:tc>
                <a:extLst>
                  <a:ext uri="{0D108BD9-81ED-4DB2-BD59-A6C34878D82A}">
                    <a16:rowId xmlns:a16="http://schemas.microsoft.com/office/drawing/2014/main" xmlns="" val="1041698385"/>
                  </a:ext>
                </a:extLst>
              </a:tr>
            </a:tbl>
          </a:graphicData>
        </a:graphic>
      </p:graphicFrame>
    </p:spTree>
    <p:extLst>
      <p:ext uri="{BB962C8B-B14F-4D97-AF65-F5344CB8AC3E}">
        <p14:creationId xmlns:p14="http://schemas.microsoft.com/office/powerpoint/2010/main" val="16249308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xmlns="" id="{78DFF00E-FAB6-4114-9DA2-665966E2DF75}"/>
              </a:ext>
            </a:extLst>
          </p:cNvPr>
          <p:cNvSpPr>
            <a:spLocks noGrp="1"/>
          </p:cNvSpPr>
          <p:nvPr>
            <p:ph type="ctrTitle"/>
          </p:nvPr>
        </p:nvSpPr>
        <p:spPr>
          <a:xfrm>
            <a:off x="1524000" y="1949677"/>
            <a:ext cx="9144000" cy="2387600"/>
          </a:xfrm>
        </p:spPr>
        <p:txBody>
          <a:bodyPr>
            <a:normAutofit/>
          </a:bodyPr>
          <a:lstStyle/>
          <a:p>
            <a:endParaRPr lang="ru-RU" sz="4800" dirty="0">
              <a:solidFill>
                <a:schemeClr val="accent1">
                  <a:lumMod val="75000"/>
                </a:schemeClr>
              </a:solidFill>
              <a:latin typeface="Arial" panose="020B0604020202020204" pitchFamily="34" charset="0"/>
              <a:cs typeface="Arial" panose="020B0604020202020204" pitchFamily="34" charset="0"/>
            </a:endParaRPr>
          </a:p>
        </p:txBody>
      </p:sp>
      <p:graphicFrame>
        <p:nvGraphicFramePr>
          <p:cNvPr id="2" name="Таблица 1">
            <a:extLst>
              <a:ext uri="{FF2B5EF4-FFF2-40B4-BE49-F238E27FC236}">
                <a16:creationId xmlns:a16="http://schemas.microsoft.com/office/drawing/2014/main" xmlns="" id="{1FE2DC03-B952-42E3-9C50-25B3E6A48FCC}"/>
              </a:ext>
            </a:extLst>
          </p:cNvPr>
          <p:cNvGraphicFramePr>
            <a:graphicFrameLocks noGrp="1"/>
          </p:cNvGraphicFramePr>
          <p:nvPr>
            <p:extLst>
              <p:ext uri="{D42A27DB-BD31-4B8C-83A1-F6EECF244321}">
                <p14:modId xmlns:p14="http://schemas.microsoft.com/office/powerpoint/2010/main" val="123525708"/>
              </p:ext>
            </p:extLst>
          </p:nvPr>
        </p:nvGraphicFramePr>
        <p:xfrm>
          <a:off x="0" y="1606690"/>
          <a:ext cx="12192000" cy="5632782"/>
        </p:xfrm>
        <a:graphic>
          <a:graphicData uri="http://schemas.openxmlformats.org/drawingml/2006/table">
            <a:tbl>
              <a:tblPr>
                <a:tableStyleId>{5C22544A-7EE6-4342-B048-85BDC9FD1C3A}</a:tableStyleId>
              </a:tblPr>
              <a:tblGrid>
                <a:gridCol w="537931">
                  <a:extLst>
                    <a:ext uri="{9D8B030D-6E8A-4147-A177-3AD203B41FA5}">
                      <a16:colId xmlns:a16="http://schemas.microsoft.com/office/drawing/2014/main" xmlns="" val="2760492781"/>
                    </a:ext>
                  </a:extLst>
                </a:gridCol>
                <a:gridCol w="777377">
                  <a:extLst>
                    <a:ext uri="{9D8B030D-6E8A-4147-A177-3AD203B41FA5}">
                      <a16:colId xmlns:a16="http://schemas.microsoft.com/office/drawing/2014/main" xmlns="" val="454116223"/>
                    </a:ext>
                  </a:extLst>
                </a:gridCol>
                <a:gridCol w="3169606">
                  <a:extLst>
                    <a:ext uri="{9D8B030D-6E8A-4147-A177-3AD203B41FA5}">
                      <a16:colId xmlns:a16="http://schemas.microsoft.com/office/drawing/2014/main" xmlns="" val="467805937"/>
                    </a:ext>
                  </a:extLst>
                </a:gridCol>
                <a:gridCol w="1071155">
                  <a:extLst>
                    <a:ext uri="{9D8B030D-6E8A-4147-A177-3AD203B41FA5}">
                      <a16:colId xmlns:a16="http://schemas.microsoft.com/office/drawing/2014/main" xmlns="" val="555294278"/>
                    </a:ext>
                  </a:extLst>
                </a:gridCol>
                <a:gridCol w="992777">
                  <a:extLst>
                    <a:ext uri="{9D8B030D-6E8A-4147-A177-3AD203B41FA5}">
                      <a16:colId xmlns:a16="http://schemas.microsoft.com/office/drawing/2014/main" xmlns="" val="1664592264"/>
                    </a:ext>
                  </a:extLst>
                </a:gridCol>
                <a:gridCol w="5643154">
                  <a:extLst>
                    <a:ext uri="{9D8B030D-6E8A-4147-A177-3AD203B41FA5}">
                      <a16:colId xmlns:a16="http://schemas.microsoft.com/office/drawing/2014/main" xmlns="" val="564250782"/>
                    </a:ext>
                  </a:extLst>
                </a:gridCol>
              </a:tblGrid>
              <a:tr h="287665">
                <a:tc>
                  <a:txBody>
                    <a:bodyPr/>
                    <a:lstStyle/>
                    <a:p>
                      <a:pPr algn="l" fontAlgn="t"/>
                      <a:r>
                        <a:rPr lang="ru-RU" sz="1050" u="none" strike="noStrike">
                          <a:effectLst/>
                        </a:rPr>
                        <a:t>Номер документа</a:t>
                      </a:r>
                      <a:endParaRPr lang="ru-RU" sz="1050" b="0" i="0" u="none" strike="noStrike">
                        <a:solidFill>
                          <a:srgbClr val="FFFFFF"/>
                        </a:solidFill>
                        <a:effectLst/>
                        <a:latin typeface="Calibri" panose="020F0502020204030204" pitchFamily="34" charset="0"/>
                      </a:endParaRPr>
                    </a:p>
                  </a:txBody>
                  <a:tcPr marL="5347" marR="5347" marT="5347" marB="0"/>
                </a:tc>
                <a:tc>
                  <a:txBody>
                    <a:bodyPr/>
                    <a:lstStyle/>
                    <a:p>
                      <a:pPr algn="l" fontAlgn="t"/>
                      <a:r>
                        <a:rPr lang="ru-RU" sz="1050" u="none" strike="noStrike">
                          <a:effectLst/>
                        </a:rPr>
                        <a:t>Дата документа</a:t>
                      </a:r>
                      <a:endParaRPr lang="ru-RU" sz="1050" b="0" i="0" u="none" strike="noStrike">
                        <a:solidFill>
                          <a:srgbClr val="FFFFFF"/>
                        </a:solidFill>
                        <a:effectLst/>
                        <a:latin typeface="Calibri" panose="020F0502020204030204" pitchFamily="34" charset="0"/>
                      </a:endParaRPr>
                    </a:p>
                  </a:txBody>
                  <a:tcPr marL="5347" marR="5347" marT="5347" marB="0"/>
                </a:tc>
                <a:tc>
                  <a:txBody>
                    <a:bodyPr/>
                    <a:lstStyle/>
                    <a:p>
                      <a:pPr algn="l" fontAlgn="t"/>
                      <a:r>
                        <a:rPr lang="ru-RU" sz="1050" u="none" strike="noStrike">
                          <a:effectLst/>
                        </a:rPr>
                        <a:t>Юридическое лицо</a:t>
                      </a:r>
                      <a:endParaRPr lang="ru-RU" sz="1050" b="0" i="0" u="none" strike="noStrike">
                        <a:solidFill>
                          <a:srgbClr val="FFFFFF"/>
                        </a:solidFill>
                        <a:effectLst/>
                        <a:latin typeface="Calibri" panose="020F0502020204030204" pitchFamily="34" charset="0"/>
                      </a:endParaRPr>
                    </a:p>
                  </a:txBody>
                  <a:tcPr marL="5347" marR="5347" marT="5347" marB="0"/>
                </a:tc>
                <a:tc>
                  <a:txBody>
                    <a:bodyPr/>
                    <a:lstStyle/>
                    <a:p>
                      <a:pPr algn="ctr" fontAlgn="t"/>
                      <a:r>
                        <a:rPr lang="ru-RU" sz="1050" u="none" strike="noStrike" dirty="0">
                          <a:effectLst/>
                        </a:rPr>
                        <a:t>ФИО должностного лица</a:t>
                      </a:r>
                      <a:endParaRPr lang="ru-RU" sz="1050" b="0" i="0" u="none" strike="noStrike" dirty="0">
                        <a:solidFill>
                          <a:srgbClr val="FFFFFF"/>
                        </a:solidFill>
                        <a:effectLst/>
                        <a:latin typeface="Calibri" panose="020F0502020204030204" pitchFamily="34" charset="0"/>
                      </a:endParaRPr>
                    </a:p>
                  </a:txBody>
                  <a:tcPr marL="5347" marR="5347" marT="5347" marB="0"/>
                </a:tc>
                <a:tc>
                  <a:txBody>
                    <a:bodyPr/>
                    <a:lstStyle/>
                    <a:p>
                      <a:pPr algn="l" fontAlgn="t"/>
                      <a:r>
                        <a:rPr lang="ru-RU" sz="1050" u="none" strike="noStrike">
                          <a:effectLst/>
                        </a:rPr>
                        <a:t>Стадия</a:t>
                      </a:r>
                      <a:endParaRPr lang="ru-RU" sz="1050" b="0" i="0" u="none" strike="noStrike">
                        <a:solidFill>
                          <a:srgbClr val="FFFFFF"/>
                        </a:solidFill>
                        <a:effectLst/>
                        <a:latin typeface="Calibri" panose="020F0502020204030204" pitchFamily="34" charset="0"/>
                      </a:endParaRPr>
                    </a:p>
                  </a:txBody>
                  <a:tcPr marL="5347" marR="5347" marT="5347" marB="0"/>
                </a:tc>
                <a:tc>
                  <a:txBody>
                    <a:bodyPr/>
                    <a:lstStyle/>
                    <a:p>
                      <a:pPr algn="l" fontAlgn="t"/>
                      <a:r>
                        <a:rPr lang="ru-RU" sz="1050" u="none" strike="noStrike">
                          <a:effectLst/>
                        </a:rPr>
                        <a:t>Наименование мероприятия с указанием пункта плана и года плана</a:t>
                      </a:r>
                      <a:endParaRPr lang="ru-RU" sz="1050" b="0" i="0" u="none" strike="noStrike">
                        <a:solidFill>
                          <a:srgbClr val="FFFFFF"/>
                        </a:solidFill>
                        <a:effectLst/>
                        <a:latin typeface="Calibri" panose="020F0502020204030204" pitchFamily="34" charset="0"/>
                      </a:endParaRPr>
                    </a:p>
                  </a:txBody>
                  <a:tcPr marL="5347" marR="5347" marT="5347" marB="0"/>
                </a:tc>
                <a:extLst>
                  <a:ext uri="{0D108BD9-81ED-4DB2-BD59-A6C34878D82A}">
                    <a16:rowId xmlns:a16="http://schemas.microsoft.com/office/drawing/2014/main" xmlns="" val="2248781712"/>
                  </a:ext>
                </a:extLst>
              </a:tr>
              <a:tr h="901096">
                <a:tc>
                  <a:txBody>
                    <a:bodyPr/>
                    <a:lstStyle/>
                    <a:p>
                      <a:pPr algn="l" fontAlgn="t"/>
                      <a:r>
                        <a:rPr lang="ru-RU" sz="1050" u="none" strike="noStrike">
                          <a:effectLst/>
                        </a:rPr>
                        <a:t>05-12/3</a:t>
                      </a:r>
                      <a:endParaRPr lang="ru-RU" sz="1050" b="0" i="0" u="none" strike="noStrike">
                        <a:solidFill>
                          <a:srgbClr val="000000"/>
                        </a:solidFill>
                        <a:effectLst/>
                        <a:latin typeface="Calibri" panose="020F0502020204030204" pitchFamily="34" charset="0"/>
                      </a:endParaRPr>
                    </a:p>
                  </a:txBody>
                  <a:tcPr marL="5347" marR="5347" marT="5347" marB="0"/>
                </a:tc>
                <a:tc>
                  <a:txBody>
                    <a:bodyPr/>
                    <a:lstStyle/>
                    <a:p>
                      <a:pPr algn="l" fontAlgn="t"/>
                      <a:r>
                        <a:rPr lang="ru-RU" sz="1050" u="none" strike="noStrike">
                          <a:effectLst/>
                        </a:rPr>
                        <a:t>29.12.2017</a:t>
                      </a:r>
                      <a:endParaRPr lang="ru-RU" sz="1050" b="0" i="0" u="none" strike="noStrike">
                        <a:solidFill>
                          <a:srgbClr val="000000"/>
                        </a:solidFill>
                        <a:effectLst/>
                        <a:latin typeface="Calibri" panose="020F0502020204030204" pitchFamily="34" charset="0"/>
                      </a:endParaRPr>
                    </a:p>
                  </a:txBody>
                  <a:tcPr marL="5347" marR="5347" marT="5347" marB="0"/>
                </a:tc>
                <a:tc>
                  <a:txBody>
                    <a:bodyPr/>
                    <a:lstStyle/>
                    <a:p>
                      <a:pPr algn="l" fontAlgn="t"/>
                      <a:r>
                        <a:rPr lang="ru-RU" sz="1050" u="none" strike="noStrike">
                          <a:effectLst/>
                        </a:rPr>
                        <a:t>КРАЕВОЕ ГОСУДАРСТВЕННОЕ КАЗЕННОЕ УЧРЕЖДЕНИЕ "ПРИМГОСАВТОНАДЗОР"</a:t>
                      </a:r>
                      <a:endParaRPr lang="ru-RU" sz="1050" b="0" i="0" u="none" strike="noStrike">
                        <a:solidFill>
                          <a:srgbClr val="000000"/>
                        </a:solidFill>
                        <a:effectLst/>
                        <a:latin typeface="Calibri" panose="020F0502020204030204" pitchFamily="34" charset="0"/>
                      </a:endParaRPr>
                    </a:p>
                  </a:txBody>
                  <a:tcPr marL="5347" marR="5347" marT="5347"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50" u="none" strike="noStrike" dirty="0">
                          <a:effectLst/>
                        </a:rPr>
                        <a:t>ФИО должностного лица</a:t>
                      </a:r>
                      <a:endParaRPr lang="ru-RU" sz="1050" b="0" i="0" u="none" strike="noStrike" dirty="0">
                        <a:solidFill>
                          <a:srgbClr val="FFFFFF"/>
                        </a:solidFill>
                        <a:effectLst/>
                        <a:latin typeface="Calibri" panose="020F0502020204030204" pitchFamily="34" charset="0"/>
                      </a:endParaRPr>
                    </a:p>
                    <a:p>
                      <a:pPr algn="ctr" fontAlgn="t"/>
                      <a:endParaRPr lang="ru-RU" sz="1050" b="0" i="0" u="none" strike="noStrike" dirty="0">
                        <a:solidFill>
                          <a:srgbClr val="000000"/>
                        </a:solidFill>
                        <a:effectLst/>
                        <a:latin typeface="Calibri" panose="020F0502020204030204" pitchFamily="34" charset="0"/>
                      </a:endParaRPr>
                    </a:p>
                  </a:txBody>
                  <a:tcPr marL="5347" marR="5347" marT="5347" marB="0"/>
                </a:tc>
                <a:tc>
                  <a:txBody>
                    <a:bodyPr/>
                    <a:lstStyle/>
                    <a:p>
                      <a:pPr algn="l" fontAlgn="t"/>
                      <a:r>
                        <a:rPr lang="ru-RU" sz="1050" u="none" strike="noStrike">
                          <a:effectLst/>
                        </a:rPr>
                        <a:t>Назначено административное наказание</a:t>
                      </a:r>
                      <a:endParaRPr lang="ru-RU" sz="1050" b="0" i="0" u="none" strike="noStrike">
                        <a:solidFill>
                          <a:srgbClr val="000000"/>
                        </a:solidFill>
                        <a:effectLst/>
                        <a:latin typeface="Calibri" panose="020F0502020204030204" pitchFamily="34" charset="0"/>
                      </a:endParaRPr>
                    </a:p>
                  </a:txBody>
                  <a:tcPr marL="5347" marR="5347" marT="5347" marB="0"/>
                </a:tc>
                <a:tc>
                  <a:txBody>
                    <a:bodyPr/>
                    <a:lstStyle/>
                    <a:p>
                      <a:pPr algn="l" fontAlgn="t"/>
                      <a:r>
                        <a:rPr lang="ru-RU" sz="1050" u="none" strike="noStrike" dirty="0">
                          <a:effectLst/>
                        </a:rPr>
                        <a:t>Проверка целевого и эффективного расходования средств краевого  бюджета, предоставленных департаментом  по координации  правоохранительной деятельности, исполнения административного законодательства и обеспечения деятельности мировых судей Приморского края краевому государственному казенному учреждению "</a:t>
                      </a:r>
                      <a:r>
                        <a:rPr lang="ru-RU" sz="1050" u="none" strike="noStrike" dirty="0" err="1">
                          <a:effectLst/>
                        </a:rPr>
                        <a:t>Примгосавтонадзор</a:t>
                      </a:r>
                      <a:r>
                        <a:rPr lang="ru-RU" sz="1050" u="none" strike="noStrike" dirty="0">
                          <a:effectLst/>
                        </a:rPr>
                        <a:t>" на реализацию основного мероприятия "Развитие системы профилактического видеонаблюдения и автоматической фиксации нарушений Правил дорожного движения Российской Федерации" в рамках подпрограммы  "Повышение безопасности дорожного движения в Приморском крае" на 2015 - 2020 годы" и обеспечение деятельности краевого государственного казенного учреждения "</a:t>
                      </a:r>
                      <a:r>
                        <a:rPr lang="ru-RU" sz="1050" u="none" strike="noStrike" dirty="0" err="1">
                          <a:effectLst/>
                        </a:rPr>
                        <a:t>Примгосавтонадзор</a:t>
                      </a:r>
                      <a:r>
                        <a:rPr lang="ru-RU" sz="1050" u="none" strike="noStrike" dirty="0">
                          <a:effectLst/>
                        </a:rPr>
                        <a:t>" при исполнении государственной программы Приморского края "Безопасный край" на 2015 - 2020 годы" за 2016 год и истекший период 2017 года. 2.29. 2017</a:t>
                      </a:r>
                      <a:endParaRPr lang="ru-RU" sz="1050" b="0" i="0" u="none" strike="noStrike" dirty="0">
                        <a:solidFill>
                          <a:srgbClr val="000000"/>
                        </a:solidFill>
                        <a:effectLst/>
                        <a:latin typeface="Calibri" panose="020F0502020204030204" pitchFamily="34" charset="0"/>
                      </a:endParaRPr>
                    </a:p>
                  </a:txBody>
                  <a:tcPr marL="5347" marR="5347" marT="5347" marB="0"/>
                </a:tc>
                <a:extLst>
                  <a:ext uri="{0D108BD9-81ED-4DB2-BD59-A6C34878D82A}">
                    <a16:rowId xmlns:a16="http://schemas.microsoft.com/office/drawing/2014/main" xmlns="" val="701796923"/>
                  </a:ext>
                </a:extLst>
              </a:tr>
              <a:tr h="478972">
                <a:tc>
                  <a:txBody>
                    <a:bodyPr/>
                    <a:lstStyle/>
                    <a:p>
                      <a:pPr algn="l" fontAlgn="t"/>
                      <a:r>
                        <a:rPr lang="ru-RU" sz="1050" u="none" strike="noStrike">
                          <a:effectLst/>
                        </a:rPr>
                        <a:t>05-13/3</a:t>
                      </a:r>
                      <a:endParaRPr lang="ru-RU" sz="1050" b="0" i="0" u="none" strike="noStrike">
                        <a:solidFill>
                          <a:srgbClr val="000000"/>
                        </a:solidFill>
                        <a:effectLst/>
                        <a:latin typeface="Calibri" panose="020F0502020204030204" pitchFamily="34" charset="0"/>
                      </a:endParaRPr>
                    </a:p>
                  </a:txBody>
                  <a:tcPr marL="5347" marR="5347" marT="5347" marB="0"/>
                </a:tc>
                <a:tc>
                  <a:txBody>
                    <a:bodyPr/>
                    <a:lstStyle/>
                    <a:p>
                      <a:pPr algn="l" fontAlgn="t"/>
                      <a:r>
                        <a:rPr lang="ru-RU" sz="1050" u="none" strike="noStrike">
                          <a:effectLst/>
                        </a:rPr>
                        <a:t>29.01.2019</a:t>
                      </a:r>
                      <a:endParaRPr lang="ru-RU" sz="1050" b="0" i="0" u="none" strike="noStrike">
                        <a:solidFill>
                          <a:srgbClr val="000000"/>
                        </a:solidFill>
                        <a:effectLst/>
                        <a:latin typeface="Calibri" panose="020F0502020204030204" pitchFamily="34" charset="0"/>
                      </a:endParaRPr>
                    </a:p>
                  </a:txBody>
                  <a:tcPr marL="5347" marR="5347" marT="5347" marB="0"/>
                </a:tc>
                <a:tc>
                  <a:txBody>
                    <a:bodyPr/>
                    <a:lstStyle/>
                    <a:p>
                      <a:pPr algn="l" fontAlgn="t"/>
                      <a:r>
                        <a:rPr lang="ru-RU" sz="1050" u="none" strike="noStrike">
                          <a:effectLst/>
                        </a:rPr>
                        <a:t>ГОСУДАРСТВЕННОЕ КАЗЕННОЕ УЧРЕЖДЕНИЕ ПРИМОРСКОГО КРАЯ ПО ПОЖАРНОЙ БЕЗОПАСНОСТИ, ДЕЛАМ ГРАЖДАНСКОЙ ОБОРОНЫ, ЗАЩИТЕ НАСЕЛЕНИЯ И ТЕРРИТОРИЙ ОТ ЧРЕЗВЫЧАЙНЫХ СИТУАЦИЙ</a:t>
                      </a:r>
                      <a:endParaRPr lang="ru-RU" sz="1050" b="0" i="0" u="none" strike="noStrike">
                        <a:solidFill>
                          <a:srgbClr val="000000"/>
                        </a:solidFill>
                        <a:effectLst/>
                        <a:latin typeface="Calibri" panose="020F0502020204030204" pitchFamily="34" charset="0"/>
                      </a:endParaRPr>
                    </a:p>
                  </a:txBody>
                  <a:tcPr marL="5347" marR="5347" marT="5347"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50" u="none" strike="noStrike" dirty="0">
                          <a:effectLst/>
                        </a:rPr>
                        <a:t>ФИО должностного лица</a:t>
                      </a:r>
                      <a:endParaRPr lang="ru-RU" sz="1050" b="0" i="0" u="none" strike="noStrike" dirty="0">
                        <a:solidFill>
                          <a:srgbClr val="FFFFFF"/>
                        </a:solidFill>
                        <a:effectLst/>
                        <a:latin typeface="Calibri" panose="020F0502020204030204" pitchFamily="34" charset="0"/>
                      </a:endParaRPr>
                    </a:p>
                    <a:p>
                      <a:pPr algn="ctr" fontAlgn="t"/>
                      <a:endParaRPr lang="ru-RU" sz="1050" b="0" i="0" u="none" strike="noStrike" dirty="0">
                        <a:solidFill>
                          <a:srgbClr val="000000"/>
                        </a:solidFill>
                        <a:effectLst/>
                        <a:latin typeface="Calibri" panose="020F0502020204030204" pitchFamily="34" charset="0"/>
                      </a:endParaRPr>
                    </a:p>
                  </a:txBody>
                  <a:tcPr marL="5347" marR="5347" marT="5347" marB="0"/>
                </a:tc>
                <a:tc>
                  <a:txBody>
                    <a:bodyPr/>
                    <a:lstStyle/>
                    <a:p>
                      <a:pPr algn="l" fontAlgn="t"/>
                      <a:r>
                        <a:rPr lang="ru-RU" sz="1050" u="none" strike="noStrike">
                          <a:effectLst/>
                        </a:rPr>
                        <a:t>Назначено административное наказание</a:t>
                      </a:r>
                      <a:endParaRPr lang="ru-RU" sz="1050" b="0" i="0" u="none" strike="noStrike">
                        <a:solidFill>
                          <a:srgbClr val="000000"/>
                        </a:solidFill>
                        <a:effectLst/>
                        <a:latin typeface="Calibri" panose="020F0502020204030204" pitchFamily="34" charset="0"/>
                      </a:endParaRPr>
                    </a:p>
                  </a:txBody>
                  <a:tcPr marL="5347" marR="5347" marT="5347" marB="0"/>
                </a:tc>
                <a:tc>
                  <a:txBody>
                    <a:bodyPr/>
                    <a:lstStyle/>
                    <a:p>
                      <a:pPr algn="l" fontAlgn="t"/>
                      <a:r>
                        <a:rPr lang="ru-RU" sz="1050" u="none" strike="noStrike">
                          <a:effectLst/>
                        </a:rPr>
                        <a:t>Проверка целевого и эффективного использования бюджетных средств, выделенных на мероприятия подпрограммы 2 "Пожарная безопасность" на 2013-2020 годы государственной программы Приморского края "Защита населения и территории от чрезвычайных ситуаций, обеспечение пожарной безопасности людей на водных объектах Приморского края" на 2013-2020 годы, утвержденной постановлением Администрации Приморского края от 07.12.2012 № 386-па. 2.8.4 2018</a:t>
                      </a:r>
                      <a:endParaRPr lang="ru-RU" sz="1050" b="0" i="0" u="none" strike="noStrike">
                        <a:solidFill>
                          <a:srgbClr val="000000"/>
                        </a:solidFill>
                        <a:effectLst/>
                        <a:latin typeface="Calibri" panose="020F0502020204030204" pitchFamily="34" charset="0"/>
                      </a:endParaRPr>
                    </a:p>
                  </a:txBody>
                  <a:tcPr marL="5347" marR="5347" marT="5347" marB="0"/>
                </a:tc>
                <a:extLst>
                  <a:ext uri="{0D108BD9-81ED-4DB2-BD59-A6C34878D82A}">
                    <a16:rowId xmlns:a16="http://schemas.microsoft.com/office/drawing/2014/main" xmlns="" val="1175534124"/>
                  </a:ext>
                </a:extLst>
              </a:tr>
              <a:tr h="496388">
                <a:tc>
                  <a:txBody>
                    <a:bodyPr/>
                    <a:lstStyle/>
                    <a:p>
                      <a:pPr algn="l" fontAlgn="t"/>
                      <a:r>
                        <a:rPr lang="ru-RU" sz="1050" u="none" strike="noStrike">
                          <a:effectLst/>
                        </a:rPr>
                        <a:t>05-15/1</a:t>
                      </a:r>
                      <a:endParaRPr lang="ru-RU" sz="1050" b="0" i="0" u="none" strike="noStrike">
                        <a:solidFill>
                          <a:srgbClr val="000000"/>
                        </a:solidFill>
                        <a:effectLst/>
                        <a:latin typeface="Calibri" panose="020F0502020204030204" pitchFamily="34" charset="0"/>
                      </a:endParaRPr>
                    </a:p>
                  </a:txBody>
                  <a:tcPr marL="5347" marR="5347" marT="5347" marB="0"/>
                </a:tc>
                <a:tc>
                  <a:txBody>
                    <a:bodyPr/>
                    <a:lstStyle/>
                    <a:p>
                      <a:pPr algn="l" fontAlgn="t"/>
                      <a:r>
                        <a:rPr lang="ru-RU" sz="1050" u="none" strike="noStrike">
                          <a:effectLst/>
                        </a:rPr>
                        <a:t>29.01.2019</a:t>
                      </a:r>
                      <a:endParaRPr lang="ru-RU" sz="1050" b="0" i="0" u="none" strike="noStrike">
                        <a:solidFill>
                          <a:srgbClr val="000000"/>
                        </a:solidFill>
                        <a:effectLst/>
                        <a:latin typeface="Calibri" panose="020F0502020204030204" pitchFamily="34" charset="0"/>
                      </a:endParaRPr>
                    </a:p>
                  </a:txBody>
                  <a:tcPr marL="5347" marR="5347" marT="5347" marB="0"/>
                </a:tc>
                <a:tc>
                  <a:txBody>
                    <a:bodyPr/>
                    <a:lstStyle/>
                    <a:p>
                      <a:pPr algn="l" fontAlgn="t"/>
                      <a:r>
                        <a:rPr lang="ru-RU" sz="1050" u="none" strike="noStrike">
                          <a:effectLst/>
                        </a:rPr>
                        <a:t>ГОСУДАРСТВЕННОЕ КАЗЕННОЕ УЧРЕЖДЕНИЕ ПРИМОРСКОГО КРАЯ ПО ПОЖАРНОЙ БЕЗОПАСНОСТИ, ДЕЛАМ ГРАЖДАНСКОЙ ОБОРОНЫ, ЗАЩИТЕ НАСЕЛЕНИЯ И ТЕРРИТОРИЙ ОТ ЧРЕЗВЫЧАЙНЫХ СИТУАЦИЙ</a:t>
                      </a:r>
                      <a:endParaRPr lang="ru-RU" sz="1050" b="0" i="0" u="none" strike="noStrike">
                        <a:solidFill>
                          <a:srgbClr val="000000"/>
                        </a:solidFill>
                        <a:effectLst/>
                        <a:latin typeface="Calibri" panose="020F0502020204030204" pitchFamily="34" charset="0"/>
                      </a:endParaRPr>
                    </a:p>
                  </a:txBody>
                  <a:tcPr marL="5347" marR="5347" marT="5347"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50" u="none" strike="noStrike" dirty="0">
                          <a:effectLst/>
                        </a:rPr>
                        <a:t>ФИО должностного лица</a:t>
                      </a:r>
                      <a:endParaRPr lang="ru-RU" sz="1050" b="0" i="0" u="none" strike="noStrike" dirty="0">
                        <a:solidFill>
                          <a:srgbClr val="FFFFFF"/>
                        </a:solidFill>
                        <a:effectLst/>
                        <a:latin typeface="Calibri" panose="020F0502020204030204" pitchFamily="34" charset="0"/>
                      </a:endParaRPr>
                    </a:p>
                    <a:p>
                      <a:pPr algn="ctr" fontAlgn="t"/>
                      <a:endParaRPr lang="ru-RU" sz="1050" b="0" i="0" u="none" strike="noStrike" dirty="0">
                        <a:solidFill>
                          <a:srgbClr val="000000"/>
                        </a:solidFill>
                        <a:effectLst/>
                        <a:latin typeface="Calibri" panose="020F0502020204030204" pitchFamily="34" charset="0"/>
                      </a:endParaRPr>
                    </a:p>
                  </a:txBody>
                  <a:tcPr marL="5347" marR="5347" marT="5347" marB="0"/>
                </a:tc>
                <a:tc>
                  <a:txBody>
                    <a:bodyPr/>
                    <a:lstStyle/>
                    <a:p>
                      <a:pPr algn="l" fontAlgn="t"/>
                      <a:r>
                        <a:rPr lang="ru-RU" sz="1050" u="none" strike="noStrike">
                          <a:effectLst/>
                        </a:rPr>
                        <a:t>Назначено административное наказание</a:t>
                      </a:r>
                      <a:endParaRPr lang="ru-RU" sz="1050" b="0" i="0" u="none" strike="noStrike">
                        <a:solidFill>
                          <a:srgbClr val="000000"/>
                        </a:solidFill>
                        <a:effectLst/>
                        <a:latin typeface="Calibri" panose="020F0502020204030204" pitchFamily="34" charset="0"/>
                      </a:endParaRPr>
                    </a:p>
                  </a:txBody>
                  <a:tcPr marL="5347" marR="5347" marT="5347" marB="0"/>
                </a:tc>
                <a:tc>
                  <a:txBody>
                    <a:bodyPr/>
                    <a:lstStyle/>
                    <a:p>
                      <a:pPr algn="l" fontAlgn="t"/>
                      <a:r>
                        <a:rPr lang="ru-RU" sz="1050" u="none" strike="noStrike">
                          <a:effectLst/>
                        </a:rPr>
                        <a:t>Проверка целевого и эффективного использования бюджетных средств, выделенных на мероприятия подпрограммы 2 "Пожарная безопасность" на 2013-2020 годы государственной программы Приморского края "Защита населения и территории от чрезвычайных ситуаций, обеспечение пожарной безопасности людей на водных объектах Приморского края" на 2013-2020 годы, утвержденной постановлением Администрации Приморского края от 07.12.2012 № 386-па. 2.8.4 2018</a:t>
                      </a:r>
                      <a:endParaRPr lang="ru-RU" sz="1050" b="0" i="0" u="none" strike="noStrike">
                        <a:solidFill>
                          <a:srgbClr val="000000"/>
                        </a:solidFill>
                        <a:effectLst/>
                        <a:latin typeface="Calibri" panose="020F0502020204030204" pitchFamily="34" charset="0"/>
                      </a:endParaRPr>
                    </a:p>
                  </a:txBody>
                  <a:tcPr marL="5347" marR="5347" marT="5347" marB="0"/>
                </a:tc>
                <a:extLst>
                  <a:ext uri="{0D108BD9-81ED-4DB2-BD59-A6C34878D82A}">
                    <a16:rowId xmlns:a16="http://schemas.microsoft.com/office/drawing/2014/main" xmlns="" val="138268290"/>
                  </a:ext>
                </a:extLst>
              </a:tr>
              <a:tr h="202258">
                <a:tc>
                  <a:txBody>
                    <a:bodyPr/>
                    <a:lstStyle/>
                    <a:p>
                      <a:pPr algn="l" fontAlgn="t"/>
                      <a:r>
                        <a:rPr lang="ru-RU" sz="1050" b="1" u="none" strike="noStrike">
                          <a:solidFill>
                            <a:srgbClr val="FF0000"/>
                          </a:solidFill>
                          <a:effectLst/>
                        </a:rPr>
                        <a:t>05-15/1</a:t>
                      </a:r>
                      <a:endParaRPr lang="ru-RU" sz="1050" b="1" i="0" u="none" strike="noStrike">
                        <a:solidFill>
                          <a:srgbClr val="FF0000"/>
                        </a:solidFill>
                        <a:effectLst/>
                        <a:latin typeface="Calibri" panose="020F0502020204030204" pitchFamily="34" charset="0"/>
                      </a:endParaRPr>
                    </a:p>
                  </a:txBody>
                  <a:tcPr marL="5347" marR="5347" marT="5347" marB="0"/>
                </a:tc>
                <a:tc>
                  <a:txBody>
                    <a:bodyPr/>
                    <a:lstStyle/>
                    <a:p>
                      <a:pPr algn="l" fontAlgn="t"/>
                      <a:r>
                        <a:rPr lang="ru-RU" sz="1050" b="1" u="none" strike="noStrike">
                          <a:solidFill>
                            <a:srgbClr val="FF0000"/>
                          </a:solidFill>
                          <a:effectLst/>
                        </a:rPr>
                        <a:t>06.04.2018</a:t>
                      </a:r>
                      <a:endParaRPr lang="ru-RU" sz="1050" b="1" i="0" u="none" strike="noStrike">
                        <a:solidFill>
                          <a:srgbClr val="FF0000"/>
                        </a:solidFill>
                        <a:effectLst/>
                        <a:latin typeface="Calibri" panose="020F0502020204030204" pitchFamily="34" charset="0"/>
                      </a:endParaRPr>
                    </a:p>
                  </a:txBody>
                  <a:tcPr marL="5347" marR="5347" marT="5347" marB="0"/>
                </a:tc>
                <a:tc>
                  <a:txBody>
                    <a:bodyPr/>
                    <a:lstStyle/>
                    <a:p>
                      <a:pPr algn="l" fontAlgn="t"/>
                      <a:r>
                        <a:rPr lang="ru-RU" sz="1050" b="1" u="none" strike="noStrike">
                          <a:solidFill>
                            <a:srgbClr val="FF0000"/>
                          </a:solidFill>
                          <a:effectLst/>
                        </a:rPr>
                        <a:t>КРАЕВОЕ ГОСУДАРСТВЕННОЕ КАЗЕННОЕ УЧРЕЖДЕНИЕ "УПРАВЛЕНИЕ ЗЕМЛЯМИ И ИМУЩЕСТВОМ НА ТЕРРИТОРИИ ПРИМОРСКОГО КРАЯ"</a:t>
                      </a:r>
                      <a:endParaRPr lang="ru-RU" sz="1050" b="1" i="0" u="none" strike="noStrike">
                        <a:solidFill>
                          <a:srgbClr val="FF0000"/>
                        </a:solidFill>
                        <a:effectLst/>
                        <a:latin typeface="Calibri" panose="020F0502020204030204" pitchFamily="34" charset="0"/>
                      </a:endParaRPr>
                    </a:p>
                  </a:txBody>
                  <a:tcPr marL="5347" marR="5347" marT="5347"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50" u="none" strike="noStrike" dirty="0">
                          <a:effectLst/>
                        </a:rPr>
                        <a:t>ФИО должностного лица</a:t>
                      </a:r>
                      <a:endParaRPr lang="ru-RU" sz="1050" b="0" i="0" u="none" strike="noStrike" dirty="0">
                        <a:solidFill>
                          <a:srgbClr val="FFFFFF"/>
                        </a:solidFill>
                        <a:effectLst/>
                        <a:latin typeface="Calibri" panose="020F0502020204030204" pitchFamily="34" charset="0"/>
                      </a:endParaRPr>
                    </a:p>
                    <a:p>
                      <a:pPr algn="ctr" fontAlgn="t"/>
                      <a:endParaRPr lang="ru-RU" sz="1050" b="1" i="0" u="none" strike="noStrike" dirty="0">
                        <a:solidFill>
                          <a:srgbClr val="FF0000"/>
                        </a:solidFill>
                        <a:effectLst/>
                        <a:latin typeface="Calibri" panose="020F0502020204030204" pitchFamily="34" charset="0"/>
                      </a:endParaRPr>
                    </a:p>
                  </a:txBody>
                  <a:tcPr marL="5347" marR="5347" marT="5347" marB="0"/>
                </a:tc>
                <a:tc>
                  <a:txBody>
                    <a:bodyPr/>
                    <a:lstStyle/>
                    <a:p>
                      <a:pPr algn="l" fontAlgn="t"/>
                      <a:r>
                        <a:rPr lang="ru-RU" sz="1050" b="1" u="none" strike="noStrike">
                          <a:solidFill>
                            <a:srgbClr val="FF0000"/>
                          </a:solidFill>
                          <a:effectLst/>
                        </a:rPr>
                        <a:t>Назначено административное наказание</a:t>
                      </a:r>
                      <a:endParaRPr lang="ru-RU" sz="1050" b="1" i="0" u="none" strike="noStrike">
                        <a:solidFill>
                          <a:srgbClr val="FF0000"/>
                        </a:solidFill>
                        <a:effectLst/>
                        <a:latin typeface="Calibri" panose="020F0502020204030204" pitchFamily="34" charset="0"/>
                      </a:endParaRPr>
                    </a:p>
                  </a:txBody>
                  <a:tcPr marL="5347" marR="5347" marT="5347" marB="0"/>
                </a:tc>
                <a:tc>
                  <a:txBody>
                    <a:bodyPr/>
                    <a:lstStyle/>
                    <a:p>
                      <a:pPr algn="l" fontAlgn="t"/>
                      <a:r>
                        <a:rPr lang="ru-RU" sz="1050" b="1" u="none" strike="noStrike" dirty="0">
                          <a:solidFill>
                            <a:srgbClr val="FF0000"/>
                          </a:solidFill>
                          <a:effectLst/>
                        </a:rPr>
                        <a:t>Проверка доходов краевого и местных бюджетов, администрируемых департаментом земельных и имущественных отношений Приморского края. 2.8.1 2018</a:t>
                      </a:r>
                      <a:endParaRPr lang="ru-RU" sz="1050" b="1" i="0" u="none" strike="noStrike" dirty="0">
                        <a:solidFill>
                          <a:srgbClr val="FF0000"/>
                        </a:solidFill>
                        <a:effectLst/>
                        <a:latin typeface="Calibri" panose="020F0502020204030204" pitchFamily="34" charset="0"/>
                      </a:endParaRPr>
                    </a:p>
                  </a:txBody>
                  <a:tcPr marL="5347" marR="5347" marT="5347" marB="0"/>
                </a:tc>
                <a:extLst>
                  <a:ext uri="{0D108BD9-81ED-4DB2-BD59-A6C34878D82A}">
                    <a16:rowId xmlns:a16="http://schemas.microsoft.com/office/drawing/2014/main" xmlns="" val="2221037688"/>
                  </a:ext>
                </a:extLst>
              </a:tr>
              <a:tr h="748571">
                <a:tc>
                  <a:txBody>
                    <a:bodyPr/>
                    <a:lstStyle/>
                    <a:p>
                      <a:pPr algn="l" fontAlgn="t"/>
                      <a:r>
                        <a:rPr lang="ru-RU" sz="1050" u="none" strike="noStrike">
                          <a:effectLst/>
                        </a:rPr>
                        <a:t>05-15/2</a:t>
                      </a:r>
                      <a:endParaRPr lang="ru-RU" sz="1050" b="0" i="0" u="none" strike="noStrike">
                        <a:solidFill>
                          <a:srgbClr val="000000"/>
                        </a:solidFill>
                        <a:effectLst/>
                        <a:latin typeface="Calibri" panose="020F0502020204030204" pitchFamily="34" charset="0"/>
                      </a:endParaRPr>
                    </a:p>
                  </a:txBody>
                  <a:tcPr marL="5347" marR="5347" marT="5347" marB="0"/>
                </a:tc>
                <a:tc>
                  <a:txBody>
                    <a:bodyPr/>
                    <a:lstStyle/>
                    <a:p>
                      <a:pPr algn="l" fontAlgn="t"/>
                      <a:r>
                        <a:rPr lang="ru-RU" sz="1050" u="none" strike="noStrike">
                          <a:effectLst/>
                        </a:rPr>
                        <a:t>29.01.2019</a:t>
                      </a:r>
                      <a:endParaRPr lang="ru-RU" sz="1050" b="0" i="0" u="none" strike="noStrike">
                        <a:solidFill>
                          <a:srgbClr val="000000"/>
                        </a:solidFill>
                        <a:effectLst/>
                        <a:latin typeface="Calibri" panose="020F0502020204030204" pitchFamily="34" charset="0"/>
                      </a:endParaRPr>
                    </a:p>
                  </a:txBody>
                  <a:tcPr marL="5347" marR="5347" marT="5347" marB="0"/>
                </a:tc>
                <a:tc>
                  <a:txBody>
                    <a:bodyPr/>
                    <a:lstStyle/>
                    <a:p>
                      <a:pPr algn="l" fontAlgn="t"/>
                      <a:r>
                        <a:rPr lang="ru-RU" sz="1050" u="none" strike="noStrike">
                          <a:effectLst/>
                        </a:rPr>
                        <a:t>ГОСУДАРСТВЕННОЕ КАЗЕННОЕ УЧРЕЖДЕНИЕ ПРИМОРСКОГО КРАЯ ПО ПОЖАРНОЙ БЕЗОПАСНОСТИ, ДЕЛАМ ГРАЖДАНСКОЙ ОБОРОНЫ, ЗАЩИТЕ НАСЕЛЕНИЯ И ТЕРРИТОРИЙ ОТ ЧРЕЗВЫЧАЙНЫХ СИТУАЦИЙ</a:t>
                      </a:r>
                      <a:endParaRPr lang="ru-RU" sz="1050" b="0" i="0" u="none" strike="noStrike">
                        <a:solidFill>
                          <a:srgbClr val="000000"/>
                        </a:solidFill>
                        <a:effectLst/>
                        <a:latin typeface="Calibri" panose="020F0502020204030204" pitchFamily="34" charset="0"/>
                      </a:endParaRPr>
                    </a:p>
                  </a:txBody>
                  <a:tcPr marL="5347" marR="5347" marT="5347"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50" u="none" strike="noStrike" dirty="0">
                          <a:effectLst/>
                        </a:rPr>
                        <a:t>ФИО должностного лица</a:t>
                      </a:r>
                      <a:endParaRPr lang="ru-RU" sz="1050" b="0" i="0" u="none" strike="noStrike" dirty="0">
                        <a:solidFill>
                          <a:srgbClr val="FFFFFF"/>
                        </a:solidFill>
                        <a:effectLst/>
                        <a:latin typeface="Calibri" panose="020F0502020204030204" pitchFamily="34" charset="0"/>
                      </a:endParaRPr>
                    </a:p>
                    <a:p>
                      <a:pPr algn="ctr" fontAlgn="t"/>
                      <a:endParaRPr lang="ru-RU" sz="1050" b="0" i="0" u="none" strike="noStrike" dirty="0">
                        <a:solidFill>
                          <a:srgbClr val="000000"/>
                        </a:solidFill>
                        <a:effectLst/>
                        <a:latin typeface="Calibri" panose="020F0502020204030204" pitchFamily="34" charset="0"/>
                      </a:endParaRPr>
                    </a:p>
                  </a:txBody>
                  <a:tcPr marL="5347" marR="5347" marT="5347" marB="0"/>
                </a:tc>
                <a:tc>
                  <a:txBody>
                    <a:bodyPr/>
                    <a:lstStyle/>
                    <a:p>
                      <a:pPr algn="l" fontAlgn="t"/>
                      <a:r>
                        <a:rPr lang="ru-RU" sz="1050" u="none" strike="noStrike">
                          <a:effectLst/>
                        </a:rPr>
                        <a:t>Назначено административное наказание</a:t>
                      </a:r>
                      <a:endParaRPr lang="ru-RU" sz="1050" b="0" i="0" u="none" strike="noStrike">
                        <a:solidFill>
                          <a:srgbClr val="000000"/>
                        </a:solidFill>
                        <a:effectLst/>
                        <a:latin typeface="Calibri" panose="020F0502020204030204" pitchFamily="34" charset="0"/>
                      </a:endParaRPr>
                    </a:p>
                  </a:txBody>
                  <a:tcPr marL="5347" marR="5347" marT="5347" marB="0"/>
                </a:tc>
                <a:tc>
                  <a:txBody>
                    <a:bodyPr/>
                    <a:lstStyle/>
                    <a:p>
                      <a:pPr algn="l" fontAlgn="t"/>
                      <a:r>
                        <a:rPr lang="ru-RU" sz="1050" u="none" strike="noStrike" dirty="0">
                          <a:effectLst/>
                        </a:rPr>
                        <a:t>Проверка целевого и эффективного использования бюджетных средств, выделенных на мероприятия подпрограммы 2 "Пожарная безопасность" на 2013-2020 годы государственной программы Приморского края "Защита населения и территории от чрезвычайных ситуаций, обеспечение пожарной безопасности людей на водных объектах Приморского края" на 2013-2020 годы, утвержденной постановлением Администрации Приморского края от 07.12.2012 № 386-па. 2.8.4 2018</a:t>
                      </a:r>
                      <a:endParaRPr lang="ru-RU" sz="1050" b="0" i="0" u="none" strike="noStrike" dirty="0">
                        <a:solidFill>
                          <a:srgbClr val="000000"/>
                        </a:solidFill>
                        <a:effectLst/>
                        <a:latin typeface="Calibri" panose="020F0502020204030204" pitchFamily="34" charset="0"/>
                      </a:endParaRPr>
                    </a:p>
                  </a:txBody>
                  <a:tcPr marL="5347" marR="5347" marT="5347" marB="0"/>
                </a:tc>
                <a:extLst>
                  <a:ext uri="{0D108BD9-81ED-4DB2-BD59-A6C34878D82A}">
                    <a16:rowId xmlns:a16="http://schemas.microsoft.com/office/drawing/2014/main" xmlns="" val="2670719461"/>
                  </a:ext>
                </a:extLst>
              </a:tr>
            </a:tbl>
          </a:graphicData>
        </a:graphic>
      </p:graphicFrame>
      <p:pic>
        <p:nvPicPr>
          <p:cNvPr id="3" name="Рисунок 2">
            <a:extLst>
              <a:ext uri="{FF2B5EF4-FFF2-40B4-BE49-F238E27FC236}">
                <a16:creationId xmlns:a16="http://schemas.microsoft.com/office/drawing/2014/main" xmlns="" id="{63220937-FD6A-4757-8A85-CB3DE7CE6091}"/>
              </a:ext>
            </a:extLst>
          </p:cNvPr>
          <p:cNvPicPr>
            <a:picLocks noChangeAspect="1"/>
          </p:cNvPicPr>
          <p:nvPr/>
        </p:nvPicPr>
        <p:blipFill>
          <a:blip r:embed="rId2"/>
          <a:stretch>
            <a:fillRect/>
          </a:stretch>
        </p:blipFill>
        <p:spPr>
          <a:xfrm>
            <a:off x="2606468" y="1212435"/>
            <a:ext cx="6619875" cy="228600"/>
          </a:xfrm>
          <a:prstGeom prst="rect">
            <a:avLst/>
          </a:prstGeom>
        </p:spPr>
      </p:pic>
      <p:pic>
        <p:nvPicPr>
          <p:cNvPr id="5" name="Рисунок 4">
            <a:extLst>
              <a:ext uri="{FF2B5EF4-FFF2-40B4-BE49-F238E27FC236}">
                <a16:creationId xmlns:a16="http://schemas.microsoft.com/office/drawing/2014/main" xmlns="" id="{E7D5E004-F7C3-4852-9900-EE8DFC9FF761}"/>
              </a:ext>
            </a:extLst>
          </p:cNvPr>
          <p:cNvPicPr>
            <a:picLocks noChangeAspect="1"/>
          </p:cNvPicPr>
          <p:nvPr/>
        </p:nvPicPr>
        <p:blipFill>
          <a:blip r:embed="rId3"/>
          <a:stretch>
            <a:fillRect/>
          </a:stretch>
        </p:blipFill>
        <p:spPr>
          <a:xfrm>
            <a:off x="2139074" y="586006"/>
            <a:ext cx="8067675" cy="381000"/>
          </a:xfrm>
          <a:prstGeom prst="rect">
            <a:avLst/>
          </a:prstGeom>
        </p:spPr>
      </p:pic>
    </p:spTree>
    <p:extLst>
      <p:ext uri="{BB962C8B-B14F-4D97-AF65-F5344CB8AC3E}">
        <p14:creationId xmlns:p14="http://schemas.microsoft.com/office/powerpoint/2010/main" val="298986491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xmlns="" id="{63220937-FD6A-4757-8A85-CB3DE7CE6091}"/>
              </a:ext>
            </a:extLst>
          </p:cNvPr>
          <p:cNvPicPr>
            <a:picLocks noChangeAspect="1"/>
          </p:cNvPicPr>
          <p:nvPr/>
        </p:nvPicPr>
        <p:blipFill>
          <a:blip r:embed="rId2"/>
          <a:stretch>
            <a:fillRect/>
          </a:stretch>
        </p:blipFill>
        <p:spPr>
          <a:xfrm>
            <a:off x="2606468" y="1212435"/>
            <a:ext cx="6619875" cy="228600"/>
          </a:xfrm>
          <a:prstGeom prst="rect">
            <a:avLst/>
          </a:prstGeom>
        </p:spPr>
      </p:pic>
      <p:pic>
        <p:nvPicPr>
          <p:cNvPr id="5" name="Рисунок 4">
            <a:extLst>
              <a:ext uri="{FF2B5EF4-FFF2-40B4-BE49-F238E27FC236}">
                <a16:creationId xmlns:a16="http://schemas.microsoft.com/office/drawing/2014/main" xmlns="" id="{E7D5E004-F7C3-4852-9900-EE8DFC9FF761}"/>
              </a:ext>
            </a:extLst>
          </p:cNvPr>
          <p:cNvPicPr>
            <a:picLocks noChangeAspect="1"/>
          </p:cNvPicPr>
          <p:nvPr/>
        </p:nvPicPr>
        <p:blipFill>
          <a:blip r:embed="rId3"/>
          <a:stretch>
            <a:fillRect/>
          </a:stretch>
        </p:blipFill>
        <p:spPr>
          <a:xfrm>
            <a:off x="2139074" y="586006"/>
            <a:ext cx="8067675" cy="381000"/>
          </a:xfrm>
          <a:prstGeom prst="rect">
            <a:avLst/>
          </a:prstGeom>
        </p:spPr>
      </p:pic>
      <p:graphicFrame>
        <p:nvGraphicFramePr>
          <p:cNvPr id="7" name="Таблица 6">
            <a:extLst>
              <a:ext uri="{FF2B5EF4-FFF2-40B4-BE49-F238E27FC236}">
                <a16:creationId xmlns:a16="http://schemas.microsoft.com/office/drawing/2014/main" xmlns="" id="{3A365602-1113-4662-8236-34B9D1425044}"/>
              </a:ext>
            </a:extLst>
          </p:cNvPr>
          <p:cNvGraphicFramePr>
            <a:graphicFrameLocks noGrp="1"/>
          </p:cNvGraphicFramePr>
          <p:nvPr>
            <p:extLst>
              <p:ext uri="{D42A27DB-BD31-4B8C-83A1-F6EECF244321}">
                <p14:modId xmlns:p14="http://schemas.microsoft.com/office/powerpoint/2010/main" val="2003390283"/>
              </p:ext>
            </p:extLst>
          </p:nvPr>
        </p:nvGraphicFramePr>
        <p:xfrm>
          <a:off x="1155437" y="1686464"/>
          <a:ext cx="9881125" cy="5146335"/>
        </p:xfrm>
        <a:graphic>
          <a:graphicData uri="http://schemas.openxmlformats.org/drawingml/2006/table">
            <a:tbl>
              <a:tblPr>
                <a:tableStyleId>{5C22544A-7EE6-4342-B048-85BDC9FD1C3A}</a:tableStyleId>
              </a:tblPr>
              <a:tblGrid>
                <a:gridCol w="4404663">
                  <a:extLst>
                    <a:ext uri="{9D8B030D-6E8A-4147-A177-3AD203B41FA5}">
                      <a16:colId xmlns:a16="http://schemas.microsoft.com/office/drawing/2014/main" xmlns="" val="1533220264"/>
                    </a:ext>
                  </a:extLst>
                </a:gridCol>
                <a:gridCol w="1245051">
                  <a:extLst>
                    <a:ext uri="{9D8B030D-6E8A-4147-A177-3AD203B41FA5}">
                      <a16:colId xmlns:a16="http://schemas.microsoft.com/office/drawing/2014/main" xmlns="" val="3240965630"/>
                    </a:ext>
                  </a:extLst>
                </a:gridCol>
                <a:gridCol w="2678034">
                  <a:extLst>
                    <a:ext uri="{9D8B030D-6E8A-4147-A177-3AD203B41FA5}">
                      <a16:colId xmlns:a16="http://schemas.microsoft.com/office/drawing/2014/main" xmlns="" val="2926934480"/>
                    </a:ext>
                  </a:extLst>
                </a:gridCol>
                <a:gridCol w="751729">
                  <a:extLst>
                    <a:ext uri="{9D8B030D-6E8A-4147-A177-3AD203B41FA5}">
                      <a16:colId xmlns:a16="http://schemas.microsoft.com/office/drawing/2014/main" xmlns="" val="874822307"/>
                    </a:ext>
                  </a:extLst>
                </a:gridCol>
                <a:gridCol w="801648">
                  <a:extLst>
                    <a:ext uri="{9D8B030D-6E8A-4147-A177-3AD203B41FA5}">
                      <a16:colId xmlns:a16="http://schemas.microsoft.com/office/drawing/2014/main" xmlns="" val="3598423882"/>
                    </a:ext>
                  </a:extLst>
                </a:gridCol>
              </a:tblGrid>
              <a:tr h="474083">
                <a:tc>
                  <a:txBody>
                    <a:bodyPr/>
                    <a:lstStyle/>
                    <a:p>
                      <a:pPr algn="l" fontAlgn="t"/>
                      <a:r>
                        <a:rPr lang="ru-RU" sz="1000" u="none" strike="noStrike">
                          <a:effectLst/>
                        </a:rPr>
                        <a:t>Нарушение</a:t>
                      </a:r>
                      <a:endParaRPr lang="ru-RU" sz="1000" b="0" i="0" u="none" strike="noStrike">
                        <a:solidFill>
                          <a:srgbClr val="FFFFFF"/>
                        </a:solidFill>
                        <a:effectLst/>
                        <a:latin typeface="Calibri" panose="020F0502020204030204" pitchFamily="34" charset="0"/>
                      </a:endParaRPr>
                    </a:p>
                  </a:txBody>
                  <a:tcPr marL="8812" marR="8812" marT="8812" marB="0"/>
                </a:tc>
                <a:tc>
                  <a:txBody>
                    <a:bodyPr/>
                    <a:lstStyle/>
                    <a:p>
                      <a:pPr algn="l" fontAlgn="t"/>
                      <a:r>
                        <a:rPr lang="ru-RU" sz="1000" u="none" strike="noStrike">
                          <a:effectLst/>
                        </a:rPr>
                        <a:t>Объект контроля</a:t>
                      </a:r>
                      <a:endParaRPr lang="ru-RU" sz="1000" b="0" i="0" u="none" strike="noStrike">
                        <a:solidFill>
                          <a:srgbClr val="FFFFFF"/>
                        </a:solidFill>
                        <a:effectLst/>
                        <a:latin typeface="Calibri" panose="020F0502020204030204" pitchFamily="34" charset="0"/>
                      </a:endParaRPr>
                    </a:p>
                  </a:txBody>
                  <a:tcPr marL="8812" marR="8812" marT="8812" marB="0"/>
                </a:tc>
                <a:tc>
                  <a:txBody>
                    <a:bodyPr/>
                    <a:lstStyle/>
                    <a:p>
                      <a:pPr algn="l" fontAlgn="t"/>
                      <a:r>
                        <a:rPr lang="ru-RU" sz="1000" u="none" strike="noStrike">
                          <a:effectLst/>
                        </a:rPr>
                        <a:t>Классификация нарушения</a:t>
                      </a:r>
                      <a:endParaRPr lang="ru-RU" sz="1000" b="0" i="0" u="none" strike="noStrike">
                        <a:solidFill>
                          <a:srgbClr val="FFFFFF"/>
                        </a:solidFill>
                        <a:effectLst/>
                        <a:latin typeface="Calibri" panose="020F0502020204030204" pitchFamily="34" charset="0"/>
                      </a:endParaRPr>
                    </a:p>
                  </a:txBody>
                  <a:tcPr marL="8812" marR="8812" marT="8812" marB="0"/>
                </a:tc>
                <a:tc>
                  <a:txBody>
                    <a:bodyPr/>
                    <a:lstStyle/>
                    <a:p>
                      <a:pPr algn="l" fontAlgn="t"/>
                      <a:r>
                        <a:rPr lang="ru-RU" sz="1000" u="none" strike="noStrike">
                          <a:effectLst/>
                        </a:rPr>
                        <a:t>Период нарушения</a:t>
                      </a:r>
                      <a:endParaRPr lang="ru-RU" sz="1000" b="0" i="0" u="none" strike="noStrike">
                        <a:solidFill>
                          <a:srgbClr val="FFFFFF"/>
                        </a:solidFill>
                        <a:effectLst/>
                        <a:latin typeface="Calibri" panose="020F0502020204030204" pitchFamily="34" charset="0"/>
                      </a:endParaRPr>
                    </a:p>
                  </a:txBody>
                  <a:tcPr marL="8812" marR="8812" marT="8812" marB="0"/>
                </a:tc>
                <a:tc>
                  <a:txBody>
                    <a:bodyPr/>
                    <a:lstStyle/>
                    <a:p>
                      <a:pPr algn="l" fontAlgn="t"/>
                      <a:r>
                        <a:rPr lang="ru-RU" sz="1000" u="none" strike="noStrike">
                          <a:effectLst/>
                        </a:rPr>
                        <a:t>Сумма нарушений (тыс. руб.)</a:t>
                      </a:r>
                      <a:endParaRPr lang="ru-RU" sz="1000" b="0" i="0" u="none" strike="noStrike">
                        <a:solidFill>
                          <a:srgbClr val="FFFFFF"/>
                        </a:solidFill>
                        <a:effectLst/>
                        <a:latin typeface="Calibri" panose="020F0502020204030204" pitchFamily="34" charset="0"/>
                      </a:endParaRPr>
                    </a:p>
                  </a:txBody>
                  <a:tcPr marL="8812" marR="8812" marT="8812" marB="0"/>
                </a:tc>
                <a:extLst>
                  <a:ext uri="{0D108BD9-81ED-4DB2-BD59-A6C34878D82A}">
                    <a16:rowId xmlns:a16="http://schemas.microsoft.com/office/drawing/2014/main" xmlns="" val="748695616"/>
                  </a:ext>
                </a:extLst>
              </a:tr>
              <a:tr h="3877255">
                <a:tc>
                  <a:txBody>
                    <a:bodyPr/>
                    <a:lstStyle/>
                    <a:p>
                      <a:pPr algn="l" fontAlgn="t"/>
                      <a:r>
                        <a:rPr lang="ru-RU" sz="1000" u="none" strike="noStrike" dirty="0">
                          <a:effectLst/>
                        </a:rPr>
                        <a:t>В нарушение пункта 3 Инструкции по применению единого плана счетов бухгалтерского учета для органов государственной власти (государственных органов), органов местного самоуправления, органов управления государственными внебюджетными фондами, государственных академий наук, государственных (муниципальных) учреждений, утвержденной приказом Минфина России от 01.12.2010 № 157н, пункта 167 Инструкции о порядке составления и представления годовой, квартальной и месячной отчетности об исполнении бюджетов бюджетной системы Российской Федерации, утвержденной приказом Минфина России от 28.12.2010 № 191н в форме 0503169 "Сведения по дебиторской и кредиторской задолженности" раздела 4 пояснительной записки формы 0503160 бюджетной отчетности в отчетном периоде за 2017 год Департаментом </a:t>
                      </a:r>
                      <a:r>
                        <a:rPr lang="ru-RU" sz="1400" b="1" u="none" strike="noStrike" dirty="0">
                          <a:solidFill>
                            <a:srgbClr val="FF0000"/>
                          </a:solidFill>
                          <a:effectLst/>
                        </a:rPr>
                        <a:t>не отражены данные о фактически имеющейся дебиторской (по местным бюджетам в общей сумме 5 374 599,19 тыс. рублей) задолженности по доходам, в том числе с заполнением данных о неисполненных соответственно на начало года, на конец отчетного периода и конец аналогичного отчетного периода прошлого финансового года обязательствах, по которым срок исполнения уже наступил (просроченная дебиторская задолженность), что повлекло представление Департаментом в  соответствующие финансовые органы муниципальных образований (по местным бюджетам) недостоверной годовой бюджетной отчетности по состоянию на 01.01.2018.</a:t>
                      </a:r>
                      <a:endParaRPr lang="ru-RU" sz="1400" b="1" i="0" u="none" strike="noStrike" dirty="0">
                        <a:solidFill>
                          <a:srgbClr val="FF0000"/>
                        </a:solidFill>
                        <a:effectLst/>
                        <a:latin typeface="Calibri" panose="020F0502020204030204" pitchFamily="34" charset="0"/>
                      </a:endParaRPr>
                    </a:p>
                  </a:txBody>
                  <a:tcPr marL="8812" marR="8812" marT="8812" marB="0"/>
                </a:tc>
                <a:tc>
                  <a:txBody>
                    <a:bodyPr/>
                    <a:lstStyle/>
                    <a:p>
                      <a:pPr algn="l" fontAlgn="t"/>
                      <a:r>
                        <a:rPr lang="ru-RU" sz="1000" u="none" strike="noStrike">
                          <a:effectLst/>
                        </a:rPr>
                        <a:t>ДЕПАРТАМЕНТ ЗЕМЕЛЬНЫХ И ИМУЩЕСТВЕННЫХ ОТНОШЕНИЙ ПРИМОРСКОГО КРАЯ</a:t>
                      </a:r>
                      <a:endParaRPr lang="ru-RU" sz="1000" b="0" i="0" u="none" strike="noStrike">
                        <a:solidFill>
                          <a:srgbClr val="000000"/>
                        </a:solidFill>
                        <a:effectLst/>
                        <a:latin typeface="Calibri" panose="020F0502020204030204" pitchFamily="34" charset="0"/>
                      </a:endParaRPr>
                    </a:p>
                  </a:txBody>
                  <a:tcPr marL="8812" marR="8812" marT="8812" marB="0"/>
                </a:tc>
                <a:tc>
                  <a:txBody>
                    <a:bodyPr/>
                    <a:lstStyle/>
                    <a:p>
                      <a:pPr algn="l" fontAlgn="t"/>
                      <a:r>
                        <a:rPr lang="ru-RU" sz="1000" u="none" strike="noStrike">
                          <a:effectLst/>
                        </a:rPr>
                        <a:t>Нарушение общих требований к бухгалтерской (финансовой) отчетности экономического субъекта, в том числе к ее составу</a:t>
                      </a:r>
                      <a:endParaRPr lang="ru-RU" sz="1000" b="0" i="0" u="none" strike="noStrike">
                        <a:solidFill>
                          <a:srgbClr val="000000"/>
                        </a:solidFill>
                        <a:effectLst/>
                        <a:latin typeface="Calibri" panose="020F0502020204030204" pitchFamily="34" charset="0"/>
                      </a:endParaRPr>
                    </a:p>
                  </a:txBody>
                  <a:tcPr marL="8812" marR="8812" marT="8812" marB="0"/>
                </a:tc>
                <a:tc>
                  <a:txBody>
                    <a:bodyPr/>
                    <a:lstStyle/>
                    <a:p>
                      <a:pPr algn="l" fontAlgn="t"/>
                      <a:r>
                        <a:rPr lang="ru-RU" sz="1000" u="none" strike="noStrike">
                          <a:effectLst/>
                        </a:rPr>
                        <a:t>2017</a:t>
                      </a:r>
                      <a:endParaRPr lang="ru-RU" sz="1000" b="0" i="0" u="none" strike="noStrike">
                        <a:solidFill>
                          <a:srgbClr val="000000"/>
                        </a:solidFill>
                        <a:effectLst/>
                        <a:latin typeface="Calibri" panose="020F0502020204030204" pitchFamily="34" charset="0"/>
                      </a:endParaRPr>
                    </a:p>
                  </a:txBody>
                  <a:tcPr marL="8812" marR="8812" marT="8812" marB="0"/>
                </a:tc>
                <a:tc>
                  <a:txBody>
                    <a:bodyPr/>
                    <a:lstStyle/>
                    <a:p>
                      <a:pPr algn="l" fontAlgn="t"/>
                      <a:r>
                        <a:rPr lang="ru-RU" sz="1000" u="none" strike="noStrike" dirty="0">
                          <a:effectLst/>
                        </a:rPr>
                        <a:t>5374599,19</a:t>
                      </a:r>
                      <a:endParaRPr lang="ru-RU" sz="1000" b="0" i="0" u="none" strike="noStrike" dirty="0">
                        <a:solidFill>
                          <a:srgbClr val="000000"/>
                        </a:solidFill>
                        <a:effectLst/>
                        <a:latin typeface="Calibri" panose="020F0502020204030204" pitchFamily="34" charset="0"/>
                      </a:endParaRPr>
                    </a:p>
                  </a:txBody>
                  <a:tcPr marL="8812" marR="8812" marT="8812" marB="0"/>
                </a:tc>
                <a:extLst>
                  <a:ext uri="{0D108BD9-81ED-4DB2-BD59-A6C34878D82A}">
                    <a16:rowId xmlns:a16="http://schemas.microsoft.com/office/drawing/2014/main" xmlns="" val="3657332369"/>
                  </a:ext>
                </a:extLst>
              </a:tr>
            </a:tbl>
          </a:graphicData>
        </a:graphic>
      </p:graphicFrame>
    </p:spTree>
    <p:extLst>
      <p:ext uri="{BB962C8B-B14F-4D97-AF65-F5344CB8AC3E}">
        <p14:creationId xmlns:p14="http://schemas.microsoft.com/office/powerpoint/2010/main" val="38731459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xmlns="" id="{B7775F8B-6069-4A74-9D93-351C8090ACE6}"/>
              </a:ext>
            </a:extLst>
          </p:cNvPr>
          <p:cNvSpPr/>
          <p:nvPr/>
        </p:nvSpPr>
        <p:spPr>
          <a:xfrm>
            <a:off x="1749287" y="2568546"/>
            <a:ext cx="8203096" cy="2123658"/>
          </a:xfrm>
          <a:prstGeom prst="rect">
            <a:avLst/>
          </a:prstGeom>
        </p:spPr>
        <p:txBody>
          <a:bodyPr wrap="square">
            <a:spAutoFit/>
          </a:bodyPr>
          <a:lstStyle/>
          <a:p>
            <a:pPr algn="ctr"/>
            <a:r>
              <a:rPr lang="ru-RU" sz="4400" b="1" dirty="0">
                <a:solidFill>
                  <a:srgbClr val="FF0000"/>
                </a:solidFill>
              </a:rPr>
              <a:t>Недостатки в ходе реализации государственных и муниципальных программ</a:t>
            </a:r>
          </a:p>
        </p:txBody>
      </p:sp>
    </p:spTree>
    <p:extLst>
      <p:ext uri="{BB962C8B-B14F-4D97-AF65-F5344CB8AC3E}">
        <p14:creationId xmlns:p14="http://schemas.microsoft.com/office/powerpoint/2010/main" val="395571832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xmlns="" id="{B7775F8B-6069-4A74-9D93-351C8090ACE6}"/>
              </a:ext>
            </a:extLst>
          </p:cNvPr>
          <p:cNvSpPr/>
          <p:nvPr/>
        </p:nvSpPr>
        <p:spPr>
          <a:xfrm>
            <a:off x="974221" y="2605946"/>
            <a:ext cx="10588239" cy="3354765"/>
          </a:xfrm>
          <a:prstGeom prst="rect">
            <a:avLst/>
          </a:prstGeom>
        </p:spPr>
        <p:txBody>
          <a:bodyPr wrap="square">
            <a:spAutoFit/>
          </a:bodyPr>
          <a:lstStyle/>
          <a:p>
            <a:pPr algn="ctr"/>
            <a:r>
              <a:rPr lang="ru-RU" dirty="0"/>
              <a:t>Исполнение краевого бюджета продолжает осуществляться путем реализации мероприятий 20 государственных программ (в 2018 году – 18 ГП). Однако </a:t>
            </a:r>
            <a:r>
              <a:rPr lang="ru-RU" b="1" dirty="0">
                <a:solidFill>
                  <a:srgbClr val="FF0000"/>
                </a:solidFill>
              </a:rPr>
              <a:t>государственные программы пока не стали инструментом надлежащего бюджетного планирования.  </a:t>
            </a:r>
          </a:p>
          <a:p>
            <a:pPr algn="ctr"/>
            <a:endParaRPr lang="ru-RU" dirty="0">
              <a:solidFill>
                <a:srgbClr val="FF0000"/>
              </a:solidFill>
            </a:endParaRPr>
          </a:p>
          <a:p>
            <a:pPr algn="ctr"/>
            <a:r>
              <a:rPr lang="ru-RU" dirty="0">
                <a:solidFill>
                  <a:srgbClr val="FF0000"/>
                </a:solidFill>
              </a:rPr>
              <a:t>Ресурсное обеспечение </a:t>
            </a:r>
            <a:r>
              <a:rPr lang="ru-RU" dirty="0"/>
              <a:t>на 2018 год за счет средств краевого бюджета и средств федерального бюджета по 11 из 20 государственных программ Приморского края </a:t>
            </a:r>
            <a:r>
              <a:rPr lang="ru-RU" b="1" dirty="0">
                <a:solidFill>
                  <a:srgbClr val="FF0000"/>
                </a:solidFill>
              </a:rPr>
              <a:t>не соответствует уточненным годовым бюджетным назначениям и имеет разнонаправленные отклонения</a:t>
            </a:r>
            <a:r>
              <a:rPr lang="ru-RU" dirty="0"/>
              <a:t>.</a:t>
            </a:r>
          </a:p>
          <a:p>
            <a:pPr algn="ctr"/>
            <a:endParaRPr lang="ru-RU" sz="3200" dirty="0">
              <a:solidFill>
                <a:srgbClr val="FF0000"/>
              </a:solidFill>
            </a:endParaRPr>
          </a:p>
          <a:p>
            <a:pPr algn="ctr"/>
            <a:r>
              <a:rPr lang="ru-RU" dirty="0">
                <a:solidFill>
                  <a:srgbClr val="FF0000"/>
                </a:solidFill>
              </a:rPr>
              <a:t>Исполнение программной части расходов </a:t>
            </a:r>
            <a:r>
              <a:rPr lang="ru-RU" dirty="0"/>
              <a:t>краевого бюджета за 2018 год составило 97085,06 млн рублей, или </a:t>
            </a:r>
            <a:r>
              <a:rPr lang="ru-RU" b="1" dirty="0">
                <a:solidFill>
                  <a:srgbClr val="FF0000"/>
                </a:solidFill>
              </a:rPr>
              <a:t>92,9 % </a:t>
            </a:r>
            <a:r>
              <a:rPr lang="ru-RU" dirty="0"/>
              <a:t>от уточненных бюджетных назначений. Доля в общем объеме исполненных расходов </a:t>
            </a:r>
          </a:p>
          <a:p>
            <a:pPr algn="ctr"/>
            <a:r>
              <a:rPr lang="ru-RU" dirty="0"/>
              <a:t>(100 730,16 млн рублей) – </a:t>
            </a:r>
            <a:r>
              <a:rPr lang="ru-RU" b="1" dirty="0">
                <a:solidFill>
                  <a:srgbClr val="FF0000"/>
                </a:solidFill>
              </a:rPr>
              <a:t>96,4 %. </a:t>
            </a:r>
            <a:endParaRPr lang="ru-RU" sz="3200" b="1" dirty="0">
              <a:solidFill>
                <a:srgbClr val="FF0000"/>
              </a:solidFill>
            </a:endParaRPr>
          </a:p>
        </p:txBody>
      </p:sp>
      <p:sp>
        <p:nvSpPr>
          <p:cNvPr id="2" name="Прямоугольник 1">
            <a:extLst>
              <a:ext uri="{FF2B5EF4-FFF2-40B4-BE49-F238E27FC236}">
                <a16:creationId xmlns:a16="http://schemas.microsoft.com/office/drawing/2014/main" xmlns="" id="{6294E7F4-9CF7-4B8B-B6CA-667DE7349F91}"/>
              </a:ext>
            </a:extLst>
          </p:cNvPr>
          <p:cNvSpPr/>
          <p:nvPr/>
        </p:nvSpPr>
        <p:spPr>
          <a:xfrm>
            <a:off x="2953996" y="665211"/>
            <a:ext cx="6096000" cy="1664879"/>
          </a:xfrm>
          <a:prstGeom prst="rect">
            <a:avLst/>
          </a:prstGeom>
        </p:spPr>
        <p:txBody>
          <a:bodyPr>
            <a:spAutoFit/>
          </a:bodyPr>
          <a:lstStyle/>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ЗАКЛЮЧЕНИЕ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Контрольно-счетной палаты Приморского края</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 на отчет Администрации Приморского края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об исполнении краевого бюджета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за 2018 год</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1981922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xmlns="" id="{B7775F8B-6069-4A74-9D93-351C8090ACE6}"/>
              </a:ext>
            </a:extLst>
          </p:cNvPr>
          <p:cNvSpPr/>
          <p:nvPr/>
        </p:nvSpPr>
        <p:spPr>
          <a:xfrm>
            <a:off x="1009055" y="2395240"/>
            <a:ext cx="10588239" cy="4462760"/>
          </a:xfrm>
          <a:prstGeom prst="rect">
            <a:avLst/>
          </a:prstGeom>
        </p:spPr>
        <p:txBody>
          <a:bodyPr wrap="square">
            <a:spAutoFit/>
          </a:bodyPr>
          <a:lstStyle/>
          <a:p>
            <a:r>
              <a:rPr lang="ru-RU" dirty="0"/>
              <a:t>184,70 млн рублей – бюджетные инвестиции АО "Корпорация развития жилищного строительства" для развития жилищного строительства. Бюджетные средства включены в закон о краевом бюджете в декабре 2018 года. </a:t>
            </a:r>
          </a:p>
          <a:p>
            <a:endParaRPr lang="ru-RU" dirty="0"/>
          </a:p>
          <a:p>
            <a:r>
              <a:rPr lang="ru-RU" dirty="0"/>
              <a:t>Из-за нереально короткого срока для исполнения </a:t>
            </a:r>
            <a:r>
              <a:rPr lang="ru-RU" sz="2400" b="1" dirty="0">
                <a:solidFill>
                  <a:srgbClr val="FF0000"/>
                </a:solidFill>
              </a:rPr>
              <a:t>бюджетные средства не освоены</a:t>
            </a:r>
          </a:p>
          <a:p>
            <a:endParaRPr lang="ru-RU" dirty="0"/>
          </a:p>
          <a:p>
            <a:r>
              <a:rPr lang="ru-RU" dirty="0"/>
              <a:t>141,35 млн рублей – на</a:t>
            </a:r>
            <a:r>
              <a:rPr lang="ru-RU" i="1" dirty="0"/>
              <a:t> </a:t>
            </a:r>
            <a:r>
              <a:rPr lang="ru-RU" dirty="0"/>
              <a:t>предоставление субсидии на осуществление капитальных вложений на строительство инженерной инфраструктуры на территории Приморского края в целях реализации программы "Жилье для российской семьи" в рамках государственной программы Российской Федерации "Обеспечение доступным и комфортным жильем и коммунальными услугами граждан Российской Федерации" в связи с тем, что казенным предприятием Приморского края "Единая дирекция по строительству объектов на территории Приморского края" </a:t>
            </a:r>
            <a:r>
              <a:rPr lang="ru-RU" sz="2400" b="1" dirty="0">
                <a:solidFill>
                  <a:srgbClr val="FF0000"/>
                </a:solidFill>
              </a:rPr>
              <a:t>не представлены департаменту соответствующие документы для предоставления субсидии.</a:t>
            </a:r>
          </a:p>
          <a:p>
            <a:pPr algn="ctr"/>
            <a:endParaRPr lang="ru-RU" sz="3200" b="1" dirty="0">
              <a:solidFill>
                <a:srgbClr val="FF0000"/>
              </a:solidFill>
            </a:endParaRPr>
          </a:p>
        </p:txBody>
      </p:sp>
      <p:sp>
        <p:nvSpPr>
          <p:cNvPr id="2" name="Прямоугольник 1">
            <a:extLst>
              <a:ext uri="{FF2B5EF4-FFF2-40B4-BE49-F238E27FC236}">
                <a16:creationId xmlns:a16="http://schemas.microsoft.com/office/drawing/2014/main" xmlns="" id="{6294E7F4-9CF7-4B8B-B6CA-667DE7349F91}"/>
              </a:ext>
            </a:extLst>
          </p:cNvPr>
          <p:cNvSpPr/>
          <p:nvPr/>
        </p:nvSpPr>
        <p:spPr>
          <a:xfrm>
            <a:off x="3048000" y="386536"/>
            <a:ext cx="6096000" cy="1664879"/>
          </a:xfrm>
          <a:prstGeom prst="rect">
            <a:avLst/>
          </a:prstGeom>
        </p:spPr>
        <p:txBody>
          <a:bodyPr>
            <a:spAutoFit/>
          </a:bodyPr>
          <a:lstStyle/>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ЗАКЛЮЧЕНИЕ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Контрольно-счетной палаты Приморского края</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 на отчет Администрации Приморского края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об исполнении краевого бюджета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за 2018 год</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0638214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6294E7F4-9CF7-4B8B-B6CA-667DE7349F91}"/>
              </a:ext>
            </a:extLst>
          </p:cNvPr>
          <p:cNvSpPr/>
          <p:nvPr/>
        </p:nvSpPr>
        <p:spPr>
          <a:xfrm>
            <a:off x="3048000" y="244750"/>
            <a:ext cx="6096000" cy="1664879"/>
          </a:xfrm>
          <a:prstGeom prst="rect">
            <a:avLst/>
          </a:prstGeom>
        </p:spPr>
        <p:txBody>
          <a:bodyPr>
            <a:spAutoFit/>
          </a:bodyPr>
          <a:lstStyle/>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ЗАКЛЮЧЕНИЕ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Контрольно-счетной палаты Приморского края</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 на отчет Администрации Приморского края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об исполнении краевого бюджета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за 2018 год</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xmlns="" id="{76EDB8C0-577B-4088-93FB-827B30E4FC38}"/>
              </a:ext>
            </a:extLst>
          </p:cNvPr>
          <p:cNvSpPr/>
          <p:nvPr/>
        </p:nvSpPr>
        <p:spPr>
          <a:xfrm>
            <a:off x="714103" y="2051416"/>
            <a:ext cx="11277600" cy="4639732"/>
          </a:xfrm>
          <a:prstGeom prst="rect">
            <a:avLst/>
          </a:prstGeom>
        </p:spPr>
        <p:txBody>
          <a:bodyPr wrap="square">
            <a:spAutoFit/>
          </a:bodyPr>
          <a:lstStyle/>
          <a:p>
            <a:pPr indent="450215" algn="ctr">
              <a:lnSpc>
                <a:spcPct val="115000"/>
              </a:lnSpc>
              <a:spcAft>
                <a:spcPts val="0"/>
              </a:spcAft>
            </a:pPr>
            <a:r>
              <a:rPr lang="ru-RU" b="1" dirty="0">
                <a:solidFill>
                  <a:srgbClr val="FF0000"/>
                </a:solidFill>
                <a:latin typeface="Arial" panose="020B0604020202020204" pitchFamily="34" charset="0"/>
                <a:ea typeface="Calibri" panose="020F0502020204030204" pitchFamily="34" charset="0"/>
                <a:cs typeface="Arial" panose="020B0604020202020204" pitchFamily="34" charset="0"/>
              </a:rPr>
              <a:t>Факты, повлиявшие на несвоевременное исполнение (неисполнение) контрольных событий из-за невыполнения своих обязательств исполнителями государственных контрактов </a:t>
            </a:r>
          </a:p>
          <a:p>
            <a:pPr indent="450215" algn="ctr">
              <a:lnSpc>
                <a:spcPct val="115000"/>
              </a:lnSpc>
              <a:spcAft>
                <a:spcPts val="0"/>
              </a:spcAft>
            </a:pPr>
            <a:endParaRPr lang="ru-RU" sz="1400" b="1" dirty="0">
              <a:solidFill>
                <a:srgbClr val="FF0000"/>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ru-RU" sz="1400" b="1" i="1" dirty="0">
                <a:latin typeface="Arial" panose="020B0604020202020204" pitchFamily="34" charset="0"/>
                <a:ea typeface="Calibri" panose="020F0502020204030204" pitchFamily="34" charset="0"/>
                <a:cs typeface="Arial" panose="020B0604020202020204" pitchFamily="34" charset="0"/>
              </a:rPr>
              <a:t>ГП "Развитие здравоохранения Приморского края"</a:t>
            </a:r>
            <a:r>
              <a:rPr lang="ru-RU" sz="1400" dirty="0">
                <a:latin typeface="Arial" panose="020B0604020202020204" pitchFamily="34" charset="0"/>
                <a:ea typeface="Calibri" panose="020F0502020204030204" pitchFamily="34" charset="0"/>
                <a:cs typeface="Arial" panose="020B0604020202020204" pitchFamily="34" charset="0"/>
              </a:rPr>
              <a:t> (по мероприятию по строительству пристройки к зданию КГБУЗ "Госпиталь для ветеранов войн") документы, направленные КППК "</a:t>
            </a:r>
            <a:r>
              <a:rPr lang="ru-RU" sz="1400" dirty="0" err="1">
                <a:latin typeface="Arial" panose="020B0604020202020204" pitchFamily="34" charset="0"/>
                <a:ea typeface="Calibri" panose="020F0502020204030204" pitchFamily="34" charset="0"/>
                <a:cs typeface="Arial" panose="020B0604020202020204" pitchFamily="34" charset="0"/>
              </a:rPr>
              <a:t>Приморкрайстрой</a:t>
            </a:r>
            <a:r>
              <a:rPr lang="ru-RU" sz="1400" dirty="0">
                <a:latin typeface="Arial" panose="020B0604020202020204" pitchFamily="34" charset="0"/>
                <a:ea typeface="Calibri" panose="020F0502020204030204" pitchFamily="34" charset="0"/>
                <a:cs typeface="Arial" panose="020B0604020202020204" pitchFamily="34" charset="0"/>
              </a:rPr>
              <a:t>" на государственную экспертизу, </a:t>
            </a:r>
            <a:r>
              <a:rPr lang="ru-RU" sz="1400" b="1" dirty="0">
                <a:solidFill>
                  <a:srgbClr val="FF0000"/>
                </a:solidFill>
                <a:latin typeface="Arial" panose="020B0604020202020204" pitchFamily="34" charset="0"/>
                <a:ea typeface="Calibri" panose="020F0502020204030204" pitchFamily="34" charset="0"/>
                <a:cs typeface="Arial" panose="020B0604020202020204" pitchFamily="34" charset="0"/>
              </a:rPr>
              <a:t>не приняты в связи с отсутствием сметной документации и ошибками электронного заявления. </a:t>
            </a:r>
          </a:p>
          <a:p>
            <a:pPr algn="just">
              <a:spcAft>
                <a:spcPts val="0"/>
              </a:spcAft>
            </a:pPr>
            <a:endParaRPr lang="ru-RU" sz="1400" dirty="0">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ru-RU" sz="1400" b="1" i="1" dirty="0">
                <a:latin typeface="Arial" panose="020B0604020202020204" pitchFamily="34" charset="0"/>
                <a:ea typeface="Calibri" panose="020F0502020204030204" pitchFamily="34" charset="0"/>
                <a:cs typeface="Arial" panose="020B0604020202020204" pitchFamily="34" charset="0"/>
              </a:rPr>
              <a:t>ГП "Охрана окружающей среды Приморского края"</a:t>
            </a:r>
            <a:r>
              <a:rPr lang="ru-RU" sz="1400" dirty="0">
                <a:latin typeface="Arial" panose="020B0604020202020204" pitchFamily="34" charset="0"/>
                <a:ea typeface="Calibri" panose="020F0502020204030204" pitchFamily="34" charset="0"/>
                <a:cs typeface="Arial" panose="020B0604020202020204" pitchFamily="34" charset="0"/>
              </a:rPr>
              <a:t> по мероприятиям по консервации сибиреязвенного захоронения на территории Приморского края ООО "</a:t>
            </a:r>
            <a:r>
              <a:rPr lang="ru-RU" sz="1400" dirty="0" err="1">
                <a:latin typeface="Arial" panose="020B0604020202020204" pitchFamily="34" charset="0"/>
                <a:ea typeface="Calibri" panose="020F0502020204030204" pitchFamily="34" charset="0"/>
                <a:cs typeface="Arial" panose="020B0604020202020204" pitchFamily="34" charset="0"/>
              </a:rPr>
              <a:t>Альтаирпроект</a:t>
            </a:r>
            <a:r>
              <a:rPr lang="ru-RU" sz="1400" dirty="0">
                <a:latin typeface="Arial" panose="020B0604020202020204" pitchFamily="34" charset="0"/>
                <a:ea typeface="Calibri" panose="020F0502020204030204" pitchFamily="34" charset="0"/>
                <a:cs typeface="Arial" panose="020B0604020202020204" pitchFamily="34" charset="0"/>
              </a:rPr>
              <a:t>" </a:t>
            </a:r>
            <a:r>
              <a:rPr lang="ru-RU" sz="1400" b="1" dirty="0">
                <a:solidFill>
                  <a:srgbClr val="FF0000"/>
                </a:solidFill>
                <a:latin typeface="Arial" panose="020B0604020202020204" pitchFamily="34" charset="0"/>
                <a:ea typeface="Calibri" panose="020F0502020204030204" pitchFamily="34" charset="0"/>
                <a:cs typeface="Arial" panose="020B0604020202020204" pitchFamily="34" charset="0"/>
              </a:rPr>
              <a:t>проектно-изыскательские работы не выполнены, документация в полном объеме не предоставлена.  </a:t>
            </a:r>
          </a:p>
          <a:p>
            <a:pPr algn="just">
              <a:spcAft>
                <a:spcPts val="0"/>
              </a:spcAft>
            </a:pPr>
            <a:r>
              <a:rPr lang="ru-RU" sz="1400" dirty="0">
                <a:latin typeface="Arial" panose="020B0604020202020204" pitchFamily="34" charset="0"/>
                <a:ea typeface="Calibri" panose="020F0502020204030204" pitchFamily="34" charset="0"/>
                <a:cs typeface="Arial" panose="020B0604020202020204" pitchFamily="34" charset="0"/>
              </a:rPr>
              <a:t>В связи с недочетами в представленном на федеральную государственную экспертизу в Хабаровский филиал ФАУ "</a:t>
            </a:r>
            <a:r>
              <a:rPr lang="ru-RU" sz="1400" dirty="0" err="1">
                <a:latin typeface="Arial" panose="020B0604020202020204" pitchFamily="34" charset="0"/>
                <a:ea typeface="Calibri" panose="020F0502020204030204" pitchFamily="34" charset="0"/>
                <a:cs typeface="Arial" panose="020B0604020202020204" pitchFamily="34" charset="0"/>
              </a:rPr>
              <a:t>Главгосэкспертиза</a:t>
            </a:r>
            <a:r>
              <a:rPr lang="ru-RU" sz="1400" dirty="0">
                <a:latin typeface="Arial" panose="020B0604020202020204" pitchFamily="34" charset="0"/>
                <a:ea typeface="Calibri" panose="020F0502020204030204" pitchFamily="34" charset="0"/>
                <a:cs typeface="Arial" panose="020B0604020202020204" pitchFamily="34" charset="0"/>
              </a:rPr>
              <a:t> России" ООО "Центр геодезии" пакете документов в их приеме отказано. </a:t>
            </a:r>
            <a:r>
              <a:rPr lang="ru-RU" sz="1400" b="1" dirty="0">
                <a:solidFill>
                  <a:srgbClr val="FF0000"/>
                </a:solidFill>
                <a:latin typeface="Arial" panose="020B0604020202020204" pitchFamily="34" charset="0"/>
                <a:ea typeface="Calibri" panose="020F0502020204030204" pitchFamily="34" charset="0"/>
                <a:cs typeface="Arial" panose="020B0604020202020204" pitchFamily="34" charset="0"/>
              </a:rPr>
              <a:t>В установленный срок работы</a:t>
            </a:r>
            <a:r>
              <a:rPr lang="ru-RU" sz="1400" dirty="0">
                <a:latin typeface="Arial" panose="020B0604020202020204" pitchFamily="34" charset="0"/>
                <a:ea typeface="Calibri" panose="020F0502020204030204" pitchFamily="34" charset="0"/>
                <a:cs typeface="Arial" panose="020B0604020202020204" pitchFamily="34" charset="0"/>
              </a:rPr>
              <a:t>, предусмотренные по государственному контракту </a:t>
            </a:r>
            <a:r>
              <a:rPr lang="ru-RU" sz="1400" b="1" dirty="0">
                <a:solidFill>
                  <a:srgbClr val="FF0000"/>
                </a:solidFill>
                <a:latin typeface="Arial" panose="020B0604020202020204" pitchFamily="34" charset="0"/>
                <a:ea typeface="Calibri" panose="020F0502020204030204" pitchFamily="34" charset="0"/>
                <a:cs typeface="Arial" panose="020B0604020202020204" pitchFamily="34" charset="0"/>
              </a:rPr>
              <a:t>на проектно-изыскательские работы </a:t>
            </a:r>
            <a:r>
              <a:rPr lang="ru-RU" sz="1400" dirty="0">
                <a:latin typeface="Arial" panose="020B0604020202020204" pitchFamily="34" charset="0"/>
                <a:ea typeface="Calibri" panose="020F0502020204030204" pitchFamily="34" charset="0"/>
                <a:cs typeface="Arial" panose="020B0604020202020204" pitchFamily="34" charset="0"/>
              </a:rPr>
              <a:t>по рекультивации нарушенных земель на земельном участке на территории свалки твердых коммунальных отходов Артемовского городского округа, </a:t>
            </a:r>
            <a:r>
              <a:rPr lang="ru-RU" sz="1400" b="1" dirty="0">
                <a:solidFill>
                  <a:srgbClr val="FF0000"/>
                </a:solidFill>
                <a:latin typeface="Arial" panose="020B0604020202020204" pitchFamily="34" charset="0"/>
                <a:ea typeface="Calibri" panose="020F0502020204030204" pitchFamily="34" charset="0"/>
                <a:cs typeface="Arial" panose="020B0604020202020204" pitchFamily="34" charset="0"/>
              </a:rPr>
              <a:t>не выполнены в полном объеме.</a:t>
            </a:r>
          </a:p>
          <a:p>
            <a:pPr algn="just">
              <a:spcAft>
                <a:spcPts val="0"/>
              </a:spcAft>
            </a:pPr>
            <a:r>
              <a:rPr lang="ru-RU" sz="1400" dirty="0">
                <a:latin typeface="Arial" panose="020B0604020202020204" pitchFamily="34" charset="0"/>
                <a:ea typeface="Calibri" panose="020F0502020204030204" pitchFamily="34" charset="0"/>
                <a:cs typeface="Arial" panose="020B0604020202020204" pitchFamily="34" charset="0"/>
              </a:rPr>
              <a:t>Также по </a:t>
            </a:r>
            <a:r>
              <a:rPr lang="ru-RU" sz="1400" b="1" i="1" dirty="0">
                <a:latin typeface="Arial" panose="020B0604020202020204" pitchFamily="34" charset="0"/>
                <a:ea typeface="Calibri" panose="020F0502020204030204" pitchFamily="34" charset="0"/>
                <a:cs typeface="Arial" panose="020B0604020202020204" pitchFamily="34" charset="0"/>
              </a:rPr>
              <a:t>ГП "Охрана окружающей среды Приморского края"</a:t>
            </a:r>
            <a:r>
              <a:rPr lang="ru-RU" sz="1400" dirty="0">
                <a:latin typeface="Arial" panose="020B0604020202020204" pitchFamily="34" charset="0"/>
                <a:ea typeface="Calibri" panose="020F0502020204030204" pitchFamily="34" charset="0"/>
                <a:cs typeface="Arial" panose="020B0604020202020204" pitchFamily="34" charset="0"/>
              </a:rPr>
              <a:t> </a:t>
            </a:r>
            <a:r>
              <a:rPr lang="ru-RU" sz="1400" b="1" dirty="0">
                <a:solidFill>
                  <a:srgbClr val="FF0000"/>
                </a:solidFill>
                <a:latin typeface="Arial" panose="020B0604020202020204" pitchFamily="34" charset="0"/>
                <a:ea typeface="Calibri" panose="020F0502020204030204" pitchFamily="34" charset="0"/>
                <a:cs typeface="Arial" panose="020B0604020202020204" pitchFamily="34" charset="0"/>
              </a:rPr>
              <a:t>нерешенный вопрос с Министерством обороны Российской Федерации (собственник необходимого дополнительного земельного участка) не позволил выполнить проектно-изыскательские работы по рекультивации нарушенных земель на земельном участке </a:t>
            </a:r>
            <a:r>
              <a:rPr lang="ru-RU" sz="1400" dirty="0">
                <a:latin typeface="Arial" panose="020B0604020202020204" pitchFamily="34" charset="0"/>
                <a:ea typeface="Calibri" panose="020F0502020204030204" pitchFamily="34" charset="0"/>
                <a:cs typeface="Arial" panose="020B0604020202020204" pitchFamily="34" charset="0"/>
              </a:rPr>
              <a:t>на территории проектируемой второй карты в границах комплекса по переработке и утилизации твердых бытовых отходов в г. Владивостоке в районе б. Десантная (ул. Холмистая, 1).</a:t>
            </a:r>
            <a:endParaRPr lang="ru-RU" sz="14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1681021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6294E7F4-9CF7-4B8B-B6CA-667DE7349F91}"/>
              </a:ext>
            </a:extLst>
          </p:cNvPr>
          <p:cNvSpPr/>
          <p:nvPr/>
        </p:nvSpPr>
        <p:spPr>
          <a:xfrm>
            <a:off x="3048000" y="168823"/>
            <a:ext cx="6096000" cy="1664879"/>
          </a:xfrm>
          <a:prstGeom prst="rect">
            <a:avLst/>
          </a:prstGeom>
        </p:spPr>
        <p:txBody>
          <a:bodyPr>
            <a:spAutoFit/>
          </a:bodyPr>
          <a:lstStyle/>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ЗАКЛЮЧЕНИЕ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Контрольно-счетной палаты Приморского края</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 на отчет Администрации Приморского края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об исполнении краевого бюджета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за 2018 год</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xmlns="" id="{EE41F015-6B21-4824-90D6-D363C8268B5B}"/>
              </a:ext>
            </a:extLst>
          </p:cNvPr>
          <p:cNvSpPr/>
          <p:nvPr/>
        </p:nvSpPr>
        <p:spPr>
          <a:xfrm>
            <a:off x="792479" y="1993403"/>
            <a:ext cx="10964091" cy="4610493"/>
          </a:xfrm>
          <a:prstGeom prst="rect">
            <a:avLst/>
          </a:prstGeom>
        </p:spPr>
        <p:txBody>
          <a:bodyPr wrap="square">
            <a:spAutoFit/>
          </a:bodyPr>
          <a:lstStyle/>
          <a:p>
            <a:pPr indent="450215" algn="ctr">
              <a:lnSpc>
                <a:spcPct val="115000"/>
              </a:lnSpc>
              <a:spcAft>
                <a:spcPts val="0"/>
              </a:spcAft>
            </a:pPr>
            <a:r>
              <a:rPr lang="ru-RU" sz="2400" b="1" dirty="0">
                <a:solidFill>
                  <a:srgbClr val="FF0000"/>
                </a:solidFill>
                <a:latin typeface="Arial" panose="020B0604020202020204" pitchFamily="34" charset="0"/>
                <a:ea typeface="Calibri" panose="020F0502020204030204" pitchFamily="34" charset="0"/>
                <a:cs typeface="Arial" panose="020B0604020202020204" pitchFamily="34" charset="0"/>
              </a:rPr>
              <a:t>Не достигнут ряд целевых показателей в рамках ГП</a:t>
            </a:r>
          </a:p>
          <a:p>
            <a:pPr algn="just">
              <a:spcAft>
                <a:spcPts val="0"/>
              </a:spcAft>
            </a:pPr>
            <a:endParaRPr lang="ru-RU" sz="1400" b="1" i="1" dirty="0">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ru-RU" sz="1400" b="1" i="1" dirty="0">
                <a:latin typeface="Arial" panose="020B0604020202020204" pitchFamily="34" charset="0"/>
                <a:ea typeface="Calibri" panose="020F0502020204030204" pitchFamily="34" charset="0"/>
                <a:cs typeface="Arial" panose="020B0604020202020204" pitchFamily="34" charset="0"/>
              </a:rPr>
              <a:t>ГП "Развитие транспортного комплекса в Приморском крае"  </a:t>
            </a:r>
            <a:endParaRPr lang="ru-RU" sz="1400" dirty="0">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ru-RU" sz="1400" dirty="0">
                <a:latin typeface="Arial" panose="020B0604020202020204" pitchFamily="34" charset="0"/>
                <a:ea typeface="Calibri" panose="020F0502020204030204" pitchFamily="34" charset="0"/>
                <a:cs typeface="Arial" panose="020B0604020202020204" pitchFamily="34" charset="0"/>
              </a:rPr>
              <a:t>В ходе реализации приоритетного проекта "Безопасные и качественные дороги" прирост протяженности автомобильных дорог общего пользования регионального значения, соответствующих нормативным требованиям к транспортно-эксплуатационным показателям (процентов к предыдущему году) фактически составил 1,03 % при плановом показателе 1,46 %. </a:t>
            </a:r>
          </a:p>
          <a:p>
            <a:pPr algn="just">
              <a:spcAft>
                <a:spcPts val="0"/>
              </a:spcAft>
            </a:pPr>
            <a:r>
              <a:rPr lang="ru-RU" sz="1400" dirty="0">
                <a:latin typeface="Arial" panose="020B0604020202020204" pitchFamily="34" charset="0"/>
                <a:ea typeface="Calibri" panose="020F0502020204030204" pitchFamily="34" charset="0"/>
                <a:cs typeface="Arial" panose="020B0604020202020204" pitchFamily="34" charset="0"/>
              </a:rPr>
              <a:t>Доля ДТП из-за неудовлетворительных дорожных условий на автомобильных дорогах общего пользования регионального или межмуниципального значения, при плановом показателе 20,37 %, фактически составила 50,98 %.  </a:t>
            </a:r>
          </a:p>
          <a:p>
            <a:pPr algn="just">
              <a:spcAft>
                <a:spcPts val="0"/>
              </a:spcAft>
            </a:pPr>
            <a:endParaRPr lang="ru-RU" sz="1400" dirty="0">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ru-RU" sz="1400" b="1" i="1" dirty="0">
                <a:latin typeface="Arial" panose="020B0604020202020204" pitchFamily="34" charset="0"/>
                <a:ea typeface="Calibri" panose="020F0502020204030204" pitchFamily="34" charset="0"/>
                <a:cs typeface="Arial" panose="020B0604020202020204" pitchFamily="34" charset="0"/>
              </a:rPr>
              <a:t>ГП "Безопасный край"</a:t>
            </a:r>
            <a:endParaRPr lang="ru-RU" sz="1400" dirty="0">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ru-RU" sz="1400" dirty="0">
                <a:latin typeface="Arial" panose="020B0604020202020204" pitchFamily="34" charset="0"/>
                <a:ea typeface="Calibri" panose="020F0502020204030204" pitchFamily="34" charset="0"/>
                <a:cs typeface="Arial" panose="020B0604020202020204" pitchFamily="34" charset="0"/>
              </a:rPr>
              <a:t>За 2018 год фактическое количество ДТП составило 2854 единицы, что превышает плановый на 211 единиц (2643). Количество ДТП при неудовлетворительном содержании улично-дорожной сети возросло на 18,6 %, пострадавших и погибших в них на 21,4 % и на 32 % соответственно.</a:t>
            </a:r>
          </a:p>
          <a:p>
            <a:pPr algn="just">
              <a:spcAft>
                <a:spcPts val="0"/>
              </a:spcAft>
            </a:pPr>
            <a:r>
              <a:rPr lang="ru-RU" sz="1400" dirty="0">
                <a:latin typeface="Arial" panose="020B0604020202020204" pitchFamily="34" charset="0"/>
                <a:ea typeface="Calibri" panose="020F0502020204030204" pitchFamily="34" charset="0"/>
                <a:cs typeface="Arial" panose="020B0604020202020204" pitchFamily="34" charset="0"/>
              </a:rPr>
              <a:t>Неудовлетворительное состояние дорожной сети на территории края оказывает существенное влияние на безопасность дорожного движения, создавая предпосылки для совершения ДТП, влекущих, в том числе человеческие жертвы.</a:t>
            </a:r>
          </a:p>
          <a:p>
            <a:pPr algn="just">
              <a:spcAft>
                <a:spcPts val="0"/>
              </a:spcAft>
            </a:pPr>
            <a:endParaRPr lang="ru-RU" sz="1400" dirty="0">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ru-RU" sz="1400" b="1" i="1" dirty="0">
                <a:latin typeface="Arial" panose="020B0604020202020204" pitchFamily="34" charset="0"/>
                <a:ea typeface="Calibri" panose="020F0502020204030204" pitchFamily="34" charset="0"/>
                <a:cs typeface="Arial" panose="020B0604020202020204" pitchFamily="34" charset="0"/>
              </a:rPr>
              <a:t>ГП "Энергоэффективность, развитие газоснабжения и энергетики в Приморском крае" </a:t>
            </a:r>
            <a:endParaRPr lang="ru-RU" sz="1400" dirty="0">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ru-RU" sz="1400" dirty="0">
                <a:latin typeface="Arial" panose="020B0604020202020204" pitchFamily="34" charset="0"/>
                <a:ea typeface="Calibri" panose="020F0502020204030204" pitchFamily="34" charset="0"/>
                <a:cs typeface="Arial" panose="020B0604020202020204" pitchFamily="34" charset="0"/>
              </a:rPr>
              <a:t>Плановые целевые показатели результативности предоставления субсидии бюджетам муниципальных образований Приморского края в части протяженности сетей газоснабжения (построенных) на 2018 год составляют 4,89 км. В отчетном году г. Уссурийске, построено 1,93 км трассы газопровода. </a:t>
            </a:r>
            <a:endParaRPr lang="ru-RU" sz="14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4735222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6294E7F4-9CF7-4B8B-B6CA-667DE7349F91}"/>
              </a:ext>
            </a:extLst>
          </p:cNvPr>
          <p:cNvSpPr/>
          <p:nvPr/>
        </p:nvSpPr>
        <p:spPr>
          <a:xfrm>
            <a:off x="2980121" y="360411"/>
            <a:ext cx="6096000" cy="1664879"/>
          </a:xfrm>
          <a:prstGeom prst="rect">
            <a:avLst/>
          </a:prstGeom>
        </p:spPr>
        <p:txBody>
          <a:bodyPr>
            <a:spAutoFit/>
          </a:bodyPr>
          <a:lstStyle/>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ЗАКЛЮЧЕНИЕ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Контрольно-счетной палаты Приморского края</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 на отчет Администрации Приморского края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об исполнении краевого бюджета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за 2018 год</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xmlns="" id="{53E71EA1-32AC-41A2-8BBB-9DCEA70E3B0C}"/>
              </a:ext>
            </a:extLst>
          </p:cNvPr>
          <p:cNvSpPr/>
          <p:nvPr/>
        </p:nvSpPr>
        <p:spPr>
          <a:xfrm>
            <a:off x="949235" y="2025290"/>
            <a:ext cx="10920548" cy="4616648"/>
          </a:xfrm>
          <a:prstGeom prst="rect">
            <a:avLst/>
          </a:prstGeom>
        </p:spPr>
        <p:txBody>
          <a:bodyPr wrap="square">
            <a:spAutoFit/>
          </a:bodyPr>
          <a:lstStyle/>
          <a:p>
            <a:pPr algn="ctr">
              <a:spcAft>
                <a:spcPts val="0"/>
              </a:spcAft>
            </a:pPr>
            <a:r>
              <a:rPr lang="ru-RU" sz="1400" b="1" dirty="0">
                <a:solidFill>
                  <a:srgbClr val="FF0000"/>
                </a:solidFill>
                <a:latin typeface="Arial" panose="020B0604020202020204" pitchFamily="34" charset="0"/>
                <a:ea typeface="Times New Roman" panose="02020603050405020304" pitchFamily="18" charset="0"/>
                <a:cs typeface="Arial" panose="020B0604020202020204" pitchFamily="34" charset="0"/>
              </a:rPr>
              <a:t>Не соответствует действительности оценка эффективности программы при использовании целевых индикаторов, которые не дают полной и объективной оценки результатов государственной поддержки, скрывая тем самым недостаточное ресурсное обеспечение</a:t>
            </a:r>
          </a:p>
          <a:p>
            <a:pPr algn="just">
              <a:spcAft>
                <a:spcPts val="0"/>
              </a:spcAft>
            </a:pPr>
            <a:r>
              <a:rPr lang="ru-RU" sz="1200" dirty="0">
                <a:latin typeface="Arial" panose="020B0604020202020204" pitchFamily="34" charset="0"/>
                <a:ea typeface="Times New Roman" panose="02020603050405020304" pitchFamily="18" charset="0"/>
                <a:cs typeface="Arial" panose="020B0604020202020204" pitchFamily="34" charset="0"/>
              </a:rPr>
              <a:t> </a:t>
            </a:r>
            <a:endParaRPr lang="ru-RU" sz="1200" dirty="0">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ru-RU" sz="1200" dirty="0">
                <a:latin typeface="Arial" panose="020B0604020202020204" pitchFamily="34" charset="0"/>
                <a:ea typeface="Times New Roman" panose="02020603050405020304" pitchFamily="18" charset="0"/>
                <a:cs typeface="Arial" panose="020B0604020202020204" pitchFamily="34" charset="0"/>
              </a:rPr>
              <a:t>Так, в рамках подпрограммы "Обеспечение жильем молодых семей Приморского края"</a:t>
            </a:r>
            <a:r>
              <a:rPr lang="ru-RU" sz="1200" b="1" i="1" dirty="0">
                <a:latin typeface="Arial" panose="020B0604020202020204" pitchFamily="34" charset="0"/>
                <a:ea typeface="Times New Roman" panose="02020603050405020304" pitchFamily="18" charset="0"/>
                <a:cs typeface="Arial" panose="020B0604020202020204" pitchFamily="34" charset="0"/>
              </a:rPr>
              <a:t> ГП "Обеспечение доступным жильем и качественными услугами жилищно-коммунального хозяйства населения Приморского края" </a:t>
            </a:r>
            <a:r>
              <a:rPr lang="ru-RU" sz="1200" dirty="0">
                <a:latin typeface="Arial" panose="020B0604020202020204" pitchFamily="34" charset="0"/>
                <a:ea typeface="Times New Roman" panose="02020603050405020304" pitchFamily="18" charset="0"/>
                <a:cs typeface="Arial" panose="020B0604020202020204" pitchFamily="34" charset="0"/>
              </a:rPr>
              <a:t>на высоком уровне исполнены бюджетные назначения 2018 года – 97,2 %. Исполнение бюджетных назначений осуществлялось департаментом по делам молодежи Приморского края в рамках мероприятия по обеспечению выплаты молодым семьям субсидий на приобретение (строительство) стандартного жилья". В отчетном году </a:t>
            </a:r>
            <a:r>
              <a:rPr lang="ru-RU" sz="1200" dirty="0">
                <a:latin typeface="Arial" panose="020B0604020202020204" pitchFamily="34" charset="0"/>
                <a:ea typeface="Calibri" panose="020F0502020204030204" pitchFamily="34" charset="0"/>
                <a:cs typeface="Arial" panose="020B0604020202020204" pitchFamily="34" charset="0"/>
              </a:rPr>
              <a:t>22 молодые семьи получили дополнительную социальную выплату.</a:t>
            </a:r>
          </a:p>
          <a:p>
            <a:pPr algn="just">
              <a:spcAft>
                <a:spcPts val="0"/>
              </a:spcAft>
            </a:pPr>
            <a:endParaRPr lang="ru-RU" sz="1200" dirty="0">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ru-RU" sz="1200" dirty="0">
                <a:latin typeface="Arial" panose="020B0604020202020204" pitchFamily="34" charset="0"/>
                <a:ea typeface="Calibri" panose="020F0502020204030204" pitchFamily="34" charset="0"/>
                <a:cs typeface="Arial" panose="020B0604020202020204" pitchFamily="34" charset="0"/>
              </a:rPr>
              <a:t>Однако за период 2015-2018 годов только 295 молодых семей Приморского края, стоящих в очереди с 2015 года, получили свидетельства о праве на получение социальной выплаты на приобретение (строительство) жилого помещения. Общая площадь жилых помещений, приобретенная участниками подпрограммы в 2018 году, составила 16,42 тыс. кв. м при планируемом показателе 27 тыс. кв. м. </a:t>
            </a:r>
          </a:p>
          <a:p>
            <a:pPr algn="just">
              <a:spcAft>
                <a:spcPts val="0"/>
              </a:spcAft>
            </a:pPr>
            <a:endParaRPr lang="ru-RU" sz="1200" dirty="0">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ru-RU" sz="1200" dirty="0">
                <a:latin typeface="Arial" panose="020B0604020202020204" pitchFamily="34" charset="0"/>
                <a:ea typeface="Calibri" panose="020F0502020204030204" pitchFamily="34" charset="0"/>
                <a:cs typeface="Arial" panose="020B0604020202020204" pitchFamily="34" charset="0"/>
              </a:rPr>
              <a:t>При том, что целевые показатели подпрограммы ("плановое число нуждающихся молодых семей.."  в период 2016-2018 годов  составляло от 466 до 294) практически выполнены, </a:t>
            </a:r>
            <a:r>
              <a:rPr lang="ru-RU" sz="1200" b="1" dirty="0">
                <a:solidFill>
                  <a:srgbClr val="FF0000"/>
                </a:solidFill>
                <a:latin typeface="Arial" panose="020B0604020202020204" pitchFamily="34" charset="0"/>
                <a:ea typeface="Calibri" panose="020F0502020204030204" pitchFamily="34" charset="0"/>
                <a:cs typeface="Arial" panose="020B0604020202020204" pitchFamily="34" charset="0"/>
              </a:rPr>
              <a:t>реальная численность нуждающихся в жилых помещениях молодых семей намного больше. </a:t>
            </a:r>
          </a:p>
          <a:p>
            <a:pPr algn="just">
              <a:spcAft>
                <a:spcPts val="0"/>
              </a:spcAft>
            </a:pPr>
            <a:r>
              <a:rPr lang="ru-RU" sz="1200" dirty="0">
                <a:latin typeface="Arial" panose="020B0604020202020204" pitchFamily="34" charset="0"/>
                <a:ea typeface="Calibri" panose="020F0502020204030204" pitchFamily="34" charset="0"/>
                <a:cs typeface="Arial" panose="020B0604020202020204" pitchFamily="34" charset="0"/>
              </a:rPr>
              <a:t>Стоимость строительства одного квадратного метра в Приморье остается одной из самых высоких в России.</a:t>
            </a:r>
            <a:r>
              <a:rPr lang="ru-RU" sz="1200" b="1" dirty="0">
                <a:latin typeface="Arial" panose="020B0604020202020204" pitchFamily="34" charset="0"/>
                <a:ea typeface="Calibri" panose="020F0502020204030204" pitchFamily="34" charset="0"/>
                <a:cs typeface="Arial" panose="020B0604020202020204" pitchFamily="34" charset="0"/>
              </a:rPr>
              <a:t> </a:t>
            </a:r>
            <a:r>
              <a:rPr lang="ru-RU" sz="1200" dirty="0">
                <a:latin typeface="Arial" panose="020B0604020202020204" pitchFamily="34" charset="0"/>
                <a:ea typeface="Calibri" panose="020F0502020204030204" pitchFamily="34" charset="0"/>
                <a:cs typeface="Arial" panose="020B0604020202020204" pitchFamily="34" charset="0"/>
              </a:rPr>
              <a:t>В 2018 году норматив стоимости квадратного метра, определимого Министерством строительства и жилищно-коммунального хозяйства Российской Федерации, в Приморье установлен в размере 56134 рублей за квадратный метр. При этом рыночная стоимость жилья на первичном рынке жилья составляет 73135 рублей, на вторичном – 87118 рублей. Важной проблемой в Приморском крае является высокий тариф на подключение (технологическое присоединение) к сетям инженерно-технического обеспечения (электро-, тепло-, водоснабжения и водоотведения), стоимость подключения составляет до 50 - 60 % от стоимости всего строительства. Этому, в том числе способствует и неразвитость самих сетей инженерно-технического обеспечения, отсутствие на большой территории Приморского края, особенно в сельской местности, централизованных инженерных сетей, нежелание ресурсоснабжающих организаций и застройщиков строить локальные сети. </a:t>
            </a:r>
            <a:endParaRPr lang="ru-RU" sz="12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6315937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96275548-FCD0-4F94-BB8B-9CC6A86B7867}"/>
              </a:ext>
            </a:extLst>
          </p:cNvPr>
          <p:cNvSpPr/>
          <p:nvPr/>
        </p:nvSpPr>
        <p:spPr>
          <a:xfrm>
            <a:off x="450574" y="1551563"/>
            <a:ext cx="2597426" cy="3754874"/>
          </a:xfrm>
          <a:prstGeom prst="rect">
            <a:avLst/>
          </a:prstGeom>
        </p:spPr>
        <p:txBody>
          <a:bodyPr wrap="square">
            <a:spAutoFit/>
          </a:bodyPr>
          <a:lstStyle/>
          <a:p>
            <a:pPr algn="ctr"/>
            <a:r>
              <a:rPr lang="ru-RU" sz="1400" b="1" dirty="0"/>
              <a:t>АДМИНИСТРАЦИЯ ПРИМОРСКОГО КРАЯ ПОСТАНОВЛЕНИЕ</a:t>
            </a:r>
          </a:p>
          <a:p>
            <a:pPr algn="ctr"/>
            <a:r>
              <a:rPr lang="ru-RU" sz="1400" b="1" dirty="0"/>
              <a:t>от 30 декабря 2014 года N 566-па</a:t>
            </a:r>
          </a:p>
          <a:p>
            <a:pPr algn="ctr"/>
            <a:r>
              <a:rPr lang="ru-RU" sz="1400" b="1" dirty="0"/>
              <a:t>ОБ УТВЕРЖДЕНИИ ПОРЯДКА ПРИНЯТИЯ РЕШЕНИЙ О РАЗРАБОТКЕ ГОСУДАРСТВЕННЫХ ПРОГРАММ ПРИМОРСКОГО КРАЯ, ФОРМИРОВАНИЯ, РЕАЛИЗАЦИИ И ПРОВЕДЕНИЯ ОЦЕНКИ ЭФФЕКТИВНОСТИ РЕАЛИЗАЦИИ ГОСУДАРСТВЕННЫХ ПРОГРАММ ПРИМОРСКОГО КРАЯ </a:t>
            </a:r>
          </a:p>
        </p:txBody>
      </p:sp>
      <p:sp>
        <p:nvSpPr>
          <p:cNvPr id="3" name="Прямоугольник 2">
            <a:extLst>
              <a:ext uri="{FF2B5EF4-FFF2-40B4-BE49-F238E27FC236}">
                <a16:creationId xmlns:a16="http://schemas.microsoft.com/office/drawing/2014/main" xmlns="" id="{B7775F8B-6069-4A74-9D93-351C8090ACE6}"/>
              </a:ext>
            </a:extLst>
          </p:cNvPr>
          <p:cNvSpPr/>
          <p:nvPr/>
        </p:nvSpPr>
        <p:spPr>
          <a:xfrm>
            <a:off x="3233530" y="483373"/>
            <a:ext cx="8203096" cy="5447645"/>
          </a:xfrm>
          <a:prstGeom prst="rect">
            <a:avLst/>
          </a:prstGeom>
        </p:spPr>
        <p:txBody>
          <a:bodyPr wrap="square">
            <a:spAutoFit/>
          </a:bodyPr>
          <a:lstStyle/>
          <a:p>
            <a:pPr algn="ctr"/>
            <a:endParaRPr lang="ru-RU" sz="2400" b="1" dirty="0">
              <a:solidFill>
                <a:srgbClr val="FF0000"/>
              </a:solidFill>
            </a:endParaRPr>
          </a:p>
          <a:p>
            <a:r>
              <a:rPr lang="ru-RU" dirty="0"/>
              <a:t>В обязательном порядке включаются показатели, установленные "дорожными картами" (планами мероприятий), планами-графиками мероприятий по достижению показателей, определенных указами Президента Российской Федерации, показатели, предусмотренные государственными программами Российской Федерации для субъектов Российской Федерации. </a:t>
            </a:r>
          </a:p>
          <a:p>
            <a:endParaRPr lang="ru-RU" dirty="0"/>
          </a:p>
          <a:p>
            <a:r>
              <a:rPr lang="ru-RU" dirty="0"/>
              <a:t>!!!!При этом </a:t>
            </a:r>
            <a:r>
              <a:rPr lang="ru-RU" b="1" dirty="0">
                <a:solidFill>
                  <a:srgbClr val="FF0000"/>
                </a:solidFill>
              </a:rPr>
              <a:t>ухудшение значений соответствующих показателей не допускается</a:t>
            </a:r>
          </a:p>
          <a:p>
            <a:endParaRPr lang="ru-RU" dirty="0"/>
          </a:p>
          <a:p>
            <a:r>
              <a:rPr lang="ru-RU" dirty="0"/>
              <a:t>При внесении изменений в ранее утвержденные государственные программы </a:t>
            </a:r>
          </a:p>
          <a:p>
            <a:r>
              <a:rPr lang="ru-RU" b="1" dirty="0">
                <a:solidFill>
                  <a:srgbClr val="FF0000"/>
                </a:solidFill>
              </a:rPr>
              <a:t>не допускается необоснованное ухудшение следующих основных характеристик: ---- показателей государственной программы и результатов, которые должны быть получены в ходе выполнения государственной программы</a:t>
            </a:r>
          </a:p>
          <a:p>
            <a:pPr algn="ctr"/>
            <a:endParaRPr lang="ru-RU" dirty="0"/>
          </a:p>
          <a:p>
            <a:pPr algn="ctr"/>
            <a:r>
              <a:rPr lang="ru-RU" dirty="0"/>
              <a:t>При внесении изменений в ранее утвержденные государственные программы, </a:t>
            </a:r>
            <a:r>
              <a:rPr lang="ru-RU" b="1" dirty="0">
                <a:solidFill>
                  <a:srgbClr val="FF0000"/>
                </a:solidFill>
              </a:rPr>
              <a:t>предполагающие увеличение объема </a:t>
            </a:r>
            <a:r>
              <a:rPr lang="ru-RU" dirty="0"/>
              <a:t>ресурсного обеспечения государственной программы, </a:t>
            </a:r>
            <a:r>
              <a:rPr lang="ru-RU" b="1" dirty="0">
                <a:solidFill>
                  <a:srgbClr val="FF0000"/>
                </a:solidFill>
              </a:rPr>
              <a:t>------</a:t>
            </a:r>
            <a:r>
              <a:rPr lang="ru-RU" dirty="0"/>
              <a:t> </a:t>
            </a:r>
            <a:r>
              <a:rPr lang="ru-RU" b="1" dirty="0">
                <a:solidFill>
                  <a:srgbClr val="FF0000"/>
                </a:solidFill>
              </a:rPr>
              <a:t>необходимо !!!! улучшать вышеуказанные основные характеристики.</a:t>
            </a:r>
          </a:p>
        </p:txBody>
      </p:sp>
    </p:spTree>
    <p:extLst>
      <p:ext uri="{BB962C8B-B14F-4D97-AF65-F5344CB8AC3E}">
        <p14:creationId xmlns:p14="http://schemas.microsoft.com/office/powerpoint/2010/main" val="263808694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6294E7F4-9CF7-4B8B-B6CA-667DE7349F91}"/>
              </a:ext>
            </a:extLst>
          </p:cNvPr>
          <p:cNvSpPr/>
          <p:nvPr/>
        </p:nvSpPr>
        <p:spPr>
          <a:xfrm>
            <a:off x="2953996" y="665211"/>
            <a:ext cx="6096000" cy="1664879"/>
          </a:xfrm>
          <a:prstGeom prst="rect">
            <a:avLst/>
          </a:prstGeom>
        </p:spPr>
        <p:txBody>
          <a:bodyPr>
            <a:spAutoFit/>
          </a:bodyPr>
          <a:lstStyle/>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ЗАКЛЮЧЕНИЕ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Контрольно-счетной палаты Приморского края</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 на отчет Администрации Приморского края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об исполнении краевого бюджета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за 2018 год</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xmlns="" id="{F38CDC38-D0B6-41C1-B73C-E81DE8B98068}"/>
              </a:ext>
            </a:extLst>
          </p:cNvPr>
          <p:cNvSpPr/>
          <p:nvPr/>
        </p:nvSpPr>
        <p:spPr>
          <a:xfrm>
            <a:off x="1097280" y="2601637"/>
            <a:ext cx="10546080" cy="3600986"/>
          </a:xfrm>
          <a:prstGeom prst="rect">
            <a:avLst/>
          </a:prstGeom>
        </p:spPr>
        <p:txBody>
          <a:bodyPr wrap="square">
            <a:spAutoFit/>
          </a:bodyPr>
          <a:lstStyle/>
          <a:p>
            <a:pPr algn="ctr">
              <a:spcAft>
                <a:spcPts val="0"/>
              </a:spcAft>
            </a:pPr>
            <a:r>
              <a:rPr lang="ru-RU" sz="2400" b="1" dirty="0">
                <a:solidFill>
                  <a:srgbClr val="FF0000"/>
                </a:solidFill>
                <a:latin typeface="Arial" panose="020B0604020202020204" pitchFamily="34" charset="0"/>
                <a:ea typeface="Calibri" panose="020F0502020204030204" pitchFamily="34" charset="0"/>
                <a:cs typeface="Arial" panose="020B0604020202020204" pitchFamily="34" charset="0"/>
              </a:rPr>
              <a:t>Недостатки в планировании на стадии составления проекта бюджета привели к неоднократной корректировке расходов краевого бюджета в ходе исполнения краевого бюджета как в сторону увеличения, так и уменьшения, в том числе до полного сокращения утвержденных бюджетных ассигнований</a:t>
            </a:r>
          </a:p>
          <a:p>
            <a:pPr algn="just">
              <a:spcAft>
                <a:spcPts val="0"/>
              </a:spcAft>
            </a:pPr>
            <a:r>
              <a:rPr lang="ru-RU" dirty="0">
                <a:latin typeface="Arial" panose="020B0604020202020204" pitchFamily="34" charset="0"/>
                <a:ea typeface="Calibri" panose="020F0502020204030204" pitchFamily="34" charset="0"/>
                <a:cs typeface="Arial" panose="020B0604020202020204" pitchFamily="34" charset="0"/>
              </a:rPr>
              <a:t> </a:t>
            </a:r>
            <a:endParaRPr lang="ru-RU" sz="1400" dirty="0">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ru-RU" dirty="0">
                <a:latin typeface="Arial" panose="020B0604020202020204" pitchFamily="34" charset="0"/>
                <a:ea typeface="Calibri" panose="020F0502020204030204" pitchFamily="34" charset="0"/>
                <a:cs typeface="Arial" panose="020B0604020202020204" pitchFamily="34" charset="0"/>
              </a:rPr>
              <a:t>Так, в рамках </a:t>
            </a:r>
            <a:r>
              <a:rPr lang="ru-RU" b="1" i="1" dirty="0">
                <a:latin typeface="Arial" panose="020B0604020202020204" pitchFamily="34" charset="0"/>
                <a:ea typeface="Calibri" panose="020F0502020204030204" pitchFamily="34" charset="0"/>
                <a:cs typeface="Arial" panose="020B0604020202020204" pitchFamily="34" charset="0"/>
              </a:rPr>
              <a:t>ГП "Развитие образования Приморского края" </a:t>
            </a:r>
            <a:r>
              <a:rPr lang="ru-RU" dirty="0">
                <a:latin typeface="Arial" panose="020B0604020202020204" pitchFamily="34" charset="0"/>
                <a:ea typeface="Calibri" panose="020F0502020204030204" pitchFamily="34" charset="0"/>
                <a:cs typeface="Arial" panose="020B0604020202020204" pitchFamily="34" charset="0"/>
              </a:rPr>
              <a:t>в краевом бюджете на 2018 год </a:t>
            </a:r>
            <a:r>
              <a:rPr lang="ru-RU" b="1" dirty="0">
                <a:solidFill>
                  <a:srgbClr val="FF0000"/>
                </a:solidFill>
                <a:latin typeface="Arial" panose="020B0604020202020204" pitchFamily="34" charset="0"/>
                <a:ea typeface="Calibri" panose="020F0502020204030204" pitchFamily="34" charset="0"/>
                <a:cs typeface="Arial" panose="020B0604020202020204" pitchFamily="34" charset="0"/>
              </a:rPr>
              <a:t>изначально планировались расходы на строительство школ при отсутствии проектно-сметной документации</a:t>
            </a:r>
            <a:r>
              <a:rPr lang="ru-RU" dirty="0">
                <a:latin typeface="Arial" panose="020B0604020202020204" pitchFamily="34" charset="0"/>
                <a:ea typeface="Calibri" panose="020F0502020204030204" pitchFamily="34" charset="0"/>
                <a:cs typeface="Arial" panose="020B0604020202020204" pitchFamily="34" charset="0"/>
              </a:rPr>
              <a:t>, соответственно такие расходы не могли быть произведены, а именно на строительство </a:t>
            </a:r>
            <a:r>
              <a:rPr lang="ru-RU" dirty="0">
                <a:latin typeface="Arial" panose="020B0604020202020204" pitchFamily="34" charset="0"/>
                <a:ea typeface="Times New Roman" panose="02020603050405020304" pitchFamily="18" charset="0"/>
                <a:cs typeface="Arial" panose="020B0604020202020204" pitchFamily="34" charset="0"/>
              </a:rPr>
              <a:t>школы на 440 учащихся в с. Рощино Красноармейского района и школы на 80 мест </a:t>
            </a:r>
            <a:r>
              <a:rPr lang="ru-RU" dirty="0" err="1">
                <a:latin typeface="Arial" panose="020B0604020202020204" pitchFamily="34" charset="0"/>
                <a:ea typeface="Times New Roman" panose="02020603050405020304" pitchFamily="18" charset="0"/>
                <a:cs typeface="Arial" panose="020B0604020202020204" pitchFamily="34" charset="0"/>
              </a:rPr>
              <a:t>пгт</a:t>
            </a:r>
            <a:r>
              <a:rPr lang="ru-RU" dirty="0">
                <a:latin typeface="Arial" panose="020B0604020202020204" pitchFamily="34" charset="0"/>
                <a:ea typeface="Times New Roman" panose="02020603050405020304" pitchFamily="18" charset="0"/>
                <a:cs typeface="Arial" panose="020B0604020202020204" pitchFamily="34" charset="0"/>
              </a:rPr>
              <a:t> Светлая </a:t>
            </a:r>
            <a:r>
              <a:rPr lang="ru-RU" dirty="0" err="1">
                <a:latin typeface="Arial" panose="020B0604020202020204" pitchFamily="34" charset="0"/>
                <a:ea typeface="Times New Roman" panose="02020603050405020304" pitchFamily="18" charset="0"/>
                <a:cs typeface="Arial" panose="020B0604020202020204" pitchFamily="34" charset="0"/>
              </a:rPr>
              <a:t>Тернейского</a:t>
            </a:r>
            <a:r>
              <a:rPr lang="ru-RU" dirty="0">
                <a:latin typeface="Arial" panose="020B0604020202020204" pitchFamily="34" charset="0"/>
                <a:ea typeface="Times New Roman" panose="02020603050405020304" pitchFamily="18" charset="0"/>
                <a:cs typeface="Arial" panose="020B0604020202020204" pitchFamily="34" charset="0"/>
              </a:rPr>
              <a:t> муниципального района. </a:t>
            </a:r>
            <a:endParaRPr lang="ru-RU" sz="14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1070643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xmlns="" id="{F3646D40-3357-43F6-8DD1-C1D0C8426AE2}"/>
              </a:ext>
            </a:extLst>
          </p:cNvPr>
          <p:cNvSpPr/>
          <p:nvPr/>
        </p:nvSpPr>
        <p:spPr>
          <a:xfrm>
            <a:off x="3445566" y="438256"/>
            <a:ext cx="8256103" cy="6186309"/>
          </a:xfrm>
          <a:prstGeom prst="rect">
            <a:avLst/>
          </a:prstGeom>
        </p:spPr>
        <p:txBody>
          <a:bodyPr wrap="square">
            <a:spAutoFit/>
          </a:bodyPr>
          <a:lstStyle/>
          <a:p>
            <a:r>
              <a:rPr lang="ru-RU" b="1" dirty="0">
                <a:solidFill>
                  <a:srgbClr val="FF0000"/>
                </a:solidFill>
              </a:rPr>
              <a:t>Проблема финансового обеспечения и ежегодное существенное сокращение запланированных расходов на основные мероприятия. В итоге муниципальные программы претерпели существенные изменения по отношению к первоначальным редакциям. </a:t>
            </a:r>
          </a:p>
          <a:p>
            <a:endParaRPr lang="ru-RU" dirty="0"/>
          </a:p>
          <a:p>
            <a:r>
              <a:rPr lang="ru-RU" dirty="0"/>
              <a:t>Сокращение объемов финансирования на реконструкцию (строительство) спортивных объектов </a:t>
            </a:r>
            <a:r>
              <a:rPr lang="ru-RU" b="1" i="1" dirty="0"/>
              <a:t>МП "Развитие физической культуры и спорта" </a:t>
            </a:r>
            <a:r>
              <a:rPr lang="ru-RU" dirty="0"/>
              <a:t>привело к тому, что из программы, направленной на развитие, к 2016 году </a:t>
            </a:r>
            <a:r>
              <a:rPr lang="ru-RU" b="1" dirty="0">
                <a:solidFill>
                  <a:srgbClr val="FF0000"/>
                </a:solidFill>
              </a:rPr>
              <a:t>она трансформировалась в форму поддержки</a:t>
            </a:r>
            <a:r>
              <a:rPr lang="ru-RU" b="1" i="1" dirty="0">
                <a:solidFill>
                  <a:srgbClr val="FF0000"/>
                </a:solidFill>
              </a:rPr>
              <a:t> </a:t>
            </a:r>
            <a:r>
              <a:rPr lang="ru-RU" b="1" dirty="0">
                <a:solidFill>
                  <a:srgbClr val="FF0000"/>
                </a:solidFill>
              </a:rPr>
              <a:t>физической культуры и спорта</a:t>
            </a:r>
            <a:r>
              <a:rPr lang="ru-RU" dirty="0"/>
              <a:t>, в которой преобладают расходы на мероприятия по привлечению населения города к занятиям физической культурой и спортом. В общем объеме расходов программы указанные расходы к 2016 году составили 92 %.</a:t>
            </a:r>
          </a:p>
          <a:p>
            <a:endParaRPr lang="ru-RU" dirty="0"/>
          </a:p>
          <a:p>
            <a:r>
              <a:rPr lang="ru-RU" dirty="0"/>
              <a:t>Муниципальная программа </a:t>
            </a:r>
            <a:r>
              <a:rPr lang="ru-RU" b="1" dirty="0"/>
              <a:t>"Содержание муниципального жилищного фонда" </a:t>
            </a:r>
            <a:r>
              <a:rPr lang="ru-RU" dirty="0"/>
              <a:t>к 2016 году вообще перестала нести функцию программы как таковой. В ней осталось только два направления расходов </a:t>
            </a:r>
            <a:r>
              <a:rPr lang="ru-RU" b="1" dirty="0">
                <a:solidFill>
                  <a:srgbClr val="FF0000"/>
                </a:solidFill>
              </a:rPr>
              <a:t>содержание органа администрации </a:t>
            </a:r>
            <a:r>
              <a:rPr lang="ru-RU" dirty="0"/>
              <a:t>– ответственного исполнителя программы и подотчетного казенного учреждения. Все мероприятия, связанные с ремонтом жилищного фонда перешли в непрограммную часть бюджета, </a:t>
            </a:r>
            <a:r>
              <a:rPr lang="ru-RU" b="1" dirty="0"/>
              <a:t>так как выполняются с 2016 года только по исполнительным листам</a:t>
            </a:r>
            <a:r>
              <a:rPr lang="ru-RU" dirty="0"/>
              <a:t>. Администрация города прислушалась к мнению КСП по поводу этой программы, с 2018 года она </a:t>
            </a:r>
            <a:r>
              <a:rPr lang="ru-RU" b="1" dirty="0">
                <a:solidFill>
                  <a:srgbClr val="FF0000"/>
                </a:solidFill>
              </a:rPr>
              <a:t>закрыта. </a:t>
            </a:r>
          </a:p>
          <a:p>
            <a:endParaRPr lang="ru-RU" dirty="0"/>
          </a:p>
        </p:txBody>
      </p:sp>
      <p:sp>
        <p:nvSpPr>
          <p:cNvPr id="4" name="Прямоугольник 3">
            <a:extLst>
              <a:ext uri="{FF2B5EF4-FFF2-40B4-BE49-F238E27FC236}">
                <a16:creationId xmlns:a16="http://schemas.microsoft.com/office/drawing/2014/main" xmlns="" id="{CF2D683B-9478-4266-8A0A-41CB87372BAE}"/>
              </a:ext>
            </a:extLst>
          </p:cNvPr>
          <p:cNvSpPr/>
          <p:nvPr/>
        </p:nvSpPr>
        <p:spPr>
          <a:xfrm>
            <a:off x="609600" y="1012953"/>
            <a:ext cx="2147609" cy="4401205"/>
          </a:xfrm>
          <a:prstGeom prst="rect">
            <a:avLst/>
          </a:prstGeom>
        </p:spPr>
        <p:txBody>
          <a:bodyPr wrap="square">
            <a:spAutoFit/>
          </a:bodyPr>
          <a:lstStyle/>
          <a:p>
            <a:pPr marR="34925" algn="ctr">
              <a:spcAft>
                <a:spcPts val="0"/>
              </a:spcAft>
              <a:tabLst>
                <a:tab pos="450215" algn="l"/>
              </a:tabLst>
            </a:pPr>
            <a:r>
              <a:rPr lang="ru-RU" sz="1400" b="1" cap="all" dirty="0">
                <a:latin typeface="Times New Roman" panose="02020603050405020304" pitchFamily="18" charset="0"/>
                <a:ea typeface="Times New Roman" panose="02020603050405020304" pitchFamily="18" charset="0"/>
              </a:rPr>
              <a:t>КСП Владивостока</a:t>
            </a:r>
          </a:p>
          <a:p>
            <a:pPr marR="34925" algn="ctr">
              <a:spcAft>
                <a:spcPts val="0"/>
              </a:spcAft>
              <a:tabLst>
                <a:tab pos="450215" algn="l"/>
              </a:tabLst>
            </a:pPr>
            <a:r>
              <a:rPr lang="ru-RU" sz="1400" b="1" cap="all" dirty="0">
                <a:latin typeface="Times New Roman" panose="02020603050405020304" pitchFamily="18" charset="0"/>
                <a:ea typeface="Times New Roman" panose="02020603050405020304" pitchFamily="18" charset="0"/>
              </a:rPr>
              <a:t>отчет</a:t>
            </a:r>
            <a:endParaRPr lang="ru-RU" sz="1400" dirty="0">
              <a:latin typeface="Times New Roman" panose="02020603050405020304" pitchFamily="18" charset="0"/>
              <a:ea typeface="Times New Roman" panose="02020603050405020304" pitchFamily="18" charset="0"/>
            </a:endParaRPr>
          </a:p>
          <a:p>
            <a:pPr marR="34925" algn="ctr">
              <a:spcAft>
                <a:spcPts val="0"/>
              </a:spcAft>
            </a:pPr>
            <a:r>
              <a:rPr lang="ru-RU" sz="1400" b="1" cap="all" dirty="0">
                <a:latin typeface="Times New Roman" panose="02020603050405020304" pitchFamily="18" charset="0"/>
                <a:ea typeface="Times New Roman" panose="02020603050405020304" pitchFamily="18" charset="0"/>
              </a:rPr>
              <a:t>о результатах экспертно-аналитического мероприятия</a:t>
            </a:r>
            <a:endParaRPr lang="ru-RU" sz="1400" dirty="0">
              <a:latin typeface="Times New Roman" panose="02020603050405020304" pitchFamily="18" charset="0"/>
              <a:ea typeface="Times New Roman" panose="02020603050405020304" pitchFamily="18" charset="0"/>
            </a:endParaRPr>
          </a:p>
          <a:p>
            <a:pPr>
              <a:spcAft>
                <a:spcPts val="0"/>
              </a:spcAft>
            </a:pPr>
            <a:r>
              <a:rPr lang="ru-RU" sz="1400" b="1" dirty="0">
                <a:latin typeface="Times New Roman" panose="02020603050405020304" pitchFamily="18" charset="0"/>
                <a:ea typeface="Times New Roman" panose="02020603050405020304" pitchFamily="18" charset="0"/>
              </a:rPr>
              <a:t> </a:t>
            </a:r>
            <a:endParaRPr lang="ru-RU" sz="1400" dirty="0">
              <a:latin typeface="Times New Roman" panose="02020603050405020304" pitchFamily="18" charset="0"/>
              <a:ea typeface="Times New Roman" panose="02020603050405020304" pitchFamily="18" charset="0"/>
            </a:endParaRPr>
          </a:p>
          <a:p>
            <a:pPr algn="ctr">
              <a:spcAft>
                <a:spcPts val="0"/>
              </a:spcAft>
            </a:pPr>
            <a:r>
              <a:rPr lang="ru-RU" sz="1400" b="1" dirty="0">
                <a:latin typeface="Times New Roman" panose="02020603050405020304" pitchFamily="18" charset="0"/>
                <a:ea typeface="Times New Roman" panose="02020603050405020304" pitchFamily="18" charset="0"/>
              </a:rPr>
              <a:t>"Оценка достижения поставленных целей и решения задач муниципальных программ </a:t>
            </a:r>
            <a:r>
              <a:rPr lang="ru-RU" sz="1400" b="1" dirty="0">
                <a:solidFill>
                  <a:srgbClr val="FF0000"/>
                </a:solidFill>
                <a:latin typeface="Times New Roman" panose="02020603050405020304" pitchFamily="18" charset="0"/>
                <a:ea typeface="Times New Roman" panose="02020603050405020304" pitchFamily="18" charset="0"/>
              </a:rPr>
              <a:t>на основе целевых индикаторов и показателей в привязке к выделенным бюджетным ассигнованиям </a:t>
            </a:r>
            <a:endParaRPr lang="ru-RU" sz="1400" dirty="0">
              <a:solidFill>
                <a:srgbClr val="FF0000"/>
              </a:solidFill>
              <a:latin typeface="Times New Roman" panose="02020603050405020304" pitchFamily="18" charset="0"/>
              <a:ea typeface="Times New Roman" panose="02020603050405020304" pitchFamily="18" charset="0"/>
            </a:endParaRPr>
          </a:p>
          <a:p>
            <a:pPr algn="ctr">
              <a:spcAft>
                <a:spcPts val="0"/>
              </a:spcAft>
            </a:pPr>
            <a:r>
              <a:rPr lang="ru-RU" sz="1400" b="1" dirty="0">
                <a:latin typeface="Times New Roman" panose="02020603050405020304" pitchFamily="18" charset="0"/>
                <a:ea typeface="Times New Roman" panose="02020603050405020304" pitchFamily="18" charset="0"/>
              </a:rPr>
              <a:t>за период 2014 – 2016 годов"</a:t>
            </a:r>
            <a:endParaRPr lang="ru-RU" sz="1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5202131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34B54C8E-4678-4536-8FAB-82A3F283D376}"/>
              </a:ext>
            </a:extLst>
          </p:cNvPr>
          <p:cNvSpPr/>
          <p:nvPr/>
        </p:nvSpPr>
        <p:spPr>
          <a:xfrm>
            <a:off x="3392556" y="479533"/>
            <a:ext cx="8534400" cy="5909310"/>
          </a:xfrm>
          <a:prstGeom prst="rect">
            <a:avLst/>
          </a:prstGeom>
        </p:spPr>
        <p:txBody>
          <a:bodyPr wrap="square">
            <a:spAutoFit/>
          </a:bodyPr>
          <a:lstStyle/>
          <a:p>
            <a:r>
              <a:rPr lang="ru-RU" dirty="0"/>
              <a:t>Например, в одной из муниципальных программ показатель "количество информационных материалов о профилактике социально значимых заболеваний и навыках здорового образа жизни, размещенных на официальном сайте администрации города" призван характеризовать повышение уровня информированности населения по  вопросам сохранения и укрепления здоровья. Вместе с тем само по себе  количество информационных материалов размещенных на официальном сайте не может характеризовать повышение уровня информированности, так как не позволяет установить количество человек, получивших информацию по вопросам ведения здорового образа жизни через официальный сайт администрации города.</a:t>
            </a:r>
          </a:p>
          <a:p>
            <a:endParaRPr lang="ru-RU" dirty="0"/>
          </a:p>
          <a:p>
            <a:r>
              <a:rPr lang="ru-RU" dirty="0"/>
              <a:t>В некоторых программах для характеристики повышения уровня применяются показатели в числовом выражении. Например, для характеристики повышения уровня доступности для инвалидов применены такие показатели, как: "число доступных для инвалидов и других маломобильных групп населения приоритетных объектов дошкольного образования, расположенных в зданиях, находящихся в муниципальной собственности" и "число приобретенного наземного электрического транспорта общего пользования, оборудованного для перевозки маломобильных групп населения". Вместе с тем, количественные показатели не могут характеризовать повышение уровня, так как определение уровня предполагает соотношение  числа доступных объектов к общему числу. </a:t>
            </a:r>
          </a:p>
        </p:txBody>
      </p:sp>
      <p:sp>
        <p:nvSpPr>
          <p:cNvPr id="3" name="Прямоугольник 2">
            <a:extLst>
              <a:ext uri="{FF2B5EF4-FFF2-40B4-BE49-F238E27FC236}">
                <a16:creationId xmlns:a16="http://schemas.microsoft.com/office/drawing/2014/main" xmlns="" id="{61F8002D-A5D5-4663-A5CF-B7DEDE455FE1}"/>
              </a:ext>
            </a:extLst>
          </p:cNvPr>
          <p:cNvSpPr/>
          <p:nvPr/>
        </p:nvSpPr>
        <p:spPr>
          <a:xfrm>
            <a:off x="543339" y="1020562"/>
            <a:ext cx="2849217" cy="4401205"/>
          </a:xfrm>
          <a:prstGeom prst="rect">
            <a:avLst/>
          </a:prstGeom>
        </p:spPr>
        <p:txBody>
          <a:bodyPr wrap="square">
            <a:spAutoFit/>
          </a:bodyPr>
          <a:lstStyle/>
          <a:p>
            <a:r>
              <a:rPr lang="ru-RU" sz="2000" b="1" dirty="0">
                <a:solidFill>
                  <a:srgbClr val="FF0000"/>
                </a:solidFill>
              </a:rPr>
              <a:t>Недостатки в применении целевых индикаторов и показателей, не позволяющие достоверно охарактеризовать степень достижения цели, решения задач программ и эффективность реализации программных мероприятий</a:t>
            </a:r>
          </a:p>
        </p:txBody>
      </p:sp>
    </p:spTree>
    <p:extLst>
      <p:ext uri="{BB962C8B-B14F-4D97-AF65-F5344CB8AC3E}">
        <p14:creationId xmlns:p14="http://schemas.microsoft.com/office/powerpoint/2010/main" val="338368582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xmlns="" id="{8E143033-0792-40B9-94B6-E4B08DE8D661}"/>
              </a:ext>
            </a:extLst>
          </p:cNvPr>
          <p:cNvSpPr/>
          <p:nvPr/>
        </p:nvSpPr>
        <p:spPr>
          <a:xfrm>
            <a:off x="1010194" y="535810"/>
            <a:ext cx="10859588" cy="5416868"/>
          </a:xfrm>
          <a:prstGeom prst="rect">
            <a:avLst/>
          </a:prstGeom>
        </p:spPr>
        <p:txBody>
          <a:bodyPr wrap="square">
            <a:spAutoFit/>
          </a:bodyPr>
          <a:lstStyle/>
          <a:p>
            <a:pPr algn="ctr"/>
            <a:r>
              <a:rPr lang="ru-RU" sz="2400" b="1" dirty="0">
                <a:solidFill>
                  <a:srgbClr val="FF0000"/>
                </a:solidFill>
              </a:rPr>
              <a:t>Программа профессиональной переподготовки (повышения квалификации) по направлению «Государственное и муниципальное управление»</a:t>
            </a:r>
          </a:p>
          <a:p>
            <a:pPr algn="ctr"/>
            <a:endParaRPr lang="ru-RU" dirty="0">
              <a:solidFill>
                <a:srgbClr val="FF0000"/>
              </a:solidFill>
            </a:endParaRPr>
          </a:p>
          <a:p>
            <a:r>
              <a:rPr lang="ru-RU" dirty="0"/>
              <a:t>Кафедра экономики и управления Владивостокского государственного университета экономики и сервиса приглашает слушателей на программу по направлению «Государственное и муниципальное управление», 288 часов с получением диплома о </a:t>
            </a:r>
            <a:r>
              <a:rPr lang="ru-RU" b="1" u="sng" dirty="0">
                <a:solidFill>
                  <a:srgbClr val="FF0000"/>
                </a:solidFill>
              </a:rPr>
              <a:t>профессиональной переподготовке</a:t>
            </a:r>
            <a:r>
              <a:rPr lang="ru-RU" b="1" dirty="0">
                <a:solidFill>
                  <a:srgbClr val="FF0000"/>
                </a:solidFill>
              </a:rPr>
              <a:t>.</a:t>
            </a:r>
          </a:p>
          <a:p>
            <a:endParaRPr lang="ru-RU" dirty="0"/>
          </a:p>
          <a:p>
            <a:r>
              <a:rPr lang="ru-RU" dirty="0"/>
              <a:t>Структура программы основана на модульном принципе и позволяет гибко учитывать предпочтения слушателей при формировании учебного плана.</a:t>
            </a:r>
          </a:p>
          <a:p>
            <a:r>
              <a:rPr lang="ru-RU" dirty="0"/>
              <a:t>Слушатели имеют возможность выбрать одно из направлений - «Основные направления социально-экономической политики Российской Федерации», 110 часов, «Управление бюджетными финансами», 110 часов, «Актуальные вопросы повышения эффективности государственного и муниципального управления», 72 часа </a:t>
            </a:r>
            <a:r>
              <a:rPr lang="ru-RU" u="sng" dirty="0"/>
              <a:t>в рамках </a:t>
            </a:r>
            <a:r>
              <a:rPr lang="ru-RU" b="1" u="sng" dirty="0">
                <a:solidFill>
                  <a:srgbClr val="FF0000"/>
                </a:solidFill>
              </a:rPr>
              <a:t>повышения квалификации </a:t>
            </a:r>
            <a:r>
              <a:rPr lang="ru-RU" u="sng" dirty="0"/>
              <a:t>с получением свидетельства. </a:t>
            </a:r>
          </a:p>
          <a:p>
            <a:endParaRPr lang="ru-RU" dirty="0"/>
          </a:p>
          <a:p>
            <a:endParaRPr lang="ru-RU" dirty="0"/>
          </a:p>
          <a:p>
            <a:r>
              <a:rPr lang="ru-RU" sz="3200" b="1" dirty="0"/>
              <a:t>Контактное лицо: Андреев Вячеслав Андреевич, </a:t>
            </a:r>
          </a:p>
          <a:p>
            <a:r>
              <a:rPr lang="ru-RU" sz="3200" b="1" dirty="0"/>
              <a:t>тел. 8 (423) 240-41-35, 8 914 652 77 80</a:t>
            </a:r>
            <a:endParaRPr lang="ru-RU" sz="3200" dirty="0"/>
          </a:p>
        </p:txBody>
      </p:sp>
    </p:spTree>
    <p:extLst>
      <p:ext uri="{BB962C8B-B14F-4D97-AF65-F5344CB8AC3E}">
        <p14:creationId xmlns:p14="http://schemas.microsoft.com/office/powerpoint/2010/main" val="29848770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3868f8f58fe7d8fe8522132473c653a6392bc4"/>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1816</TotalTime>
  <Words>4574</Words>
  <Application>Microsoft Office PowerPoint</Application>
  <PresentationFormat>Широкоэкранный</PresentationFormat>
  <Paragraphs>550</Paragraphs>
  <Slides>58</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58</vt:i4>
      </vt:variant>
    </vt:vector>
  </HeadingPairs>
  <TitlesOfParts>
    <vt:vector size="64" baseType="lpstr">
      <vt:lpstr>Arial</vt:lpstr>
      <vt:lpstr>Calibri</vt:lpstr>
      <vt:lpstr>Calibri Light</vt:lpstr>
      <vt:lpstr>Open Sans Condensed</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Внутренний финансовый контроль - непрерывный процесс, реализуемый должностными лицами, работниками главного администратора бюджетных средств, распорядителя бюджетных средств, получателя бюджетных средств, администратора доходов бюджета, администратора источников финансирования дефицита бюджета (далее - администратор бюджетных средств), финансового органа, органа управления государственным внебюджетным фондом, организующими  и выполняющими процедуры составления и исполнения бюджета, ведения бюджетного учета и составления бюджетной отчетности  Задачи:   а) соблюдение установленных в соответствии с бюджетным законодательством Российской Федерации и иными нормативными правовыми актами, регулирующими бюджетные правоотношения, процедур составления и исполнения бюджета этими администратором бюджетных средств, главным администратором бюджетных средств, финансовым органом, органом управления государственным внебюджетным фондом;  б) соблюдение установленных в соответствии с бюджетным законодательством Российской Федерации и иными нормативными правовыми актами, регулирующими бюджетные правоотношения, процедур составления бюджетной отчетности и ведения бюджетного учета (обеспечение достоверности бюджетной отчетности) этими администратором бюджетных средств, главным администратором бюджетных средств, финансовым органом, органом управления государственным внебюджетным фондом;  в) подготовка и реализация мер по повышению экономности  и результативности использования бюджетных средств  </vt:lpstr>
      <vt:lpstr>Экономность  и результативность использования бюджетных средств   СТАНДАРТ ВНЕШНЕГО ГОСУДАРСТВЕННОГО АУДИТА (КОНТРОЛЯ) СГА 104  «АУДИТ ЭФФЕКТИВНОСТИ»   (утвержден постановлением Коллегии Счетной палаты  Российской Федерации от 30 ноября 2016 г. № 4ПК)  </vt:lpstr>
      <vt:lpstr>Презентация PowerPoint</vt:lpstr>
      <vt:lpstr>  Численность населения края за последние 5 лет уменьшилась на 35,2 тыс. человек. Такое сокращение на 56,0 % обеспечила естественная убыль  и на 44,0 % миграционный отток.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Внутренний финансовый аудит   деятельность по формированию и предоставлению независимой и объективной информации о результатах исполнения бюджетных полномочий главным администратором бюджетных средств, администратором бюджетных средств, финансовым органом, органом управления государственным внебюджетным фондом, направленной на повышение качества осуществления процедур составления и исполнения бюджета, ведения бюджетного учета и составления бюджетной отчетности.  Внутренний финансовый аудит осуществляется в целях:  - оценки надежности внутреннего финансового контроля и подготовки рекомендаций по повышению его эффективности;  - подтверждения достоверности бюджетной отчетности и соответствия порядка ведения бюджетного учета методологии и стандартам бюджетного учета, установленным Министерством финансов Российской Федерации;  - подготовки предложений по повышению экономности и результативности использования бюджетных средств.   </vt:lpstr>
      <vt:lpstr>     Внутренний финансовый аудит осуществляется   на основе функциональной независимости!!!   структурными подразделениями и (или) уполномоченными должностными лицами, работниками главного администратора бюджетных средств, администратора бюджетных средств, финансового органа, органа управления государственным внебюджетным фондом, наделенными полномочиями по осуществлению внутреннего финансового аудита, а также структурными подразделениями и (или) уполномоченными должностными лицами, работниками другого главного администратора бюджетных средств, администратора бюджетных средств в случаях передачи полномочий по осуществлению внутреннего финансового аудита </vt:lpstr>
      <vt:lpstr>Презентация PowerPoint</vt:lpstr>
      <vt:lpstr>Внутренний финансовый контроль и внутренний финансовый аудит осуществляются в соответствии с федеральными стандартами  внутреннего финансового контроля и внутреннего финансового аудита, устанавливаемыми Министерством финансов Российской Федерации. (ВФК-1,2; ВФА)  Федеральные стандарты внутреннего финансового контроля должны содержать порядок организации и проведения внутреннего финансового контроля, права и обязанности должностных лиц, работников при осуществлении внутреннего финансового контроля. .  Главные администраторы бюджетных средств, администраторы бюджетных средств, финансовые органы, органы управления государственными внебюджетными фондами издают ведомственные (внутренние) акты, обеспечивающие осуществление внутреннего финансового контроля с соблюдением федеральных стандартов внутреннего финансового контроля.  Главные администраторы бюджетных средств, администраторы бюджетных средств, финансовые органы, органы управления государственными внебюджетными фондами, осуществляющие внутренний финансовый аудит, издают ведомственные (внутренние) акты, обеспечивающие осуществление внутреннего финансового аудита, с соблюдением федеральных стандартов внутреннего финансового аудита и требований к организации внутреннего финансового аудита. </vt:lpstr>
      <vt:lpstr>Федеральные стандарты осуществления внутреннего государственного (муниципального) финансового контроля должны содержать принципы, основания и порядок проведения проверок, ревизий и обследований, оформления и реализации их результатов, права  и обязанности должностных лиц органов внутреннего государственного (муниципального) финансового контроля, права и обязанности объектов контроля (их должностных лиц), в том числе по организационно-техническому обеспечению проверок, ревизий и обследований, осуществляемых должностными лицами органов внутреннего государственного (муниципального) финансового контроля, порядок досудебного обжалования решений и действий (бездействия) органов внутреннего государственного (муниципального) финансового контроля и их должностных лиц, внутреннего контроля качества исполнения полномочий по внутреннему государственному (муниципальному) финансовому контролю, продления срока исполнения представления, предписания.  Стандарты (регламенты) внутренней организации контрольной деятельности органов внутреннего государственного (муниципального) финансового контроля должны содержать сроки и последовательность действий должностных лиц при планировании и проведении проверок, ревизий, обследований и оформлении их результатов.  Формы и требования к содержанию представлений и предписаний, уведомлений о применении бюджетных мер принуждения, иных документов, необходимых для осуществления полномочий  по внутреннему государственному (муниципальному) финансовому контролю, утверждаются Федеральным казначейством, уполномоченным органом исполнительной власти субъекта Российской Федерации, органом местного самоуправления </vt:lpstr>
      <vt:lpstr>Финансовый менеджмент  Внутренний финансовый контроль и внутренний финансовый аудит осуществляются с учетом необходимости достижения целевых значений показателей качества финансового менеджмента.  Под финансовым менеджментом рассматривается осуществление главными администраторами бюджетных средств, администраторами бюджетных средств процедур составления и исполнения бюджета, составления бюджетной отчетности и ведения бюджетного учета, необходимых для исполнения соответствующих бюджетных полномочий, установленных бюджетным законодательством Российской Федерации и нормативными правовыми актами, регулирующими бюджетные правоотношения.  Целевые значения показателей качества финансового менеджмента устанавливаются:  а) финансовым органом, органом управления государственным внебюджетным фондом в отношении главных администраторов бюджетных средств, осуществляющих составление и исполнение соответствующего бюджета в соответствии с установленными настоящим Кодексом полномочиями, в установленном ими порядке;  б) главным администратором бюджетных средств в отношении подведомственных ему администраторов бюджетных средств в установленном им порядке. </vt:lpstr>
      <vt:lpstr>Достижение целевых значений показателей качества финансового менеджмента подлежит мониторингу    а) финансовым органом, органом управления государственным внебюджетным фондом в отношении главных администраторов бюджетных средств, осуществляющих составление и исполнение соответствующего бюджета в соответствии с установленными настоящим Кодексом полномочиями, в установленном ими порядке;  б) главным администратором бюджетных средств в отношении подведомственных ему администраторов бюджетных средств в установленном им порядке.  Порядок мониторинга качества финансового менеджмента должен содержать правила расчета и анализа значений показателей качества финансового менеджмента, а также правила запроса и представления информации органу, осуществляющему мониторинг качества финансового менеджмента.  </vt:lpstr>
      <vt:lpstr>     </vt:lpstr>
      <vt:lpstr>Бюджетные нарушения и меры бюджетного принуждения</vt:lpstr>
      <vt:lpstr>   1) нарушение положений бюджетного законодательства Российской Федерации и иных правовых актов, регулирующих бюджетные правоотношения;  2) нарушение положений правовых актов, обусловливающих публичные нормативные обязательства и обязательства по иным выплатам физическим лицам из бюджетов бюджетной системы Российской Федерации, повлекшее причинение ущерба публично-правовому образованию;  3) нарушение условий договоров (соглашений) о предоставлении средств из бюджета;  4) нарушение установленных законодательством Российской Федерации о контрактной системе в сфере закупок товаров, работ, услуг для обеспечения государственных (муниципальных) нужд требований к планированию, обоснованию закупок товаров, работ, услуг для обеспечения государственных (муниципальных) нужд, а также требований к изменению, расторжению государственного (муниципального) контракта;  5) нарушение условий государственных (муниципальных) контрактов;  6) нарушение условий договоров (соглашений), заключенных в целях исполнения договоров (соглашений) о предоставлении средств из бюджета, повлекшее причинение ущерба публично-правовому образованию;  7) несоблюдение целей, порядка и условий предоставления кредитов, обеспеченных государственными и муниципальными гарантиями.</vt:lpstr>
      <vt:lpstr>Презентация PowerPoint</vt:lpstr>
      <vt:lpstr>Бюджетная мера принуждения применяется за совершение бюджетного нарушения на основании уведомления о применении бюджетных мер принуждения органа государственного (муниципального) финансового контроля  К бюджетным мерам принуждения относятся:  бесспорное взыскание суммы средств, предоставленных из одного бюджета бюджетной системы Российской Федерации другому бюджету бюджетной системы Российской Федерации; бесспорное взыскание суммы платы за пользование средствами, предоставленными из одного бюджета бюджетной системы Российской Федерации другому бюджету бюджетной системы Российской Федерации; бесспорное взыскание пеней за несвоевременный возврат средств бюджета; приостановление (сокращение) предоставления межбюджетных трансфертов (за исключением субвенций);</vt:lpstr>
      <vt:lpstr>Нецелевым использованием бюджетных средств признаются направление средств бюджета бюджетной системы Российской Федерации и оплата денежных обязательств в целях, не соответствующих полностью или частично целям, определенным законом (решением) о бюджете, сводной бюджетной росписью, бюджетной росписью, лимитами бюджетных обязательств, бюджетной сметой, договором (соглашением) либо правовым актом, являющимся основанием для предоставления указанных средств.  Нецелевое использование бюджетных средств, источником финансового обеспечения (софинансирования) которых являлся межбюджетный трансферт, имеющий целевое назначение, влечет бесспорное взыскание суммы средств, использованных не по целевому назначению, или сокращение предоставления межбюджетных трансфертов (за исключением субвенций и дотаций на выравнивание бюджетной обеспеченности субъектов Российской Федерации и муниципальных образований).</vt:lpstr>
      <vt:lpstr>Презентация PowerPoint</vt:lpstr>
      <vt:lpstr>Презентация PowerPoint</vt:lpstr>
      <vt:lpstr>Презентация PowerPoint</vt:lpstr>
      <vt:lpstr>Презентация PowerPoint</vt:lpstr>
      <vt:lpstr>Бюджетные нарушения и меры бюджетного принуждения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Внутренний финансовый контроль является непрерывным процессом, реализуемым должностными лицами, работниками главного администратора бюджетных средств, распорядителя бюджетных средств, получателя бюджетных средств, администратора доходов бюджета, администратора источников финансирования дефицита бюджета (далее - администратор бюджетных средств), финансового органа, органа управления государственным внебюджетным фондом, организующими  и выполняющими процедуры составления и исполнения бюджета, ведения бюджетного учета и составления бюджетной отчетности</dc:title>
  <dc:creator>1</dc:creator>
  <cp:lastModifiedBy>Андреев Вячеслав</cp:lastModifiedBy>
  <cp:revision>150</cp:revision>
  <dcterms:created xsi:type="dcterms:W3CDTF">2018-11-03T09:55:20Z</dcterms:created>
  <dcterms:modified xsi:type="dcterms:W3CDTF">2020-02-03T00:30:33Z</dcterms:modified>
</cp:coreProperties>
</file>