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9" r:id="rId34"/>
    <p:sldId id="288" r:id="rId35"/>
    <p:sldId id="29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11/1/2014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89213" y="2514600"/>
            <a:ext cx="9323745" cy="2262781"/>
          </a:xfrm>
        </p:spPr>
        <p:txBody>
          <a:bodyPr>
            <a:normAutofit fontScale="90000"/>
          </a:bodyPr>
          <a:lstStyle/>
          <a:p>
            <a:r>
              <a:rPr lang="ru-RU" b="1" dirty="0" smtClean="0"/>
              <a:t>Семейная </a:t>
            </a:r>
            <a:r>
              <a:rPr lang="ru-RU" b="1" dirty="0"/>
              <a:t>собственность и наследование</a:t>
            </a:r>
            <a:r>
              <a:rPr lang="ru-RU" dirty="0"/>
              <a:t/>
            </a:r>
            <a:br>
              <a:rPr lang="ru-RU" dirty="0"/>
            </a:b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096879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73874" y="237744"/>
            <a:ext cx="9981127" cy="1280890"/>
          </a:xfrm>
        </p:spPr>
        <p:txBody>
          <a:bodyPr>
            <a:noAutofit/>
          </a:bodyPr>
          <a:lstStyle/>
          <a:p>
            <a:r>
              <a:rPr lang="ru-RU" sz="2800" b="1" dirty="0">
                <a:solidFill>
                  <a:schemeClr val="accent1">
                    <a:lumMod val="75000"/>
                  </a:schemeClr>
                </a:solidFill>
                <a:effectLst>
                  <a:outerShdw blurRad="38100" dist="38100" dir="2700000" algn="tl">
                    <a:srgbClr val="000000">
                      <a:alpha val="43137"/>
                    </a:srgbClr>
                  </a:outerShdw>
                </a:effectLst>
              </a:rPr>
              <a:t>Собственность</a:t>
            </a:r>
            <a:r>
              <a:rPr lang="ru-RU" sz="2400" b="1" dirty="0">
                <a:solidFill>
                  <a:schemeClr val="accent1">
                    <a:lumMod val="75000"/>
                  </a:schemeClr>
                </a:solidFill>
              </a:rPr>
              <a:t> </a:t>
            </a:r>
            <a:r>
              <a:rPr lang="ru-RU" sz="2400" dirty="0"/>
              <a:t>– способ бытия своим и самим собой, это выделенность и ограниченность экономической системы, локализация ее в пространственно-временном континууме.</a:t>
            </a:r>
          </a:p>
        </p:txBody>
      </p:sp>
      <p:sp>
        <p:nvSpPr>
          <p:cNvPr id="3" name="Объект 2"/>
          <p:cNvSpPr>
            <a:spLocks noGrp="1"/>
          </p:cNvSpPr>
          <p:nvPr>
            <p:ph idx="1"/>
          </p:nvPr>
        </p:nvSpPr>
        <p:spPr>
          <a:xfrm>
            <a:off x="1760113" y="1747234"/>
            <a:ext cx="10431887" cy="4724400"/>
          </a:xfrm>
        </p:spPr>
        <p:txBody>
          <a:bodyPr>
            <a:noAutofit/>
          </a:bodyPr>
          <a:lstStyle/>
          <a:p>
            <a:r>
              <a:rPr lang="ru-RU" sz="2400" dirty="0" smtClean="0"/>
              <a:t>Поскольку </a:t>
            </a:r>
            <a:r>
              <a:rPr lang="ru-RU" sz="2400" dirty="0"/>
              <a:t>собственность фиксирует идентичность, </a:t>
            </a:r>
            <a:r>
              <a:rPr lang="ru-RU" sz="2400" dirty="0" err="1"/>
              <a:t>себетождественность</a:t>
            </a:r>
            <a:r>
              <a:rPr lang="ru-RU" sz="2400" dirty="0"/>
              <a:t> системы, ее устойчивость и неизменность в конкретных границах меры, то она может быть определена как </a:t>
            </a:r>
            <a:r>
              <a:rPr lang="ru-RU" sz="2400" dirty="0" err="1"/>
              <a:t>опредмеченная</a:t>
            </a:r>
            <a:r>
              <a:rPr lang="ru-RU" sz="2400" dirty="0"/>
              <a:t> экономическая деятельность, экономическая предметность как таковая.</a:t>
            </a:r>
          </a:p>
          <a:p>
            <a:r>
              <a:rPr lang="ru-RU" sz="2400" dirty="0"/>
              <a:t>Посредством собственности часть ресурсов присваивается – выделяется, отделяется  и  включается  в  систему,  принадлежа  ей  и  становясь  собственностью.  Быть  собственностью  – быть включенным в систему в качестве ее составляющей. Быть собственником ресурса – включать в себя, в свой внутренний оборот ресурс и совпадать с ним в экономическом движении. Различение и несовпадение в экономическом движении отчуждает ресурсы.</a:t>
            </a:r>
            <a:endParaRPr lang="ru-RU" sz="2400" dirty="0"/>
          </a:p>
        </p:txBody>
      </p:sp>
    </p:spTree>
    <p:extLst>
      <p:ext uri="{BB962C8B-B14F-4D97-AF65-F5344CB8AC3E}">
        <p14:creationId xmlns:p14="http://schemas.microsoft.com/office/powerpoint/2010/main" val="3258468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solidFill>
                  <a:schemeClr val="accent1">
                    <a:lumMod val="75000"/>
                  </a:schemeClr>
                </a:solidFill>
                <a:effectLst>
                  <a:outerShdw blurRad="38100" dist="38100" dir="2700000" algn="tl">
                    <a:srgbClr val="000000">
                      <a:alpha val="43137"/>
                    </a:srgbClr>
                  </a:outerShdw>
                </a:effectLst>
              </a:rPr>
              <a:t>Собственность</a:t>
            </a:r>
            <a:r>
              <a:rPr lang="ru-RU" dirty="0"/>
              <a:t>  –  система исключений  из  доступа  к  ресурсам.</a:t>
            </a:r>
          </a:p>
        </p:txBody>
      </p:sp>
      <p:sp>
        <p:nvSpPr>
          <p:cNvPr id="3" name="Объект 2"/>
          <p:cNvSpPr>
            <a:spLocks noGrp="1"/>
          </p:cNvSpPr>
          <p:nvPr>
            <p:ph idx="1"/>
          </p:nvPr>
        </p:nvSpPr>
        <p:spPr>
          <a:xfrm>
            <a:off x="2589212" y="2133600"/>
            <a:ext cx="8915400" cy="4724400"/>
          </a:xfrm>
        </p:spPr>
        <p:txBody>
          <a:bodyPr>
            <a:normAutofit/>
          </a:bodyPr>
          <a:lstStyle/>
          <a:p>
            <a:r>
              <a:rPr lang="ru-RU" sz="2400" dirty="0"/>
              <a:t>Первоначально собственность понималась как право, титул, интерес по отношению к использованию  ограниченных,  редких  ресурсов. </a:t>
            </a:r>
            <a:endParaRPr lang="ru-RU" sz="2400" dirty="0" smtClean="0"/>
          </a:p>
          <a:p>
            <a:r>
              <a:rPr lang="ru-RU" sz="2400" dirty="0" smtClean="0"/>
              <a:t>Доступ </a:t>
            </a:r>
            <a:r>
              <a:rPr lang="ru-RU" sz="2400" dirty="0"/>
              <a:t>– множество возможных решений по поводу ресурса. </a:t>
            </a:r>
            <a:endParaRPr lang="ru-RU" sz="2400" dirty="0" smtClean="0"/>
          </a:p>
          <a:p>
            <a:r>
              <a:rPr lang="ru-RU" sz="2400" dirty="0" smtClean="0"/>
              <a:t>Свободный </a:t>
            </a:r>
            <a:r>
              <a:rPr lang="ru-RU" sz="2400" dirty="0"/>
              <a:t>доступ к ресурсу означает, что он – ничей, что он не принадлежит никому или (что-то же самое) всем. Степень исключительности варьирует в пределах от 1, когда доступ открыт только одному лицу (индивидуальная собственность), до 0, когда доступ открыт всем (общая собственность).</a:t>
            </a:r>
          </a:p>
          <a:p>
            <a:endParaRPr lang="ru-RU" dirty="0"/>
          </a:p>
        </p:txBody>
      </p:sp>
    </p:spTree>
    <p:extLst>
      <p:ext uri="{BB962C8B-B14F-4D97-AF65-F5344CB8AC3E}">
        <p14:creationId xmlns:p14="http://schemas.microsoft.com/office/powerpoint/2010/main" val="2190842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5646" y="108955"/>
            <a:ext cx="10298827" cy="1280890"/>
          </a:xfrm>
        </p:spPr>
        <p:txBody>
          <a:bodyPr>
            <a:normAutofit/>
          </a:bodyPr>
          <a:lstStyle/>
          <a:p>
            <a:r>
              <a:rPr lang="ru-RU" sz="2800" dirty="0"/>
              <a:t>Полное определение  права  собственности  предложено  английским  юристом  А.  Оноре.</a:t>
            </a:r>
          </a:p>
        </p:txBody>
      </p:sp>
      <p:sp>
        <p:nvSpPr>
          <p:cNvPr id="3" name="Объект 2"/>
          <p:cNvSpPr>
            <a:spLocks noGrp="1"/>
          </p:cNvSpPr>
          <p:nvPr>
            <p:ph idx="1"/>
          </p:nvPr>
        </p:nvSpPr>
        <p:spPr>
          <a:xfrm>
            <a:off x="1519707" y="1056069"/>
            <a:ext cx="10672293" cy="5801932"/>
          </a:xfrm>
        </p:spPr>
        <p:txBody>
          <a:bodyPr>
            <a:normAutofit fontScale="92500" lnSpcReduction="20000"/>
          </a:bodyPr>
          <a:lstStyle/>
          <a:p>
            <a:pPr marL="0" indent="0">
              <a:buNone/>
            </a:pPr>
            <a:r>
              <a:rPr lang="ru-RU" dirty="0" smtClean="0"/>
              <a:t>Оно </a:t>
            </a:r>
            <a:r>
              <a:rPr lang="ru-RU" dirty="0"/>
              <a:t>включает: </a:t>
            </a:r>
            <a:endParaRPr lang="ru-RU" dirty="0" smtClean="0"/>
          </a:p>
          <a:p>
            <a:r>
              <a:rPr lang="ru-RU" dirty="0" smtClean="0"/>
              <a:t>1</a:t>
            </a:r>
            <a:r>
              <a:rPr lang="ru-RU" dirty="0"/>
              <a:t>) право владения – исключительного физического контроля над вещью; </a:t>
            </a:r>
            <a:endParaRPr lang="ru-RU" dirty="0" smtClean="0"/>
          </a:p>
          <a:p>
            <a:r>
              <a:rPr lang="ru-RU" dirty="0" smtClean="0"/>
              <a:t>2</a:t>
            </a:r>
            <a:r>
              <a:rPr lang="ru-RU" dirty="0"/>
              <a:t>) право пользования, т.е. личного использования вещи; </a:t>
            </a:r>
            <a:endParaRPr lang="ru-RU" dirty="0" smtClean="0"/>
          </a:p>
          <a:p>
            <a:r>
              <a:rPr lang="ru-RU" dirty="0" smtClean="0"/>
              <a:t>3</a:t>
            </a:r>
            <a:r>
              <a:rPr lang="ru-RU" dirty="0"/>
              <a:t>) право управления – решения, как и кем вещь может быть использована;  </a:t>
            </a:r>
            <a:endParaRPr lang="ru-RU" dirty="0" smtClean="0"/>
          </a:p>
          <a:p>
            <a:r>
              <a:rPr lang="ru-RU" dirty="0" smtClean="0"/>
              <a:t>4</a:t>
            </a:r>
            <a:r>
              <a:rPr lang="ru-RU" dirty="0"/>
              <a:t>)  право  на  доход  –  на  блага,  проистекающие  от  предшествующего  личного  пользования вещью  или  от  разрешения  другим  лицам  пользоваться  ею;  </a:t>
            </a:r>
            <a:endParaRPr lang="ru-RU" dirty="0" smtClean="0"/>
          </a:p>
          <a:p>
            <a:r>
              <a:rPr lang="ru-RU" dirty="0" smtClean="0"/>
              <a:t>5</a:t>
            </a:r>
            <a:r>
              <a:rPr lang="ru-RU" dirty="0"/>
              <a:t>)  право  на  капитальную  стоимость  вещи, предполагающее право на отчуждение, потребление, изменение или уничтожение вещи; </a:t>
            </a:r>
            <a:endParaRPr lang="ru-RU" dirty="0" smtClean="0"/>
          </a:p>
          <a:p>
            <a:r>
              <a:rPr lang="ru-RU" dirty="0" smtClean="0"/>
              <a:t>6</a:t>
            </a:r>
            <a:r>
              <a:rPr lang="ru-RU" dirty="0"/>
              <a:t>) право на безопасность – иммунитет от экспроприации; </a:t>
            </a:r>
            <a:endParaRPr lang="ru-RU" dirty="0" smtClean="0"/>
          </a:p>
          <a:p>
            <a:r>
              <a:rPr lang="ru-RU" dirty="0" smtClean="0"/>
              <a:t>7</a:t>
            </a:r>
            <a:r>
              <a:rPr lang="ru-RU" dirty="0"/>
              <a:t>) право на переход вещи по наследству или по завещанию;  </a:t>
            </a:r>
            <a:endParaRPr lang="ru-RU" dirty="0" smtClean="0"/>
          </a:p>
          <a:p>
            <a:r>
              <a:rPr lang="ru-RU" dirty="0" smtClean="0"/>
              <a:t>8</a:t>
            </a:r>
            <a:r>
              <a:rPr lang="ru-RU" dirty="0"/>
              <a:t>)  бессрочность;  </a:t>
            </a:r>
            <a:endParaRPr lang="ru-RU" dirty="0" smtClean="0"/>
          </a:p>
          <a:p>
            <a:r>
              <a:rPr lang="ru-RU" dirty="0" smtClean="0"/>
              <a:t>9</a:t>
            </a:r>
            <a:r>
              <a:rPr lang="ru-RU" dirty="0"/>
              <a:t>)  запрещение  вредного  использования  –  обязанность  воздерживаться  от использования  вещи  вредным  для  других  способом;  </a:t>
            </a:r>
            <a:endParaRPr lang="ru-RU" dirty="0" smtClean="0"/>
          </a:p>
          <a:p>
            <a:r>
              <a:rPr lang="ru-RU" dirty="0" smtClean="0"/>
              <a:t>10</a:t>
            </a:r>
            <a:r>
              <a:rPr lang="ru-RU" dirty="0"/>
              <a:t>)  ответственность  в  виде  взыскания  –  возможность отобрания вещи в уплату долга; </a:t>
            </a:r>
            <a:endParaRPr lang="ru-RU" dirty="0" smtClean="0"/>
          </a:p>
          <a:p>
            <a:r>
              <a:rPr lang="ru-RU" dirty="0" smtClean="0"/>
              <a:t>11</a:t>
            </a:r>
            <a:r>
              <a:rPr lang="ru-RU" dirty="0"/>
              <a:t>) остаточный характер – ожидание естественного возврата пере- данных  кому-либо  правомочий  по  истечении  срока  передачи  или  в  случае  утраты  ею  силы  по  любой иной причине. </a:t>
            </a:r>
            <a:endParaRPr lang="ru-RU" dirty="0" smtClean="0"/>
          </a:p>
          <a:p>
            <a:pPr marL="0" indent="0">
              <a:buNone/>
            </a:pPr>
            <a:r>
              <a:rPr lang="ru-RU" dirty="0" smtClean="0"/>
              <a:t>Эти </a:t>
            </a:r>
            <a:r>
              <a:rPr lang="ru-RU" dirty="0"/>
              <a:t>элементы дают огромное количество комбинаций форм собственности.</a:t>
            </a:r>
          </a:p>
          <a:p>
            <a:endParaRPr lang="ru-RU" dirty="0"/>
          </a:p>
        </p:txBody>
      </p:sp>
    </p:spTree>
    <p:extLst>
      <p:ext uri="{BB962C8B-B14F-4D97-AF65-F5344CB8AC3E}">
        <p14:creationId xmlns:p14="http://schemas.microsoft.com/office/powerpoint/2010/main" val="3653574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8525" y="121834"/>
            <a:ext cx="9706399" cy="1280890"/>
          </a:xfrm>
        </p:spPr>
        <p:txBody>
          <a:bodyPr>
            <a:noAutofit/>
          </a:bodyPr>
          <a:lstStyle/>
          <a:p>
            <a:r>
              <a:rPr lang="ru-RU" sz="2800" dirty="0"/>
              <a:t>Ограничения на права собственности индивидуума вытекают из признания им прав собственности других индивидуумов.</a:t>
            </a:r>
          </a:p>
        </p:txBody>
      </p:sp>
      <p:sp>
        <p:nvSpPr>
          <p:cNvPr id="3" name="Объект 2"/>
          <p:cNvSpPr>
            <a:spLocks noGrp="1"/>
          </p:cNvSpPr>
          <p:nvPr>
            <p:ph idx="1"/>
          </p:nvPr>
        </p:nvSpPr>
        <p:spPr>
          <a:xfrm>
            <a:off x="2589211" y="1596980"/>
            <a:ext cx="9375261" cy="5261020"/>
          </a:xfrm>
        </p:spPr>
        <p:txBody>
          <a:bodyPr>
            <a:normAutofit fontScale="92500"/>
          </a:bodyPr>
          <a:lstStyle/>
          <a:p>
            <a:r>
              <a:rPr lang="ru-RU" sz="2400" dirty="0" smtClean="0"/>
              <a:t>В </a:t>
            </a:r>
            <a:r>
              <a:rPr lang="ru-RU" sz="2400" dirty="0"/>
              <a:t>обмен на свой отказ от поведения, способного  причинить ущерб чужому имуществу, индивидуум рассчитывает на такой же отказ от других по отношению к его имуществу. </a:t>
            </a:r>
            <a:endParaRPr lang="ru-RU" sz="2400" dirty="0" smtClean="0"/>
          </a:p>
          <a:p>
            <a:r>
              <a:rPr lang="ru-RU" sz="2400" dirty="0" smtClean="0"/>
              <a:t>Выделение  </a:t>
            </a:r>
            <a:r>
              <a:rPr lang="ru-RU" sz="2400" dirty="0"/>
              <a:t>отдельных  правомочий  происходит  в  форме  двустороннего  добровольного  обмена,  по инициативе самих собственников. </a:t>
            </a:r>
            <a:endParaRPr lang="ru-RU" sz="2400" dirty="0" smtClean="0"/>
          </a:p>
          <a:p>
            <a:r>
              <a:rPr lang="ru-RU" sz="2400" dirty="0" smtClean="0"/>
              <a:t>Расщепление </a:t>
            </a:r>
            <a:r>
              <a:rPr lang="ru-RU" sz="2400" dirty="0"/>
              <a:t>выражается в передаче правомочия другому лицу, тогда как ограничения имеют отрицательный характер. Так, запрет на передвижение на автомобилях сверх определенной  скорости  распространяется  и  на  представителей  государств.  Правомочие  на  определенный способ использования ресурса не присваивается, а вообще изымается из оборота.</a:t>
            </a:r>
          </a:p>
          <a:p>
            <a:endParaRPr lang="ru-RU" dirty="0"/>
          </a:p>
        </p:txBody>
      </p:sp>
    </p:spTree>
    <p:extLst>
      <p:ext uri="{BB962C8B-B14F-4D97-AF65-F5344CB8AC3E}">
        <p14:creationId xmlns:p14="http://schemas.microsoft.com/office/powerpoint/2010/main" val="3584362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1635618" y="364901"/>
            <a:ext cx="10556382" cy="3563155"/>
          </a:xfrm>
        </p:spPr>
        <p:txBody>
          <a:bodyPr>
            <a:noAutofit/>
          </a:bodyPr>
          <a:lstStyle/>
          <a:p>
            <a:r>
              <a:rPr lang="ru-RU" sz="2200" i="1" dirty="0">
                <a:solidFill>
                  <a:schemeClr val="accent1">
                    <a:lumMod val="75000"/>
                  </a:schemeClr>
                </a:solidFill>
              </a:rPr>
              <a:t>Любой акт обмена есть обмен пучками правомочий. </a:t>
            </a:r>
            <a:r>
              <a:rPr lang="ru-RU" sz="2200" i="1" dirty="0" smtClean="0">
                <a:solidFill>
                  <a:schemeClr val="accent1">
                    <a:lumMod val="75000"/>
                  </a:schemeClr>
                </a:solidFill>
              </a:rPr>
              <a:t/>
            </a:r>
            <a:br>
              <a:rPr lang="ru-RU" sz="2200" i="1" dirty="0" smtClean="0">
                <a:solidFill>
                  <a:schemeClr val="accent1">
                    <a:lumMod val="75000"/>
                  </a:schemeClr>
                </a:solidFill>
              </a:rPr>
            </a:br>
            <a:r>
              <a:rPr lang="ru-RU" sz="2200" dirty="0" smtClean="0"/>
              <a:t>В </a:t>
            </a:r>
            <a:r>
              <a:rPr lang="ru-RU" sz="2200" dirty="0"/>
              <a:t>сделке обмениваются два пучка прав собственности. Пучок прав прикрепляется к благу (услуге). </a:t>
            </a:r>
            <a:r>
              <a:rPr lang="ru-RU" sz="2200" dirty="0" smtClean="0"/>
              <a:t/>
            </a:r>
            <a:br>
              <a:rPr lang="ru-RU" sz="2200" dirty="0" smtClean="0"/>
            </a:br>
            <a:r>
              <a:rPr lang="ru-RU" sz="2200" dirty="0" smtClean="0"/>
              <a:t>Ценность </a:t>
            </a:r>
            <a:r>
              <a:rPr lang="ru-RU" sz="2200" dirty="0"/>
              <a:t>прав определяет ценность обмениваемых товаров. Чем шире набор прав, связанных с ресурсом, тем выше его полезность. Собственная вещь и  вещь,  взятая  напрокат,  имеют  разную  полезность  для  потребителя,  даже  если  физически  они  совершенно идентичны. Дом имеет разную ценность, когда его хозяин вправе запретить строить рядом с ним бензоколонку, и когда он лишен такого права. </a:t>
            </a:r>
            <a:r>
              <a:rPr lang="ru-RU" sz="2200" dirty="0" smtClean="0"/>
              <a:t/>
            </a:r>
            <a:br>
              <a:rPr lang="ru-RU" sz="2200" dirty="0" smtClean="0"/>
            </a:br>
            <a:r>
              <a:rPr lang="ru-RU" sz="2200" dirty="0" smtClean="0"/>
              <a:t>Сдвиги </a:t>
            </a:r>
            <a:r>
              <a:rPr lang="ru-RU" sz="2200" dirty="0"/>
              <a:t>в законодательстве фактически меняют объем ресурсов и уровень благосостояния общества</a:t>
            </a:r>
            <a:r>
              <a:rPr lang="ru-RU" sz="2200" dirty="0" smtClean="0"/>
              <a:t>.</a:t>
            </a:r>
            <a:endParaRPr lang="ru-RU" sz="2200" dirty="0"/>
          </a:p>
        </p:txBody>
      </p:sp>
      <p:sp>
        <p:nvSpPr>
          <p:cNvPr id="8" name="Текст 7"/>
          <p:cNvSpPr>
            <a:spLocks noGrp="1"/>
          </p:cNvSpPr>
          <p:nvPr>
            <p:ph type="body" idx="1"/>
          </p:nvPr>
        </p:nvSpPr>
        <p:spPr>
          <a:xfrm>
            <a:off x="3258355" y="4354046"/>
            <a:ext cx="8796270" cy="2342968"/>
          </a:xfrm>
        </p:spPr>
        <p:txBody>
          <a:bodyPr>
            <a:normAutofit/>
          </a:bodyPr>
          <a:lstStyle/>
          <a:p>
            <a:r>
              <a:rPr lang="ru-RU" sz="2400" i="1" dirty="0">
                <a:solidFill>
                  <a:schemeClr val="accent1">
                    <a:lumMod val="75000"/>
                  </a:schemeClr>
                </a:solidFill>
              </a:rPr>
              <a:t>Спецификация  и  размывание  прав  собственности.  </a:t>
            </a:r>
            <a:r>
              <a:rPr lang="ru-RU" sz="2400" dirty="0"/>
              <a:t>Права  собственности  определяют,  какие издержки и вознаграждения могут ожидать агенты за свои действия. Реструктуризация прав собственности ведет к сдвигам в системе экономических стимулов и изменениям поведения экономических агентов</a:t>
            </a:r>
            <a:r>
              <a:rPr lang="ru-RU" sz="2400" dirty="0" smtClean="0"/>
              <a:t>.</a:t>
            </a:r>
            <a:endParaRPr lang="ru-RU" sz="2400" dirty="0"/>
          </a:p>
        </p:txBody>
      </p:sp>
    </p:spTree>
    <p:extLst>
      <p:ext uri="{BB962C8B-B14F-4D97-AF65-F5344CB8AC3E}">
        <p14:creationId xmlns:p14="http://schemas.microsoft.com/office/powerpoint/2010/main" val="2303495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55798" y="96076"/>
            <a:ext cx="10170039" cy="1280890"/>
          </a:xfrm>
        </p:spPr>
        <p:txBody>
          <a:bodyPr>
            <a:noAutofit/>
          </a:bodyPr>
          <a:lstStyle/>
          <a:p>
            <a:r>
              <a:rPr lang="ru-RU" sz="2400" dirty="0"/>
              <a:t>Даже при концентрации всех правомочий в руках одного лица право собственности будет стеснено  законными  ограничениями.  </a:t>
            </a:r>
            <a:r>
              <a:rPr lang="ru-RU" sz="2400" dirty="0" smtClean="0"/>
              <a:t/>
            </a:r>
            <a:br>
              <a:rPr lang="ru-RU" sz="2400" dirty="0" smtClean="0"/>
            </a:br>
            <a:r>
              <a:rPr lang="ru-RU" sz="2400" dirty="0" smtClean="0"/>
              <a:t>При  </a:t>
            </a:r>
            <a:r>
              <a:rPr lang="ru-RU" sz="2400" dirty="0"/>
              <a:t>исключительном  праве  на  собственника  падают  все положительные и отрицательные результаты осуществляемой им деятельности.</a:t>
            </a:r>
          </a:p>
        </p:txBody>
      </p:sp>
      <p:sp>
        <p:nvSpPr>
          <p:cNvPr id="5" name="Объект 4"/>
          <p:cNvSpPr>
            <a:spLocks noGrp="1"/>
          </p:cNvSpPr>
          <p:nvPr>
            <p:ph idx="1"/>
          </p:nvPr>
        </p:nvSpPr>
        <p:spPr>
          <a:xfrm>
            <a:off x="1584100" y="2550017"/>
            <a:ext cx="10607899" cy="4185453"/>
          </a:xfrm>
        </p:spPr>
        <p:txBody>
          <a:bodyPr>
            <a:normAutofit/>
          </a:bodyPr>
          <a:lstStyle/>
          <a:p>
            <a:r>
              <a:rPr lang="ru-RU" sz="2000" dirty="0" smtClean="0"/>
              <a:t>При </a:t>
            </a:r>
            <a:r>
              <a:rPr lang="ru-RU" sz="2000" dirty="0"/>
              <a:t>исключительности права отчуждения в процессе обмена вещь будет передана тому субъекту, который предложит за нее наивысшую цену (т.е. для кого она представляет максимальную ценность). </a:t>
            </a:r>
            <a:r>
              <a:rPr lang="ru-RU" sz="2000" dirty="0" smtClean="0"/>
              <a:t>Тем </a:t>
            </a:r>
            <a:r>
              <a:rPr lang="ru-RU" sz="2000" dirty="0"/>
              <a:t>самым обеспечивается эффективное размещение ресурсов, поскольку в ходе обмена они будут перемещаться от менее производительных употреблений – к более производительным, от лиц, меньше их ценящих, – к лицам, ценящим их больше. </a:t>
            </a:r>
            <a:endParaRPr lang="ru-RU" sz="2000" dirty="0" smtClean="0"/>
          </a:p>
          <a:p>
            <a:r>
              <a:rPr lang="ru-RU" sz="2000" dirty="0" smtClean="0"/>
              <a:t>Исключение </a:t>
            </a:r>
            <a:r>
              <a:rPr lang="ru-RU" sz="2000" dirty="0"/>
              <a:t>других из свободного доступа к ресурсу специфицирует права собственности на него. </a:t>
            </a:r>
            <a:endParaRPr lang="ru-RU" sz="2000" dirty="0" smtClean="0"/>
          </a:p>
          <a:p>
            <a:r>
              <a:rPr lang="ru-RU" sz="2000" dirty="0" smtClean="0"/>
              <a:t>Спецификация </a:t>
            </a:r>
            <a:r>
              <a:rPr lang="ru-RU" sz="2000" dirty="0"/>
              <a:t>прав  собственности  способствует  созданию  устойчивой  экономической  среды,  уменьшая  неопределенность и формирует у индивидуумов стабильные ожидания.</a:t>
            </a:r>
          </a:p>
          <a:p>
            <a:endParaRPr lang="ru-RU" dirty="0"/>
          </a:p>
        </p:txBody>
      </p:sp>
    </p:spTree>
    <p:extLst>
      <p:ext uri="{BB962C8B-B14F-4D97-AF65-F5344CB8AC3E}">
        <p14:creationId xmlns:p14="http://schemas.microsoft.com/office/powerpoint/2010/main" val="3822736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1966174" y="3543370"/>
            <a:ext cx="10225826" cy="3117040"/>
          </a:xfrm>
        </p:spPr>
        <p:txBody>
          <a:bodyPr>
            <a:noAutofit/>
          </a:bodyPr>
          <a:lstStyle/>
          <a:p>
            <a:r>
              <a:rPr lang="ru-RU" sz="2000" dirty="0"/>
              <a:t>Права собственности размыты либо потому, что они неточно установлены и плохо защищены, либо потому, что они  подпадают  под  различные  ограничения.  </a:t>
            </a:r>
            <a:r>
              <a:rPr lang="ru-RU" sz="2000" dirty="0" smtClean="0"/>
              <a:t/>
            </a:r>
            <a:br>
              <a:rPr lang="ru-RU" sz="2000" dirty="0" smtClean="0"/>
            </a:br>
            <a:r>
              <a:rPr lang="ru-RU" sz="2000" dirty="0" smtClean="0"/>
              <a:t>Рассредоточение  </a:t>
            </a:r>
            <a:r>
              <a:rPr lang="ru-RU" sz="2000" dirty="0"/>
              <a:t>правомочий  позволяет специализироваться в реализации того ли иного частичного правомочия (например, в праве управления или в праве распоряжения капитальной стоимостью ресурса). Перераспределение прав в соответствии с относительными преимуществами, которые имеет каждый из участников хозяйственного процесса в каком-то виде деятельности, повышает общую эффективность функционирования экономики</a:t>
            </a:r>
            <a:r>
              <a:rPr lang="ru-RU" sz="2000" dirty="0" smtClean="0"/>
              <a:t>.</a:t>
            </a:r>
            <a:endParaRPr lang="ru-RU" sz="2000" dirty="0"/>
          </a:p>
        </p:txBody>
      </p:sp>
      <p:sp>
        <p:nvSpPr>
          <p:cNvPr id="7" name="Текст 6"/>
          <p:cNvSpPr>
            <a:spLocks noGrp="1"/>
          </p:cNvSpPr>
          <p:nvPr>
            <p:ph type="body" idx="1"/>
          </p:nvPr>
        </p:nvSpPr>
        <p:spPr>
          <a:xfrm>
            <a:off x="702365" y="0"/>
            <a:ext cx="8931965" cy="3161763"/>
          </a:xfrm>
        </p:spPr>
        <p:txBody>
          <a:bodyPr>
            <a:normAutofit/>
          </a:bodyPr>
          <a:lstStyle/>
          <a:p>
            <a:r>
              <a:rPr lang="ru-RU" sz="2400" i="1" dirty="0" smtClean="0">
                <a:solidFill>
                  <a:schemeClr val="accent1">
                    <a:lumMod val="75000"/>
                  </a:schemeClr>
                </a:solidFill>
              </a:rPr>
              <a:t>Неполнота </a:t>
            </a:r>
            <a:r>
              <a:rPr lang="ru-RU" sz="2400" i="1" dirty="0">
                <a:solidFill>
                  <a:schemeClr val="accent1">
                    <a:lumMod val="75000"/>
                  </a:schemeClr>
                </a:solidFill>
              </a:rPr>
              <a:t>спецификации называется «размыванием» прав собственности. </a:t>
            </a:r>
            <a:endParaRPr lang="ru-RU" sz="2400" i="1" dirty="0" smtClean="0">
              <a:solidFill>
                <a:schemeClr val="accent1">
                  <a:lumMod val="75000"/>
                </a:schemeClr>
              </a:solidFill>
            </a:endParaRPr>
          </a:p>
          <a:p>
            <a:r>
              <a:rPr lang="ru-RU" sz="2000" dirty="0" smtClean="0"/>
              <a:t>В </a:t>
            </a:r>
            <a:r>
              <a:rPr lang="ru-RU" sz="2000" dirty="0"/>
              <a:t>ситуации, где правомочия собственников оставались бы неопределенными, всякая деятельность, направленная не на удовлетворение сиюминутных потребностей, — инвестирование, консервация ресурсов, образование запасов и др. — стала бы невозможна: никто не станет сеять, если урожай будет доставаться другому</a:t>
            </a:r>
            <a:r>
              <a:rPr lang="ru-RU" sz="2000" dirty="0" smtClean="0"/>
              <a:t>.</a:t>
            </a:r>
            <a:endParaRPr lang="ru-RU" sz="2000" dirty="0"/>
          </a:p>
        </p:txBody>
      </p:sp>
    </p:spTree>
    <p:extLst>
      <p:ext uri="{BB962C8B-B14F-4D97-AF65-F5344CB8AC3E}">
        <p14:creationId xmlns:p14="http://schemas.microsoft.com/office/powerpoint/2010/main" val="4144347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04283" y="611232"/>
            <a:ext cx="9371548" cy="1280890"/>
          </a:xfrm>
        </p:spPr>
        <p:txBody>
          <a:bodyPr/>
          <a:lstStyle/>
          <a:p>
            <a:r>
              <a:rPr lang="ru-RU" dirty="0"/>
              <a:t>Режимы  организации  собственности</a:t>
            </a:r>
          </a:p>
        </p:txBody>
      </p:sp>
      <p:sp>
        <p:nvSpPr>
          <p:cNvPr id="5" name="Объект 4"/>
          <p:cNvSpPr>
            <a:spLocks noGrp="1"/>
          </p:cNvSpPr>
          <p:nvPr>
            <p:ph idx="1"/>
          </p:nvPr>
        </p:nvSpPr>
        <p:spPr>
          <a:xfrm>
            <a:off x="1339403" y="1403797"/>
            <a:ext cx="10625069" cy="5293217"/>
          </a:xfrm>
        </p:spPr>
        <p:txBody>
          <a:bodyPr>
            <a:normAutofit/>
          </a:bodyPr>
          <a:lstStyle/>
          <a:p>
            <a:r>
              <a:rPr lang="ru-RU" sz="2400" dirty="0" smtClean="0"/>
              <a:t>Будучи  </a:t>
            </a:r>
            <a:r>
              <a:rPr lang="ru-RU" sz="2400" dirty="0"/>
              <a:t>установленными,  права  собственности  определяют сравнительную привлекательность возможных способов поведения. Обмен правами собственности протекает в границах, в каких выгоды от их передачи превосходят связанные с этим издержки. </a:t>
            </a:r>
            <a:endParaRPr lang="ru-RU" sz="2400" dirty="0" smtClean="0"/>
          </a:p>
          <a:p>
            <a:r>
              <a:rPr lang="ru-RU" sz="2400" dirty="0" smtClean="0"/>
              <a:t>Альтернативные </a:t>
            </a:r>
            <a:r>
              <a:rPr lang="ru-RU" sz="2400" dirty="0"/>
              <a:t>системы собственности предполагают разный уровень трансакционных издержек на один и </a:t>
            </a:r>
            <a:r>
              <a:rPr lang="ru-RU" sz="2400" dirty="0" smtClean="0"/>
              <a:t>тот же </a:t>
            </a:r>
            <a:r>
              <a:rPr lang="ru-RU" sz="2400" dirty="0"/>
              <a:t>вид хозяйственной деятельности. Это приводит к неодинаковому объединению правомочий в кластеры, к выбору разных контрактных форм. Кроме того, альтернативные правовые режимы требуют разных затрат  на  свое  обеспечение.  Чем  дешевле  обходится  защита  прав собственности, тем  эффективнее  она будет проводиться.</a:t>
            </a:r>
          </a:p>
          <a:p>
            <a:endParaRPr lang="ru-RU" dirty="0"/>
          </a:p>
        </p:txBody>
      </p:sp>
    </p:spTree>
    <p:extLst>
      <p:ext uri="{BB962C8B-B14F-4D97-AF65-F5344CB8AC3E}">
        <p14:creationId xmlns:p14="http://schemas.microsoft.com/office/powerpoint/2010/main" val="3041070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22530" y="0"/>
            <a:ext cx="11191182" cy="2803301"/>
          </a:xfrm>
        </p:spPr>
        <p:txBody>
          <a:bodyPr>
            <a:normAutofit/>
          </a:bodyPr>
          <a:lstStyle/>
          <a:p>
            <a:r>
              <a:rPr lang="ru-RU" sz="2800" dirty="0"/>
              <a:t>При  </a:t>
            </a:r>
            <a:r>
              <a:rPr lang="ru-RU" sz="2800" b="1" i="1" dirty="0">
                <a:solidFill>
                  <a:schemeClr val="accent1">
                    <a:lumMod val="75000"/>
                  </a:schemeClr>
                </a:solidFill>
              </a:rPr>
              <a:t>частной  собственности  </a:t>
            </a:r>
            <a:r>
              <a:rPr lang="ru-RU" sz="2800" dirty="0"/>
              <a:t>собственником  является  индивидуум.  Отдельные  индивидуумы находятся  в  привилегированных  позициях  в  отношении  доступа  к  тем  или  иным  ресурсам:  доступ  от- крыт только собственнику или лицам, которым он передал или делегировал свои правомочия</a:t>
            </a:r>
            <a:r>
              <a:rPr lang="ru-RU" sz="2800" dirty="0" smtClean="0"/>
              <a:t>.</a:t>
            </a:r>
            <a:endParaRPr lang="ru-RU" sz="4400" dirty="0"/>
          </a:p>
        </p:txBody>
      </p:sp>
      <p:sp>
        <p:nvSpPr>
          <p:cNvPr id="5" name="Текст 4"/>
          <p:cNvSpPr>
            <a:spLocks noGrp="1"/>
          </p:cNvSpPr>
          <p:nvPr>
            <p:ph type="body" idx="1"/>
          </p:nvPr>
        </p:nvSpPr>
        <p:spPr>
          <a:xfrm>
            <a:off x="2099256" y="3026535"/>
            <a:ext cx="10092744" cy="3831465"/>
          </a:xfrm>
        </p:spPr>
        <p:txBody>
          <a:bodyPr>
            <a:noAutofit/>
          </a:bodyPr>
          <a:lstStyle/>
          <a:p>
            <a:r>
              <a:rPr lang="ru-RU" sz="2800" dirty="0" smtClean="0"/>
              <a:t>При  </a:t>
            </a:r>
            <a:r>
              <a:rPr lang="ru-RU" sz="2800" b="1" i="1" dirty="0">
                <a:solidFill>
                  <a:schemeClr val="accent1">
                    <a:lumMod val="75000"/>
                  </a:schemeClr>
                </a:solidFill>
              </a:rPr>
              <a:t>коллективной  собственности  </a:t>
            </a:r>
            <a:r>
              <a:rPr lang="ru-RU" sz="2800" dirty="0"/>
              <a:t>вводятся  правила,  определяющие  коллективный  интерес,  и процедуры принятия решений по использованию каждого отдельного ресурса. Никто в этих условиях не находится в привилегированном положении, так как все исключены из доступа к ресурсам. Совладельцы собственности не обладают единоличными исключительными правами по использованию ресурса.</a:t>
            </a:r>
          </a:p>
        </p:txBody>
      </p:sp>
    </p:spTree>
    <p:extLst>
      <p:ext uri="{BB962C8B-B14F-4D97-AF65-F5344CB8AC3E}">
        <p14:creationId xmlns:p14="http://schemas.microsoft.com/office/powerpoint/2010/main" val="2502770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674255" y="624110"/>
            <a:ext cx="9830358" cy="1280890"/>
          </a:xfrm>
        </p:spPr>
        <p:txBody>
          <a:bodyPr>
            <a:normAutofit fontScale="90000"/>
          </a:bodyPr>
          <a:lstStyle/>
          <a:p>
            <a:r>
              <a:rPr lang="ru-RU" dirty="0"/>
              <a:t>При  </a:t>
            </a:r>
            <a:r>
              <a:rPr lang="ru-RU" b="1" i="1" dirty="0">
                <a:solidFill>
                  <a:schemeClr val="accent1">
                    <a:lumMod val="75000"/>
                  </a:schemeClr>
                </a:solidFill>
              </a:rPr>
              <a:t>общей  (коммунальной)  собственности  </a:t>
            </a:r>
            <a:r>
              <a:rPr lang="ru-RU" dirty="0"/>
              <a:t>доступ  открыт  всем  без  исключения.</a:t>
            </a:r>
          </a:p>
        </p:txBody>
      </p:sp>
      <p:sp>
        <p:nvSpPr>
          <p:cNvPr id="5" name="Объект 4"/>
          <p:cNvSpPr>
            <a:spLocks noGrp="1"/>
          </p:cNvSpPr>
          <p:nvPr>
            <p:ph idx="1"/>
          </p:nvPr>
        </p:nvSpPr>
        <p:spPr>
          <a:xfrm>
            <a:off x="1674255" y="2133600"/>
            <a:ext cx="10517745" cy="4724400"/>
          </a:xfrm>
        </p:spPr>
        <p:txBody>
          <a:bodyPr>
            <a:normAutofit/>
          </a:bodyPr>
          <a:lstStyle/>
          <a:p>
            <a:r>
              <a:rPr lang="ru-RU" sz="2000" dirty="0" smtClean="0"/>
              <a:t>Когда  </a:t>
            </a:r>
            <a:r>
              <a:rPr lang="ru-RU" sz="2000" dirty="0"/>
              <a:t>объем ресурсов ограничен, регулятором становится принцип «первым занял, первым воспользовался». </a:t>
            </a:r>
            <a:endParaRPr lang="ru-RU" sz="2000" dirty="0" smtClean="0"/>
          </a:p>
          <a:p>
            <a:r>
              <a:rPr lang="ru-RU" sz="2000" dirty="0" smtClean="0"/>
              <a:t>Общая </a:t>
            </a:r>
            <a:r>
              <a:rPr lang="ru-RU" sz="2000" dirty="0"/>
              <a:t>собственности складывается там, где издержки по спецификации и защите индивидуальных прав собственности слишком  высоки. Выгоды от установления таких прав либо недостаточны, чтобы перевесить необходимые затраты, либо вообще отсутствуют, если ресурс имеется в изобилии. Издержки, сопряженные  с  общей  собственностью,  велики  и  возрастают  с  увеличением  числа  пользователей.  </a:t>
            </a:r>
            <a:endParaRPr lang="ru-RU" sz="2000" dirty="0" smtClean="0"/>
          </a:p>
          <a:p>
            <a:r>
              <a:rPr lang="ru-RU" sz="2000" dirty="0" smtClean="0"/>
              <a:t>Общая  </a:t>
            </a:r>
            <a:r>
              <a:rPr lang="ru-RU" sz="2000" dirty="0"/>
              <a:t>собственность неизбежно порождает существенные </a:t>
            </a:r>
            <a:r>
              <a:rPr lang="ru-RU" sz="2000" dirty="0" err="1"/>
              <a:t>экстерналии</a:t>
            </a:r>
            <a:r>
              <a:rPr lang="ru-RU" sz="2000" dirty="0"/>
              <a:t>, поскольку лица, владеющие коммунальными правами, практически не несут издержек, связанных с последствиями своих действий. Отсюда нещадная эксплуатация и быстрое истощение ресурсов, находящихся в общей собственности.</a:t>
            </a:r>
          </a:p>
          <a:p>
            <a:endParaRPr lang="ru-RU" dirty="0"/>
          </a:p>
        </p:txBody>
      </p:sp>
    </p:spTree>
    <p:extLst>
      <p:ext uri="{BB962C8B-B14F-4D97-AF65-F5344CB8AC3E}">
        <p14:creationId xmlns:p14="http://schemas.microsoft.com/office/powerpoint/2010/main" val="1463026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3979" y="0"/>
            <a:ext cx="10668021" cy="1280890"/>
          </a:xfrm>
        </p:spPr>
        <p:txBody>
          <a:bodyPr>
            <a:noAutofit/>
          </a:bodyPr>
          <a:lstStyle/>
          <a:p>
            <a:r>
              <a:rPr lang="ru-RU" sz="2400" dirty="0"/>
              <a:t>Будучи внутренне нестабильной, коммунальная собственность эволюционирует по направлению либо к частной, либо к коллективной.</a:t>
            </a:r>
          </a:p>
        </p:txBody>
      </p:sp>
      <p:sp>
        <p:nvSpPr>
          <p:cNvPr id="3" name="Объект 2"/>
          <p:cNvSpPr>
            <a:spLocks noGrp="1"/>
          </p:cNvSpPr>
          <p:nvPr>
            <p:ph idx="1"/>
          </p:nvPr>
        </p:nvSpPr>
        <p:spPr>
          <a:xfrm>
            <a:off x="1210614" y="1280890"/>
            <a:ext cx="10981386" cy="5577110"/>
          </a:xfrm>
        </p:spPr>
        <p:txBody>
          <a:bodyPr>
            <a:normAutofit fontScale="92500" lnSpcReduction="10000"/>
          </a:bodyPr>
          <a:lstStyle/>
          <a:p>
            <a:r>
              <a:rPr lang="ru-RU" dirty="0" smtClean="0"/>
              <a:t>В </a:t>
            </a:r>
            <a:r>
              <a:rPr lang="ru-RU" dirty="0"/>
              <a:t>первом случае общий ресурс дробится на индивидуальные части (лес делится на участки, животные клеймятся) и стимул к </a:t>
            </a:r>
            <a:r>
              <a:rPr lang="ru-RU" dirty="0" err="1"/>
              <a:t>сверхиспользованию</a:t>
            </a:r>
            <a:r>
              <a:rPr lang="ru-RU" dirty="0"/>
              <a:t> исчезает. Во втором случае  все  убитые  животные  начитают  считаться  общим  достоянием  племени,  а  не  добычей  отдельных охотников, и делятся по справедливости. Каждый член племени становится заинтересован, чтобы охотой занимался не он, а другие. Так </a:t>
            </a:r>
            <a:r>
              <a:rPr lang="ru-RU" i="1" dirty="0" err="1">
                <a:solidFill>
                  <a:schemeClr val="accent1">
                    <a:lumMod val="75000"/>
                  </a:schemeClr>
                </a:solidFill>
              </a:rPr>
              <a:t>сверхиспользование</a:t>
            </a:r>
            <a:r>
              <a:rPr lang="ru-RU" i="1" dirty="0">
                <a:solidFill>
                  <a:schemeClr val="accent1">
                    <a:lumMod val="75000"/>
                  </a:schemeClr>
                </a:solidFill>
              </a:rPr>
              <a:t> ресурса оборачивается его недоиспользованием</a:t>
            </a:r>
            <a:r>
              <a:rPr lang="ru-RU" i="1" dirty="0" smtClean="0">
                <a:solidFill>
                  <a:schemeClr val="accent1">
                    <a:lumMod val="75000"/>
                  </a:schemeClr>
                </a:solidFill>
              </a:rPr>
              <a:t>.</a:t>
            </a:r>
            <a:endParaRPr lang="ru-RU" i="1" dirty="0">
              <a:solidFill>
                <a:schemeClr val="accent1">
                  <a:lumMod val="75000"/>
                </a:schemeClr>
              </a:solidFill>
            </a:endParaRPr>
          </a:p>
          <a:p>
            <a:r>
              <a:rPr lang="ru-RU" dirty="0"/>
              <a:t>Поскольку совладельцы общей собственности лишены исключительных прав на получение доходов от инвестирования своего времени и средств в общий ресурс, у них исчезают стимулы к его сохранению. Коммунальные пастбища, охотничьи угодья, леса, реки эксплуатируются более интенсивно и истощаются быстрее, чем частные. </a:t>
            </a:r>
            <a:endParaRPr lang="ru-RU" dirty="0" smtClean="0"/>
          </a:p>
          <a:p>
            <a:r>
              <a:rPr lang="ru-RU" dirty="0" smtClean="0"/>
              <a:t>Общая </a:t>
            </a:r>
            <a:r>
              <a:rPr lang="ru-RU" dirty="0"/>
              <a:t>собственность при прочих равных условиях предполагает сокращение  объема  инвестиций,  преобладание  более  трудоемких  технологий,  более  низкую  производительность труда, высокие издержки оппортунистического поведения, более ограниченный горизонт времени при принятии решений, предрасположенность к уборке сельскохозяйственных культур до наступления сроков их созревания, предпочтение более ранних сортов этих культур. </a:t>
            </a:r>
            <a:endParaRPr lang="ru-RU" dirty="0" smtClean="0"/>
          </a:p>
          <a:p>
            <a:r>
              <a:rPr lang="ru-RU" dirty="0" smtClean="0"/>
              <a:t>Для </a:t>
            </a:r>
            <a:r>
              <a:rPr lang="ru-RU" dirty="0"/>
              <a:t>общей собственности характерны многочисленные неценовые регламентации, служащие суррогатом тех самоограничений, которые были бы введены владельцами в условиях индивидуальной собственности (ограничения на размер плуга, величину ячеек в рыболовных сетях, установление охотничьих сезонов, запрет на отстрел животных до достижения ими определенного возраста).</a:t>
            </a:r>
            <a:endParaRPr lang="ru-RU" dirty="0"/>
          </a:p>
        </p:txBody>
      </p:sp>
    </p:spTree>
    <p:extLst>
      <p:ext uri="{BB962C8B-B14F-4D97-AF65-F5344CB8AC3E}">
        <p14:creationId xmlns:p14="http://schemas.microsoft.com/office/powerpoint/2010/main" val="862521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00011" y="296214"/>
            <a:ext cx="10354614" cy="1608786"/>
          </a:xfrm>
        </p:spPr>
        <p:txBody>
          <a:bodyPr>
            <a:noAutofit/>
          </a:bodyPr>
          <a:lstStyle/>
          <a:p>
            <a:r>
              <a:rPr lang="ru-RU" sz="2400" dirty="0"/>
              <a:t>Владение  </a:t>
            </a:r>
            <a:r>
              <a:rPr lang="ru-RU" sz="2400" b="1" dirty="0">
                <a:solidFill>
                  <a:schemeClr val="accent1">
                    <a:lumMod val="75000"/>
                  </a:schemeClr>
                </a:solidFill>
                <a:effectLst>
                  <a:outerShdw blurRad="38100" dist="38100" dir="2700000" algn="tl">
                    <a:srgbClr val="000000">
                      <a:alpha val="43137"/>
                    </a:srgbClr>
                  </a:outerShdw>
                </a:effectLst>
              </a:rPr>
              <a:t>государственной  собственность</a:t>
            </a:r>
            <a:r>
              <a:rPr lang="ru-RU" sz="2400" b="1" i="1" dirty="0">
                <a:solidFill>
                  <a:schemeClr val="accent1">
                    <a:lumMod val="75000"/>
                  </a:schemeClr>
                </a:solidFill>
                <a:effectLst>
                  <a:outerShdw blurRad="38100" dist="38100" dir="2700000" algn="tl">
                    <a:srgbClr val="000000">
                      <a:alpha val="43137"/>
                    </a:srgbClr>
                  </a:outerShdw>
                </a:effectLst>
              </a:rPr>
              <a:t>ю </a:t>
            </a:r>
            <a:r>
              <a:rPr lang="ru-RU" sz="2400" dirty="0"/>
              <a:t> не  добровольно;  оно  обязательно  до  тех  пор,  пока некто остается членом общества. Никто не может уклониться от обладания ею.</a:t>
            </a:r>
          </a:p>
        </p:txBody>
      </p:sp>
      <p:sp>
        <p:nvSpPr>
          <p:cNvPr id="3" name="Объект 2"/>
          <p:cNvSpPr>
            <a:spLocks noGrp="1"/>
          </p:cNvSpPr>
          <p:nvPr>
            <p:ph idx="1"/>
          </p:nvPr>
        </p:nvSpPr>
        <p:spPr>
          <a:xfrm>
            <a:off x="1068946" y="1687132"/>
            <a:ext cx="11123054" cy="5170868"/>
          </a:xfrm>
        </p:spPr>
        <p:txBody>
          <a:bodyPr>
            <a:normAutofit/>
          </a:bodyPr>
          <a:lstStyle/>
          <a:p>
            <a:r>
              <a:rPr lang="ru-RU" dirty="0" smtClean="0"/>
              <a:t>Совладельцы </a:t>
            </a:r>
            <a:r>
              <a:rPr lang="ru-RU" dirty="0"/>
              <a:t>государственной собственности не могут концентрировать свое богатство в избранной отрасли (увеличить свою долю в здравоохранении, уменьшив свою долю собственности в обороне); расщеплять пучки правомочий и специализироваться в реализации частичного правомочия только одного типа; осуществлять действенный контроль за своими агентами. </a:t>
            </a:r>
            <a:endParaRPr lang="ru-RU" dirty="0" smtClean="0"/>
          </a:p>
          <a:p>
            <a:r>
              <a:rPr lang="ru-RU" dirty="0" smtClean="0"/>
              <a:t>При </a:t>
            </a:r>
            <a:r>
              <a:rPr lang="ru-RU" dirty="0"/>
              <a:t>государственной собственности издержки любого решения или выбора в меньшей степени ложатся на гражданина, чем на владельца в условиях частной собственности. Члены общества, следовательно, слабее заинтересованы в контроле за результатами использования государственной собственности</a:t>
            </a:r>
            <a:r>
              <a:rPr lang="ru-RU" dirty="0" smtClean="0"/>
              <a:t>.</a:t>
            </a:r>
            <a:r>
              <a:rPr lang="ru-RU" dirty="0"/>
              <a:t> </a:t>
            </a:r>
            <a:endParaRPr lang="ru-RU" dirty="0" smtClean="0"/>
          </a:p>
          <a:p>
            <a:r>
              <a:rPr lang="ru-RU" dirty="0" smtClean="0"/>
              <a:t>Государственные </a:t>
            </a:r>
            <a:r>
              <a:rPr lang="ru-RU" dirty="0"/>
              <a:t>предприятия при прочих равных условиях устанавливают более низкие цены на свою продукцию; реже пересматривают цены, слабее реагируют на изменения в спросе; производят менее  разнообразную  продукцию;  имеют  большие  мощности;  больше  средств  тратят на строительство зданий и сооружений; используют более капиталоемкие  технологии; имеют более высокие операционные  издержки;  медленнее  осваивают  новую  технику;  имеют  более  продолжительные  сроки  службы высших управляющих.</a:t>
            </a:r>
          </a:p>
          <a:p>
            <a:endParaRPr lang="ru-RU" dirty="0"/>
          </a:p>
          <a:p>
            <a:endParaRPr lang="ru-RU" dirty="0"/>
          </a:p>
        </p:txBody>
      </p:sp>
    </p:spTree>
    <p:extLst>
      <p:ext uri="{BB962C8B-B14F-4D97-AF65-F5344CB8AC3E}">
        <p14:creationId xmlns:p14="http://schemas.microsoft.com/office/powerpoint/2010/main" val="1597147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3071" y="533958"/>
            <a:ext cx="9384427" cy="1280890"/>
          </a:xfrm>
        </p:spPr>
        <p:txBody>
          <a:bodyPr>
            <a:normAutofit fontScale="90000"/>
          </a:bodyPr>
          <a:lstStyle/>
          <a:p>
            <a:r>
              <a:rPr lang="ru-RU" b="1" dirty="0">
                <a:solidFill>
                  <a:schemeClr val="accent1">
                    <a:lumMod val="75000"/>
                  </a:schemeClr>
                </a:solidFill>
                <a:effectLst>
                  <a:outerShdw blurRad="38100" dist="38100" dir="2700000" algn="tl">
                    <a:srgbClr val="000000">
                      <a:alpha val="43137"/>
                    </a:srgbClr>
                  </a:outerShdw>
                </a:effectLst>
              </a:rPr>
              <a:t>Семейная собственность  </a:t>
            </a:r>
            <a:r>
              <a:rPr lang="ru-RU" dirty="0"/>
              <a:t>– это  отношения  взаимной принадлежности, включающие:</a:t>
            </a:r>
          </a:p>
        </p:txBody>
      </p:sp>
      <p:sp>
        <p:nvSpPr>
          <p:cNvPr id="3" name="Объект 2"/>
          <p:cNvSpPr>
            <a:spLocks noGrp="1"/>
          </p:cNvSpPr>
          <p:nvPr>
            <p:ph idx="1"/>
          </p:nvPr>
        </p:nvSpPr>
        <p:spPr>
          <a:xfrm>
            <a:off x="2021983" y="2133600"/>
            <a:ext cx="10170017" cy="3777622"/>
          </a:xfrm>
        </p:spPr>
        <p:txBody>
          <a:bodyPr>
            <a:normAutofit fontScale="92500"/>
          </a:bodyPr>
          <a:lstStyle/>
          <a:p>
            <a:r>
              <a:rPr lang="ru-RU" sz="2800" dirty="0" smtClean="0"/>
              <a:t>1</a:t>
            </a:r>
            <a:r>
              <a:rPr lang="ru-RU" sz="2800" dirty="0"/>
              <a:t>) сексуальную собственность на человеческое тело; </a:t>
            </a:r>
            <a:endParaRPr lang="ru-RU" sz="2800" dirty="0" smtClean="0"/>
          </a:p>
          <a:p>
            <a:r>
              <a:rPr lang="ru-RU" sz="2800" dirty="0" smtClean="0"/>
              <a:t>2</a:t>
            </a:r>
            <a:r>
              <a:rPr lang="ru-RU" sz="2800" dirty="0"/>
              <a:t>) </a:t>
            </a:r>
            <a:r>
              <a:rPr lang="ru-RU" sz="2800" dirty="0" err="1"/>
              <a:t>поколенческую</a:t>
            </a:r>
            <a:r>
              <a:rPr lang="ru-RU" sz="2800" dirty="0"/>
              <a:t> собственность на детей и родителей; </a:t>
            </a:r>
            <a:endParaRPr lang="ru-RU" sz="2800" dirty="0" smtClean="0"/>
          </a:p>
          <a:p>
            <a:r>
              <a:rPr lang="ru-RU" sz="2800" dirty="0" smtClean="0"/>
              <a:t>3</a:t>
            </a:r>
            <a:r>
              <a:rPr lang="ru-RU" sz="2800" dirty="0"/>
              <a:t>) собственность на домашнее имущество. </a:t>
            </a:r>
            <a:endParaRPr lang="ru-RU" sz="2800" dirty="0" smtClean="0"/>
          </a:p>
          <a:p>
            <a:endParaRPr lang="ru-RU" sz="2800" dirty="0"/>
          </a:p>
          <a:p>
            <a:pPr marL="0" indent="0">
              <a:buNone/>
            </a:pPr>
            <a:r>
              <a:rPr lang="ru-RU" sz="2800" dirty="0" smtClean="0"/>
              <a:t>Семья </a:t>
            </a:r>
            <a:r>
              <a:rPr lang="ru-RU" sz="2800" dirty="0"/>
              <a:t>возникает при обмене сексуальной собственности на домашнюю с целью приобретения </a:t>
            </a:r>
            <a:r>
              <a:rPr lang="ru-RU" sz="2800" dirty="0" err="1"/>
              <a:t>поколенческой</a:t>
            </a:r>
            <a:r>
              <a:rPr lang="ru-RU" sz="2800" dirty="0"/>
              <a:t> собственности.</a:t>
            </a:r>
          </a:p>
          <a:p>
            <a:endParaRPr lang="ru-RU" dirty="0"/>
          </a:p>
        </p:txBody>
      </p:sp>
    </p:spTree>
    <p:extLst>
      <p:ext uri="{BB962C8B-B14F-4D97-AF65-F5344CB8AC3E}">
        <p14:creationId xmlns:p14="http://schemas.microsoft.com/office/powerpoint/2010/main" val="3977405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2919" y="108955"/>
            <a:ext cx="9912461" cy="1280890"/>
          </a:xfrm>
        </p:spPr>
        <p:txBody>
          <a:bodyPr>
            <a:noAutofit/>
          </a:bodyPr>
          <a:lstStyle/>
          <a:p>
            <a:r>
              <a:rPr lang="ru-RU" sz="2400" dirty="0"/>
              <a:t>Первоначально собственность состоит в пользовании и обладании, владении каким-либо благом.</a:t>
            </a:r>
          </a:p>
        </p:txBody>
      </p:sp>
      <p:sp>
        <p:nvSpPr>
          <p:cNvPr id="3" name="Объект 2"/>
          <p:cNvSpPr>
            <a:spLocks noGrp="1"/>
          </p:cNvSpPr>
          <p:nvPr>
            <p:ph idx="1"/>
          </p:nvPr>
        </p:nvSpPr>
        <p:spPr>
          <a:xfrm>
            <a:off x="1983346" y="1389845"/>
            <a:ext cx="10208654" cy="5468155"/>
          </a:xfrm>
        </p:spPr>
        <p:txBody>
          <a:bodyPr>
            <a:normAutofit fontScale="92500" lnSpcReduction="10000"/>
          </a:bodyPr>
          <a:lstStyle/>
          <a:p>
            <a:r>
              <a:rPr lang="ru-RU" sz="2200" dirty="0" smtClean="0"/>
              <a:t>Постоянное </a:t>
            </a:r>
            <a:r>
              <a:rPr lang="ru-RU" sz="2200" dirty="0"/>
              <a:t>обладание сексуальных партнеров в сожительстве признается фактическим браком. При отсутствии сексуальных контактов брак считается несостоявшимся. Брак есть принадлежность друг другу сексуальных  партнеров.  Партнеры  обмениваются  между  собой  своими  телами  как  сексуальной  собственностью.</a:t>
            </a:r>
          </a:p>
          <a:p>
            <a:pPr marL="0" indent="0">
              <a:buNone/>
            </a:pPr>
            <a:endParaRPr lang="ru-RU" sz="2200" dirty="0"/>
          </a:p>
          <a:p>
            <a:r>
              <a:rPr lang="ru-RU" sz="2200" b="1" dirty="0">
                <a:solidFill>
                  <a:schemeClr val="accent1">
                    <a:lumMod val="75000"/>
                  </a:schemeClr>
                </a:solidFill>
              </a:rPr>
              <a:t>Сексуальная собственность </a:t>
            </a:r>
            <a:r>
              <a:rPr lang="ru-RU" sz="2200" dirty="0"/>
              <a:t>– ключ к структуре семьи. Обычаи первой брачной ночи, медового месяца указывают на значимость первого сексуального контакта. </a:t>
            </a:r>
            <a:endParaRPr lang="ru-RU" sz="2200" dirty="0" smtClean="0"/>
          </a:p>
          <a:p>
            <a:pPr marL="0" indent="0">
              <a:buNone/>
            </a:pPr>
            <a:r>
              <a:rPr lang="ru-RU" sz="2200" dirty="0" smtClean="0"/>
              <a:t>В </a:t>
            </a:r>
            <a:r>
              <a:rPr lang="ru-RU" sz="2200" dirty="0"/>
              <a:t>традиционном обществе существовало жесткое требование девственности невесты до брака. Иначе пострадала бы собственность мужа на ее тело. До недавнего времени существовал единственный способ получить развод – доказав супружескую  неверность,  которая  разрушает  основной  элемент  сексуальной  собственности  –  исключительный сексуальный доступ. Обычное право прощало супругов, применявших насилие при посягательстве на их сексуальную собственность. Практически нигде не считалось преступлением изнасилование в браке.</a:t>
            </a:r>
          </a:p>
          <a:p>
            <a:endParaRPr lang="ru-RU" dirty="0"/>
          </a:p>
        </p:txBody>
      </p:sp>
    </p:spTree>
    <p:extLst>
      <p:ext uri="{BB962C8B-B14F-4D97-AF65-F5344CB8AC3E}">
        <p14:creationId xmlns:p14="http://schemas.microsoft.com/office/powerpoint/2010/main" val="2240681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1223" y="624110"/>
            <a:ext cx="9933389" cy="1280890"/>
          </a:xfrm>
        </p:spPr>
        <p:txBody>
          <a:bodyPr>
            <a:noAutofit/>
          </a:bodyPr>
          <a:lstStyle/>
          <a:p>
            <a:r>
              <a:rPr lang="ru-RU" sz="2400" dirty="0"/>
              <a:t>С появлением разводов сексуальная собственность перешла из формы абсолютной долгосрочной собственности в серию кратковременных отношений собственности.</a:t>
            </a:r>
          </a:p>
        </p:txBody>
      </p:sp>
      <p:sp>
        <p:nvSpPr>
          <p:cNvPr id="3" name="Объект 2"/>
          <p:cNvSpPr>
            <a:spLocks noGrp="1"/>
          </p:cNvSpPr>
          <p:nvPr>
            <p:ph idx="1"/>
          </p:nvPr>
        </p:nvSpPr>
        <p:spPr>
          <a:xfrm>
            <a:off x="2163651" y="2133600"/>
            <a:ext cx="9775064" cy="4627808"/>
          </a:xfrm>
        </p:spPr>
        <p:txBody>
          <a:bodyPr>
            <a:normAutofit/>
          </a:bodyPr>
          <a:lstStyle/>
          <a:p>
            <a:r>
              <a:rPr lang="ru-RU" sz="2000" dirty="0" smtClean="0"/>
              <a:t>В традиционном </a:t>
            </a:r>
            <a:r>
              <a:rPr lang="ru-RU" sz="2000" dirty="0"/>
              <a:t>обществе сексуальная собственность также была разделенной при полигамии. В архаическом обществе практиковались обмены женами, предоставление женского тела гостю в дар или взаймы.</a:t>
            </a:r>
          </a:p>
          <a:p>
            <a:pPr marL="0" indent="0">
              <a:buNone/>
            </a:pPr>
            <a:endParaRPr lang="ru-RU" sz="2000" dirty="0"/>
          </a:p>
          <a:p>
            <a:r>
              <a:rPr lang="ru-RU" sz="2000" dirty="0"/>
              <a:t>Устойчивость сексуальной собственности выражается в институте сепарации – временного раздельного проживания супругов, желающих расторгнуть брак. Сначала супруги расходятся (разъезжаются), а через несколько лет суд расторгает брак. Для того чтобы стать свободным, итальянцу нужно ждать как минимум три года, для женщины прибавляется еще год. Если сексуальная неверность для супруга не важна, и он не желает расторгать брак, то в Дании процедура развода может затянуться надолго.</a:t>
            </a:r>
          </a:p>
          <a:p>
            <a:endParaRPr lang="ru-RU" dirty="0"/>
          </a:p>
        </p:txBody>
      </p:sp>
    </p:spTree>
    <p:extLst>
      <p:ext uri="{BB962C8B-B14F-4D97-AF65-F5344CB8AC3E}">
        <p14:creationId xmlns:p14="http://schemas.microsoft.com/office/powerpoint/2010/main" val="141878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2891" y="624110"/>
            <a:ext cx="9791722" cy="1280890"/>
          </a:xfrm>
        </p:spPr>
        <p:txBody>
          <a:bodyPr>
            <a:noAutofit/>
          </a:bodyPr>
          <a:lstStyle/>
          <a:p>
            <a:r>
              <a:rPr lang="ru-RU" sz="2400" dirty="0"/>
              <a:t>Дети и родители также являются собственностью друг друга. </a:t>
            </a:r>
            <a:r>
              <a:rPr lang="ru-RU" sz="2400" b="1" dirty="0">
                <a:solidFill>
                  <a:schemeClr val="accent1">
                    <a:lumMod val="75000"/>
                  </a:schemeClr>
                </a:solidFill>
                <a:effectLst>
                  <a:outerShdw blurRad="38100" dist="38100" dir="2700000" algn="tl">
                    <a:srgbClr val="000000">
                      <a:alpha val="43137"/>
                    </a:srgbClr>
                  </a:outerShdw>
                </a:effectLst>
              </a:rPr>
              <a:t>Поколенческая собственность </a:t>
            </a:r>
            <a:r>
              <a:rPr lang="ru-RU" sz="2400" dirty="0"/>
              <a:t>отделяется от сексуальной собственности запретом на инцест.</a:t>
            </a:r>
          </a:p>
        </p:txBody>
      </p:sp>
      <p:sp>
        <p:nvSpPr>
          <p:cNvPr id="3" name="Объект 2"/>
          <p:cNvSpPr>
            <a:spLocks noGrp="1"/>
          </p:cNvSpPr>
          <p:nvPr>
            <p:ph idx="1"/>
          </p:nvPr>
        </p:nvSpPr>
        <p:spPr>
          <a:xfrm>
            <a:off x="1442435" y="2017690"/>
            <a:ext cx="10676072" cy="4840310"/>
          </a:xfrm>
        </p:spPr>
        <p:txBody>
          <a:bodyPr>
            <a:normAutofit fontScale="92500" lnSpcReduction="10000"/>
          </a:bodyPr>
          <a:lstStyle/>
          <a:p>
            <a:r>
              <a:rPr lang="ru-RU" sz="2800" dirty="0" smtClean="0"/>
              <a:t>Основным </a:t>
            </a:r>
            <a:r>
              <a:rPr lang="ru-RU" sz="2800" dirty="0"/>
              <a:t>элементом </a:t>
            </a:r>
            <a:r>
              <a:rPr lang="ru-RU" sz="2800" b="1" dirty="0" err="1">
                <a:solidFill>
                  <a:schemeClr val="accent1">
                    <a:lumMod val="75000"/>
                  </a:schemeClr>
                </a:solidFill>
              </a:rPr>
              <a:t>поколенческой</a:t>
            </a:r>
            <a:r>
              <a:rPr lang="ru-RU" sz="2800" b="1" dirty="0">
                <a:solidFill>
                  <a:schemeClr val="accent1">
                    <a:lumMod val="75000"/>
                  </a:schemeClr>
                </a:solidFill>
              </a:rPr>
              <a:t> собственности </a:t>
            </a:r>
            <a:r>
              <a:rPr lang="ru-RU" sz="2800" dirty="0"/>
              <a:t>является распоряжение детьми вплоть до их отчуждения путем убийства, продажи на сторону или отдаче в брак. </a:t>
            </a:r>
            <a:endParaRPr lang="ru-RU" sz="2800" dirty="0" smtClean="0"/>
          </a:p>
          <a:p>
            <a:r>
              <a:rPr lang="ru-RU" sz="2800" dirty="0" smtClean="0"/>
              <a:t>Когда </a:t>
            </a:r>
            <a:r>
              <a:rPr lang="ru-RU" sz="2800" dirty="0"/>
              <a:t>родители определяли, с кем их детям вступать в брак, родительская собственность фактически распространялась и на следующие поколения, предопределяя родословную потомства</a:t>
            </a:r>
            <a:r>
              <a:rPr lang="ru-RU" sz="2800" dirty="0" smtClean="0"/>
              <a:t>.</a:t>
            </a:r>
            <a:r>
              <a:rPr lang="ru-RU" sz="2800" dirty="0"/>
              <a:t> </a:t>
            </a:r>
            <a:endParaRPr lang="ru-RU" sz="2800" dirty="0" smtClean="0"/>
          </a:p>
          <a:p>
            <a:r>
              <a:rPr lang="ru-RU" sz="2800" dirty="0" smtClean="0"/>
              <a:t>Доходы </a:t>
            </a:r>
            <a:r>
              <a:rPr lang="ru-RU" sz="2800" dirty="0"/>
              <a:t>детей являются собственностью их родителей до достижения детьми совершеннолетия. От детей требуется помощь в домашней работе. С другой стороны, дети притязают на доходы, собственность родителей и заботу с их стороны.</a:t>
            </a:r>
          </a:p>
          <a:p>
            <a:endParaRPr lang="ru-RU" sz="2800" dirty="0"/>
          </a:p>
          <a:p>
            <a:endParaRPr lang="ru-RU" dirty="0"/>
          </a:p>
        </p:txBody>
      </p:sp>
    </p:spTree>
    <p:extLst>
      <p:ext uri="{BB962C8B-B14F-4D97-AF65-F5344CB8AC3E}">
        <p14:creationId xmlns:p14="http://schemas.microsoft.com/office/powerpoint/2010/main" val="1396895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8345" y="96075"/>
            <a:ext cx="9791722" cy="1706968"/>
          </a:xfrm>
        </p:spPr>
        <p:txBody>
          <a:bodyPr>
            <a:noAutofit/>
          </a:bodyPr>
          <a:lstStyle/>
          <a:p>
            <a:r>
              <a:rPr lang="ru-RU" sz="2000" dirty="0"/>
              <a:t>Домашняя собственность включает активы и пассивы. Активы – доходы, движимость и недвижимость, знаки собственности. Пассивы – требования по обязательствам, в которых супруги являются должниками  (причинение  вреда,  алиментные  обязательства,  отношение  к  залоговым  кредиторам).  Они могут общими и личными</a:t>
            </a:r>
            <a:r>
              <a:rPr lang="ru-RU" sz="2000" dirty="0" smtClean="0"/>
              <a:t>.</a:t>
            </a:r>
            <a:endParaRPr lang="ru-RU" sz="2000" dirty="0"/>
          </a:p>
        </p:txBody>
      </p:sp>
      <p:sp>
        <p:nvSpPr>
          <p:cNvPr id="3" name="Объект 2"/>
          <p:cNvSpPr>
            <a:spLocks noGrp="1"/>
          </p:cNvSpPr>
          <p:nvPr>
            <p:ph idx="1"/>
          </p:nvPr>
        </p:nvSpPr>
        <p:spPr>
          <a:xfrm>
            <a:off x="1004553" y="1803043"/>
            <a:ext cx="11187448" cy="5054958"/>
          </a:xfrm>
        </p:spPr>
        <p:txBody>
          <a:bodyPr>
            <a:normAutofit fontScale="92500" lnSpcReduction="10000"/>
          </a:bodyPr>
          <a:lstStyle/>
          <a:p>
            <a:pPr marL="0" indent="0" algn="ctr">
              <a:buNone/>
            </a:pPr>
            <a:r>
              <a:rPr lang="ru-RU" b="1" dirty="0">
                <a:solidFill>
                  <a:schemeClr val="accent1">
                    <a:lumMod val="75000"/>
                  </a:schemeClr>
                </a:solidFill>
              </a:rPr>
              <a:t>Режимы семейной собственности</a:t>
            </a:r>
            <a:r>
              <a:rPr lang="ru-RU" b="1" dirty="0" smtClean="0">
                <a:solidFill>
                  <a:schemeClr val="accent1">
                    <a:lumMod val="75000"/>
                  </a:schemeClr>
                </a:solidFill>
              </a:rPr>
              <a:t>.</a:t>
            </a:r>
            <a:endParaRPr lang="ru-RU" b="1" dirty="0">
              <a:solidFill>
                <a:schemeClr val="accent1">
                  <a:lumMod val="75000"/>
                </a:schemeClr>
              </a:solidFill>
            </a:endParaRPr>
          </a:p>
          <a:p>
            <a:r>
              <a:rPr lang="ru-RU" dirty="0"/>
              <a:t>По режиму общности супруги имеют общую собственность на имущество, нажитое в браке, на доходы от их имущества и профессиональной деятельности, сохраняя в своей собственности имущество, принадлежащее им до брака или полученное при браке в дар либо по наследству (Франция, Швейцария, Россия).  Принадлежность  супругов  друг  другу  определяет  и  принадлежность  их  имущества  другому супругу</a:t>
            </a:r>
            <a:r>
              <a:rPr lang="ru-RU" dirty="0" smtClean="0"/>
              <a:t>.</a:t>
            </a:r>
            <a:endParaRPr lang="ru-RU" dirty="0"/>
          </a:p>
          <a:p>
            <a:r>
              <a:rPr lang="ru-RU" dirty="0"/>
              <a:t>По российскому законодательству все имущество, нажитое супругами в период брака признается их совместной собственностью, если иное не предусмотрено договором. С момента вступления в брак приобретенные супругами движимые и недвижимые вещи, ценные бумаги, паи, вклады, доли в капитале, внесенные в кредитные учреждения или в иные коммерческие организации становятся их общей совместной  собственностью,  независимо  от  того,  на  имя  кого  из  супругов  зарегистрировано  это  имущество или  кем  из  супругов  внесены  денежные  средства  для  приобретения  указанного  имущества.  К  общему имуществу  супругов  относятся  доходы  каждого  из  супругов  от  трудовой  деятельности,  предпринимательской деятельности и результатов интеллектуальной деятельности, полученные ими пенсии, пособия, а также иные денежные выплаты, не имеющие специального целевого назначения. Супруги имеют равные права владения, пользования и распоряжения общим имуществом, даже в том случае, если один из них был занят ведением домашнего хозяйства, уходом за детьми или по другим уважительным причинам не имел самостоятельного заработка.</a:t>
            </a:r>
          </a:p>
          <a:p>
            <a:endParaRPr lang="ru-RU" dirty="0"/>
          </a:p>
        </p:txBody>
      </p:sp>
    </p:spTree>
    <p:extLst>
      <p:ext uri="{BB962C8B-B14F-4D97-AF65-F5344CB8AC3E}">
        <p14:creationId xmlns:p14="http://schemas.microsoft.com/office/powerpoint/2010/main" val="2879425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4131" y="121834"/>
            <a:ext cx="10427615" cy="1280890"/>
          </a:xfrm>
        </p:spPr>
        <p:txBody>
          <a:bodyPr>
            <a:noAutofit/>
          </a:bodyPr>
          <a:lstStyle/>
          <a:p>
            <a:r>
              <a:rPr lang="ru-RU" sz="2200" b="1" dirty="0">
                <a:solidFill>
                  <a:schemeClr val="accent1">
                    <a:lumMod val="75000"/>
                  </a:schemeClr>
                </a:solidFill>
              </a:rPr>
              <a:t>Личной собственностью</a:t>
            </a:r>
            <a:r>
              <a:rPr lang="ru-RU" sz="2200" dirty="0"/>
              <a:t> каждого из супругов после вступления в брак по закону является имущество, принадлежавшее каждому из  супругов  до  вступления  брак,  имущество,  полученное  одним  из супругов уже во время брака в дар, в порядке наследования или по иным безвозмездным сделкам, а так-же вещи индивидуального пользования (одежда, обувь и другие), за исключением драгоценностей и других предметов роскоши.</a:t>
            </a:r>
          </a:p>
        </p:txBody>
      </p:sp>
      <p:sp>
        <p:nvSpPr>
          <p:cNvPr id="3" name="Объект 2"/>
          <p:cNvSpPr>
            <a:spLocks noGrp="1"/>
          </p:cNvSpPr>
          <p:nvPr>
            <p:ph idx="1"/>
          </p:nvPr>
        </p:nvSpPr>
        <p:spPr>
          <a:xfrm>
            <a:off x="2589212" y="3026535"/>
            <a:ext cx="9452534" cy="3831465"/>
          </a:xfrm>
        </p:spPr>
        <p:txBody>
          <a:bodyPr>
            <a:normAutofit fontScale="92500" lnSpcReduction="10000"/>
          </a:bodyPr>
          <a:lstStyle/>
          <a:p>
            <a:r>
              <a:rPr lang="ru-RU" sz="2400" b="1" dirty="0" smtClean="0">
                <a:solidFill>
                  <a:schemeClr val="accent1">
                    <a:lumMod val="75000"/>
                  </a:schemeClr>
                </a:solidFill>
              </a:rPr>
              <a:t>Общее </a:t>
            </a:r>
            <a:r>
              <a:rPr lang="ru-RU" sz="2400" b="1" dirty="0">
                <a:solidFill>
                  <a:schemeClr val="accent1">
                    <a:lumMod val="75000"/>
                  </a:schemeClr>
                </a:solidFill>
              </a:rPr>
              <a:t>имущество </a:t>
            </a:r>
            <a:r>
              <a:rPr lang="ru-RU" sz="2400" dirty="0"/>
              <a:t>супругов может быть разделено, причем как в период брака, так и после его расторжения. </a:t>
            </a:r>
            <a:endParaRPr lang="ru-RU" sz="2400" dirty="0" smtClean="0"/>
          </a:p>
          <a:p>
            <a:pPr marL="0" indent="0">
              <a:buNone/>
            </a:pPr>
            <a:r>
              <a:rPr lang="ru-RU" sz="2400" dirty="0" smtClean="0"/>
              <a:t>При </a:t>
            </a:r>
            <a:r>
              <a:rPr lang="ru-RU" sz="2400" dirty="0"/>
              <a:t>разделе общей совместной собственности супругов и определении долей в этом имуществе по закону доли супругов признаются равными. Суд вправе отступить от начала равенства долей супругов, исходя из интересов несовершеннолетних детей или из заслуживающих внимания интересов одного из супругов. Таким образом, в случае расторжения брака разделу между супругами подлежат не только движимое и недвижимое имущество, не только денежные средства и акции, но и паи, вклады и доли в капитале.</a:t>
            </a:r>
          </a:p>
          <a:p>
            <a:endParaRPr lang="ru-RU" dirty="0"/>
          </a:p>
        </p:txBody>
      </p:sp>
    </p:spTree>
    <p:extLst>
      <p:ext uri="{BB962C8B-B14F-4D97-AF65-F5344CB8AC3E}">
        <p14:creationId xmlns:p14="http://schemas.microsoft.com/office/powerpoint/2010/main" val="563191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9403" y="154545"/>
            <a:ext cx="10431887" cy="1197737"/>
          </a:xfrm>
        </p:spPr>
        <p:txBody>
          <a:bodyPr>
            <a:normAutofit/>
          </a:bodyPr>
          <a:lstStyle/>
          <a:p>
            <a:pPr marL="342900" lvl="0">
              <a:spcBef>
                <a:spcPts val="1000"/>
              </a:spcBef>
            </a:pPr>
            <a:r>
              <a:rPr lang="ru-RU" sz="2400" dirty="0">
                <a:solidFill>
                  <a:prstClr val="black">
                    <a:lumMod val="75000"/>
                    <a:lumOff val="25000"/>
                  </a:prstClr>
                </a:solidFill>
                <a:ea typeface="+mn-ea"/>
                <a:cs typeface="+mn-cs"/>
              </a:rPr>
              <a:t>По режиму раздельности каждому супругу принадлежит имущество, собственником которого он был до брака и то, что он приобрел в браке за деньги. </a:t>
            </a:r>
            <a:endParaRPr lang="ru-RU" sz="1800" dirty="0">
              <a:solidFill>
                <a:prstClr val="black">
                  <a:lumMod val="75000"/>
                  <a:lumOff val="25000"/>
                </a:prstClr>
              </a:solidFill>
              <a:ea typeface="+mn-ea"/>
              <a:cs typeface="+mn-cs"/>
            </a:endParaRPr>
          </a:p>
        </p:txBody>
      </p:sp>
      <p:sp>
        <p:nvSpPr>
          <p:cNvPr id="3" name="Объект 2"/>
          <p:cNvSpPr>
            <a:spLocks noGrp="1"/>
          </p:cNvSpPr>
          <p:nvPr>
            <p:ph idx="1"/>
          </p:nvPr>
        </p:nvSpPr>
        <p:spPr>
          <a:xfrm>
            <a:off x="1674255" y="1596980"/>
            <a:ext cx="10517746" cy="5099853"/>
          </a:xfrm>
        </p:spPr>
        <p:txBody>
          <a:bodyPr>
            <a:normAutofit lnSpcReduction="10000"/>
          </a:bodyPr>
          <a:lstStyle/>
          <a:p>
            <a:r>
              <a:rPr lang="ru-RU" dirty="0">
                <a:solidFill>
                  <a:prstClr val="black">
                    <a:lumMod val="75000"/>
                    <a:lumOff val="25000"/>
                  </a:prstClr>
                </a:solidFill>
              </a:rPr>
              <a:t>За долгие десятилетия международное женское движение добилось внесения элементов общности в режим раздельного имущества. </a:t>
            </a:r>
            <a:endParaRPr lang="ru-RU" dirty="0" smtClean="0">
              <a:solidFill>
                <a:prstClr val="black">
                  <a:lumMod val="75000"/>
                  <a:lumOff val="25000"/>
                </a:prstClr>
              </a:solidFill>
            </a:endParaRPr>
          </a:p>
          <a:p>
            <a:r>
              <a:rPr lang="ru-RU" dirty="0" smtClean="0">
                <a:solidFill>
                  <a:prstClr val="black">
                    <a:lumMod val="75000"/>
                    <a:lumOff val="25000"/>
                  </a:prstClr>
                </a:solidFill>
              </a:rPr>
              <a:t>Режим </a:t>
            </a:r>
            <a:r>
              <a:rPr lang="ru-RU" dirty="0">
                <a:solidFill>
                  <a:prstClr val="black">
                    <a:lumMod val="75000"/>
                    <a:lumOff val="25000"/>
                  </a:prstClr>
                </a:solidFill>
              </a:rPr>
              <a:t>общности установлен на жилые дома. За неработающим супругом признается право собственности на долю в имуществе (Великобритания, США). </a:t>
            </a:r>
            <a:endParaRPr lang="ru-RU" dirty="0" smtClean="0">
              <a:solidFill>
                <a:prstClr val="black">
                  <a:lumMod val="75000"/>
                  <a:lumOff val="25000"/>
                </a:prstClr>
              </a:solidFill>
            </a:endParaRPr>
          </a:p>
          <a:p>
            <a:r>
              <a:rPr lang="ru-RU" dirty="0" smtClean="0">
                <a:solidFill>
                  <a:prstClr val="black">
                    <a:lumMod val="75000"/>
                    <a:lumOff val="25000"/>
                  </a:prstClr>
                </a:solidFill>
              </a:rPr>
              <a:t>В </a:t>
            </a:r>
            <a:r>
              <a:rPr lang="ru-RU" dirty="0">
                <a:solidFill>
                  <a:prstClr val="black">
                    <a:lumMod val="75000"/>
                    <a:lumOff val="25000"/>
                  </a:prstClr>
                </a:solidFill>
              </a:rPr>
              <a:t>Германии с 1957 г. в случае развода супруги имеют право на половину прироста имущества</a:t>
            </a:r>
            <a:r>
              <a:rPr lang="ru-RU" dirty="0" smtClean="0">
                <a:solidFill>
                  <a:prstClr val="black">
                    <a:lumMod val="75000"/>
                    <a:lumOff val="25000"/>
                  </a:prstClr>
                </a:solidFill>
              </a:rPr>
              <a:t>. </a:t>
            </a:r>
          </a:p>
          <a:p>
            <a:r>
              <a:rPr lang="ru-RU" dirty="0" smtClean="0"/>
              <a:t>В </a:t>
            </a:r>
            <a:r>
              <a:rPr lang="ru-RU" dirty="0"/>
              <a:t>Скандинавии действует режим отложенной общности супружеского имущества.</a:t>
            </a:r>
          </a:p>
          <a:p>
            <a:r>
              <a:rPr lang="ru-RU" dirty="0" smtClean="0"/>
              <a:t>После </a:t>
            </a:r>
            <a:r>
              <a:rPr lang="ru-RU" dirty="0"/>
              <a:t>развода имущественные отношения в семье не прекращаются. В США бывший муж выплачивает жене временное содержание (не больше нескольких сотен долларов в месяц), чтобы поддержать женщину на период обучения профессии, повышения или восстановления утраченной за время замужества квалификации, поиска работы). </a:t>
            </a:r>
            <a:endParaRPr lang="ru-RU" dirty="0" smtClean="0"/>
          </a:p>
          <a:p>
            <a:r>
              <a:rPr lang="ru-RU" dirty="0" smtClean="0"/>
              <a:t>В </a:t>
            </a:r>
            <a:r>
              <a:rPr lang="ru-RU" dirty="0"/>
              <a:t>Италии муж обязан содержать не только детей, но и жену до ее повторного вступления в брак. В Германии жена может рассчитывать на материальное содержание в случае тяжелой болезни, а также под предлогом адаптации к новым условиям незамужней жизни.</a:t>
            </a:r>
          </a:p>
          <a:p>
            <a:endParaRPr lang="ru-RU" dirty="0"/>
          </a:p>
        </p:txBody>
      </p:sp>
    </p:spTree>
    <p:extLst>
      <p:ext uri="{BB962C8B-B14F-4D97-AF65-F5344CB8AC3E}">
        <p14:creationId xmlns:p14="http://schemas.microsoft.com/office/powerpoint/2010/main" val="67646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2890" y="263501"/>
            <a:ext cx="10251583" cy="1063023"/>
          </a:xfrm>
        </p:spPr>
        <p:txBody>
          <a:bodyPr>
            <a:normAutofit/>
          </a:bodyPr>
          <a:lstStyle/>
          <a:p>
            <a:r>
              <a:rPr lang="ru-RU" sz="2800" b="1" dirty="0">
                <a:solidFill>
                  <a:schemeClr val="accent1">
                    <a:lumMod val="75000"/>
                  </a:schemeClr>
                </a:solidFill>
                <a:effectLst>
                  <a:outerShdw blurRad="38100" dist="38100" dir="2700000" algn="tl">
                    <a:srgbClr val="000000">
                      <a:alpha val="43137"/>
                    </a:srgbClr>
                  </a:outerShdw>
                </a:effectLst>
              </a:rPr>
              <a:t>Наследование</a:t>
            </a:r>
            <a:r>
              <a:rPr lang="ru-RU" sz="2800" dirty="0"/>
              <a:t> – переход отправления функций, статуса, собственности от одного лица к другому.</a:t>
            </a:r>
          </a:p>
        </p:txBody>
      </p:sp>
      <p:sp>
        <p:nvSpPr>
          <p:cNvPr id="3" name="Объект 2"/>
          <p:cNvSpPr>
            <a:spLocks noGrp="1"/>
          </p:cNvSpPr>
          <p:nvPr>
            <p:ph idx="1"/>
          </p:nvPr>
        </p:nvSpPr>
        <p:spPr>
          <a:xfrm>
            <a:off x="1712890" y="1313645"/>
            <a:ext cx="10573555" cy="5544355"/>
          </a:xfrm>
        </p:spPr>
        <p:txBody>
          <a:bodyPr>
            <a:normAutofit lnSpcReduction="10000"/>
          </a:bodyPr>
          <a:lstStyle/>
          <a:p>
            <a:r>
              <a:rPr lang="ru-RU" sz="2000" dirty="0" smtClean="0"/>
              <a:t>В </a:t>
            </a:r>
            <a:r>
              <a:rPr lang="ru-RU" sz="2000" b="1" i="1" dirty="0" err="1">
                <a:solidFill>
                  <a:srgbClr val="00B050"/>
                </a:solidFill>
              </a:rPr>
              <a:t>раннепервобытной</a:t>
            </a:r>
            <a:r>
              <a:rPr lang="ru-RU" sz="2000" b="1" i="1" dirty="0">
                <a:solidFill>
                  <a:srgbClr val="00B050"/>
                </a:solidFill>
              </a:rPr>
              <a:t> общине </a:t>
            </a:r>
            <a:r>
              <a:rPr lang="ru-RU" sz="2000" dirty="0"/>
              <a:t>наследование функций и статуса происходило на основе естественной половозрастной дифференциации, личной пригодности и авторитета. Имущество, созданное индивидуальным трудом и используемое в индивидуальном порядке (определенные виды орудий труда и оружия, одежда, украшения и т. п.), после смерти владельца или сопровождало его в могилу для использования в потусторонней  жизни;  остальное  имущество  становилось  коллективной собственностью  общины. Личные песни переставали исполняться, а танцы и культы переходили к общине. Передача имущества от одной общины к другой (например, при заключении брака), как и переход в другую общину самого работника, происходили на основе эквивалентности</a:t>
            </a:r>
            <a:r>
              <a:rPr lang="ru-RU" sz="2000" dirty="0" smtClean="0"/>
              <a:t>.</a:t>
            </a:r>
            <a:r>
              <a:rPr lang="ru-RU" sz="2000" dirty="0"/>
              <a:t> </a:t>
            </a:r>
            <a:endParaRPr lang="ru-RU" sz="2000" dirty="0" smtClean="0"/>
          </a:p>
          <a:p>
            <a:r>
              <a:rPr lang="ru-RU" sz="2000" dirty="0" smtClean="0"/>
              <a:t>В </a:t>
            </a:r>
            <a:r>
              <a:rPr lang="ru-RU" sz="2000" b="1" i="1" dirty="0" err="1">
                <a:solidFill>
                  <a:srgbClr val="00B050"/>
                </a:solidFill>
              </a:rPr>
              <a:t>позднепервобытной</a:t>
            </a:r>
            <a:r>
              <a:rPr lang="ru-RU" sz="2000" b="1" i="1" dirty="0">
                <a:solidFill>
                  <a:srgbClr val="00B050"/>
                </a:solidFill>
              </a:rPr>
              <a:t> общине </a:t>
            </a:r>
            <a:r>
              <a:rPr lang="ru-RU" sz="2000" dirty="0"/>
              <a:t>возникла тенденция закрепления определенных функций за некоторыми родственными группами, нередко связанная с различным генеалогическим положением </a:t>
            </a:r>
            <a:r>
              <a:rPr lang="ru-RU" sz="2000" dirty="0" err="1"/>
              <a:t>линиджей</a:t>
            </a:r>
            <a:r>
              <a:rPr lang="ru-RU" sz="2000" dirty="0"/>
              <a:t> в клане. Появились случаи узурпации функций предводителей лицами, к ней не принадлежавшими (например, военными вождями). Хотя имущество </a:t>
            </a:r>
            <a:r>
              <a:rPr lang="ru-RU" sz="2000" dirty="0" err="1"/>
              <a:t>бигменов</a:t>
            </a:r>
            <a:r>
              <a:rPr lang="ru-RU" sz="2000" dirty="0"/>
              <a:t>, как и сам их статус, как правило, не наследовались, в некоторых обществах наблюдалась тенденция к такому наследованию.</a:t>
            </a:r>
          </a:p>
          <a:p>
            <a:endParaRPr lang="ru-RU" dirty="0"/>
          </a:p>
        </p:txBody>
      </p:sp>
    </p:spTree>
    <p:extLst>
      <p:ext uri="{BB962C8B-B14F-4D97-AF65-F5344CB8AC3E}">
        <p14:creationId xmlns:p14="http://schemas.microsoft.com/office/powerpoint/2010/main" val="1019295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26524" y="147592"/>
            <a:ext cx="10509161" cy="1280890"/>
          </a:xfrm>
        </p:spPr>
        <p:txBody>
          <a:bodyPr>
            <a:normAutofit fontScale="90000"/>
          </a:bodyPr>
          <a:lstStyle/>
          <a:p>
            <a:pPr marL="180000" lvl="0">
              <a:spcBef>
                <a:spcPts val="1000"/>
              </a:spcBef>
            </a:pPr>
            <a:r>
              <a:rPr lang="ru-RU" sz="2000" dirty="0">
                <a:solidFill>
                  <a:prstClr val="black">
                    <a:lumMod val="75000"/>
                    <a:lumOff val="25000"/>
                  </a:prstClr>
                </a:solidFill>
                <a:ea typeface="+mn-ea"/>
                <a:cs typeface="+mn-cs"/>
              </a:rPr>
              <a:t>В эпоху </a:t>
            </a:r>
            <a:r>
              <a:rPr lang="ru-RU" sz="2000" b="1" i="1" dirty="0" err="1">
                <a:solidFill>
                  <a:srgbClr val="00B050"/>
                </a:solidFill>
                <a:ea typeface="+mn-ea"/>
                <a:cs typeface="+mn-cs"/>
              </a:rPr>
              <a:t>классообразования</a:t>
            </a:r>
            <a:r>
              <a:rPr lang="ru-RU" sz="2000" dirty="0">
                <a:solidFill>
                  <a:prstClr val="black">
                    <a:lumMod val="75000"/>
                    <a:lumOff val="25000"/>
                  </a:prstClr>
                </a:solidFill>
                <a:ea typeface="+mn-ea"/>
                <a:cs typeface="+mn-cs"/>
              </a:rPr>
              <a:t> появилась особая заинтересованность домохозяйств с их обособленной собственностью в наследственном сохранении этой собственности. Экономические интересы домохозяйств  обычно  требовали  их  неразделенности.  Главы  домохозяйств  стремились  передать  свои  функции и статус, а равно имущество, только одному из сыновей – старшему или младшему. Эта же тенденция надолго удержалась в дальнейшем, так как домохозяйствам необходимо было сохранить свою целостность и силу во взаимоотношениях с родоплеменной аристократией, крупными земельными собственниками. Возникли также корпоративное накопления и наследования богатств (например, в тайных союзах).</a:t>
            </a:r>
            <a:r>
              <a:rPr lang="ru-RU" sz="1400" dirty="0">
                <a:solidFill>
                  <a:prstClr val="black">
                    <a:lumMod val="75000"/>
                    <a:lumOff val="25000"/>
                  </a:prstClr>
                </a:solidFill>
                <a:ea typeface="+mn-ea"/>
                <a:cs typeface="+mn-cs"/>
              </a:rPr>
              <a:t/>
            </a:r>
            <a:br>
              <a:rPr lang="ru-RU" sz="1400" dirty="0">
                <a:solidFill>
                  <a:prstClr val="black">
                    <a:lumMod val="75000"/>
                    <a:lumOff val="25000"/>
                  </a:prstClr>
                </a:solidFill>
                <a:ea typeface="+mn-ea"/>
                <a:cs typeface="+mn-cs"/>
              </a:rPr>
            </a:br>
            <a:endParaRPr lang="ru-RU" dirty="0"/>
          </a:p>
        </p:txBody>
      </p:sp>
      <p:sp>
        <p:nvSpPr>
          <p:cNvPr id="3" name="Объект 2"/>
          <p:cNvSpPr>
            <a:spLocks noGrp="1"/>
          </p:cNvSpPr>
          <p:nvPr>
            <p:ph idx="1"/>
          </p:nvPr>
        </p:nvSpPr>
        <p:spPr>
          <a:xfrm>
            <a:off x="2395470" y="2983605"/>
            <a:ext cx="9440215" cy="3777622"/>
          </a:xfrm>
        </p:spPr>
        <p:txBody>
          <a:bodyPr>
            <a:normAutofit lnSpcReduction="10000"/>
          </a:bodyPr>
          <a:lstStyle/>
          <a:p>
            <a:r>
              <a:rPr lang="ru-RU" dirty="0" smtClean="0"/>
              <a:t>В </a:t>
            </a:r>
            <a:r>
              <a:rPr lang="ru-RU" b="1" i="1" dirty="0" err="1">
                <a:solidFill>
                  <a:srgbClr val="00B050"/>
                </a:solidFill>
              </a:rPr>
              <a:t>предклассовых</a:t>
            </a:r>
            <a:r>
              <a:rPr lang="ru-RU" b="1" i="1" dirty="0">
                <a:solidFill>
                  <a:srgbClr val="00B050"/>
                </a:solidFill>
              </a:rPr>
              <a:t>  и раннеклассовых обществах </a:t>
            </a:r>
            <a:r>
              <a:rPr lang="ru-RU" dirty="0"/>
              <a:t>уже возник порядок династического наследования власти с тщательным учетом происхождения от ее законных носителей и, в конечном счете, от мифических или полумифических первооснователей, сверхъестественных сил или высшего божества. Однако нередко в этих обществах действовали также нормы выбора преемника определенным кругом лиц, например, «золотым кланом» у древних монголов или высшей администрацией с последующим утверждением ее выбора более широким кругом администрации (в </a:t>
            </a:r>
            <a:r>
              <a:rPr lang="ru-RU" dirty="0" err="1"/>
              <a:t>Буганде</a:t>
            </a:r>
            <a:r>
              <a:rPr lang="ru-RU" dirty="0" smtClean="0"/>
              <a:t>).</a:t>
            </a:r>
            <a:endParaRPr lang="ru-RU" dirty="0"/>
          </a:p>
          <a:p>
            <a:r>
              <a:rPr lang="ru-RU" dirty="0"/>
              <a:t>Были  выработаны  разнообразные  способы  престолонаследия: устранение  возможных  преемников путем их удаления от двора, изгнания и даже </a:t>
            </a:r>
            <a:r>
              <a:rPr lang="ru-RU" dirty="0" err="1"/>
              <a:t>калечения</a:t>
            </a:r>
            <a:r>
              <a:rPr lang="ru-RU" dirty="0"/>
              <a:t>, в результате которого конкурент как бы </a:t>
            </a:r>
            <a:r>
              <a:rPr lang="ru-RU" dirty="0" smtClean="0"/>
              <a:t>терял </a:t>
            </a:r>
            <a:r>
              <a:rPr lang="ru-RU" dirty="0"/>
              <a:t>свою неприкосновенность, обеспечение желательному преемнику покровительства другого </a:t>
            </a:r>
            <a:r>
              <a:rPr lang="ru-RU" dirty="0" smtClean="0"/>
              <a:t>властителя </a:t>
            </a:r>
            <a:r>
              <a:rPr lang="ru-RU" dirty="0"/>
              <a:t>и т. п.</a:t>
            </a:r>
            <a:endParaRPr lang="ru-RU" dirty="0"/>
          </a:p>
        </p:txBody>
      </p:sp>
    </p:spTree>
    <p:extLst>
      <p:ext uri="{BB962C8B-B14F-4D97-AF65-F5344CB8AC3E}">
        <p14:creationId xmlns:p14="http://schemas.microsoft.com/office/powerpoint/2010/main" val="3962239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30041" y="237744"/>
            <a:ext cx="10105644" cy="1280890"/>
          </a:xfrm>
        </p:spPr>
        <p:txBody>
          <a:bodyPr>
            <a:normAutofit fontScale="90000"/>
          </a:bodyPr>
          <a:lstStyle/>
          <a:p>
            <a:r>
              <a:rPr lang="ru-RU" b="1" i="1" dirty="0">
                <a:solidFill>
                  <a:schemeClr val="accent1">
                    <a:lumMod val="75000"/>
                  </a:schemeClr>
                </a:solidFill>
                <a:effectLst>
                  <a:outerShdw blurRad="38100" dist="38100" dir="2700000" algn="tl">
                    <a:srgbClr val="000000">
                      <a:alpha val="43137"/>
                    </a:srgbClr>
                  </a:outerShdw>
                </a:effectLst>
              </a:rPr>
              <a:t>Наследство </a:t>
            </a:r>
            <a:r>
              <a:rPr lang="ru-RU" dirty="0"/>
              <a:t>подразумевало совокупность всех выгод, льгот и обременений, прав и обязанностей в целости и неразрывности.</a:t>
            </a:r>
          </a:p>
        </p:txBody>
      </p:sp>
      <p:sp>
        <p:nvSpPr>
          <p:cNvPr id="3" name="Объект 2"/>
          <p:cNvSpPr>
            <a:spLocks noGrp="1"/>
          </p:cNvSpPr>
          <p:nvPr>
            <p:ph idx="1"/>
          </p:nvPr>
        </p:nvSpPr>
        <p:spPr>
          <a:xfrm>
            <a:off x="1532586" y="2133600"/>
            <a:ext cx="10659414" cy="4724400"/>
          </a:xfrm>
        </p:spPr>
        <p:txBody>
          <a:bodyPr>
            <a:normAutofit lnSpcReduction="10000"/>
          </a:bodyPr>
          <a:lstStyle/>
          <a:p>
            <a:r>
              <a:rPr lang="ru-RU" sz="2400" dirty="0" smtClean="0"/>
              <a:t>Наследство </a:t>
            </a:r>
            <a:r>
              <a:rPr lang="ru-RU" sz="2400" dirty="0"/>
              <a:t>могло быть полностью обременительным, когда в его содержание входили только имущественные долги и иные неисполненные обязательства. Наследование иногда означало восприятие статуса наследодателя в семейной сфере: наследник обязывался к статусу наследодателя как мужа, брата, сына и т. д. Вместе с наследством переходили обязанности по опеке и попечительству.</a:t>
            </a:r>
          </a:p>
          <a:p>
            <a:pPr marL="0" indent="0">
              <a:buNone/>
            </a:pPr>
            <a:endParaRPr lang="ru-RU" sz="2400" dirty="0"/>
          </a:p>
          <a:p>
            <a:r>
              <a:rPr lang="ru-RU" sz="2400" dirty="0"/>
              <a:t>Открытием наследства считался момент смерти наследодателя – физической или гражданской. Если наследодатель выкупался или бежал из рабства, возвращал гражданство, то наследство </a:t>
            </a:r>
            <a:r>
              <a:rPr lang="ru-RU" sz="2400" dirty="0" smtClean="0"/>
              <a:t>возвращалось </a:t>
            </a:r>
            <a:r>
              <a:rPr lang="ru-RU" sz="2400" dirty="0"/>
              <a:t>обратно наследодателю.</a:t>
            </a:r>
          </a:p>
          <a:p>
            <a:endParaRPr lang="ru-RU" dirty="0"/>
          </a:p>
        </p:txBody>
      </p:sp>
    </p:spTree>
    <p:extLst>
      <p:ext uri="{BB962C8B-B14F-4D97-AF65-F5344CB8AC3E}">
        <p14:creationId xmlns:p14="http://schemas.microsoft.com/office/powerpoint/2010/main" val="3964493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2615" y="263502"/>
            <a:ext cx="8911687" cy="1280890"/>
          </a:xfrm>
        </p:spPr>
        <p:txBody>
          <a:bodyPr>
            <a:normAutofit fontScale="90000"/>
          </a:bodyPr>
          <a:lstStyle/>
          <a:p>
            <a:r>
              <a:rPr lang="ru-RU" dirty="0"/>
              <a:t>Наследование  шло  с  соблюдением  последовательности  степеней  и  очередности  рождения.</a:t>
            </a:r>
          </a:p>
        </p:txBody>
      </p:sp>
      <p:sp>
        <p:nvSpPr>
          <p:cNvPr id="3" name="Объект 2"/>
          <p:cNvSpPr>
            <a:spLocks noGrp="1"/>
          </p:cNvSpPr>
          <p:nvPr>
            <p:ph idx="1"/>
          </p:nvPr>
        </p:nvSpPr>
        <p:spPr>
          <a:xfrm>
            <a:off x="1249251" y="2133600"/>
            <a:ext cx="10942749" cy="4724400"/>
          </a:xfrm>
        </p:spPr>
        <p:txBody>
          <a:bodyPr>
            <a:normAutofit/>
          </a:bodyPr>
          <a:lstStyle/>
          <a:p>
            <a:r>
              <a:rPr lang="ru-RU" sz="2000" dirty="0" smtClean="0"/>
              <a:t>Основные </a:t>
            </a:r>
            <a:r>
              <a:rPr lang="ru-RU" sz="2000" dirty="0"/>
              <a:t>принципы наследования: ближайшая степень родства полностью устраняет от наследства отдаленную, деление  наследственной  массы  главным  образом  происходит по  степеням  и линиям, а внутри степени и линии в равных долях в зависимости от числа наследников одного уровня или степени. </a:t>
            </a:r>
            <a:endParaRPr lang="ru-RU" sz="2000" dirty="0" smtClean="0"/>
          </a:p>
          <a:p>
            <a:r>
              <a:rPr lang="ru-RU" sz="2000" dirty="0" smtClean="0"/>
              <a:t>Возможные  </a:t>
            </a:r>
            <a:r>
              <a:rPr lang="ru-RU" sz="2000" dirty="0"/>
              <a:t>наследники разделялись  на </a:t>
            </a:r>
            <a:r>
              <a:rPr lang="ru-RU" sz="2000" dirty="0">
                <a:solidFill>
                  <a:schemeClr val="accent1">
                    <a:lumMod val="75000"/>
                  </a:schemeClr>
                </a:solidFill>
              </a:rPr>
              <a:t>прямых  нисходящих  </a:t>
            </a:r>
            <a:r>
              <a:rPr lang="ru-RU" sz="2000" dirty="0"/>
              <a:t>родственников (дети от правильного брака, а также  внуки  от  умерших  ранее  детей);  </a:t>
            </a:r>
            <a:r>
              <a:rPr lang="ru-RU" sz="2000" dirty="0">
                <a:solidFill>
                  <a:schemeClr val="accent1">
                    <a:lumMod val="75000"/>
                  </a:schemeClr>
                </a:solidFill>
              </a:rPr>
              <a:t>восходящие  и  полнородные  родственники</a:t>
            </a:r>
            <a:r>
              <a:rPr lang="ru-RU" sz="2000" dirty="0"/>
              <a:t>  (отец,  мать,  бабки, полнородные братья и сестры, племянники по полнородным братьям и сестрам – наследственная масса распределялась по линиям родства, причем одна линия могла устранять от наследования другие); </a:t>
            </a:r>
            <a:r>
              <a:rPr lang="ru-RU" sz="2000" dirty="0" err="1">
                <a:solidFill>
                  <a:schemeClr val="accent1">
                    <a:lumMod val="75000"/>
                  </a:schemeClr>
                </a:solidFill>
              </a:rPr>
              <a:t>неполнородные</a:t>
            </a:r>
            <a:r>
              <a:rPr lang="ru-RU" sz="2000" dirty="0">
                <a:solidFill>
                  <a:schemeClr val="accent1">
                    <a:lumMod val="75000"/>
                  </a:schemeClr>
                </a:solidFill>
              </a:rPr>
              <a:t> родственники </a:t>
            </a:r>
            <a:r>
              <a:rPr lang="ru-RU" sz="2000" dirty="0"/>
              <a:t>(единокровные и единоутробные братья и сестры); </a:t>
            </a:r>
            <a:r>
              <a:rPr lang="ru-RU" sz="2000" dirty="0">
                <a:solidFill>
                  <a:schemeClr val="accent1">
                    <a:lumMod val="75000"/>
                  </a:schemeClr>
                </a:solidFill>
              </a:rPr>
              <a:t>все остальные боковые родственники </a:t>
            </a:r>
            <a:r>
              <a:rPr lang="ru-RU" sz="2000" dirty="0"/>
              <a:t>любой степени отдаленности родства и </a:t>
            </a:r>
            <a:r>
              <a:rPr lang="ru-RU" sz="2000" dirty="0" err="1"/>
              <a:t>неполнокровия</a:t>
            </a:r>
            <a:r>
              <a:rPr lang="ru-RU" sz="2000" dirty="0"/>
              <a:t> наследовали в равных долях.</a:t>
            </a:r>
          </a:p>
          <a:p>
            <a:endParaRPr lang="ru-RU" sz="2000" dirty="0"/>
          </a:p>
        </p:txBody>
      </p:sp>
    </p:spTree>
    <p:extLst>
      <p:ext uri="{BB962C8B-B14F-4D97-AF65-F5344CB8AC3E}">
        <p14:creationId xmlns:p14="http://schemas.microsoft.com/office/powerpoint/2010/main" val="1884870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5341" y="12879"/>
            <a:ext cx="8911687" cy="792566"/>
          </a:xfrm>
        </p:spPr>
        <p:txBody>
          <a:bodyPr/>
          <a:lstStyle/>
          <a:p>
            <a:r>
              <a:rPr lang="ru-RU" dirty="0"/>
              <a:t>Системы наследования.</a:t>
            </a:r>
          </a:p>
        </p:txBody>
      </p:sp>
      <p:sp>
        <p:nvSpPr>
          <p:cNvPr id="3" name="Объект 2"/>
          <p:cNvSpPr>
            <a:spLocks noGrp="1"/>
          </p:cNvSpPr>
          <p:nvPr>
            <p:ph idx="1"/>
          </p:nvPr>
        </p:nvSpPr>
        <p:spPr>
          <a:xfrm>
            <a:off x="1107583" y="805445"/>
            <a:ext cx="10989457" cy="5930206"/>
          </a:xfrm>
        </p:spPr>
        <p:txBody>
          <a:bodyPr>
            <a:normAutofit fontScale="92500" lnSpcReduction="10000"/>
          </a:bodyPr>
          <a:lstStyle/>
          <a:p>
            <a:pPr marL="0" indent="0" algn="ctr">
              <a:buNone/>
            </a:pPr>
            <a:r>
              <a:rPr lang="ru-RU" sz="3500" b="1" i="1" dirty="0" smtClean="0">
                <a:solidFill>
                  <a:schemeClr val="accent1">
                    <a:lumMod val="75000"/>
                  </a:schemeClr>
                </a:solidFill>
                <a:effectLst>
                  <a:outerShdw blurRad="38100" dist="38100" dir="2700000" algn="tl">
                    <a:srgbClr val="000000">
                      <a:alpha val="43137"/>
                    </a:srgbClr>
                  </a:outerShdw>
                </a:effectLst>
              </a:rPr>
              <a:t>Минорат</a:t>
            </a:r>
            <a:r>
              <a:rPr lang="ru-RU" sz="3000" dirty="0" smtClean="0"/>
              <a:t> </a:t>
            </a:r>
            <a:r>
              <a:rPr lang="ru-RU" sz="3000" dirty="0"/>
              <a:t>(</a:t>
            </a:r>
            <a:r>
              <a:rPr lang="ru-RU" sz="3000" dirty="0">
                <a:solidFill>
                  <a:schemeClr val="accent1">
                    <a:lumMod val="75000"/>
                  </a:schemeClr>
                </a:solidFill>
              </a:rPr>
              <a:t>от лат. </a:t>
            </a:r>
            <a:r>
              <a:rPr lang="ru-RU" sz="3000" dirty="0" err="1">
                <a:solidFill>
                  <a:schemeClr val="accent1">
                    <a:lumMod val="75000"/>
                  </a:schemeClr>
                </a:solidFill>
              </a:rPr>
              <a:t>minor</a:t>
            </a:r>
            <a:r>
              <a:rPr lang="ru-RU" sz="3000" dirty="0">
                <a:solidFill>
                  <a:schemeClr val="accent1">
                    <a:lumMod val="75000"/>
                  </a:schemeClr>
                </a:solidFill>
              </a:rPr>
              <a:t> – меньший, младший</a:t>
            </a:r>
            <a:r>
              <a:rPr lang="ru-RU" sz="3000" dirty="0"/>
              <a:t>) – </a:t>
            </a:r>
            <a:endParaRPr lang="ru-RU" sz="3000" dirty="0" smtClean="0"/>
          </a:p>
          <a:p>
            <a:pPr marL="0" indent="0">
              <a:buNone/>
            </a:pPr>
            <a:r>
              <a:rPr lang="ru-RU" sz="2600" dirty="0" smtClean="0"/>
              <a:t>обычай</a:t>
            </a:r>
            <a:r>
              <a:rPr lang="ru-RU" sz="2600" dirty="0"/>
              <a:t>, по которому дом, имущество, реже общественный статус и т. п. наследуется младшим из сыновей (ранее – дочерей), берущим на себя после выдела старших братьев заботу о родителях. Минорату предшествовал появившийся  уже  в  первобытном  обществе  </a:t>
            </a:r>
            <a:r>
              <a:rPr lang="ru-RU" sz="2600" dirty="0" err="1"/>
              <a:t>авункулатный</a:t>
            </a:r>
            <a:r>
              <a:rPr lang="ru-RU" sz="2600" dirty="0"/>
              <a:t>  порядок,  по  которому  имущество  и  общественный статус дяди по матери наследовал поселявшийся с ним младший из племянников (например, у </a:t>
            </a:r>
            <a:r>
              <a:rPr lang="ru-RU" sz="2600" dirty="0" err="1"/>
              <a:t>тлинкитов</a:t>
            </a:r>
            <a:r>
              <a:rPr lang="ru-RU" sz="2600" dirty="0"/>
              <a:t>). Минорат генетически связан с семейными разделами и наиболее характерен для обществ с малосемейной организацией. Минорат свойствен главным образом широким слоям населения и часто сосуществует с майоратом в верхушечных слоях. Нормы минората порождают соответствующие бытовые традиции: младший сын – самый близкий, он же – хранитель семейного очага и культа предков, хоронит отца, содержит мать и сестер. Младшие сыновья и вообще младшие часто идеализируются в фольклоре (</a:t>
            </a:r>
            <a:r>
              <a:rPr lang="ru-RU" sz="2600" dirty="0" err="1"/>
              <a:t>юниорат</a:t>
            </a:r>
            <a:r>
              <a:rPr lang="ru-RU" sz="2600" dirty="0"/>
              <a:t>),</a:t>
            </a:r>
          </a:p>
          <a:p>
            <a:endParaRPr lang="ru-RU" dirty="0"/>
          </a:p>
        </p:txBody>
      </p:sp>
    </p:spTree>
    <p:extLst>
      <p:ext uri="{BB962C8B-B14F-4D97-AF65-F5344CB8AC3E}">
        <p14:creationId xmlns:p14="http://schemas.microsoft.com/office/powerpoint/2010/main" val="1538840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i="1" dirty="0">
                <a:solidFill>
                  <a:schemeClr val="accent1">
                    <a:lumMod val="75000"/>
                  </a:schemeClr>
                </a:solidFill>
                <a:effectLst>
                  <a:outerShdw blurRad="38100" dist="38100" dir="2700000" algn="tl">
                    <a:srgbClr val="000000">
                      <a:alpha val="43137"/>
                    </a:srgbClr>
                  </a:outerShdw>
                </a:effectLst>
              </a:rPr>
              <a:t>Майорат  </a:t>
            </a:r>
            <a:r>
              <a:rPr lang="ru-RU" sz="3200" dirty="0">
                <a:solidFill>
                  <a:schemeClr val="accent1">
                    <a:lumMod val="75000"/>
                  </a:schemeClr>
                </a:solidFill>
              </a:rPr>
              <a:t>(от  лат.  </a:t>
            </a:r>
            <a:r>
              <a:rPr lang="ru-RU" sz="3200" dirty="0" err="1">
                <a:solidFill>
                  <a:schemeClr val="accent1">
                    <a:lumMod val="75000"/>
                  </a:schemeClr>
                </a:solidFill>
              </a:rPr>
              <a:t>major</a:t>
            </a:r>
            <a:r>
              <a:rPr lang="ru-RU" sz="3200" dirty="0">
                <a:solidFill>
                  <a:schemeClr val="accent1">
                    <a:lumMod val="75000"/>
                  </a:schemeClr>
                </a:solidFill>
              </a:rPr>
              <a:t>  –  старший</a:t>
            </a:r>
            <a:r>
              <a:rPr lang="ru-RU" dirty="0"/>
              <a:t>)</a:t>
            </a:r>
          </a:p>
        </p:txBody>
      </p:sp>
      <p:sp>
        <p:nvSpPr>
          <p:cNvPr id="3" name="Объект 2"/>
          <p:cNvSpPr>
            <a:spLocks noGrp="1"/>
          </p:cNvSpPr>
          <p:nvPr>
            <p:ph idx="1"/>
          </p:nvPr>
        </p:nvSpPr>
        <p:spPr>
          <a:xfrm>
            <a:off x="1661375" y="1365161"/>
            <a:ext cx="10380371" cy="5589431"/>
          </a:xfrm>
        </p:spPr>
        <p:txBody>
          <a:bodyPr>
            <a:normAutofit fontScale="92500"/>
          </a:bodyPr>
          <a:lstStyle/>
          <a:p>
            <a:r>
              <a:rPr lang="ru-RU" sz="2400" dirty="0" smtClean="0"/>
              <a:t>система  </a:t>
            </a:r>
            <a:r>
              <a:rPr lang="ru-RU" sz="2400" dirty="0"/>
              <a:t>наследования  общественного  статуса,  титула, имущества и т. п., которые нераздельно переходят к старшим сыновьям или дочерям либо представителям старших родственных линий; само имение, земельное владение, неотчуждаемое и неделимое. Майорат возникает в развитом первобытном обществе как наследование руководящей должности или имущества от отца к старшему сыну (либо от матери к старшей дочери в поздних </a:t>
            </a:r>
            <a:r>
              <a:rPr lang="ru-RU" sz="2400" dirty="0" err="1"/>
              <a:t>материнскородовых</a:t>
            </a:r>
            <a:r>
              <a:rPr lang="ru-RU" sz="2400" dirty="0"/>
              <a:t> обществах, например, у ирокезов</a:t>
            </a:r>
            <a:r>
              <a:rPr lang="ru-RU" sz="2400" dirty="0" smtClean="0"/>
              <a:t>).</a:t>
            </a:r>
            <a:r>
              <a:rPr lang="ru-RU" sz="2400" dirty="0"/>
              <a:t> </a:t>
            </a:r>
          </a:p>
          <a:p>
            <a:r>
              <a:rPr lang="ru-RU" sz="2400" dirty="0"/>
              <a:t>В майорате различают </a:t>
            </a:r>
            <a:r>
              <a:rPr lang="ru-RU" sz="2400" dirty="0" err="1"/>
              <a:t>примогенитуру</a:t>
            </a:r>
            <a:r>
              <a:rPr lang="ru-RU" sz="2400" dirty="0"/>
              <a:t> как наследование перворожденными и сеньорат (от лат. </a:t>
            </a:r>
            <a:r>
              <a:rPr lang="ru-RU" sz="2400" dirty="0" err="1"/>
              <a:t>senior</a:t>
            </a:r>
            <a:r>
              <a:rPr lang="ru-RU" sz="2400" dirty="0"/>
              <a:t> – старший) как наследование старшим представителем  старшей родственной линии. Так, например, в полигинных обществах наследует старший сын жены наиболее знатного происхождения. Старшие сыновья других жен становятся второстепенными наследниками. После смерти главы семьи родственники на совещании выясняют генеалогии вдов, а затем избирают нового главу семьи.</a:t>
            </a:r>
          </a:p>
          <a:p>
            <a:endParaRPr lang="ru-RU" dirty="0"/>
          </a:p>
        </p:txBody>
      </p:sp>
    </p:spTree>
    <p:extLst>
      <p:ext uri="{BB962C8B-B14F-4D97-AF65-F5344CB8AC3E}">
        <p14:creationId xmlns:p14="http://schemas.microsoft.com/office/powerpoint/2010/main" val="539059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0193" y="289259"/>
            <a:ext cx="10170037" cy="1280890"/>
          </a:xfrm>
        </p:spPr>
        <p:txBody>
          <a:bodyPr>
            <a:noAutofit/>
          </a:bodyPr>
          <a:lstStyle/>
          <a:p>
            <a:r>
              <a:rPr lang="ru-RU" sz="2400" dirty="0"/>
              <a:t>Положение ребёнка среди братьев и сестёр зависело в значительной мере от принципа наследования (единонаследие или свободный раздел наследства), преобладавшего в данном регионе.</a:t>
            </a:r>
          </a:p>
        </p:txBody>
      </p:sp>
      <p:sp>
        <p:nvSpPr>
          <p:cNvPr id="3" name="Объект 2"/>
          <p:cNvSpPr>
            <a:spLocks noGrp="1"/>
          </p:cNvSpPr>
          <p:nvPr>
            <p:ph idx="1"/>
          </p:nvPr>
        </p:nvSpPr>
        <p:spPr>
          <a:xfrm>
            <a:off x="1519707" y="1880315"/>
            <a:ext cx="10470523" cy="4977685"/>
          </a:xfrm>
        </p:spPr>
        <p:txBody>
          <a:bodyPr>
            <a:normAutofit lnSpcReduction="10000"/>
          </a:bodyPr>
          <a:lstStyle/>
          <a:p>
            <a:r>
              <a:rPr lang="ru-RU" dirty="0" smtClean="0"/>
              <a:t>В </a:t>
            </a:r>
            <a:r>
              <a:rPr lang="ru-RU" dirty="0"/>
              <a:t>областях единонаследия  рано  или  поздно  в  особом  положении  среди  детей  оказывался  будущий  наследник.  В большей степени это было выражено в районах майората, чем в районах минората. </a:t>
            </a:r>
            <a:endParaRPr lang="ru-RU" dirty="0" smtClean="0"/>
          </a:p>
          <a:p>
            <a:r>
              <a:rPr lang="ru-RU" dirty="0" smtClean="0"/>
              <a:t>Первенец</a:t>
            </a:r>
            <a:r>
              <a:rPr lang="ru-RU" dirty="0"/>
              <a:t>, предназначенный быть наследником крестьянского двора, рос в своей роли, занимая более высокое положение в правах и обязанностях среди младших братьев и сестёр. </a:t>
            </a:r>
            <a:endParaRPr lang="ru-RU" dirty="0" smtClean="0"/>
          </a:p>
          <a:p>
            <a:r>
              <a:rPr lang="ru-RU" dirty="0" smtClean="0"/>
              <a:t>Во </a:t>
            </a:r>
            <a:r>
              <a:rPr lang="ru-RU" dirty="0"/>
              <a:t>многих европейских регионах порядок на- следования  определялся  не  точными  правилами,  а  комплексом  семейных  соображений.  Учитывались многолетние наблюдения за способностями и личными качествами детей, не в последнюю очередь – интерес родителей, которые могли и далее оставаться в роли домохозяев или должны были в силу сложившихся  обстоятельств  передать  хозяйство  наследнику  раньше.  </a:t>
            </a:r>
            <a:endParaRPr lang="ru-RU" dirty="0" smtClean="0"/>
          </a:p>
          <a:p>
            <a:r>
              <a:rPr lang="ru-RU" dirty="0" smtClean="0"/>
              <a:t>Положение  </a:t>
            </a:r>
            <a:r>
              <a:rPr lang="ru-RU" dirty="0"/>
              <a:t>предположительного  наследника было чрезвычайно трудным. Родители требовали от него участия во всех работах и обширных знаний. Пока он не взял власть в доме, ему зачастую предоставлялось меньше прав, чем другим возможным наследникам на том основании, что однажды он и так получит «всё». К нему предъявлялись требования поддержки в старости, от него же, одного, исходила непосредственная угроза привилегиям родителей.</a:t>
            </a:r>
          </a:p>
          <a:p>
            <a:endParaRPr lang="ru-RU" dirty="0"/>
          </a:p>
        </p:txBody>
      </p:sp>
    </p:spTree>
    <p:extLst>
      <p:ext uri="{BB962C8B-B14F-4D97-AF65-F5344CB8AC3E}">
        <p14:creationId xmlns:p14="http://schemas.microsoft.com/office/powerpoint/2010/main" val="3205142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2738" y="276381"/>
            <a:ext cx="10358672" cy="1280890"/>
          </a:xfrm>
        </p:spPr>
        <p:txBody>
          <a:bodyPr>
            <a:noAutofit/>
          </a:bodyPr>
          <a:lstStyle/>
          <a:p>
            <a:r>
              <a:rPr lang="ru-RU" sz="2400" dirty="0"/>
              <a:t>В дореволюционной России переход имущества в крестьянском хозяйстве от  поколения к поколению обычно не сопровождался смертью родителей и  юридически рассматривался как раздел семейного имущества между её   членами.</a:t>
            </a:r>
          </a:p>
        </p:txBody>
      </p:sp>
      <p:sp>
        <p:nvSpPr>
          <p:cNvPr id="3" name="Объект 2"/>
          <p:cNvSpPr>
            <a:spLocks noGrp="1"/>
          </p:cNvSpPr>
          <p:nvPr>
            <p:ph idx="1"/>
          </p:nvPr>
        </p:nvSpPr>
        <p:spPr>
          <a:xfrm>
            <a:off x="1764406" y="1927538"/>
            <a:ext cx="10427594" cy="4724400"/>
          </a:xfrm>
        </p:spPr>
        <p:txBody>
          <a:bodyPr>
            <a:noAutofit/>
          </a:bodyPr>
          <a:lstStyle/>
          <a:p>
            <a:r>
              <a:rPr lang="ru-RU" sz="2000" dirty="0" smtClean="0"/>
              <a:t>Раздел </a:t>
            </a:r>
            <a:r>
              <a:rPr lang="ru-RU" sz="2000" dirty="0"/>
              <a:t>означал равное деление имущества двора между   всеми принадлежащими  к  нему  мужчинами.  Раздел  (или  пропорциональное  выделение  доли  младшему  сыну)   в значительной степени соответствовал росту числа малых семей и их требованиям о предоставлении самостоятельности. Несколько большая часть могла выделяться сыну, на чьем попечении оставались престарелые   родители или незамужние сестры. </a:t>
            </a:r>
            <a:endParaRPr lang="ru-RU" sz="2000" dirty="0" smtClean="0"/>
          </a:p>
          <a:p>
            <a:r>
              <a:rPr lang="ru-RU" sz="2000" dirty="0" smtClean="0"/>
              <a:t>Глава </a:t>
            </a:r>
            <a:r>
              <a:rPr lang="ru-RU" sz="2000" dirty="0"/>
              <a:t>семейства   принимал решение о том, когда   именно производить раздел хозяйства или выделять сыну его долю и когда отходить от дел. Из раздела исключалась «женская собственность» – посуда, утварь, белье и т.д. В крестьянском хозяйстве «женская  собственность» была единственной формой частной собственности и могла завещаться или делиться в   неравной степени. </a:t>
            </a:r>
            <a:endParaRPr lang="ru-RU" sz="2000" dirty="0" smtClean="0"/>
          </a:p>
          <a:p>
            <a:r>
              <a:rPr lang="ru-RU" sz="2000" dirty="0" smtClean="0"/>
              <a:t>В </a:t>
            </a:r>
            <a:r>
              <a:rPr lang="ru-RU" sz="2000" dirty="0"/>
              <a:t>случае смерти всех членов семьи (выморочность)   имущество обычно переходило к крестьянской общине.</a:t>
            </a:r>
            <a:endParaRPr lang="ru-RU" sz="2000" dirty="0"/>
          </a:p>
        </p:txBody>
      </p:sp>
    </p:spTree>
    <p:extLst>
      <p:ext uri="{BB962C8B-B14F-4D97-AF65-F5344CB8AC3E}">
        <p14:creationId xmlns:p14="http://schemas.microsoft.com/office/powerpoint/2010/main" val="3091334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715293"/>
          </a:xfrm>
        </p:spPr>
        <p:txBody>
          <a:bodyPr/>
          <a:lstStyle/>
          <a:p>
            <a:r>
              <a:rPr lang="ru-RU" dirty="0"/>
              <a:t>Выдел стариков.</a:t>
            </a:r>
          </a:p>
        </p:txBody>
      </p:sp>
      <p:sp>
        <p:nvSpPr>
          <p:cNvPr id="3" name="Объект 2"/>
          <p:cNvSpPr>
            <a:spLocks noGrp="1"/>
          </p:cNvSpPr>
          <p:nvPr>
            <p:ph idx="1"/>
          </p:nvPr>
        </p:nvSpPr>
        <p:spPr>
          <a:xfrm>
            <a:off x="2589212" y="1339403"/>
            <a:ext cx="9452534" cy="5409127"/>
          </a:xfrm>
        </p:spPr>
        <p:txBody>
          <a:bodyPr>
            <a:normAutofit/>
          </a:bodyPr>
          <a:lstStyle/>
          <a:p>
            <a:r>
              <a:rPr lang="ru-RU" sz="2400" dirty="0" smtClean="0"/>
              <a:t>В </a:t>
            </a:r>
            <a:r>
              <a:rPr lang="ru-RU" sz="2400" dirty="0"/>
              <a:t>традиционной экономике под контролем старших находились основные ресурсы: земля и скот. Старшие могли задерживать социальный рост молодежи, лишая сыновей калыма, сами же покупали дополнительных жен. </a:t>
            </a:r>
            <a:endParaRPr lang="ru-RU" sz="2400" dirty="0" smtClean="0"/>
          </a:p>
          <a:p>
            <a:r>
              <a:rPr lang="ru-RU" sz="2400" dirty="0" smtClean="0"/>
              <a:t>Большое </a:t>
            </a:r>
            <a:r>
              <a:rPr lang="ru-RU" sz="2400" dirty="0"/>
              <a:t>количество жен увеличивало число родственных связей и тем самым влияние. Оставляя сыновей в подчинении, отцы продолжали их эксплуатировать. Создание большой семьи позволяло использовать труд жен и других младших родственников. Старики брали себе в жены молодых женщин, в то время как их сыновья продолжали ходить в холостяках и нередко посягали на молодых жен.</a:t>
            </a:r>
          </a:p>
          <a:p>
            <a:endParaRPr lang="ru-RU" sz="2400" dirty="0"/>
          </a:p>
        </p:txBody>
      </p:sp>
    </p:spTree>
    <p:extLst>
      <p:ext uri="{BB962C8B-B14F-4D97-AF65-F5344CB8AC3E}">
        <p14:creationId xmlns:p14="http://schemas.microsoft.com/office/powerpoint/2010/main" val="13838801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5516" y="31682"/>
            <a:ext cx="10135673" cy="1280890"/>
          </a:xfrm>
        </p:spPr>
        <p:txBody>
          <a:bodyPr>
            <a:normAutofit/>
          </a:bodyPr>
          <a:lstStyle/>
          <a:p>
            <a:r>
              <a:rPr lang="ru-RU" sz="2800" dirty="0"/>
              <a:t>Регулирование отношений между поколениями в крестьянском доме принимало разные формы.</a:t>
            </a:r>
          </a:p>
        </p:txBody>
      </p:sp>
      <p:sp>
        <p:nvSpPr>
          <p:cNvPr id="3" name="Объект 2"/>
          <p:cNvSpPr>
            <a:spLocks noGrp="1"/>
          </p:cNvSpPr>
          <p:nvPr>
            <p:ph idx="1"/>
          </p:nvPr>
        </p:nvSpPr>
        <p:spPr>
          <a:xfrm>
            <a:off x="1094705" y="1146220"/>
            <a:ext cx="11097296" cy="5711780"/>
          </a:xfrm>
        </p:spPr>
        <p:txBody>
          <a:bodyPr>
            <a:normAutofit/>
          </a:bodyPr>
          <a:lstStyle/>
          <a:p>
            <a:r>
              <a:rPr lang="ru-RU" sz="2000" dirty="0" smtClean="0"/>
              <a:t>Состарившиеся  </a:t>
            </a:r>
            <a:r>
              <a:rPr lang="ru-RU" sz="2000" dirty="0"/>
              <a:t>крестьянин  и  крестьянка  могли  оставаться  во  главе  домохозяйства  до  конца  жизни.  В других  местностях  обычной была прижизненная  передача  крестьянами двора наследникам. Вероятный наследник настаивал на том, чтобы принять хозяйство и тем самым получить возможность жениться</a:t>
            </a:r>
            <a:r>
              <a:rPr lang="ru-RU" sz="2000" dirty="0" smtClean="0"/>
              <a:t>.</a:t>
            </a:r>
            <a:r>
              <a:rPr lang="ru-RU" sz="2000" dirty="0"/>
              <a:t> </a:t>
            </a:r>
            <a:endParaRPr lang="ru-RU" sz="2000" dirty="0" smtClean="0"/>
          </a:p>
          <a:p>
            <a:r>
              <a:rPr lang="ru-RU" sz="2000" dirty="0" smtClean="0"/>
              <a:t>В </a:t>
            </a:r>
            <a:r>
              <a:rPr lang="ru-RU" sz="2000" dirty="0"/>
              <a:t>большинстве европейских крестьянских обществ передача хозяйства сопровождалась передачей  наследнику  всех  полномочий  отца  семейства.  С  отцом,  остававшимся  во  главе  дома,  крестьянин- молодожён мог жить лишь небольшое время. Это объяснялось тесной связью между властью мужчины в доме и обеспечением его власти в браке. Власть отца семейства на время переходила к молодому хозяину, что порождало особую конфликтность крестьянской семьи из трёх поколений. Сохранились поговорки  типа  “Передать  и  уж  больше  не  жить”,  “На  стариковской  лавке  жёстко  сидеть”.  Уступивший  свою власть отца семейства крестьянин покидал дом. </a:t>
            </a:r>
            <a:endParaRPr lang="ru-RU" sz="2000" dirty="0" smtClean="0"/>
          </a:p>
          <a:p>
            <a:r>
              <a:rPr lang="ru-RU" sz="2000" dirty="0" smtClean="0"/>
              <a:t>В </a:t>
            </a:r>
            <a:r>
              <a:rPr lang="ru-RU" sz="2000" dirty="0"/>
              <a:t>обществе, где социальный статус человека определялся владением дома (вплоть до того, что имя человек мог получить по названию дома), это было очевидным понижением его статуса.</a:t>
            </a:r>
          </a:p>
          <a:p>
            <a:endParaRPr lang="ru-RU" dirty="0"/>
          </a:p>
          <a:p>
            <a:endParaRPr lang="ru-RU" dirty="0"/>
          </a:p>
        </p:txBody>
      </p:sp>
    </p:spTree>
    <p:extLst>
      <p:ext uri="{BB962C8B-B14F-4D97-AF65-F5344CB8AC3E}">
        <p14:creationId xmlns:p14="http://schemas.microsoft.com/office/powerpoint/2010/main" val="4972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10606" y="211986"/>
            <a:ext cx="10453866" cy="1280890"/>
          </a:xfrm>
        </p:spPr>
        <p:txBody>
          <a:bodyPr>
            <a:noAutofit/>
          </a:bodyPr>
          <a:lstStyle/>
          <a:p>
            <a:pPr marL="342900" lvl="0">
              <a:spcBef>
                <a:spcPts val="0"/>
              </a:spcBef>
            </a:pPr>
            <a:r>
              <a:rPr lang="ru-RU" sz="2000" b="1" dirty="0">
                <a:solidFill>
                  <a:schemeClr val="accent1">
                    <a:lumMod val="75000"/>
                  </a:schemeClr>
                </a:solidFill>
                <a:ea typeface="+mn-ea"/>
                <a:cs typeface="+mn-cs"/>
              </a:rPr>
              <a:t>Договор </a:t>
            </a:r>
            <a:r>
              <a:rPr lang="ru-RU" sz="2000" dirty="0">
                <a:solidFill>
                  <a:prstClr val="black">
                    <a:lumMod val="75000"/>
                    <a:lumOff val="25000"/>
                  </a:prstClr>
                </a:solidFill>
                <a:ea typeface="+mn-ea"/>
                <a:cs typeface="+mn-cs"/>
              </a:rPr>
              <a:t> представителей  двух  поколений семьи, заключавшийся сначала в устной, а потом и в письменной  форме,  фиксировал  прижизненный  отказ  от  имущественных  претензий  и  передачу  собственности  (со  всеми  действовавшими  в  период  феодальной  зависимости  ограничениями  крестьянской собственности как одолженного имущества).</a:t>
            </a:r>
            <a:br>
              <a:rPr lang="ru-RU" sz="2000" dirty="0">
                <a:solidFill>
                  <a:prstClr val="black">
                    <a:lumMod val="75000"/>
                    <a:lumOff val="25000"/>
                  </a:prstClr>
                </a:solidFill>
                <a:ea typeface="+mn-ea"/>
                <a:cs typeface="+mn-cs"/>
              </a:rPr>
            </a:br>
            <a:endParaRPr lang="ru-RU" sz="4000" dirty="0"/>
          </a:p>
        </p:txBody>
      </p:sp>
      <p:sp>
        <p:nvSpPr>
          <p:cNvPr id="3" name="Объект 2"/>
          <p:cNvSpPr>
            <a:spLocks noGrp="1"/>
          </p:cNvSpPr>
          <p:nvPr>
            <p:ph idx="1"/>
          </p:nvPr>
        </p:nvSpPr>
        <p:spPr>
          <a:xfrm>
            <a:off x="1094705" y="2133600"/>
            <a:ext cx="10869768" cy="4820992"/>
          </a:xfrm>
        </p:spPr>
        <p:txBody>
          <a:bodyPr>
            <a:normAutofit/>
          </a:bodyPr>
          <a:lstStyle/>
          <a:p>
            <a:r>
              <a:rPr lang="ru-RU" sz="2000" dirty="0" smtClean="0"/>
              <a:t>В </a:t>
            </a:r>
            <a:r>
              <a:rPr lang="ru-RU" sz="2000" dirty="0"/>
              <a:t>зажиточных хозяйствах крестьяне раньше шли на стариковский выдел, так как такой двор легче мог вынести связанное с этим бремя</a:t>
            </a:r>
            <a:r>
              <a:rPr lang="ru-RU" sz="2000" dirty="0" smtClean="0"/>
              <a:t>.</a:t>
            </a:r>
            <a:r>
              <a:rPr lang="ru-RU" sz="2000" dirty="0"/>
              <a:t> </a:t>
            </a:r>
            <a:endParaRPr lang="ru-RU" sz="2000" dirty="0" smtClean="0"/>
          </a:p>
          <a:p>
            <a:r>
              <a:rPr lang="ru-RU" sz="2000" dirty="0" smtClean="0"/>
              <a:t>Стариковский </a:t>
            </a:r>
            <a:r>
              <a:rPr lang="ru-RU" sz="2000" dirty="0"/>
              <a:t>выдел приобрёл значение с развитием специализации и интенсификации крестьянских хозяйств. В XVIII в. устройство стариковских выделов стимулировало появление новых правил воинской  повинности.  Чтобы  освободить  сыновей  от  воинской  службы,  многие  крестьяне  передавали хозяйство по наследству раньше. Кое-где возникли даже двойные выделы: ещё при жизни крестьянина- старика его сын уже передавал хозяйство внуку</a:t>
            </a:r>
            <a:r>
              <a:rPr lang="ru-RU" sz="2000" dirty="0" smtClean="0"/>
              <a:t>.</a:t>
            </a:r>
            <a:r>
              <a:rPr lang="ru-RU" sz="2000" dirty="0"/>
              <a:t> </a:t>
            </a:r>
            <a:endParaRPr lang="ru-RU" sz="2000" dirty="0" smtClean="0"/>
          </a:p>
          <a:p>
            <a:r>
              <a:rPr lang="ru-RU" sz="2000" dirty="0" smtClean="0"/>
              <a:t>Договоры </a:t>
            </a:r>
            <a:r>
              <a:rPr lang="ru-RU" sz="2000" dirty="0"/>
              <a:t>о выделе стариков с конца XVIII в. стали заключать главным образом в письменной и нотариально заверенной форме. Они содержат детальное регулирование порядка совместного проживания  старых  и  молодых,  вплоть  до  вопросов,  может  ли  старик  входить  в  дом  с  парадного  или  чёрного входа, о количестве пищи, которая должна ему предоставляться.</a:t>
            </a:r>
          </a:p>
          <a:p>
            <a:endParaRPr lang="ru-RU" dirty="0"/>
          </a:p>
          <a:p>
            <a:endParaRPr lang="ru-RU" dirty="0"/>
          </a:p>
        </p:txBody>
      </p:sp>
    </p:spTree>
    <p:extLst>
      <p:ext uri="{BB962C8B-B14F-4D97-AF65-F5344CB8AC3E}">
        <p14:creationId xmlns:p14="http://schemas.microsoft.com/office/powerpoint/2010/main" val="17290867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6980" y="160469"/>
            <a:ext cx="10595020" cy="2363789"/>
          </a:xfrm>
        </p:spPr>
        <p:txBody>
          <a:bodyPr>
            <a:noAutofit/>
          </a:bodyPr>
          <a:lstStyle/>
          <a:p>
            <a:r>
              <a:rPr lang="ru-RU" sz="2400" dirty="0"/>
              <a:t>С ростом продолжительности жизни всё больше детей выживали и количество имевших право на наследство увеличивалось. Возрастало и время житья стариков на выделе, которое составляло 15–25 лет. Из расходов на содержание стариков на выделе и притязаний не получивших наследство членов семьи возникали ножницы. Чтобы удовлетворить родственников, всё больше молодых  крестьян обращались к кредитам.</a:t>
            </a:r>
          </a:p>
        </p:txBody>
      </p:sp>
      <p:sp>
        <p:nvSpPr>
          <p:cNvPr id="3" name="Объект 2"/>
          <p:cNvSpPr>
            <a:spLocks noGrp="1"/>
          </p:cNvSpPr>
          <p:nvPr>
            <p:ph idx="1"/>
          </p:nvPr>
        </p:nvSpPr>
        <p:spPr>
          <a:xfrm>
            <a:off x="2589212" y="3322748"/>
            <a:ext cx="9602788" cy="3535251"/>
          </a:xfrm>
        </p:spPr>
        <p:txBody>
          <a:bodyPr>
            <a:normAutofit/>
          </a:bodyPr>
          <a:lstStyle/>
          <a:p>
            <a:r>
              <a:rPr lang="ru-RU" sz="2400" dirty="0" smtClean="0"/>
              <a:t>Введение </a:t>
            </a:r>
            <a:r>
              <a:rPr lang="ru-RU" sz="2400" dirty="0"/>
              <a:t>пенсий крестьянам, предложенное ещё в конце XIX в., но реализованное в большинстве европейских стран только после II мировой войны, переложило часть непосредственного бремени с наследников  крестьянского  двора  на  всю  совокупность  крестьян  (и  налогоплательщиков).  Это  значительно ослабило порождённую экономическими причинами напряжённость в отношениях между поколениями в крестьянском доме, но не устранило её полностью.</a:t>
            </a:r>
          </a:p>
          <a:p>
            <a:pPr marL="0" indent="0">
              <a:buNone/>
            </a:pPr>
            <a:endParaRPr lang="ru-RU" sz="2100" dirty="0"/>
          </a:p>
          <a:p>
            <a:pPr marL="0" indent="0">
              <a:buNone/>
            </a:pPr>
            <a:endParaRPr lang="ru-RU" sz="2100" dirty="0"/>
          </a:p>
          <a:p>
            <a:endParaRPr lang="ru-RU" dirty="0"/>
          </a:p>
        </p:txBody>
      </p:sp>
    </p:spTree>
    <p:extLst>
      <p:ext uri="{BB962C8B-B14F-4D97-AF65-F5344CB8AC3E}">
        <p14:creationId xmlns:p14="http://schemas.microsoft.com/office/powerpoint/2010/main" val="3212575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Пенсионное обслуживание сегодня опирается на два подхода.</a:t>
            </a:r>
          </a:p>
        </p:txBody>
      </p:sp>
      <p:sp>
        <p:nvSpPr>
          <p:cNvPr id="3" name="Объект 2"/>
          <p:cNvSpPr>
            <a:spLocks noGrp="1"/>
          </p:cNvSpPr>
          <p:nvPr>
            <p:ph idx="1"/>
          </p:nvPr>
        </p:nvSpPr>
        <p:spPr/>
        <p:txBody>
          <a:bodyPr>
            <a:normAutofit/>
          </a:bodyPr>
          <a:lstStyle/>
          <a:p>
            <a:r>
              <a:rPr lang="ru-RU" sz="2400" dirty="0" smtClean="0"/>
              <a:t>Первый </a:t>
            </a:r>
            <a:r>
              <a:rPr lang="ru-RU" sz="2400" dirty="0"/>
              <a:t>реализуется в использовании ежемесячных отчислений как своеобразных страховых выплат в пенсионный фонд, а также прямой зависимости размера пенсий от величины отчислений и трудового стажа. </a:t>
            </a:r>
            <a:endParaRPr lang="ru-RU" sz="2400" dirty="0" smtClean="0"/>
          </a:p>
          <a:p>
            <a:r>
              <a:rPr lang="ru-RU" sz="2400" dirty="0" smtClean="0"/>
              <a:t>Второй </a:t>
            </a:r>
            <a:r>
              <a:rPr lang="ru-RU" sz="2400" dirty="0"/>
              <a:t>в непосредственных выплатах пенсий из бюджета в размере, соответствующему прожиточному минимуму (каждое поколение содержит своих стариков).</a:t>
            </a:r>
          </a:p>
          <a:p>
            <a:endParaRPr lang="ru-RU" sz="2400" dirty="0"/>
          </a:p>
        </p:txBody>
      </p:sp>
    </p:spTree>
    <p:extLst>
      <p:ext uri="{BB962C8B-B14F-4D97-AF65-F5344CB8AC3E}">
        <p14:creationId xmlns:p14="http://schemas.microsoft.com/office/powerpoint/2010/main" val="3132965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8345" y="0"/>
            <a:ext cx="10157138" cy="1280890"/>
          </a:xfrm>
        </p:spPr>
        <p:txBody>
          <a:bodyPr>
            <a:normAutofit fontScale="90000"/>
          </a:bodyPr>
          <a:lstStyle/>
          <a:p>
            <a:r>
              <a:rPr lang="ru-RU" dirty="0"/>
              <a:t>Организация  пенсионного  обслуживания  включает  государственные  и  частные  пенсионные фонды.</a:t>
            </a:r>
          </a:p>
        </p:txBody>
      </p:sp>
      <p:sp>
        <p:nvSpPr>
          <p:cNvPr id="3" name="Объект 2"/>
          <p:cNvSpPr>
            <a:spLocks noGrp="1"/>
          </p:cNvSpPr>
          <p:nvPr>
            <p:ph idx="1"/>
          </p:nvPr>
        </p:nvSpPr>
        <p:spPr>
          <a:xfrm>
            <a:off x="1700011" y="1609859"/>
            <a:ext cx="10491989" cy="5248141"/>
          </a:xfrm>
        </p:spPr>
        <p:txBody>
          <a:bodyPr>
            <a:normAutofit lnSpcReduction="10000"/>
          </a:bodyPr>
          <a:lstStyle/>
          <a:p>
            <a:r>
              <a:rPr lang="ru-RU" sz="2000" dirty="0" smtClean="0"/>
              <a:t>С </a:t>
            </a:r>
            <a:r>
              <a:rPr lang="ru-RU" sz="2000" dirty="0"/>
              <a:t>точки зрения пенсионеров,  пенсионное  обслуживание  представляет  сочетание  государственной  заботы,  частного  интереса  и  собственной  заинтересованности  людей  в  пределах  дополнительного пенсионных  отчислений.  </a:t>
            </a:r>
            <a:endParaRPr lang="ru-RU" sz="2000" dirty="0" smtClean="0"/>
          </a:p>
          <a:p>
            <a:r>
              <a:rPr lang="ru-RU" sz="2000" dirty="0" smtClean="0"/>
              <a:t>Эта </a:t>
            </a:r>
            <a:r>
              <a:rPr lang="ru-RU" sz="2000" dirty="0"/>
              <a:t>система,  называемая  3-х  ярусной, рекомендована  для внедрения  Всемирным банком развития. Она включает следующие уровни: </a:t>
            </a:r>
            <a:endParaRPr lang="ru-RU" sz="2000" dirty="0" smtClean="0"/>
          </a:p>
          <a:p>
            <a:pPr>
              <a:buAutoNum type="arabicParenR"/>
            </a:pPr>
            <a:r>
              <a:rPr lang="ru-RU" sz="2000" dirty="0" smtClean="0"/>
              <a:t>обязательная </a:t>
            </a:r>
            <a:r>
              <a:rPr lang="ru-RU" sz="2000" dirty="0"/>
              <a:t>распределительная компонента, управляемая государством (</a:t>
            </a:r>
            <a:r>
              <a:rPr lang="ru-RU" sz="2000" dirty="0" err="1"/>
              <a:t>Basic</a:t>
            </a:r>
            <a:r>
              <a:rPr lang="ru-RU" sz="2000" dirty="0"/>
              <a:t> </a:t>
            </a:r>
            <a:r>
              <a:rPr lang="ru-RU" sz="2000" dirty="0" err="1"/>
              <a:t>State</a:t>
            </a:r>
            <a:r>
              <a:rPr lang="ru-RU" sz="2000" dirty="0"/>
              <a:t>) – предотвращает бедность в пожилом возрасте, предоставляя минимум    социальных    пенсий,    финансируемых    из    бюджета;    </a:t>
            </a:r>
            <a:endParaRPr lang="ru-RU" sz="2000" dirty="0" smtClean="0"/>
          </a:p>
          <a:p>
            <a:pPr>
              <a:buAutoNum type="arabicParenR"/>
            </a:pPr>
            <a:r>
              <a:rPr lang="ru-RU" sz="2000" dirty="0" smtClean="0"/>
              <a:t>обязательная    </a:t>
            </a:r>
            <a:r>
              <a:rPr lang="ru-RU" sz="2000" dirty="0"/>
              <a:t>накопительная компонента(</a:t>
            </a:r>
            <a:r>
              <a:rPr lang="ru-RU" sz="2000" dirty="0" err="1"/>
              <a:t>State</a:t>
            </a:r>
            <a:r>
              <a:rPr lang="ru-RU" sz="2000" dirty="0"/>
              <a:t>  </a:t>
            </a:r>
            <a:r>
              <a:rPr lang="ru-RU" sz="2000" dirty="0" err="1"/>
              <a:t>Earning</a:t>
            </a:r>
            <a:r>
              <a:rPr lang="ru-RU" sz="2000" dirty="0"/>
              <a:t>  </a:t>
            </a:r>
            <a:r>
              <a:rPr lang="ru-RU" sz="2000" dirty="0" err="1"/>
              <a:t>Related</a:t>
            </a:r>
            <a:r>
              <a:rPr lang="ru-RU" sz="2000" dirty="0"/>
              <a:t>  </a:t>
            </a:r>
            <a:r>
              <a:rPr lang="ru-RU" sz="2000" dirty="0" err="1"/>
              <a:t>Pension</a:t>
            </a:r>
            <a:r>
              <a:rPr lang="ru-RU" sz="2000" dirty="0"/>
              <a:t>  </a:t>
            </a:r>
            <a:r>
              <a:rPr lang="ru-RU" sz="2000" dirty="0" err="1"/>
              <a:t>Scheme</a:t>
            </a:r>
            <a:r>
              <a:rPr lang="ru-RU" sz="2000" dirty="0"/>
              <a:t>,  SERPS)  –  функция  сохранения  привычного  уровня жизни  и  получения  достаточного  дохода  через  обязательную  профессиональную  пенсию  полностью формируемую с помощью накопительной системы; </a:t>
            </a:r>
            <a:endParaRPr lang="ru-RU" sz="2000" dirty="0" smtClean="0"/>
          </a:p>
          <a:p>
            <a:pPr>
              <a:buAutoNum type="arabicParenR"/>
            </a:pPr>
            <a:r>
              <a:rPr lang="ru-RU" sz="2000" dirty="0" smtClean="0"/>
              <a:t>дополнительная </a:t>
            </a:r>
            <a:r>
              <a:rPr lang="ru-RU" sz="2000" dirty="0"/>
              <a:t>накопительная система (</a:t>
            </a:r>
            <a:r>
              <a:rPr lang="ru-RU" sz="2000" dirty="0" err="1"/>
              <a:t>Occupating</a:t>
            </a:r>
            <a:r>
              <a:rPr lang="ru-RU" sz="2000" dirty="0"/>
              <a:t> </a:t>
            </a:r>
            <a:r>
              <a:rPr lang="ru-RU" sz="2000" dirty="0" err="1"/>
              <a:t>Pension</a:t>
            </a:r>
            <a:r>
              <a:rPr lang="ru-RU" sz="2000" dirty="0"/>
              <a:t> </a:t>
            </a:r>
            <a:r>
              <a:rPr lang="ru-RU" sz="2000" dirty="0" err="1"/>
              <a:t>Scheme</a:t>
            </a:r>
            <a:r>
              <a:rPr lang="ru-RU" sz="2000" dirty="0"/>
              <a:t>, OPS) – функция сохранения высокого уровня жизни и дохода, обеспеченная самой личностью.</a:t>
            </a:r>
          </a:p>
          <a:p>
            <a:endParaRPr lang="ru-RU" dirty="0"/>
          </a:p>
        </p:txBody>
      </p:sp>
    </p:spTree>
    <p:extLst>
      <p:ext uri="{BB962C8B-B14F-4D97-AF65-F5344CB8AC3E}">
        <p14:creationId xmlns:p14="http://schemas.microsoft.com/office/powerpoint/2010/main" val="1025312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8069" y="38637"/>
            <a:ext cx="8911687" cy="721217"/>
          </a:xfrm>
        </p:spPr>
        <p:txBody>
          <a:bodyPr>
            <a:normAutofit/>
          </a:bodyPr>
          <a:lstStyle/>
          <a:p>
            <a:r>
              <a:rPr lang="ru-RU" dirty="0" smtClean="0"/>
              <a:t>Вопросы для обсуждения</a:t>
            </a:r>
            <a:endParaRPr lang="ru-RU" dirty="0"/>
          </a:p>
        </p:txBody>
      </p:sp>
      <p:sp>
        <p:nvSpPr>
          <p:cNvPr id="3" name="Объект 2"/>
          <p:cNvSpPr>
            <a:spLocks noGrp="1"/>
          </p:cNvSpPr>
          <p:nvPr>
            <p:ph idx="1"/>
          </p:nvPr>
        </p:nvSpPr>
        <p:spPr>
          <a:xfrm>
            <a:off x="1545465" y="953037"/>
            <a:ext cx="10534918" cy="5782614"/>
          </a:xfrm>
        </p:spPr>
        <p:txBody>
          <a:bodyPr>
            <a:normAutofit lnSpcReduction="10000"/>
          </a:bodyPr>
          <a:lstStyle/>
          <a:p>
            <a:pPr>
              <a:buFont typeface="+mj-lt"/>
              <a:buAutoNum type="arabicParenR"/>
            </a:pPr>
            <a:r>
              <a:rPr lang="ru-RU" dirty="0" smtClean="0"/>
              <a:t>Оцените </a:t>
            </a:r>
            <a:r>
              <a:rPr lang="ru-RU" dirty="0"/>
              <a:t>стоимость собственности, принадлежащей вашей семье, ее активы и пассивы. </a:t>
            </a:r>
            <a:endParaRPr lang="ru-RU" dirty="0"/>
          </a:p>
          <a:p>
            <a:pPr>
              <a:buFont typeface="+mj-lt"/>
              <a:buAutoNum type="arabicParenR"/>
            </a:pPr>
            <a:r>
              <a:rPr lang="ru-RU" dirty="0" smtClean="0"/>
              <a:t>Какие </a:t>
            </a:r>
            <a:r>
              <a:rPr lang="ru-RU" dirty="0"/>
              <a:t>объекты домашнего хозяйства находятся в вашей собственности (пользование, владение, распоряжение, извлечение доходов)? </a:t>
            </a:r>
            <a:endParaRPr lang="ru-RU" dirty="0"/>
          </a:p>
          <a:p>
            <a:pPr>
              <a:buFont typeface="+mj-lt"/>
              <a:buAutoNum type="arabicParenR"/>
            </a:pPr>
            <a:r>
              <a:rPr lang="ru-RU" dirty="0" smtClean="0"/>
              <a:t>Должны </a:t>
            </a:r>
            <a:r>
              <a:rPr lang="ru-RU" dirty="0"/>
              <a:t>ли прародители ухаживать за внуками? </a:t>
            </a:r>
            <a:endParaRPr lang="ru-RU" dirty="0"/>
          </a:p>
          <a:p>
            <a:pPr>
              <a:buFont typeface="+mj-lt"/>
              <a:buAutoNum type="arabicParenR"/>
            </a:pPr>
            <a:r>
              <a:rPr lang="ru-RU" dirty="0" smtClean="0"/>
              <a:t>В </a:t>
            </a:r>
            <a:r>
              <a:rPr lang="ru-RU" dirty="0"/>
              <a:t>каким формах сегодня проявляется собственность детей на родителей? </a:t>
            </a:r>
            <a:endParaRPr lang="ru-RU" dirty="0" smtClean="0"/>
          </a:p>
          <a:p>
            <a:pPr>
              <a:buFont typeface="+mj-lt"/>
              <a:buAutoNum type="arabicParenR"/>
            </a:pPr>
            <a:r>
              <a:rPr lang="ru-RU" dirty="0" smtClean="0"/>
              <a:t>Имеет </a:t>
            </a:r>
            <a:r>
              <a:rPr lang="ru-RU" dirty="0"/>
              <a:t>ли муж моральное или юридическое право на алименты  со  стороны  бывшей  жены?  </a:t>
            </a:r>
            <a:endParaRPr lang="ru-RU" dirty="0" smtClean="0"/>
          </a:p>
          <a:p>
            <a:pPr>
              <a:buAutoNum type="arabicParenR" startAt="6"/>
            </a:pPr>
            <a:r>
              <a:rPr lang="ru-RU" dirty="0" smtClean="0"/>
              <a:t>Оцените </a:t>
            </a:r>
            <a:r>
              <a:rPr lang="ru-RU" dirty="0"/>
              <a:t>свою  наследственность,  используя  приемы,  разработанные селекционерами</a:t>
            </a:r>
            <a:r>
              <a:rPr lang="ru-RU" dirty="0" smtClean="0"/>
              <a:t>.</a:t>
            </a:r>
          </a:p>
          <a:p>
            <a:pPr>
              <a:buAutoNum type="arabicParenR" startAt="6"/>
            </a:pPr>
            <a:r>
              <a:rPr lang="ru-RU" dirty="0" smtClean="0"/>
              <a:t>Какую  </a:t>
            </a:r>
            <a:r>
              <a:rPr lang="ru-RU" dirty="0"/>
              <a:t>часть  семейного  имущества  вы  наследуете?  </a:t>
            </a:r>
            <a:endParaRPr lang="ru-RU" dirty="0" smtClean="0"/>
          </a:p>
          <a:p>
            <a:pPr>
              <a:buAutoNum type="arabicParenR" startAt="6"/>
            </a:pPr>
            <a:r>
              <a:rPr lang="ru-RU" dirty="0" smtClean="0"/>
              <a:t>Познакомьтесь </a:t>
            </a:r>
            <a:r>
              <a:rPr lang="ru-RU" dirty="0"/>
              <a:t>с основами наследственного права России и опишите процесс наследования имущества в случае смерти одного из ваших родственников. </a:t>
            </a:r>
            <a:endParaRPr lang="ru-RU" dirty="0" smtClean="0"/>
          </a:p>
          <a:p>
            <a:pPr>
              <a:buAutoNum type="arabicParenR" startAt="6"/>
            </a:pPr>
            <a:r>
              <a:rPr lang="ru-RU" dirty="0" smtClean="0"/>
              <a:t>Составьте </a:t>
            </a:r>
            <a:r>
              <a:rPr lang="ru-RU" dirty="0"/>
              <a:t>список основных претензий и жалоб стариков,  проживающих  совместно  с  детьми.  </a:t>
            </a:r>
            <a:endParaRPr lang="ru-RU" dirty="0" smtClean="0"/>
          </a:p>
          <a:p>
            <a:pPr>
              <a:buAutoNum type="arabicParenR" startAt="6"/>
            </a:pPr>
            <a:r>
              <a:rPr lang="ru-RU" dirty="0" smtClean="0"/>
              <a:t>Почему </a:t>
            </a:r>
            <a:r>
              <a:rPr lang="ru-RU" dirty="0"/>
              <a:t>многие пенсионеры  живут  отдельно  от  детей  и внуков? </a:t>
            </a:r>
            <a:endParaRPr lang="ru-RU" dirty="0" smtClean="0"/>
          </a:p>
          <a:p>
            <a:pPr>
              <a:buAutoNum type="arabicParenR" startAt="6"/>
            </a:pPr>
            <a:r>
              <a:rPr lang="ru-RU" dirty="0" smtClean="0"/>
              <a:t>Расскажите </a:t>
            </a:r>
            <a:r>
              <a:rPr lang="ru-RU" dirty="0"/>
              <a:t>об истории пенсионного обеспечения</a:t>
            </a:r>
            <a:r>
              <a:rPr lang="ru-RU" dirty="0" smtClean="0"/>
              <a:t>.</a:t>
            </a:r>
          </a:p>
        </p:txBody>
      </p:sp>
    </p:spTree>
    <p:extLst>
      <p:ext uri="{BB962C8B-B14F-4D97-AF65-F5344CB8AC3E}">
        <p14:creationId xmlns:p14="http://schemas.microsoft.com/office/powerpoint/2010/main" val="3504154906"/>
      </p:ext>
    </p:extLst>
  </p:cSld>
  <p:clrMapOvr>
    <a:masterClrMapping/>
  </p:clrMapOvr>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68</TotalTime>
  <Words>4580</Words>
  <Application>Microsoft Office PowerPoint</Application>
  <PresentationFormat>Широкоэкранный</PresentationFormat>
  <Paragraphs>149</Paragraphs>
  <Slides>35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35</vt:i4>
      </vt:variant>
    </vt:vector>
  </HeadingPairs>
  <TitlesOfParts>
    <vt:vector size="39" baseType="lpstr">
      <vt:lpstr>Arial</vt:lpstr>
      <vt:lpstr>Century Gothic</vt:lpstr>
      <vt:lpstr>Wingdings 3</vt:lpstr>
      <vt:lpstr>Легкий дым</vt:lpstr>
      <vt:lpstr>Семейная собственность и наследование </vt:lpstr>
      <vt:lpstr>Собственность – способ бытия своим и самим собой, это выделенность и ограниченность экономической системы, локализация ее в пространственно-временном континууме.</vt:lpstr>
      <vt:lpstr>Собственность  –  система исключений  из  доступа  к  ресурсам.</vt:lpstr>
      <vt:lpstr>Полное определение  права  собственности  предложено  английским  юристом  А.  Оноре.</vt:lpstr>
      <vt:lpstr>Ограничения на права собственности индивидуума вытекают из признания им прав собственности других индивидуумов.</vt:lpstr>
      <vt:lpstr>Любой акт обмена есть обмен пучками правомочий.  В сделке обмениваются два пучка прав собственности. Пучок прав прикрепляется к благу (услуге).  Ценность прав определяет ценность обмениваемых товаров. Чем шире набор прав, связанных с ресурсом, тем выше его полезность. Собственная вещь и  вещь,  взятая  напрокат,  имеют  разную  полезность  для  потребителя,  даже  если  физически  они  совершенно идентичны. Дом имеет разную ценность, когда его хозяин вправе запретить строить рядом с ним бензоколонку, и когда он лишен такого права.  Сдвиги в законодательстве фактически меняют объем ресурсов и уровень благосостояния общества.</vt:lpstr>
      <vt:lpstr>Даже при концентрации всех правомочий в руках одного лица право собственности будет стеснено  законными  ограничениями.   При  исключительном  праве  на  собственника  падают  все положительные и отрицательные результаты осуществляемой им деятельности.</vt:lpstr>
      <vt:lpstr>Права собственности размыты либо потому, что они неточно установлены и плохо защищены, либо потому, что они  подпадают  под  различные  ограничения.   Рассредоточение  правомочий  позволяет специализироваться в реализации того ли иного частичного правомочия (например, в праве управления или в праве распоряжения капитальной стоимостью ресурса). Перераспределение прав в соответствии с относительными преимуществами, которые имеет каждый из участников хозяйственного процесса в каком-то виде деятельности, повышает общую эффективность функционирования экономики.</vt:lpstr>
      <vt:lpstr>Режимы  организации  собственности</vt:lpstr>
      <vt:lpstr>При  частной  собственности  собственником  является  индивидуум.  Отдельные  индивидуумы находятся  в  привилегированных  позициях  в  отношении  доступа  к  тем  или  иным  ресурсам:  доступ  от- крыт только собственнику или лицам, которым он передал или делегировал свои правомочия.</vt:lpstr>
      <vt:lpstr>При  общей  (коммунальной)  собственности  доступ  открыт  всем  без  исключения.</vt:lpstr>
      <vt:lpstr>Будучи внутренне нестабильной, коммунальная собственность эволюционирует по направлению либо к частной, либо к коллективной.</vt:lpstr>
      <vt:lpstr>Владение  государственной  собственностью  не  добровольно;  оно  обязательно  до  тех  пор,  пока некто остается членом общества. Никто не может уклониться от обладания ею.</vt:lpstr>
      <vt:lpstr>Семейная собственность  – это  отношения  взаимной принадлежности, включающие:</vt:lpstr>
      <vt:lpstr>Первоначально собственность состоит в пользовании и обладании, владении каким-либо благом.</vt:lpstr>
      <vt:lpstr>С появлением разводов сексуальная собственность перешла из формы абсолютной долгосрочной собственности в серию кратковременных отношений собственности.</vt:lpstr>
      <vt:lpstr>Дети и родители также являются собственностью друг друга. Поколенческая собственность отделяется от сексуальной собственности запретом на инцест.</vt:lpstr>
      <vt:lpstr>Домашняя собственность включает активы и пассивы. Активы – доходы, движимость и недвижимость, знаки собственности. Пассивы – требования по обязательствам, в которых супруги являются должниками  (причинение  вреда,  алиментные  обязательства,  отношение  к  залоговым  кредиторам).  Они могут общими и личными.</vt:lpstr>
      <vt:lpstr>Личной собственностью каждого из супругов после вступления в брак по закону является имущество, принадлежавшее каждому из  супругов  до  вступления  брак,  имущество,  полученное  одним  из супругов уже во время брака в дар, в порядке наследования или по иным безвозмездным сделкам, а так-же вещи индивидуального пользования (одежда, обувь и другие), за исключением драгоценностей и других предметов роскоши.</vt:lpstr>
      <vt:lpstr>По режиму раздельности каждому супругу принадлежит имущество, собственником которого он был до брака и то, что он приобрел в браке за деньги. </vt:lpstr>
      <vt:lpstr>Наследование – переход отправления функций, статуса, собственности от одного лица к другому.</vt:lpstr>
      <vt:lpstr>В эпоху классообразования появилась особая заинтересованность домохозяйств с их обособленной собственностью в наследственном сохранении этой собственности. Экономические интересы домохозяйств  обычно  требовали  их  неразделенности.  Главы  домохозяйств  стремились  передать  свои  функции и статус, а равно имущество, только одному из сыновей – старшему или младшему. Эта же тенденция надолго удержалась в дальнейшем, так как домохозяйствам необходимо было сохранить свою целостность и силу во взаимоотношениях с родоплеменной аристократией, крупными земельными собственниками. Возникли также корпоративное накопления и наследования богатств (например, в тайных союзах). </vt:lpstr>
      <vt:lpstr>Наследство подразумевало совокупность всех выгод, льгот и обременений, прав и обязанностей в целости и неразрывности.</vt:lpstr>
      <vt:lpstr>Наследование  шло  с  соблюдением  последовательности  степеней  и  очередности  рождения.</vt:lpstr>
      <vt:lpstr>Системы наследования.</vt:lpstr>
      <vt:lpstr>Майорат  (от  лат.  major  –  старший)</vt:lpstr>
      <vt:lpstr>Положение ребёнка среди братьев и сестёр зависело в значительной мере от принципа наследования (единонаследие или свободный раздел наследства), преобладавшего в данном регионе.</vt:lpstr>
      <vt:lpstr>В дореволюционной России переход имущества в крестьянском хозяйстве от  поколения к поколению обычно не сопровождался смертью родителей и  юридически рассматривался как раздел семейного имущества между её   членами.</vt:lpstr>
      <vt:lpstr>Выдел стариков.</vt:lpstr>
      <vt:lpstr>Регулирование отношений между поколениями в крестьянском доме принимало разные формы.</vt:lpstr>
      <vt:lpstr>Договор  представителей  двух  поколений семьи, заключавшийся сначала в устной, а потом и в письменной  форме,  фиксировал  прижизненный  отказ  от  имущественных  претензий  и  передачу  собственности  (со  всеми  действовавшими  в  период  феодальной  зависимости  ограничениями  крестьянской собственности как одолженного имущества). </vt:lpstr>
      <vt:lpstr>С ростом продолжительности жизни всё больше детей выживали и количество имевших право на наследство увеличивалось. Возрастало и время житья стариков на выделе, которое составляло 15–25 лет. Из расходов на содержание стариков на выделе и притязаний не получивших наследство членов семьи возникали ножницы. Чтобы удовлетворить родственников, всё больше молодых  крестьян обращались к кредитам.</vt:lpstr>
      <vt:lpstr>Пенсионное обслуживание сегодня опирается на два подхода.</vt:lpstr>
      <vt:lpstr>Организация  пенсионного  обслуживания  включает  государственные  и  частные  пенсионные фонды.</vt:lpstr>
      <vt:lpstr>Вопросы для обсуждения</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Семейная собственность и наследование</dc:title>
  <dc:creator>Ольга Гетман</dc:creator>
  <cp:lastModifiedBy>Ольга Гетман</cp:lastModifiedBy>
  <cp:revision>11</cp:revision>
  <dcterms:created xsi:type="dcterms:W3CDTF">2014-10-31T16:53:55Z</dcterms:created>
  <dcterms:modified xsi:type="dcterms:W3CDTF">2014-10-31T18:02:28Z</dcterms:modified>
</cp:coreProperties>
</file>