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Сущность и цели управления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609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7950" indent="-457200">
              <a:spcBef>
                <a:spcPct val="0"/>
              </a:spcBef>
              <a:buNone/>
            </a:pPr>
            <a:r>
              <a:rPr lang="ru-RU" b="1" dirty="0"/>
              <a:t>наука </a:t>
            </a:r>
          </a:p>
          <a:p>
            <a:pPr marL="107950" indent="-457200">
              <a:spcBef>
                <a:spcPct val="0"/>
              </a:spcBef>
            </a:pPr>
            <a:r>
              <a:rPr lang="ru-RU" b="1" dirty="0"/>
              <a:t>о психологическом содержании и структуре управленческой деятельности,  </a:t>
            </a:r>
          </a:p>
          <a:p>
            <a:pPr marL="107950" indent="-457200">
              <a:spcBef>
                <a:spcPct val="0"/>
              </a:spcBef>
            </a:pPr>
            <a:r>
              <a:rPr lang="ru-RU" b="1" dirty="0"/>
              <a:t>психологических особенностях личности руководителя,</a:t>
            </a:r>
          </a:p>
          <a:p>
            <a:pPr marL="107950" indent="-457200">
              <a:spcBef>
                <a:spcPct val="0"/>
              </a:spcBef>
            </a:pPr>
            <a:r>
              <a:rPr lang="ru-RU" b="1" dirty="0"/>
              <a:t>психологических закономерностях совместной деятельности по достижению организационных целей.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kern="0" dirty="0">
                <a:solidFill>
                  <a:srgbClr val="000000"/>
                </a:solidFill>
                <a:latin typeface="Verdana"/>
              </a:rPr>
              <a:t>Психология менеджмента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8891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spcAft>
                <a:spcPct val="0"/>
              </a:spcAft>
              <a:buClrTx/>
              <a:buSzTx/>
              <a:buNone/>
            </a:pPr>
            <a:r>
              <a:rPr lang="ru-RU" sz="2800" b="1" kern="0" dirty="0">
                <a:solidFill>
                  <a:srgbClr val="000000"/>
                </a:solidFill>
                <a:latin typeface="Verdana"/>
              </a:rPr>
              <a:t>	Управление</a:t>
            </a:r>
            <a:r>
              <a:rPr lang="ru-RU" sz="2800" kern="0" dirty="0">
                <a:solidFill>
                  <a:srgbClr val="000000"/>
                </a:solidFill>
                <a:latin typeface="Verdana"/>
              </a:rPr>
              <a:t> – это воздействие на организационную систему с целью её перевода из существующего в желательное состояние.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555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b="1" kern="0" dirty="0">
                <a:solidFill>
                  <a:srgbClr val="000000"/>
                </a:solidFill>
                <a:latin typeface="Verdana"/>
              </a:rPr>
              <a:t>это междисциплинарное научно-практическое направление.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2800" b="1" kern="0" dirty="0">
              <a:solidFill>
                <a:srgbClr val="000000"/>
              </a:solidFill>
              <a:latin typeface="Verdana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b="1" kern="0" dirty="0">
                <a:solidFill>
                  <a:srgbClr val="000000"/>
                </a:solidFill>
                <a:latin typeface="Verdana"/>
              </a:rPr>
              <a:t>Объект психологии менеджмента </a:t>
            </a:r>
            <a:r>
              <a:rPr lang="ru-RU" sz="2800" kern="0" dirty="0">
                <a:solidFill>
                  <a:srgbClr val="000000"/>
                </a:solidFill>
                <a:latin typeface="Verdana"/>
              </a:rPr>
              <a:t>– управленческая деятельность, взаимодействие руководителя и работников организаций.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kern="0" dirty="0">
                <a:solidFill>
                  <a:srgbClr val="000000"/>
                </a:solidFill>
                <a:latin typeface="Verdana"/>
              </a:rPr>
              <a:t>Психология менеджмента </a:t>
            </a:r>
            <a:r>
              <a:rPr lang="ru-RU" sz="4800" b="1" kern="0" dirty="0">
                <a:solidFill>
                  <a:srgbClr val="000000"/>
                </a:solidFill>
                <a:latin typeface="Verdana"/>
              </a:rPr>
              <a:t/>
            </a:r>
            <a:br>
              <a:rPr lang="ru-RU" sz="4800" b="1" kern="0" dirty="0">
                <a:solidFill>
                  <a:srgbClr val="000000"/>
                </a:solidFill>
                <a:latin typeface="Verdana"/>
              </a:rPr>
            </a:br>
            <a:r>
              <a:rPr lang="ru-RU" sz="3600" kern="0" dirty="0">
                <a:solidFill>
                  <a:srgbClr val="000000"/>
                </a:solidFill>
                <a:latin typeface="Verdana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Verdana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4473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предмет психологии менеджмента:</a:t>
            </a:r>
          </a:p>
          <a:p>
            <a:r>
              <a:rPr lang="ru-RU" dirty="0"/>
              <a:t> психологические закономерности деятельности по управлению организацией;</a:t>
            </a:r>
          </a:p>
          <a:p>
            <a:r>
              <a:rPr lang="ru-RU" dirty="0"/>
              <a:t>личностные особенности людей, осуществляющих деятельность по управлению организацией; в том числе ряд традиционно социально-психологических феноменов  (лидерство, руководство и др.)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319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algn="r" fontAlgn="base">
              <a:spcAft>
                <a:spcPct val="0"/>
              </a:spcAft>
              <a:buClrTx/>
              <a:buSzTx/>
              <a:buNone/>
            </a:pPr>
            <a:r>
              <a:rPr lang="ru-RU" sz="2800" kern="0" dirty="0">
                <a:solidFill>
                  <a:srgbClr val="000000"/>
                </a:solidFill>
                <a:latin typeface="Verdana"/>
              </a:rPr>
              <a:t>– </a:t>
            </a:r>
            <a:r>
              <a:rPr lang="ru-RU" sz="2800" b="1" kern="0" dirty="0">
                <a:solidFill>
                  <a:srgbClr val="000000"/>
                </a:solidFill>
                <a:latin typeface="Verdana"/>
              </a:rPr>
              <a:t>это наука, возникшая на стыке психологии и менеджмента во 2-й половине 20 века</a:t>
            </a:r>
            <a:r>
              <a:rPr lang="ru-RU" sz="2800" kern="0" dirty="0">
                <a:solidFill>
                  <a:srgbClr val="000000"/>
                </a:solidFill>
                <a:latin typeface="Verdana"/>
              </a:rPr>
              <a:t>.</a:t>
            </a:r>
          </a:p>
          <a:p>
            <a:pPr marL="342900" lvl="0" indent="-342900" fontAlgn="base">
              <a:spcAft>
                <a:spcPct val="0"/>
              </a:spcAft>
              <a:buClrTx/>
              <a:buSzTx/>
              <a:buNone/>
            </a:pPr>
            <a:endParaRPr lang="ru-RU" sz="2800" kern="0" dirty="0">
              <a:solidFill>
                <a:srgbClr val="000000"/>
              </a:solidFill>
              <a:latin typeface="Verdana"/>
            </a:endParaRPr>
          </a:p>
          <a:p>
            <a:pPr marL="342900" lvl="0" indent="-342900" algn="r" fontAlgn="base">
              <a:spcAft>
                <a:spcPct val="0"/>
              </a:spcAft>
              <a:buClrTx/>
              <a:buSzTx/>
              <a:buNone/>
            </a:pPr>
            <a:r>
              <a:rPr lang="ru-RU" sz="2800" kern="0" dirty="0">
                <a:solidFill>
                  <a:srgbClr val="000000"/>
                </a:solidFill>
                <a:latin typeface="Verdana"/>
              </a:rPr>
              <a:t>	Основоположником научного менеджмента (1900 год) Является Фредерик </a:t>
            </a:r>
            <a:r>
              <a:rPr lang="ru-RU" sz="2800" kern="0" dirty="0" err="1">
                <a:solidFill>
                  <a:srgbClr val="000000"/>
                </a:solidFill>
                <a:latin typeface="Verdana"/>
              </a:rPr>
              <a:t>Уинслоу</a:t>
            </a:r>
            <a:r>
              <a:rPr lang="ru-RU" sz="2800" kern="0" dirty="0">
                <a:solidFill>
                  <a:srgbClr val="000000"/>
                </a:solidFill>
                <a:latin typeface="Verdana"/>
              </a:rPr>
              <a:t> Тейлор (</a:t>
            </a:r>
            <a:r>
              <a:rPr lang="en-US" sz="2800" kern="0" dirty="0">
                <a:solidFill>
                  <a:srgbClr val="000000"/>
                </a:solidFill>
                <a:latin typeface="Verdana"/>
              </a:rPr>
              <a:t>F. W. Taylor, 1856-1915)</a:t>
            </a:r>
            <a:r>
              <a:rPr lang="ru-RU" sz="2800" kern="0" dirty="0">
                <a:solidFill>
                  <a:srgbClr val="000000"/>
                </a:solidFill>
                <a:latin typeface="Verdana"/>
              </a:rPr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kern="0" dirty="0">
                <a:solidFill>
                  <a:srgbClr val="000000"/>
                </a:solidFill>
                <a:latin typeface="Verdana"/>
              </a:rPr>
              <a:t/>
            </a:r>
            <a:br>
              <a:rPr lang="ru-RU" sz="4800" kern="0" dirty="0">
                <a:solidFill>
                  <a:srgbClr val="000000"/>
                </a:solidFill>
                <a:latin typeface="Verdana"/>
              </a:rPr>
            </a:br>
            <a:r>
              <a:rPr lang="ru-RU" sz="4800" kern="0" dirty="0">
                <a:solidFill>
                  <a:srgbClr val="000000"/>
                </a:solidFill>
                <a:latin typeface="Verdana"/>
              </a:rPr>
              <a:t/>
            </a:r>
            <a:br>
              <a:rPr lang="ru-RU" sz="4800" kern="0" dirty="0">
                <a:solidFill>
                  <a:srgbClr val="000000"/>
                </a:solidFill>
                <a:latin typeface="Verdana"/>
              </a:rPr>
            </a:br>
            <a:r>
              <a:rPr lang="ru-RU" sz="4000" b="1" kern="0" dirty="0">
                <a:solidFill>
                  <a:srgbClr val="000000"/>
                </a:solidFill>
                <a:latin typeface="Verdana"/>
              </a:rPr>
              <a:t> Психология менеджмента</a:t>
            </a:r>
            <a:r>
              <a:rPr lang="ru-RU" sz="4000" kern="0" dirty="0">
                <a:solidFill>
                  <a:srgbClr val="000000"/>
                </a:solidFill>
                <a:latin typeface="Verdana"/>
              </a:rPr>
              <a:t> </a:t>
            </a:r>
            <a:r>
              <a:rPr lang="ru-RU" sz="4800" b="1" kern="0" dirty="0">
                <a:solidFill>
                  <a:srgbClr val="000000"/>
                </a:solidFill>
                <a:latin typeface="Verdana"/>
              </a:rPr>
              <a:t/>
            </a:r>
            <a:br>
              <a:rPr lang="ru-RU" sz="4800" b="1" kern="0" dirty="0">
                <a:solidFill>
                  <a:srgbClr val="000000"/>
                </a:solidFill>
                <a:latin typeface="Verdana"/>
              </a:rPr>
            </a:br>
            <a:r>
              <a:rPr lang="ru-RU" sz="3600" kern="0" dirty="0">
                <a:solidFill>
                  <a:srgbClr val="000000"/>
                </a:solidFill>
                <a:latin typeface="Verdana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Verdana"/>
              </a:rPr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89040"/>
            <a:ext cx="1392155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830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b="1" kern="0" dirty="0">
                <a:solidFill>
                  <a:srgbClr val="000000"/>
                </a:solidFill>
                <a:latin typeface="Verdana"/>
              </a:rPr>
              <a:t>Итак, управление - перевод организационной системы из существующего в желательное состояние выполняется посредством осуществления управленческих функций: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495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342900" lvl="0" indent="-342900" fontAlgn="base"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3200" b="1" kern="0" dirty="0">
                <a:solidFill>
                  <a:srgbClr val="000000"/>
                </a:solidFill>
                <a:latin typeface="Verdana"/>
              </a:rPr>
              <a:t>Постановку цели </a:t>
            </a:r>
            <a:r>
              <a:rPr lang="ru-RU" sz="3200" kern="0" dirty="0">
                <a:solidFill>
                  <a:srgbClr val="000000"/>
                </a:solidFill>
                <a:latin typeface="Verdana"/>
              </a:rPr>
              <a:t>(определение будущего состояния организации).</a:t>
            </a:r>
          </a:p>
          <a:p>
            <a:pPr marL="342900" lvl="0" indent="-342900" fontAlgn="base"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3200" b="1" kern="0" dirty="0">
                <a:solidFill>
                  <a:srgbClr val="000000"/>
                </a:solidFill>
                <a:latin typeface="Verdana"/>
              </a:rPr>
              <a:t>Разработку стратегии </a:t>
            </a:r>
            <a:r>
              <a:rPr lang="ru-RU" sz="3200" kern="0" dirty="0">
                <a:solidFill>
                  <a:srgbClr val="000000"/>
                </a:solidFill>
                <a:latin typeface="Verdana"/>
              </a:rPr>
              <a:t>(определение способов достижения цели).</a:t>
            </a:r>
          </a:p>
          <a:p>
            <a:pPr marL="342900" lvl="0" indent="-342900" fontAlgn="base"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3200" b="1" kern="0" dirty="0">
                <a:solidFill>
                  <a:srgbClr val="000000"/>
                </a:solidFill>
                <a:latin typeface="Verdana"/>
              </a:rPr>
              <a:t>Планирование работы </a:t>
            </a:r>
            <a:r>
              <a:rPr lang="ru-RU" sz="3200" kern="0" dirty="0">
                <a:solidFill>
                  <a:srgbClr val="000000"/>
                </a:solidFill>
                <a:latin typeface="Verdana"/>
              </a:rPr>
              <a:t>(определение задач конкретным исполнителям).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kern="0" dirty="0" smtClean="0">
                <a:solidFill>
                  <a:srgbClr val="000000"/>
                </a:solidFill>
                <a:latin typeface="Verdana"/>
              </a:rPr>
              <a:t/>
            </a:r>
            <a:br>
              <a:rPr lang="ru-RU" sz="2000" b="1" kern="0" dirty="0" smtClean="0">
                <a:solidFill>
                  <a:srgbClr val="000000"/>
                </a:solidFill>
                <a:latin typeface="Verdana"/>
              </a:rPr>
            </a:br>
            <a:r>
              <a:rPr lang="ru-RU" sz="2000" b="1" kern="0" dirty="0">
                <a:solidFill>
                  <a:srgbClr val="000000"/>
                </a:solidFill>
                <a:latin typeface="Verdana"/>
              </a:rPr>
              <a:t/>
            </a:r>
            <a:br>
              <a:rPr lang="ru-RU" sz="2000" b="1" kern="0" dirty="0">
                <a:solidFill>
                  <a:srgbClr val="000000"/>
                </a:solidFill>
                <a:latin typeface="Verdana"/>
              </a:rPr>
            </a:br>
            <a:r>
              <a:rPr lang="ru-RU" sz="2000" b="1" kern="0" dirty="0" smtClean="0">
                <a:solidFill>
                  <a:srgbClr val="000000"/>
                </a:solidFill>
                <a:latin typeface="Verdana"/>
              </a:rPr>
              <a:t/>
            </a:r>
            <a:br>
              <a:rPr lang="ru-RU" sz="2000" b="1" kern="0" dirty="0" smtClean="0">
                <a:solidFill>
                  <a:srgbClr val="000000"/>
                </a:solidFill>
                <a:latin typeface="Verdana"/>
              </a:rPr>
            </a:br>
            <a:r>
              <a:rPr lang="ru-RU" sz="2000" b="1" kern="0" dirty="0">
                <a:solidFill>
                  <a:srgbClr val="000000"/>
                </a:solidFill>
                <a:latin typeface="Verdana"/>
              </a:rPr>
              <a:t/>
            </a:r>
            <a:br>
              <a:rPr lang="ru-RU" sz="2000" b="1" kern="0" dirty="0">
                <a:solidFill>
                  <a:srgbClr val="000000"/>
                </a:solidFill>
                <a:latin typeface="Verdana"/>
              </a:rPr>
            </a:br>
            <a:r>
              <a:rPr lang="ru-RU" sz="2000" b="1" kern="0" dirty="0" smtClean="0">
                <a:solidFill>
                  <a:srgbClr val="000000"/>
                </a:solidFill>
                <a:latin typeface="Verdana"/>
              </a:rPr>
              <a:t/>
            </a:r>
            <a:br>
              <a:rPr lang="ru-RU" sz="2000" b="1" kern="0" dirty="0" smtClean="0">
                <a:solidFill>
                  <a:srgbClr val="000000"/>
                </a:solidFill>
                <a:latin typeface="Verdana"/>
              </a:rPr>
            </a:br>
            <a:r>
              <a:rPr lang="ru-RU" sz="2000" b="1" kern="0" dirty="0" smtClean="0">
                <a:solidFill>
                  <a:srgbClr val="000000"/>
                </a:solidFill>
                <a:latin typeface="Verdana"/>
              </a:rPr>
              <a:t>Можно </a:t>
            </a:r>
            <a:r>
              <a:rPr lang="ru-RU" sz="2000" b="1" kern="0" dirty="0">
                <a:solidFill>
                  <a:srgbClr val="000000"/>
                </a:solidFill>
                <a:latin typeface="Verdana"/>
              </a:rPr>
              <a:t>выделить 9 управленческих функций</a:t>
            </a:r>
            <a:br>
              <a:rPr lang="ru-RU" sz="2000" b="1" kern="0" dirty="0">
                <a:solidFill>
                  <a:srgbClr val="000000"/>
                </a:solidFill>
                <a:latin typeface="Verdana"/>
              </a:rPr>
            </a:br>
            <a:r>
              <a:rPr lang="en-US" sz="2000" b="1" kern="0" dirty="0">
                <a:solidFill>
                  <a:srgbClr val="000000"/>
                </a:solidFill>
                <a:latin typeface="Verdana"/>
              </a:rPr>
              <a:t> </a:t>
            </a:r>
            <a:r>
              <a:rPr lang="ru-RU" sz="2000" b="1" kern="0" dirty="0">
                <a:solidFill>
                  <a:srgbClr val="000000"/>
                </a:solidFill>
                <a:latin typeface="Verdana"/>
              </a:rPr>
              <a:t>(по О.С. </a:t>
            </a:r>
            <a:r>
              <a:rPr lang="ru-RU" sz="2000" b="1" kern="0" dirty="0" err="1">
                <a:solidFill>
                  <a:srgbClr val="000000"/>
                </a:solidFill>
                <a:latin typeface="Verdana"/>
              </a:rPr>
              <a:t>Виханскому</a:t>
            </a:r>
            <a:r>
              <a:rPr lang="ru-RU" sz="2000" b="1" kern="0" dirty="0">
                <a:solidFill>
                  <a:srgbClr val="000000"/>
                </a:solidFill>
                <a:latin typeface="Verdana"/>
              </a:rPr>
              <a:t> и А.И. Наумову):</a:t>
            </a:r>
            <a:r>
              <a:rPr lang="ru-RU" sz="4000" kern="0" dirty="0">
                <a:solidFill>
                  <a:srgbClr val="000000"/>
                </a:solidFill>
                <a:latin typeface="Verdana"/>
              </a:rPr>
              <a:t/>
            </a:r>
            <a:br>
              <a:rPr lang="ru-RU" sz="4000" kern="0" dirty="0">
                <a:solidFill>
                  <a:srgbClr val="000000"/>
                </a:solidFill>
                <a:latin typeface="Verdana"/>
              </a:rPr>
            </a:br>
            <a:r>
              <a:rPr lang="ru-RU" sz="4800" b="1" kern="0" dirty="0">
                <a:solidFill>
                  <a:srgbClr val="000000"/>
                </a:solidFill>
                <a:latin typeface="Verdana"/>
              </a:rPr>
              <a:t/>
            </a:r>
            <a:br>
              <a:rPr lang="ru-RU" sz="4800" b="1" kern="0" dirty="0">
                <a:solidFill>
                  <a:srgbClr val="000000"/>
                </a:solidFill>
                <a:latin typeface="Verdana"/>
              </a:rPr>
            </a:br>
            <a:r>
              <a:rPr lang="ru-RU" sz="3600" kern="0" dirty="0">
                <a:solidFill>
                  <a:srgbClr val="000000"/>
                </a:solidFill>
                <a:latin typeface="Verdana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Verdana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4723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342900" lvl="0" indent="-342900" fontAlgn="base"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3200" b="1" kern="0" dirty="0">
                <a:solidFill>
                  <a:srgbClr val="000000"/>
                </a:solidFill>
                <a:latin typeface="Verdana"/>
              </a:rPr>
              <a:t>Проектирование работы </a:t>
            </a:r>
            <a:r>
              <a:rPr lang="ru-RU" sz="3200" kern="0" dirty="0">
                <a:solidFill>
                  <a:srgbClr val="000000"/>
                </a:solidFill>
                <a:latin typeface="Verdana"/>
              </a:rPr>
              <a:t>(определение рабочих функций исполнителей).</a:t>
            </a:r>
          </a:p>
          <a:p>
            <a:pPr marL="342900" lvl="0" indent="-342900" fontAlgn="base"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3200" b="1" kern="0" dirty="0">
                <a:solidFill>
                  <a:srgbClr val="000000"/>
                </a:solidFill>
                <a:latin typeface="Verdana"/>
              </a:rPr>
              <a:t>Мотивирование к работе </a:t>
            </a:r>
            <a:r>
              <a:rPr lang="ru-RU" sz="3200" kern="0" dirty="0">
                <a:solidFill>
                  <a:srgbClr val="000000"/>
                </a:solidFill>
                <a:latin typeface="Verdana"/>
              </a:rPr>
              <a:t>(целенаправленное воздействие на исполнителей).</a:t>
            </a:r>
          </a:p>
          <a:p>
            <a:pPr marL="342900" lvl="0" indent="-342900" fontAlgn="base"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3200" b="1" kern="0" dirty="0">
                <a:solidFill>
                  <a:srgbClr val="000000"/>
                </a:solidFill>
                <a:latin typeface="Verdana"/>
              </a:rPr>
              <a:t>Координацию работы </a:t>
            </a:r>
            <a:r>
              <a:rPr lang="ru-RU" sz="3200" kern="0" dirty="0">
                <a:solidFill>
                  <a:srgbClr val="000000"/>
                </a:solidFill>
                <a:latin typeface="Verdana"/>
              </a:rPr>
              <a:t>(согласование усилий исполнителей).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016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 fontAlgn="base"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3200" b="1" kern="0" dirty="0">
                <a:solidFill>
                  <a:srgbClr val="000000"/>
                </a:solidFill>
                <a:latin typeface="Verdana"/>
              </a:rPr>
              <a:t>Учёт и оценку работы </a:t>
            </a:r>
            <a:r>
              <a:rPr lang="ru-RU" sz="3200" kern="0" dirty="0">
                <a:solidFill>
                  <a:srgbClr val="000000"/>
                </a:solidFill>
                <a:latin typeface="Verdana"/>
              </a:rPr>
              <a:t>(измерение результатов и их анализ).</a:t>
            </a:r>
          </a:p>
          <a:p>
            <a:pPr marL="342900" lvl="0" indent="-342900" fontAlgn="base"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3200" b="1" kern="0" dirty="0">
                <a:solidFill>
                  <a:srgbClr val="000000"/>
                </a:solidFill>
                <a:latin typeface="Verdana"/>
              </a:rPr>
              <a:t>Контроль выполнения работы </a:t>
            </a:r>
            <a:r>
              <a:rPr lang="ru-RU" sz="3200" kern="0" dirty="0">
                <a:solidFill>
                  <a:srgbClr val="000000"/>
                </a:solidFill>
                <a:latin typeface="Verdana"/>
              </a:rPr>
              <a:t>(сопоставление результатов с целями).</a:t>
            </a:r>
          </a:p>
          <a:p>
            <a:pPr marL="342900" lvl="0" indent="-342900" fontAlgn="base"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3200" b="1" kern="0" dirty="0">
                <a:solidFill>
                  <a:srgbClr val="000000"/>
                </a:solidFill>
                <a:latin typeface="Verdana"/>
              </a:rPr>
              <a:t>Обратную связь </a:t>
            </a:r>
            <a:r>
              <a:rPr lang="ru-RU" sz="3200" kern="0" dirty="0">
                <a:solidFill>
                  <a:srgbClr val="000000"/>
                </a:solidFill>
                <a:latin typeface="Verdana"/>
              </a:rPr>
              <a:t>(корректировка).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763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lvl="0" indent="-342900" fontAlgn="base"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lang="ru-RU" sz="3600" b="1" kern="0" dirty="0">
                <a:solidFill>
                  <a:srgbClr val="000000"/>
                </a:solidFill>
                <a:latin typeface="Verdana"/>
              </a:rPr>
              <a:t>Организационно-административные методы.</a:t>
            </a:r>
          </a:p>
          <a:p>
            <a:pPr marL="342900" lvl="0" indent="-342900" fontAlgn="base"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lang="ru-RU" sz="3600" b="1" kern="0" dirty="0">
                <a:solidFill>
                  <a:srgbClr val="000000"/>
                </a:solidFill>
                <a:latin typeface="Verdana"/>
              </a:rPr>
              <a:t>Методы правового регулирования.</a:t>
            </a:r>
          </a:p>
          <a:p>
            <a:pPr marL="342900" lvl="0" indent="-342900" fontAlgn="base"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lang="ru-RU" sz="3600" b="1" kern="0" dirty="0">
                <a:solidFill>
                  <a:srgbClr val="000000"/>
                </a:solidFill>
                <a:latin typeface="Verdana"/>
              </a:rPr>
              <a:t>Экономические методы.</a:t>
            </a:r>
          </a:p>
          <a:p>
            <a:pPr marL="342900" lvl="0" indent="-342900" fontAlgn="base"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lang="ru-RU" sz="3600" b="1" kern="0" dirty="0">
                <a:solidFill>
                  <a:srgbClr val="000000"/>
                </a:solidFill>
                <a:latin typeface="Verdana"/>
              </a:rPr>
              <a:t>Психологические методы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kern="0" dirty="0">
                <a:solidFill>
                  <a:srgbClr val="000000"/>
                </a:solidFill>
                <a:latin typeface="Verdana"/>
              </a:rPr>
              <a:t>МЕТОДЫ УПРАВЛЕНИЯ</a:t>
            </a:r>
            <a:r>
              <a:rPr lang="ru-RU" sz="4800" kern="0" dirty="0">
                <a:solidFill>
                  <a:srgbClr val="000000"/>
                </a:solidFill>
                <a:latin typeface="Verdana"/>
              </a:rPr>
              <a:t/>
            </a:r>
            <a:br>
              <a:rPr lang="ru-RU" sz="4800" kern="0" dirty="0">
                <a:solidFill>
                  <a:srgbClr val="000000"/>
                </a:solidFill>
                <a:latin typeface="Verdana"/>
              </a:rPr>
            </a:br>
            <a:r>
              <a:rPr lang="ru-RU" sz="4800" kern="0" dirty="0">
                <a:solidFill>
                  <a:srgbClr val="000000"/>
                </a:solidFill>
                <a:latin typeface="Verdana"/>
              </a:rPr>
              <a:t/>
            </a:r>
            <a:br>
              <a:rPr lang="ru-RU" sz="4800" kern="0" dirty="0">
                <a:solidFill>
                  <a:srgbClr val="000000"/>
                </a:solidFill>
                <a:latin typeface="Verdana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4655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Спасибо </a:t>
            </a:r>
            <a:r>
              <a:rPr lang="ru-RU" smtClean="0"/>
              <a:t>за внимание.</a:t>
            </a:r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59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</TotalTime>
  <Words>210</Words>
  <Application>Microsoft Office PowerPoint</Application>
  <PresentationFormat>Экран (4:3)</PresentationFormat>
  <Paragraphs>35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Сущность и цели управления</vt:lpstr>
      <vt:lpstr>Психология менеджмента </vt:lpstr>
      <vt:lpstr>Презентация PowerPoint</vt:lpstr>
      <vt:lpstr>Психология менеджмента   </vt:lpstr>
      <vt:lpstr>Презентация PowerPoint</vt:lpstr>
      <vt:lpstr>   Психология менеджмента   </vt:lpstr>
      <vt:lpstr>Презентация PowerPoint</vt:lpstr>
      <vt:lpstr>     Можно выделить 9 управленческих функций  (по О.С. Виханскому и А.И. Наумову):   </vt:lpstr>
      <vt:lpstr>Презентация PowerPoint</vt:lpstr>
      <vt:lpstr>Презентация PowerPoint</vt:lpstr>
      <vt:lpstr>МЕТОДЫ УПРАВЛЕНИЯ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DNA7 X86</cp:lastModifiedBy>
  <cp:revision>2</cp:revision>
  <dcterms:created xsi:type="dcterms:W3CDTF">2013-12-15T07:44:54Z</dcterms:created>
  <dcterms:modified xsi:type="dcterms:W3CDTF">2013-12-15T08:40:43Z</dcterms:modified>
</cp:coreProperties>
</file>