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Оценка эффективности инвестиционных проектов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5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Основные принципы оценки эффективности инвестиционных проектов</a:t>
            </a:r>
          </a:p>
          <a:p>
            <a:r>
              <a:rPr lang="ru-RU" dirty="0" smtClean="0"/>
              <a:t>Исходные данные для оценки эффективности инвестиционных проектов</a:t>
            </a:r>
          </a:p>
          <a:p>
            <a:r>
              <a:rPr lang="ru-RU" dirty="0" smtClean="0"/>
              <a:t>Методика оценки эффективности инвестиционных проектов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5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601"/>
            <a:ext cx="8911687" cy="907807"/>
          </a:xfrm>
        </p:spPr>
        <p:txBody>
          <a:bodyPr>
            <a:normAutofit fontScale="90000"/>
          </a:bodyPr>
          <a:lstStyle/>
          <a:p>
            <a:r>
              <a:rPr lang="ru-RU" dirty="0"/>
              <a:t>Эффективность инвестиционного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1" y="1460665"/>
            <a:ext cx="9214861" cy="4987636"/>
          </a:xfrm>
        </p:spPr>
        <p:txBody>
          <a:bodyPr>
            <a:normAutofit/>
          </a:bodyPr>
          <a:lstStyle/>
          <a:p>
            <a:r>
              <a:rPr lang="ru-RU" dirty="0"/>
              <a:t>категория, отражающая соответствие проекта целям и </a:t>
            </a:r>
            <a:r>
              <a:rPr lang="ru-RU" dirty="0" smtClean="0"/>
              <a:t>интересам </a:t>
            </a:r>
            <a:r>
              <a:rPr lang="ru-RU" dirty="0"/>
              <a:t>его участников. </a:t>
            </a:r>
            <a:br>
              <a:rPr lang="ru-RU" dirty="0"/>
            </a:br>
            <a:endParaRPr lang="ru-RU" dirty="0" smtClean="0"/>
          </a:p>
          <a:p>
            <a:r>
              <a:rPr lang="ru-RU" i="1" u="sng" dirty="0"/>
              <a:t>Эффективность проекта в целом </a:t>
            </a:r>
            <a:r>
              <a:rPr lang="ru-RU" dirty="0"/>
              <a:t>оценивается с целью </a:t>
            </a:r>
            <a:r>
              <a:rPr lang="ru-RU" dirty="0" smtClean="0"/>
              <a:t>определения </a:t>
            </a:r>
            <a:r>
              <a:rPr lang="ru-RU" dirty="0"/>
              <a:t>потенциальной привлекательности проекта для возможных </a:t>
            </a:r>
            <a:r>
              <a:rPr lang="ru-RU" dirty="0" smtClean="0"/>
              <a:t>участников </a:t>
            </a:r>
            <a:r>
              <a:rPr lang="ru-RU" dirty="0"/>
              <a:t>и с целью поисков источников финансирования. Она включает</a:t>
            </a:r>
            <a:br>
              <a:rPr lang="ru-RU" dirty="0"/>
            </a:br>
            <a:r>
              <a:rPr lang="ru-RU" dirty="0" smtClean="0"/>
              <a:t>социально-экономическую </a:t>
            </a:r>
            <a:r>
              <a:rPr lang="ru-RU" dirty="0"/>
              <a:t>эффективность проекта и коммерческую</a:t>
            </a:r>
            <a:br>
              <a:rPr lang="ru-RU" dirty="0"/>
            </a:br>
            <a:r>
              <a:rPr lang="ru-RU" dirty="0"/>
              <a:t>эффективность проекта</a:t>
            </a:r>
            <a:r>
              <a:rPr lang="ru-RU" dirty="0" smtClean="0"/>
              <a:t>.</a:t>
            </a:r>
          </a:p>
          <a:p>
            <a:r>
              <a:rPr lang="ru-RU" i="1" u="sng" dirty="0" smtClean="0"/>
              <a:t>Эффективность </a:t>
            </a:r>
            <a:r>
              <a:rPr lang="ru-RU" i="1" u="sng" dirty="0"/>
              <a:t>участия в проекте </a:t>
            </a:r>
            <a:r>
              <a:rPr lang="ru-RU" dirty="0"/>
              <a:t>определяется с целью </a:t>
            </a:r>
            <a:r>
              <a:rPr lang="ru-RU" dirty="0" smtClean="0"/>
              <a:t>проверки </a:t>
            </a:r>
            <a:r>
              <a:rPr lang="ru-RU" dirty="0"/>
              <a:t>реализуемости проекта и заинтересованности в нем всех его</a:t>
            </a:r>
            <a:br>
              <a:rPr lang="ru-RU" dirty="0"/>
            </a:br>
            <a:r>
              <a:rPr lang="ru-RU" dirty="0"/>
              <a:t>участников и включает </a:t>
            </a:r>
            <a:r>
              <a:rPr lang="ru-RU" dirty="0" smtClean="0"/>
              <a:t>эффективность:</a:t>
            </a:r>
          </a:p>
          <a:p>
            <a:pPr lvl="1"/>
            <a:r>
              <a:rPr lang="ru-RU" dirty="0" smtClean="0"/>
              <a:t>участия </a:t>
            </a:r>
            <a:r>
              <a:rPr lang="ru-RU" dirty="0"/>
              <a:t>предприятий и организаций в проекте</a:t>
            </a:r>
            <a:r>
              <a:rPr lang="ru-RU" dirty="0" smtClean="0"/>
              <a:t>;</a:t>
            </a:r>
          </a:p>
          <a:p>
            <a:pPr lvl="1"/>
            <a:r>
              <a:rPr lang="ru-RU" dirty="0" smtClean="0"/>
              <a:t>инвестирования в проект;</a:t>
            </a:r>
          </a:p>
          <a:p>
            <a:pPr lvl="1"/>
            <a:r>
              <a:rPr lang="ru-RU" dirty="0"/>
              <a:t>участия в проекте структур более высокого уровня, в том </a:t>
            </a:r>
            <a:r>
              <a:rPr lang="ru-RU" dirty="0" smtClean="0"/>
              <a:t>числе региональную </a:t>
            </a:r>
            <a:r>
              <a:rPr lang="ru-RU" dirty="0"/>
              <a:t>и народнохозяйственную, а также отраслевую </a:t>
            </a:r>
            <a:r>
              <a:rPr lang="ru-RU" dirty="0" smtClean="0"/>
              <a:t>и бюджетную эффективность.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33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74728"/>
            <a:ext cx="8911687" cy="1002810"/>
          </a:xfrm>
        </p:spPr>
        <p:txBody>
          <a:bodyPr>
            <a:noAutofit/>
          </a:bodyPr>
          <a:lstStyle/>
          <a:p>
            <a:r>
              <a:rPr lang="ru-RU" sz="2800" dirty="0"/>
              <a:t>Основные принципы оценки </a:t>
            </a:r>
            <a:r>
              <a:rPr lang="ru-RU" sz="2800" dirty="0" smtClean="0"/>
              <a:t>эффективности проекта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91294"/>
            <a:ext cx="8915400" cy="4845132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рассмотрение проекта на протяжении всего жизненного </a:t>
            </a:r>
            <a:r>
              <a:rPr lang="ru-RU" sz="2000" dirty="0" smtClean="0"/>
              <a:t>цикла;</a:t>
            </a:r>
          </a:p>
          <a:p>
            <a:r>
              <a:rPr lang="ru-RU" sz="2000" dirty="0"/>
              <a:t>моделирование денежных </a:t>
            </a:r>
            <a:r>
              <a:rPr lang="ru-RU" sz="2000" dirty="0" smtClean="0"/>
              <a:t>потоков;</a:t>
            </a:r>
          </a:p>
          <a:p>
            <a:r>
              <a:rPr lang="ru-RU" sz="2000" dirty="0" smtClean="0"/>
              <a:t>сопоставимость </a:t>
            </a:r>
            <a:r>
              <a:rPr lang="ru-RU" sz="2000" dirty="0"/>
              <a:t>условий сравнения различных </a:t>
            </a:r>
            <a:r>
              <a:rPr lang="ru-RU" sz="2000" dirty="0" smtClean="0"/>
              <a:t>проектов;</a:t>
            </a:r>
          </a:p>
          <a:p>
            <a:r>
              <a:rPr lang="ru-RU" sz="2000" dirty="0" smtClean="0"/>
              <a:t>принцип </a:t>
            </a:r>
            <a:r>
              <a:rPr lang="ru-RU" sz="2000" dirty="0"/>
              <a:t>положительности и максимума </a:t>
            </a:r>
            <a:r>
              <a:rPr lang="ru-RU" sz="2000" dirty="0" smtClean="0"/>
              <a:t>эффекта;</a:t>
            </a:r>
          </a:p>
          <a:p>
            <a:r>
              <a:rPr lang="ru-RU" sz="2000" dirty="0" smtClean="0"/>
              <a:t>учет </a:t>
            </a:r>
            <a:r>
              <a:rPr lang="ru-RU" sz="2000" dirty="0"/>
              <a:t>фактора </a:t>
            </a:r>
            <a:r>
              <a:rPr lang="ru-RU" sz="2000" dirty="0" smtClean="0"/>
              <a:t>времени;</a:t>
            </a:r>
          </a:p>
          <a:p>
            <a:r>
              <a:rPr lang="ru-RU" sz="2000" dirty="0" smtClean="0"/>
              <a:t>учет </a:t>
            </a:r>
            <a:r>
              <a:rPr lang="ru-RU" sz="2000" dirty="0"/>
              <a:t>предстоящих затрат и поступлений</a:t>
            </a:r>
            <a:r>
              <a:rPr lang="ru-RU" sz="2000" dirty="0" smtClean="0"/>
              <a:t>;</a:t>
            </a:r>
          </a:p>
          <a:p>
            <a:r>
              <a:rPr lang="ru-RU" sz="2000" dirty="0"/>
              <a:t>учет влияния на эффективность проекта потребности в </a:t>
            </a:r>
            <a:r>
              <a:rPr lang="ru-RU" sz="2000" dirty="0" smtClean="0"/>
              <a:t>оборотном капитале;</a:t>
            </a:r>
          </a:p>
          <a:p>
            <a:r>
              <a:rPr lang="ru-RU" sz="2000" dirty="0" smtClean="0"/>
              <a:t>учет </a:t>
            </a:r>
            <a:r>
              <a:rPr lang="ru-RU" sz="2000" dirty="0"/>
              <a:t>влияния инфляции и возможности использования при </a:t>
            </a:r>
            <a:r>
              <a:rPr lang="ru-RU" sz="2000" dirty="0" smtClean="0"/>
              <a:t>реализации </a:t>
            </a:r>
            <a:r>
              <a:rPr lang="ru-RU" sz="2000" dirty="0"/>
              <a:t>проекта нескольких валют (</a:t>
            </a:r>
            <a:r>
              <a:rPr lang="ru-RU" sz="2000" dirty="0" err="1"/>
              <a:t>многовалютность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учет </a:t>
            </a:r>
            <a:r>
              <a:rPr lang="ru-RU" sz="2000" dirty="0"/>
              <a:t>(в количественной форме) влияния неопределенности </a:t>
            </a:r>
            <a:r>
              <a:rPr lang="ru-RU" sz="2000" dirty="0" smtClean="0"/>
              <a:t>и риска</a:t>
            </a:r>
            <a:r>
              <a:rPr lang="ru-RU" sz="2000" dirty="0"/>
              <a:t>, сопровождающих реализацию </a:t>
            </a:r>
            <a:r>
              <a:rPr lang="ru-RU" sz="2000" dirty="0" smtClean="0"/>
              <a:t>проекта.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38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9677"/>
          </a:xfrm>
        </p:spPr>
        <p:txBody>
          <a:bodyPr>
            <a:normAutofit fontScale="90000"/>
          </a:bodyPr>
          <a:lstStyle/>
          <a:p>
            <a:r>
              <a:rPr lang="ru-RU" dirty="0"/>
              <a:t>Общая схема оценки эффективности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55668"/>
            <a:ext cx="8915400" cy="4607626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000" dirty="0" smtClean="0"/>
              <a:t>Первоначальным </a:t>
            </a:r>
            <a:r>
              <a:rPr lang="ru-RU" sz="2000" dirty="0"/>
              <a:t>шагом является </a:t>
            </a:r>
            <a:r>
              <a:rPr lang="ru-RU" sz="2000" u="sng" dirty="0"/>
              <a:t>экспертная оценка </a:t>
            </a:r>
            <a:r>
              <a:rPr lang="ru-RU" sz="2000" dirty="0" smtClean="0"/>
              <a:t>общественной </a:t>
            </a:r>
            <a:r>
              <a:rPr lang="ru-RU" sz="2000" dirty="0"/>
              <a:t>значимости проекта. Общественно значимыми </a:t>
            </a:r>
            <a:r>
              <a:rPr lang="ru-RU" sz="2000" dirty="0" smtClean="0"/>
              <a:t>считаются крупномасштабные</a:t>
            </a:r>
            <a:r>
              <a:rPr lang="ru-RU" sz="2000" dirty="0"/>
              <a:t>, народнохозяйственные и глобальные проекты.</a:t>
            </a:r>
            <a:br>
              <a:rPr lang="ru-RU" sz="2000" dirty="0"/>
            </a:br>
            <a:endParaRPr lang="ru-RU" sz="2000" dirty="0" smtClean="0"/>
          </a:p>
          <a:p>
            <a:pPr>
              <a:buFont typeface="+mj-lt"/>
              <a:buAutoNum type="arabicPeriod"/>
            </a:pPr>
            <a:r>
              <a:rPr lang="ru-RU" sz="2000" dirty="0" smtClean="0"/>
              <a:t>На </a:t>
            </a:r>
            <a:r>
              <a:rPr lang="ru-RU" sz="2000" dirty="0"/>
              <a:t>втором этапе рассчитываются </a:t>
            </a:r>
            <a:r>
              <a:rPr lang="ru-RU" sz="2000" u="sng" dirty="0"/>
              <a:t>показатели </a:t>
            </a:r>
            <a:r>
              <a:rPr lang="ru-RU" sz="2000" u="sng" dirty="0" smtClean="0"/>
              <a:t>эффективности проекта</a:t>
            </a:r>
            <a:r>
              <a:rPr lang="ru-RU" sz="2000" dirty="0" smtClean="0"/>
              <a:t> </a:t>
            </a:r>
            <a:r>
              <a:rPr lang="ru-RU" sz="2000" dirty="0"/>
              <a:t>в целом. Цели этого этапа — интегральная </a:t>
            </a:r>
            <a:r>
              <a:rPr lang="ru-RU" sz="2000" dirty="0" smtClean="0"/>
              <a:t>экономическая оценка </a:t>
            </a:r>
            <a:r>
              <a:rPr lang="ru-RU" sz="2000" dirty="0"/>
              <a:t>проектных решений и создание необходимых условий для </a:t>
            </a:r>
            <a:r>
              <a:rPr lang="ru-RU" sz="2000" dirty="0" smtClean="0"/>
              <a:t>по</a:t>
            </a:r>
            <a:r>
              <a:rPr lang="ru-RU" sz="2000" dirty="0"/>
              <a:t>иска инвестора</a:t>
            </a:r>
            <a:r>
              <a:rPr lang="ru-RU" sz="2000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Третий </a:t>
            </a:r>
            <a:r>
              <a:rPr lang="ru-RU" sz="2000" dirty="0"/>
              <a:t>этап оценки осуществляется после выработки схемы </a:t>
            </a:r>
            <a:r>
              <a:rPr lang="ru-RU" sz="2000" dirty="0" smtClean="0"/>
              <a:t>финансирования</a:t>
            </a:r>
            <a:r>
              <a:rPr lang="ru-RU" sz="2000" dirty="0"/>
              <a:t>. На этом этапе уточняется </a:t>
            </a:r>
            <a:r>
              <a:rPr lang="ru-RU" sz="2000" u="sng" dirty="0"/>
              <a:t>состав участников и </a:t>
            </a:r>
            <a:r>
              <a:rPr lang="ru-RU" sz="2000" u="sng" dirty="0" smtClean="0"/>
              <a:t>определяются </a:t>
            </a:r>
            <a:r>
              <a:rPr lang="ru-RU" sz="2000" u="sng" dirty="0"/>
              <a:t>финансовая реализуемость и эффективность участия</a:t>
            </a:r>
            <a:r>
              <a:rPr lang="ru-RU" sz="2000" dirty="0"/>
              <a:t> в </a:t>
            </a:r>
            <a:r>
              <a:rPr lang="ru-RU" sz="2000" dirty="0" smtClean="0"/>
              <a:t>проекте каждого </a:t>
            </a:r>
            <a:r>
              <a:rPr lang="ru-RU" sz="2000" dirty="0"/>
              <a:t>из </a:t>
            </a:r>
            <a:r>
              <a:rPr lang="ru-RU" sz="2000" dirty="0" smtClean="0"/>
              <a:t>них.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587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Сведения об экономическом окружении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прогнозную оценку общего индекса инфляции, а также </a:t>
            </a:r>
            <a:r>
              <a:rPr lang="ru-RU" sz="2200" dirty="0" smtClean="0"/>
              <a:t>абсолютного </a:t>
            </a:r>
            <a:r>
              <a:rPr lang="ru-RU" sz="2200" dirty="0"/>
              <a:t>или относительного (по отношению к общему </a:t>
            </a:r>
            <a:r>
              <a:rPr lang="ru-RU" sz="2200" dirty="0" smtClean="0"/>
              <a:t>индексу инфляции</a:t>
            </a:r>
            <a:r>
              <a:rPr lang="ru-RU" sz="2200" dirty="0"/>
              <a:t>) </a:t>
            </a:r>
            <a:r>
              <a:rPr lang="ru-RU" sz="2200" dirty="0" smtClean="0"/>
              <a:t>изменения </a:t>
            </a:r>
            <a:r>
              <a:rPr lang="ru-RU" sz="2200" dirty="0"/>
              <a:t>цен на отдельные продукты (услуги) </a:t>
            </a:r>
            <a:r>
              <a:rPr lang="ru-RU" sz="2200" dirty="0" smtClean="0"/>
              <a:t>и ресурсы </a:t>
            </a:r>
            <a:r>
              <a:rPr lang="ru-RU" sz="2200" dirty="0"/>
              <a:t>на весь период реализации </a:t>
            </a:r>
            <a:r>
              <a:rPr lang="ru-RU" sz="2200" dirty="0" smtClean="0"/>
              <a:t>проекта;</a:t>
            </a:r>
          </a:p>
          <a:p>
            <a:r>
              <a:rPr lang="ru-RU" sz="2200" dirty="0" smtClean="0"/>
              <a:t>прогноз </a:t>
            </a:r>
            <a:r>
              <a:rPr lang="ru-RU" sz="2200" dirty="0"/>
              <a:t>изменения обменного курса валюты или индекса </a:t>
            </a:r>
            <a:r>
              <a:rPr lang="ru-RU" sz="2200" dirty="0" smtClean="0"/>
              <a:t>внутренней </a:t>
            </a:r>
            <a:r>
              <a:rPr lang="ru-RU" sz="2200" dirty="0"/>
              <a:t>инфляции иностранной валюты на весь период </a:t>
            </a:r>
            <a:r>
              <a:rPr lang="ru-RU" sz="2200" dirty="0" smtClean="0"/>
              <a:t>реализации </a:t>
            </a:r>
            <a:r>
              <a:rPr lang="ru-RU" sz="2200" dirty="0"/>
              <a:t>проекта</a:t>
            </a:r>
            <a:r>
              <a:rPr lang="ru-RU" sz="2200" dirty="0" smtClean="0"/>
              <a:t>;</a:t>
            </a:r>
          </a:p>
          <a:p>
            <a:r>
              <a:rPr lang="ru-RU" sz="2200" dirty="0" smtClean="0"/>
              <a:t>сведения </a:t>
            </a:r>
            <a:r>
              <a:rPr lang="ru-RU" sz="2200" dirty="0"/>
              <a:t>о системе налогообложения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245370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4051"/>
          </a:xfrm>
        </p:spPr>
        <p:txBody>
          <a:bodyPr/>
          <a:lstStyle/>
          <a:p>
            <a:r>
              <a:rPr lang="ru-RU" dirty="0" smtClean="0"/>
              <a:t>Сведения об инфляции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47" y="1721922"/>
            <a:ext cx="8730912" cy="412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79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81891"/>
            <a:ext cx="8915400" cy="5878286"/>
          </a:xfrm>
        </p:spPr>
        <p:txBody>
          <a:bodyPr>
            <a:normAutofit/>
          </a:bodyPr>
          <a:lstStyle/>
          <a:p>
            <a:r>
              <a:rPr lang="ru-RU" sz="1900" i="1" u="sng" dirty="0" smtClean="0"/>
              <a:t>Шаги</a:t>
            </a:r>
            <a:r>
              <a:rPr lang="ru-RU" sz="1900" i="1" dirty="0" smtClean="0"/>
              <a:t> </a:t>
            </a:r>
            <a:r>
              <a:rPr lang="ru-RU" sz="1900" dirty="0"/>
              <a:t>— отрезки, в пределах </a:t>
            </a:r>
            <a:r>
              <a:rPr lang="ru-RU" sz="1900" dirty="0" smtClean="0"/>
              <a:t>которых </a:t>
            </a:r>
            <a:r>
              <a:rPr lang="ru-RU" sz="1900" dirty="0"/>
              <a:t>производится агрегирование данных, используемых для </a:t>
            </a:r>
            <a:r>
              <a:rPr lang="ru-RU" sz="1900" dirty="0" smtClean="0"/>
              <a:t>оценки финансовых </a:t>
            </a:r>
            <a:r>
              <a:rPr lang="ru-RU" sz="1900" dirty="0"/>
              <a:t>показателей. Шаги определяются номерами (0, 1, </a:t>
            </a:r>
            <a:r>
              <a:rPr lang="ru-RU" sz="1900" dirty="0" smtClean="0"/>
              <a:t>…). </a:t>
            </a:r>
            <a:r>
              <a:rPr lang="ru-RU" sz="1900" dirty="0"/>
              <a:t/>
            </a:r>
            <a:br>
              <a:rPr lang="ru-RU" sz="1900" dirty="0"/>
            </a:br>
            <a:r>
              <a:rPr lang="ru-RU" sz="1900" dirty="0"/>
              <a:t>Время в расчетном периоде измеряется в годах или долях года и </a:t>
            </a:r>
            <a:r>
              <a:rPr lang="ru-RU" sz="1900" dirty="0" smtClean="0"/>
              <a:t>отсчитывается </a:t>
            </a:r>
            <a:r>
              <a:rPr lang="ru-RU" sz="1900" dirty="0"/>
              <a:t>от фиксированного момента </a:t>
            </a:r>
            <a:r>
              <a:rPr lang="ru-RU" sz="1900" i="1" dirty="0"/>
              <a:t>t</a:t>
            </a:r>
            <a:r>
              <a:rPr lang="ru-RU" sz="1900" dirty="0"/>
              <a:t>0 = 0, принимаемого за </a:t>
            </a:r>
            <a:r>
              <a:rPr lang="ru-RU" sz="1900" dirty="0" smtClean="0"/>
              <a:t>базовый</a:t>
            </a:r>
            <a:r>
              <a:rPr lang="ru-RU" sz="1900" dirty="0"/>
              <a:t>. Продолжительность различных шагов может быть </a:t>
            </a:r>
            <a:r>
              <a:rPr lang="ru-RU" sz="1900" dirty="0" smtClean="0"/>
              <a:t>неодинаковой</a:t>
            </a:r>
          </a:p>
          <a:p>
            <a:r>
              <a:rPr lang="ru-RU" sz="1900" i="1" u="sng" dirty="0"/>
              <a:t>Денежный поток проекта </a:t>
            </a:r>
            <a:r>
              <a:rPr lang="ru-RU" sz="1900" dirty="0"/>
              <a:t>— это зависимость от времени </a:t>
            </a:r>
            <a:r>
              <a:rPr lang="ru-RU" sz="1900" dirty="0" smtClean="0"/>
              <a:t>денежных </a:t>
            </a:r>
            <a:r>
              <a:rPr lang="ru-RU" sz="1900" dirty="0"/>
              <a:t>поступлений и платежей при реализации порождающего его </a:t>
            </a:r>
            <a:r>
              <a:rPr lang="ru-RU" sz="1900" dirty="0" smtClean="0"/>
              <a:t>проекта</a:t>
            </a:r>
            <a:r>
              <a:rPr lang="ru-RU" sz="1900" dirty="0"/>
              <a:t>, определяемая для всего расчетного периода</a:t>
            </a:r>
            <a:r>
              <a:rPr lang="ru-RU" sz="1900" dirty="0" smtClean="0"/>
              <a:t>. </a:t>
            </a:r>
            <a:r>
              <a:rPr lang="ru-RU" sz="1900" dirty="0"/>
              <a:t>Денежный поток φ (</a:t>
            </a:r>
            <a:r>
              <a:rPr lang="ru-RU" sz="1900" i="1" dirty="0"/>
              <a:t>t</a:t>
            </a:r>
            <a:r>
              <a:rPr lang="ru-RU" sz="1900" dirty="0"/>
              <a:t>) обычно состоит из частичных потоков от </a:t>
            </a:r>
            <a:r>
              <a:rPr lang="ru-RU" sz="1900" dirty="0" smtClean="0"/>
              <a:t>отдельных </a:t>
            </a:r>
            <a:r>
              <a:rPr lang="ru-RU" sz="1900" dirty="0"/>
              <a:t>видов деятельности: инвестиционной — </a:t>
            </a:r>
            <a:r>
              <a:rPr lang="ru-RU" sz="1900" dirty="0" err="1"/>
              <a:t>φи</a:t>
            </a:r>
            <a:r>
              <a:rPr lang="ru-RU" sz="1900" dirty="0"/>
              <a:t>(</a:t>
            </a:r>
            <a:r>
              <a:rPr lang="ru-RU" sz="1900" i="1" dirty="0"/>
              <a:t>t</a:t>
            </a:r>
            <a:r>
              <a:rPr lang="ru-RU" sz="1900" dirty="0"/>
              <a:t>); </a:t>
            </a:r>
            <a:r>
              <a:rPr lang="ru-RU" sz="1900" dirty="0" smtClean="0"/>
              <a:t>операционной </a:t>
            </a:r>
            <a:r>
              <a:rPr lang="ru-RU" sz="1900" dirty="0"/>
              <a:t>— </a:t>
            </a:r>
            <a:r>
              <a:rPr lang="ru-RU" sz="1900" dirty="0" err="1"/>
              <a:t>φо</a:t>
            </a:r>
            <a:r>
              <a:rPr lang="ru-RU" sz="1900" dirty="0"/>
              <a:t>(</a:t>
            </a:r>
            <a:r>
              <a:rPr lang="ru-RU" sz="1900" i="1" dirty="0"/>
              <a:t>t</a:t>
            </a:r>
            <a:r>
              <a:rPr lang="ru-RU" sz="1900" dirty="0"/>
              <a:t>); финансовой — </a:t>
            </a:r>
            <a:r>
              <a:rPr lang="ru-RU" sz="1900" dirty="0" err="1"/>
              <a:t>φф</a:t>
            </a:r>
            <a:r>
              <a:rPr lang="ru-RU" sz="1900" dirty="0"/>
              <a:t>(</a:t>
            </a:r>
            <a:r>
              <a:rPr lang="ru-RU" sz="1900" i="1" dirty="0"/>
              <a:t>t</a:t>
            </a:r>
            <a:r>
              <a:rPr lang="ru-RU" sz="1900" dirty="0" smtClean="0"/>
              <a:t>).</a:t>
            </a:r>
          </a:p>
          <a:p>
            <a:r>
              <a:rPr lang="ru-RU" sz="1900" i="1" u="sng" dirty="0" smtClean="0"/>
              <a:t>Накопленный </a:t>
            </a:r>
            <a:r>
              <a:rPr lang="ru-RU" sz="1900" i="1" u="sng" dirty="0"/>
              <a:t>денежный поток </a:t>
            </a:r>
            <a:r>
              <a:rPr lang="ru-RU" sz="1900" dirty="0"/>
              <a:t>(</a:t>
            </a:r>
            <a:r>
              <a:rPr lang="ru-RU" sz="1900" dirty="0" smtClean="0"/>
              <a:t>накопленные приток</a:t>
            </a:r>
            <a:r>
              <a:rPr lang="ru-RU" sz="1900" dirty="0"/>
              <a:t>, отток и сальдо (эффект)), характеристики которого </a:t>
            </a:r>
            <a:r>
              <a:rPr lang="ru-RU" sz="1900" dirty="0" smtClean="0"/>
              <a:t>определяются </a:t>
            </a:r>
            <a:r>
              <a:rPr lang="ru-RU" sz="1900" dirty="0"/>
              <a:t>на каждом шаге расчетного периода как сумма </a:t>
            </a:r>
            <a:r>
              <a:rPr lang="ru-RU" sz="1900" dirty="0" smtClean="0"/>
              <a:t>соответствующих </a:t>
            </a:r>
            <a:r>
              <a:rPr lang="ru-RU" sz="1900" dirty="0"/>
              <a:t>характеристик денежного потока за данный и все </a:t>
            </a:r>
            <a:r>
              <a:rPr lang="ru-RU" sz="1900" dirty="0" smtClean="0"/>
              <a:t>предшествующие </a:t>
            </a:r>
            <a:r>
              <a:rPr lang="ru-RU" sz="1900" dirty="0"/>
              <a:t>шаги (нарастающим итогом</a:t>
            </a:r>
            <a:r>
              <a:rPr lang="ru-RU" sz="1900" dirty="0" smtClean="0"/>
              <a:t>).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26662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2176"/>
          </a:xfrm>
        </p:spPr>
        <p:txBody>
          <a:bodyPr>
            <a:normAutofit fontScale="90000"/>
          </a:bodyPr>
          <a:lstStyle/>
          <a:p>
            <a:r>
              <a:rPr lang="ru-RU" dirty="0"/>
              <a:t>Инвестиционная </a:t>
            </a:r>
            <a:r>
              <a:rPr lang="ru-RU" dirty="0" smtClean="0"/>
              <a:t>деятельность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3459244"/>
            <a:ext cx="5276850" cy="23145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25" y="1551646"/>
            <a:ext cx="527685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1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i="1" u="sng" dirty="0"/>
              <a:t>Ликвидационная стоимость </a:t>
            </a:r>
            <a:r>
              <a:rPr lang="ru-RU" sz="2400" dirty="0"/>
              <a:t>объектов </a:t>
            </a:r>
            <a:r>
              <a:rPr lang="ru-RU" sz="2400" dirty="0" smtClean="0"/>
              <a:t>представляет </a:t>
            </a:r>
            <a:r>
              <a:rPr lang="ru-RU" sz="2400" dirty="0"/>
              <a:t>собой разность </a:t>
            </a:r>
            <a:r>
              <a:rPr lang="ru-RU" sz="2400" dirty="0" smtClean="0"/>
              <a:t>между рыночной </a:t>
            </a:r>
            <a:r>
              <a:rPr lang="ru-RU" sz="2400" dirty="0"/>
              <a:t>ценой на момент ликвидации и уплачиваемыми налогами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115" y="4576949"/>
            <a:ext cx="5238750" cy="1943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678" y="1905000"/>
            <a:ext cx="5381625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80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46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Операционная деятельность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258784"/>
            <a:ext cx="6111688" cy="547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34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7802"/>
          </a:xfrm>
        </p:spPr>
        <p:txBody>
          <a:bodyPr/>
          <a:lstStyle/>
          <a:p>
            <a:r>
              <a:rPr lang="ru-RU" dirty="0" smtClean="0"/>
              <a:t>Финансовая деятельность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341911"/>
            <a:ext cx="6443405" cy="528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828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81891"/>
            <a:ext cx="8915400" cy="5329331"/>
          </a:xfrm>
        </p:spPr>
        <p:txBody>
          <a:bodyPr/>
          <a:lstStyle/>
          <a:p>
            <a:r>
              <a:rPr lang="ru-RU" i="1" u="sng" dirty="0"/>
              <a:t>Дисконтированием</a:t>
            </a:r>
            <a:r>
              <a:rPr lang="ru-RU" i="1" dirty="0"/>
              <a:t> </a:t>
            </a:r>
            <a:r>
              <a:rPr lang="ru-RU" dirty="0"/>
              <a:t>денежных потоков называется приведение </a:t>
            </a:r>
            <a:r>
              <a:rPr lang="ru-RU" dirty="0" smtClean="0"/>
              <a:t>их разновременных </a:t>
            </a:r>
            <a:r>
              <a:rPr lang="ru-RU" dirty="0"/>
              <a:t>(относящихся к различным шагам расчета) значений</a:t>
            </a:r>
            <a:br>
              <a:rPr lang="ru-RU" dirty="0"/>
            </a:br>
            <a:r>
              <a:rPr lang="ru-RU" dirty="0"/>
              <a:t>к их ценности на определенный момент времени, который называется</a:t>
            </a:r>
            <a:br>
              <a:rPr lang="ru-RU" dirty="0"/>
            </a:br>
            <a:r>
              <a:rPr lang="ru-RU" dirty="0"/>
              <a:t>моментом приведения и обозначается через </a:t>
            </a:r>
            <a:r>
              <a:rPr lang="en-US" dirty="0" smtClean="0"/>
              <a:t>t</a:t>
            </a:r>
            <a:r>
              <a:rPr lang="en-US" baseline="30000" dirty="0" smtClean="0"/>
              <a:t>0</a:t>
            </a:r>
            <a:endParaRPr lang="ru-RU" dirty="0"/>
          </a:p>
          <a:p>
            <a:r>
              <a:rPr lang="ru-RU" dirty="0"/>
              <a:t>Основным экономическим нормативом, используемым при </a:t>
            </a:r>
            <a:r>
              <a:rPr lang="ru-RU" dirty="0" smtClean="0"/>
              <a:t>дисконтировании</a:t>
            </a:r>
            <a:r>
              <a:rPr lang="ru-RU" dirty="0"/>
              <a:t>, является </a:t>
            </a:r>
            <a:r>
              <a:rPr lang="ru-RU" i="1" u="sng" dirty="0"/>
              <a:t>норма дисконта Е</a:t>
            </a:r>
            <a:r>
              <a:rPr lang="ru-RU" dirty="0"/>
              <a:t>, выражаемая в долях </a:t>
            </a:r>
            <a:r>
              <a:rPr lang="ru-RU" dirty="0" smtClean="0"/>
              <a:t>единиц </a:t>
            </a:r>
            <a:r>
              <a:rPr lang="ru-RU" dirty="0"/>
              <a:t>или в процентах в год.</a:t>
            </a:r>
            <a:br>
              <a:rPr lang="ru-RU" dirty="0"/>
            </a:br>
            <a:r>
              <a:rPr lang="ru-RU" dirty="0"/>
              <a:t>Дисконтирование денежного потока на </a:t>
            </a:r>
            <a:r>
              <a:rPr lang="ru-RU" i="1" dirty="0" smtClean="0"/>
              <a:t>m</a:t>
            </a:r>
            <a:r>
              <a:rPr lang="ru-RU" dirty="0"/>
              <a:t>-</a:t>
            </a:r>
            <a:r>
              <a:rPr lang="ru-RU" dirty="0" smtClean="0"/>
              <a:t>м </a:t>
            </a:r>
            <a:r>
              <a:rPr lang="ru-RU" dirty="0"/>
              <a:t>шаге осуществляется</a:t>
            </a:r>
            <a:br>
              <a:rPr lang="ru-RU" dirty="0"/>
            </a:br>
            <a:r>
              <a:rPr lang="ru-RU" dirty="0"/>
              <a:t>путем умножения его значения φ(</a:t>
            </a:r>
            <a:r>
              <a:rPr lang="ru-RU" i="1" dirty="0"/>
              <a:t>m</a:t>
            </a:r>
            <a:r>
              <a:rPr lang="ru-RU" dirty="0"/>
              <a:t>) на </a:t>
            </a:r>
            <a:r>
              <a:rPr lang="ru-RU" i="1" u="sng" dirty="0"/>
              <a:t>коэффициент </a:t>
            </a:r>
            <a:r>
              <a:rPr lang="ru-RU" i="1" u="sng" dirty="0" smtClean="0"/>
              <a:t>дисконтирования </a:t>
            </a:r>
            <a:r>
              <a:rPr lang="en-US" dirty="0"/>
              <a:t>α</a:t>
            </a:r>
            <a:r>
              <a:rPr lang="en-US" baseline="-25000" dirty="0"/>
              <a:t>m</a:t>
            </a:r>
            <a:r>
              <a:rPr lang="ru-RU" dirty="0" smtClean="0"/>
              <a:t>, </a:t>
            </a:r>
            <a:r>
              <a:rPr lang="ru-RU" dirty="0"/>
              <a:t>рассчитываемый по формуле: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351" y="3983552"/>
            <a:ext cx="6056025" cy="162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3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32509"/>
            <a:ext cx="8915400" cy="6187044"/>
          </a:xfrm>
        </p:spPr>
        <p:txBody>
          <a:bodyPr>
            <a:normAutofit fontScale="92500" lnSpcReduction="10000"/>
          </a:bodyPr>
          <a:lstStyle/>
          <a:p>
            <a:r>
              <a:rPr lang="ru-RU" i="1" u="sng" dirty="0"/>
              <a:t>Чистым доходом</a:t>
            </a:r>
            <a:r>
              <a:rPr lang="ru-RU" i="1" dirty="0"/>
              <a:t> </a:t>
            </a:r>
            <a:r>
              <a:rPr lang="ru-RU" dirty="0"/>
              <a:t>(ЧД) называется накопленный эффект (сальдо</a:t>
            </a:r>
            <a:br>
              <a:rPr lang="ru-RU" dirty="0"/>
            </a:br>
            <a:r>
              <a:rPr lang="ru-RU" dirty="0"/>
              <a:t>денежного потока) за расчетный период:</a:t>
            </a:r>
            <a:br>
              <a:rPr lang="ru-RU" dirty="0"/>
            </a:br>
            <a:endParaRPr lang="en-US" dirty="0" smtClean="0"/>
          </a:p>
          <a:p>
            <a:endParaRPr lang="en-US" dirty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Чистый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дисконтированный доход </a:t>
            </a:r>
            <a:r>
              <a:rPr lang="ru-RU" dirty="0"/>
              <a:t>(ЧДД), который представляет собой</a:t>
            </a:r>
            <a:br>
              <a:rPr lang="ru-RU" dirty="0"/>
            </a:br>
            <a:r>
              <a:rPr lang="ru-RU" dirty="0"/>
              <a:t>накопленный дисконтированный эффект (дисконтированное </a:t>
            </a:r>
            <a:r>
              <a:rPr lang="ru-RU" dirty="0" smtClean="0"/>
              <a:t>накопленное </a:t>
            </a:r>
            <a:r>
              <a:rPr lang="ru-RU" dirty="0"/>
              <a:t>сальдо) за расчетный период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ЧД </a:t>
            </a:r>
            <a:r>
              <a:rPr lang="ru-RU" dirty="0"/>
              <a:t>и ЧДД характеризуют превышение суммарных денежных </a:t>
            </a:r>
            <a:r>
              <a:rPr lang="ru-RU" dirty="0" smtClean="0"/>
              <a:t>поступлений </a:t>
            </a:r>
            <a:r>
              <a:rPr lang="ru-RU" dirty="0"/>
              <a:t>над суммарными затратами для данного проекта </a:t>
            </a:r>
            <a:r>
              <a:rPr lang="ru-RU" dirty="0" smtClean="0"/>
              <a:t>соответственно </a:t>
            </a:r>
            <a:r>
              <a:rPr lang="ru-RU" dirty="0"/>
              <a:t>без учета и с учетом неравноценности эффектов, </a:t>
            </a:r>
            <a:r>
              <a:rPr lang="ru-RU" dirty="0" smtClean="0"/>
              <a:t>относящихся к </a:t>
            </a:r>
            <a:r>
              <a:rPr lang="ru-RU" dirty="0"/>
              <a:t>различным моментам времени.</a:t>
            </a:r>
            <a:br>
              <a:rPr lang="ru-RU" dirty="0"/>
            </a:br>
            <a:r>
              <a:rPr lang="ru-RU" dirty="0"/>
              <a:t>Разность ЧД и ЧДД называют </a:t>
            </a:r>
            <a:r>
              <a:rPr lang="ru-RU" i="1" u="sng" dirty="0"/>
              <a:t>дисконтом проекта</a:t>
            </a:r>
            <a:r>
              <a:rPr lang="ru-RU" dirty="0" smtClean="0"/>
              <a:t>.</a:t>
            </a:r>
            <a:endParaRPr lang="en-US" i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223" y="1167307"/>
            <a:ext cx="7525052" cy="996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227" y="3649250"/>
            <a:ext cx="3250394" cy="102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83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7802"/>
          </a:xfrm>
        </p:spPr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747589"/>
            <a:ext cx="8874416" cy="288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77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2957" y="391885"/>
            <a:ext cx="9309864" cy="6163293"/>
          </a:xfrm>
        </p:spPr>
        <p:txBody>
          <a:bodyPr>
            <a:normAutofit lnSpcReduction="10000"/>
          </a:bodyPr>
          <a:lstStyle/>
          <a:p>
            <a:r>
              <a:rPr lang="ru-RU" i="1" u="sng" dirty="0"/>
              <a:t>Внутренняя норма доходности </a:t>
            </a:r>
            <a:r>
              <a:rPr lang="ru-RU" dirty="0"/>
              <a:t>(ВНД) — это положительное</a:t>
            </a:r>
            <a:br>
              <a:rPr lang="ru-RU" dirty="0"/>
            </a:br>
            <a:r>
              <a:rPr lang="ru-RU" dirty="0"/>
              <a:t>число </a:t>
            </a:r>
            <a:r>
              <a:rPr lang="ru-RU" i="1" dirty="0" smtClean="0"/>
              <a:t>Е</a:t>
            </a:r>
            <a:r>
              <a:rPr lang="ru-RU" dirty="0" smtClean="0"/>
              <a:t>в. </a:t>
            </a:r>
            <a:r>
              <a:rPr lang="ru-RU" dirty="0"/>
              <a:t>Если при норме дисконта </a:t>
            </a:r>
            <a:r>
              <a:rPr lang="ru-RU" i="1" dirty="0"/>
              <a:t>Е </a:t>
            </a:r>
            <a:r>
              <a:rPr lang="ru-RU" dirty="0"/>
              <a:t>= </a:t>
            </a:r>
            <a:r>
              <a:rPr lang="ru-RU" i="1" dirty="0" smtClean="0"/>
              <a:t>Е</a:t>
            </a:r>
            <a:r>
              <a:rPr lang="ru-RU" dirty="0" smtClean="0"/>
              <a:t>в ЧДД </a:t>
            </a:r>
            <a:r>
              <a:rPr lang="ru-RU" dirty="0"/>
              <a:t>проекта обращается</a:t>
            </a:r>
            <a:br>
              <a:rPr lang="ru-RU" dirty="0"/>
            </a:br>
            <a:r>
              <a:rPr lang="ru-RU" dirty="0"/>
              <a:t>в 0, это число единственное</a:t>
            </a:r>
            <a:r>
              <a:rPr lang="ru-RU" dirty="0" smtClean="0"/>
              <a:t>.</a:t>
            </a:r>
          </a:p>
          <a:p>
            <a:r>
              <a:rPr lang="ru-RU" i="1" u="sng" dirty="0"/>
              <a:t>Сроком окупаемости</a:t>
            </a:r>
            <a:r>
              <a:rPr lang="ru-RU" i="1" dirty="0"/>
              <a:t> </a:t>
            </a:r>
            <a:r>
              <a:rPr lang="ru-RU" dirty="0"/>
              <a:t>называется продолжительность периода </a:t>
            </a:r>
            <a:r>
              <a:rPr lang="ru-RU" dirty="0" smtClean="0"/>
              <a:t>от начального </a:t>
            </a:r>
            <a:r>
              <a:rPr lang="ru-RU" dirty="0"/>
              <a:t>момента до момента окупаемости. Начальный </a:t>
            </a:r>
            <a:r>
              <a:rPr lang="ru-RU" dirty="0" smtClean="0"/>
              <a:t>момент указывается </a:t>
            </a:r>
            <a:r>
              <a:rPr lang="ru-RU" dirty="0"/>
              <a:t>в задании на проектирование (обычно это начало </a:t>
            </a:r>
            <a:r>
              <a:rPr lang="ru-RU" dirty="0" smtClean="0"/>
              <a:t>нулевого </a:t>
            </a:r>
            <a:r>
              <a:rPr lang="ru-RU" dirty="0"/>
              <a:t>шага или начало операционной деятельности). </a:t>
            </a:r>
            <a:r>
              <a:rPr lang="ru-RU" i="1" u="sng" dirty="0"/>
              <a:t>Моментом </a:t>
            </a:r>
            <a:r>
              <a:rPr lang="ru-RU" i="1" u="sng" dirty="0" smtClean="0"/>
              <a:t>окупаемости</a:t>
            </a:r>
            <a:r>
              <a:rPr lang="ru-RU" i="1" dirty="0" smtClean="0"/>
              <a:t> </a:t>
            </a:r>
            <a:r>
              <a:rPr lang="ru-RU" dirty="0"/>
              <a:t>называется тот наиболее ранний момент времени в </a:t>
            </a:r>
            <a:r>
              <a:rPr lang="ru-RU" dirty="0" smtClean="0"/>
              <a:t>расчетном периоде</a:t>
            </a:r>
            <a:r>
              <a:rPr lang="ru-RU" dirty="0"/>
              <a:t>, после которого текущий чистый доход (ЧД) становится и </a:t>
            </a:r>
            <a:r>
              <a:rPr lang="ru-RU" dirty="0" smtClean="0"/>
              <a:t>в дальнейшем </a:t>
            </a:r>
            <a:r>
              <a:rPr lang="ru-RU" dirty="0"/>
              <a:t>остается неотрицательным</a:t>
            </a:r>
            <a:r>
              <a:rPr lang="ru-RU" dirty="0" smtClean="0"/>
              <a:t>.</a:t>
            </a:r>
          </a:p>
          <a:p>
            <a:r>
              <a:rPr lang="ru-RU" i="1" u="sng" dirty="0"/>
              <a:t>Сроком окупаемости с учетом дисконтирования </a:t>
            </a:r>
            <a:r>
              <a:rPr lang="ru-RU" dirty="0" smtClean="0"/>
              <a:t>называется продолжительность </a:t>
            </a:r>
            <a:r>
              <a:rPr lang="ru-RU" dirty="0"/>
              <a:t>периода от начального момента до момента </a:t>
            </a:r>
            <a:r>
              <a:rPr lang="ru-RU" dirty="0" smtClean="0"/>
              <a:t>окупаемости </a:t>
            </a:r>
            <a:r>
              <a:rPr lang="ru-RU" dirty="0"/>
              <a:t>с учетом дисконтирования. </a:t>
            </a:r>
            <a:r>
              <a:rPr lang="ru-RU" u="sng" dirty="0"/>
              <a:t>Моментом окупаемости с </a:t>
            </a:r>
            <a:r>
              <a:rPr lang="ru-RU" u="sng" dirty="0" smtClean="0"/>
              <a:t>учетом дисконтирования</a:t>
            </a:r>
            <a:r>
              <a:rPr lang="ru-RU" dirty="0" smtClean="0"/>
              <a:t> </a:t>
            </a:r>
            <a:r>
              <a:rPr lang="ru-RU" dirty="0"/>
              <a:t>называется тот наиболее ранний момент времени </a:t>
            </a:r>
            <a:r>
              <a:rPr lang="ru-RU" dirty="0" smtClean="0"/>
              <a:t>в расчетном </a:t>
            </a:r>
            <a:r>
              <a:rPr lang="ru-RU" dirty="0"/>
              <a:t>периоде, после которого текущий чистый </a:t>
            </a:r>
            <a:r>
              <a:rPr lang="ru-RU" dirty="0" smtClean="0"/>
              <a:t>дисконтированный доход </a:t>
            </a:r>
            <a:r>
              <a:rPr lang="ru-RU" dirty="0"/>
              <a:t>(ЧДД) становится и в дальнейшем остается неотрицательным</a:t>
            </a:r>
            <a:r>
              <a:rPr lang="ru-RU" dirty="0" smtClean="0"/>
              <a:t>.</a:t>
            </a:r>
          </a:p>
          <a:p>
            <a:r>
              <a:rPr lang="ru-RU" i="1" u="sng" dirty="0"/>
              <a:t>Потребность в дополнительном финансировании с учетом </a:t>
            </a:r>
            <a:r>
              <a:rPr lang="ru-RU" i="1" u="sng" dirty="0" smtClean="0"/>
              <a:t>дисконта</a:t>
            </a:r>
            <a:r>
              <a:rPr lang="ru-RU" i="1" dirty="0" smtClean="0"/>
              <a:t> </a:t>
            </a:r>
            <a:r>
              <a:rPr lang="ru-RU" dirty="0"/>
              <a:t>(ДПФ) — максимальное значение абсолютной величины </a:t>
            </a:r>
            <a:r>
              <a:rPr lang="ru-RU" dirty="0" smtClean="0"/>
              <a:t>отрицательного </a:t>
            </a:r>
            <a:r>
              <a:rPr lang="ru-RU" dirty="0"/>
              <a:t>накопленного дисконтированного сальдо от </a:t>
            </a:r>
            <a:r>
              <a:rPr lang="ru-RU" dirty="0" smtClean="0"/>
              <a:t>инвестиционной и </a:t>
            </a:r>
            <a:r>
              <a:rPr lang="ru-RU" dirty="0"/>
              <a:t>операционной деятельности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490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86887"/>
            <a:ext cx="8915400" cy="5997039"/>
          </a:xfrm>
        </p:spPr>
        <p:txBody>
          <a:bodyPr>
            <a:normAutofit/>
          </a:bodyPr>
          <a:lstStyle/>
          <a:p>
            <a:r>
              <a:rPr lang="ru-RU" i="1" u="sng" dirty="0"/>
              <a:t>Индексы доходности </a:t>
            </a:r>
            <a:r>
              <a:rPr lang="ru-RU" dirty="0"/>
              <a:t>характеризуют относительную «отдачу </a:t>
            </a:r>
            <a:r>
              <a:rPr lang="ru-RU" dirty="0" smtClean="0"/>
              <a:t>проекта</a:t>
            </a:r>
            <a:r>
              <a:rPr lang="ru-RU" dirty="0"/>
              <a:t>» на вложенные в него средства. Они могут рассчитываться </a:t>
            </a:r>
            <a:r>
              <a:rPr lang="ru-RU" dirty="0" smtClean="0"/>
              <a:t>как для </a:t>
            </a:r>
            <a:r>
              <a:rPr lang="ru-RU" dirty="0"/>
              <a:t>дисконтированных, так и для </a:t>
            </a:r>
            <a:r>
              <a:rPr lang="ru-RU" dirty="0" err="1"/>
              <a:t>недисконтированных</a:t>
            </a:r>
            <a:r>
              <a:rPr lang="ru-RU" dirty="0"/>
              <a:t> денежных </a:t>
            </a:r>
            <a:r>
              <a:rPr lang="ru-RU" dirty="0" smtClean="0"/>
              <a:t>потоков</a:t>
            </a:r>
            <a:r>
              <a:rPr lang="ru-RU" dirty="0"/>
              <a:t>. </a:t>
            </a:r>
            <a:endParaRPr lang="ru-RU" dirty="0" smtClean="0"/>
          </a:p>
          <a:p>
            <a:pPr lvl="1"/>
            <a:r>
              <a:rPr lang="ru-RU" i="1" u="sng" dirty="0"/>
              <a:t>индекс доходности затрат </a:t>
            </a:r>
            <a:r>
              <a:rPr lang="ru-RU" dirty="0"/>
              <a:t>— отношение суммы </a:t>
            </a:r>
            <a:r>
              <a:rPr lang="ru-RU" dirty="0" smtClean="0"/>
              <a:t>денежных притоков </a:t>
            </a:r>
            <a:r>
              <a:rPr lang="ru-RU" dirty="0"/>
              <a:t>(накопленных поступлений) к сумме денежных </a:t>
            </a:r>
            <a:r>
              <a:rPr lang="ru-RU" dirty="0" smtClean="0"/>
              <a:t>оттоков </a:t>
            </a:r>
            <a:r>
              <a:rPr lang="ru-RU" dirty="0"/>
              <a:t>(накопленным платежам</a:t>
            </a:r>
            <a:r>
              <a:rPr lang="ru-RU" dirty="0" smtClean="0"/>
              <a:t>);</a:t>
            </a:r>
          </a:p>
          <a:p>
            <a:pPr lvl="1"/>
            <a:r>
              <a:rPr lang="ru-RU" i="1" u="sng" dirty="0" smtClean="0"/>
              <a:t>индекс </a:t>
            </a:r>
            <a:r>
              <a:rPr lang="ru-RU" i="1" u="sng" dirty="0"/>
              <a:t>доходности дисконтированных затрат </a:t>
            </a:r>
            <a:r>
              <a:rPr lang="ru-RU" dirty="0"/>
              <a:t>— </a:t>
            </a:r>
            <a:r>
              <a:rPr lang="ru-RU" dirty="0" smtClean="0"/>
              <a:t>отношение </a:t>
            </a:r>
            <a:r>
              <a:rPr lang="ru-RU" dirty="0"/>
              <a:t>суммы дисконтированных денежных притоков к сумме </a:t>
            </a:r>
            <a:r>
              <a:rPr lang="ru-RU" dirty="0" smtClean="0"/>
              <a:t>дисконтированных </a:t>
            </a:r>
            <a:r>
              <a:rPr lang="ru-RU" dirty="0"/>
              <a:t>денежных </a:t>
            </a:r>
            <a:r>
              <a:rPr lang="ru-RU" dirty="0" smtClean="0"/>
              <a:t>оттоков;</a:t>
            </a:r>
          </a:p>
          <a:p>
            <a:pPr lvl="1"/>
            <a:r>
              <a:rPr lang="ru-RU" i="1" u="sng" dirty="0" smtClean="0"/>
              <a:t>индекс </a:t>
            </a:r>
            <a:r>
              <a:rPr lang="ru-RU" i="1" u="sng" dirty="0"/>
              <a:t>доходности инвестиций </a:t>
            </a:r>
            <a:r>
              <a:rPr lang="ru-RU" dirty="0"/>
              <a:t>(ИД) — отношение </a:t>
            </a:r>
            <a:r>
              <a:rPr lang="ru-RU" dirty="0" smtClean="0"/>
              <a:t>суммы элементов </a:t>
            </a:r>
            <a:r>
              <a:rPr lang="ru-RU" dirty="0"/>
              <a:t>денежного потока от операционной деятельности </a:t>
            </a:r>
            <a:r>
              <a:rPr lang="ru-RU" dirty="0" smtClean="0"/>
              <a:t>к абсолютной </a:t>
            </a:r>
            <a:r>
              <a:rPr lang="ru-RU" dirty="0"/>
              <a:t>величине суммы элементов денежного потока </a:t>
            </a:r>
            <a:r>
              <a:rPr lang="ru-RU" dirty="0" smtClean="0"/>
              <a:t>от инвестиционной </a:t>
            </a:r>
            <a:r>
              <a:rPr lang="ru-RU" dirty="0"/>
              <a:t>деятельности. Он равен увеличенному на </a:t>
            </a:r>
            <a:r>
              <a:rPr lang="ru-RU" dirty="0" smtClean="0"/>
              <a:t>единицу </a:t>
            </a:r>
            <a:r>
              <a:rPr lang="ru-RU" dirty="0"/>
              <a:t>отношению ЧД к накопленному объему </a:t>
            </a:r>
            <a:r>
              <a:rPr lang="ru-RU" dirty="0" smtClean="0"/>
              <a:t>инвестиций;</a:t>
            </a:r>
          </a:p>
          <a:p>
            <a:pPr lvl="1"/>
            <a:r>
              <a:rPr lang="ru-RU" i="1" u="sng" dirty="0" smtClean="0"/>
              <a:t>индекс </a:t>
            </a:r>
            <a:r>
              <a:rPr lang="ru-RU" i="1" u="sng" dirty="0"/>
              <a:t>доходности дисконтированных инвестиций </a:t>
            </a:r>
            <a:r>
              <a:rPr lang="ru-RU" dirty="0"/>
              <a:t>(ИДД) </a:t>
            </a:r>
            <a:r>
              <a:rPr lang="ru-RU" dirty="0" smtClean="0"/>
              <a:t>— отношение </a:t>
            </a:r>
            <a:r>
              <a:rPr lang="ru-RU" dirty="0"/>
              <a:t>суммы дисконтированных элементов денежного </a:t>
            </a:r>
            <a:r>
              <a:rPr lang="ru-RU" dirty="0" smtClean="0"/>
              <a:t>потока </a:t>
            </a:r>
            <a:r>
              <a:rPr lang="ru-RU" dirty="0"/>
              <a:t>от операционной деятельности к абсолютной величине </a:t>
            </a:r>
            <a:r>
              <a:rPr lang="ru-RU" dirty="0" smtClean="0"/>
              <a:t>дисконтированной </a:t>
            </a:r>
            <a:r>
              <a:rPr lang="ru-RU" dirty="0"/>
              <a:t>суммы элементов денежного потока от </a:t>
            </a:r>
            <a:r>
              <a:rPr lang="ru-RU" dirty="0" smtClean="0"/>
              <a:t>инвестиционной </a:t>
            </a:r>
            <a:r>
              <a:rPr lang="ru-RU" dirty="0"/>
              <a:t>деятельности. ИДД равен увеличенному на </a:t>
            </a:r>
            <a:r>
              <a:rPr lang="ru-RU" dirty="0" smtClean="0"/>
              <a:t>единицу.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40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53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Учет рисков при оценке эффективности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670462"/>
            <a:ext cx="8915400" cy="56209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увеличивается </a:t>
            </a:r>
            <a:r>
              <a:rPr lang="ru-RU" dirty="0"/>
              <a:t>норму дисконта на величину поправки на </a:t>
            </a:r>
            <a:r>
              <a:rPr lang="ru-RU" dirty="0" smtClean="0"/>
              <a:t>риск.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725" y="2232561"/>
            <a:ext cx="5438775" cy="4457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075" y="2323605"/>
            <a:ext cx="52006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11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4051"/>
          </a:xfrm>
        </p:spPr>
        <p:txBody>
          <a:bodyPr>
            <a:normAutofit/>
          </a:bodyPr>
          <a:lstStyle/>
          <a:p>
            <a:r>
              <a:rPr lang="ru-RU" dirty="0"/>
              <a:t>Расчет границ </a:t>
            </a:r>
            <a:r>
              <a:rPr lang="ru-RU" dirty="0" smtClean="0"/>
              <a:t>безубыточности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492332"/>
            <a:ext cx="8915400" cy="2402774"/>
          </a:xfrm>
        </p:spPr>
        <p:txBody>
          <a:bodyPr>
            <a:normAutofit/>
          </a:bodyPr>
          <a:lstStyle/>
          <a:p>
            <a:r>
              <a:rPr lang="ru-RU" sz="2200" dirty="0"/>
              <a:t>Уровнем безубыточности </a:t>
            </a:r>
            <a:r>
              <a:rPr lang="ru-RU" sz="2200" dirty="0" err="1" smtClean="0"/>
              <a:t>УБ</a:t>
            </a:r>
            <a:r>
              <a:rPr lang="ru-RU" sz="2200" i="1" dirty="0" err="1" smtClean="0"/>
              <a:t>m</a:t>
            </a:r>
            <a:r>
              <a:rPr lang="ru-RU" sz="2200" i="1" dirty="0" smtClean="0"/>
              <a:t> </a:t>
            </a:r>
            <a:r>
              <a:rPr lang="ru-RU" sz="2200" dirty="0" smtClean="0"/>
              <a:t>на </a:t>
            </a:r>
            <a:r>
              <a:rPr lang="ru-RU" sz="2200" dirty="0"/>
              <a:t>шаге </a:t>
            </a:r>
            <a:r>
              <a:rPr lang="ru-RU" sz="2200" i="1" dirty="0"/>
              <a:t>m </a:t>
            </a:r>
            <a:r>
              <a:rPr lang="ru-RU" sz="2200" dirty="0"/>
              <a:t>называется </a:t>
            </a:r>
            <a:r>
              <a:rPr lang="ru-RU" sz="2200" dirty="0" smtClean="0"/>
              <a:t>отношение «</a:t>
            </a:r>
            <a:r>
              <a:rPr lang="ru-RU" sz="2200" dirty="0"/>
              <a:t>безубыточного» объема продаж (производства) к проектному </a:t>
            </a:r>
            <a:r>
              <a:rPr lang="ru-RU" sz="2200" dirty="0" smtClean="0"/>
              <a:t>на этом </a:t>
            </a:r>
            <a:r>
              <a:rPr lang="ru-RU" sz="2200" dirty="0"/>
              <a:t>шаге. Под «безубыточным» понимается объем продаж, при </a:t>
            </a:r>
            <a:r>
              <a:rPr lang="ru-RU" sz="2200" dirty="0" smtClean="0"/>
              <a:t>котором </a:t>
            </a:r>
            <a:r>
              <a:rPr lang="ru-RU" sz="2200" dirty="0"/>
              <a:t>чистая прибыль становится равной нулю. При определении </a:t>
            </a:r>
            <a:r>
              <a:rPr lang="ru-RU" sz="2200" dirty="0" smtClean="0"/>
              <a:t>этого </a:t>
            </a:r>
            <a:r>
              <a:rPr lang="ru-RU" sz="2200" dirty="0"/>
              <a:t>показателя принимается, что на шаге </a:t>
            </a:r>
            <a:r>
              <a:rPr lang="ru-RU" sz="2200" i="1" dirty="0"/>
              <a:t>m</a:t>
            </a:r>
            <a:r>
              <a:rPr lang="ru-RU" sz="2200" dirty="0" smtClean="0"/>
              <a:t>:</a:t>
            </a:r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358" y="3895106"/>
            <a:ext cx="7606177" cy="27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0000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</TotalTime>
  <Words>492</Words>
  <Application>Microsoft Office PowerPoint</Application>
  <PresentationFormat>Широкоэкранный</PresentationFormat>
  <Paragraphs>66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Легкий дым</vt:lpstr>
      <vt:lpstr>Оценка эффективности инвестиционных проектов</vt:lpstr>
      <vt:lpstr>План</vt:lpstr>
      <vt:lpstr>Эффективность инвестиционного проекта</vt:lpstr>
      <vt:lpstr>Основные принципы оценки эффективности проекта</vt:lpstr>
      <vt:lpstr>Общая схема оценки эффективности  </vt:lpstr>
      <vt:lpstr>Сведения об экономическом окружении проекта</vt:lpstr>
      <vt:lpstr>Сведения об инфляции</vt:lpstr>
      <vt:lpstr>Презентация PowerPoint</vt:lpstr>
      <vt:lpstr>Инвестиционная деятельность </vt:lpstr>
      <vt:lpstr>Ликвидационная стоимость объектов представляет собой разность между рыночной ценой на момент ликвидации и уплачиваемыми налогами.</vt:lpstr>
      <vt:lpstr>Операционная деятельность</vt:lpstr>
      <vt:lpstr>Финансовая деятельность</vt:lpstr>
      <vt:lpstr>Презентация PowerPoint</vt:lpstr>
      <vt:lpstr>Презентация PowerPoint</vt:lpstr>
      <vt:lpstr>Задача</vt:lpstr>
      <vt:lpstr>Презентация PowerPoint</vt:lpstr>
      <vt:lpstr>Презентация PowerPoint</vt:lpstr>
      <vt:lpstr>Учет рисков при оценке эффективности проекта</vt:lpstr>
      <vt:lpstr>Расчет границ безубыточности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эффективности инвестиционных проектов</dc:title>
  <dc:creator>И.В.</dc:creator>
  <cp:lastModifiedBy>И.В.</cp:lastModifiedBy>
  <cp:revision>8</cp:revision>
  <dcterms:created xsi:type="dcterms:W3CDTF">2015-04-10T09:35:05Z</dcterms:created>
  <dcterms:modified xsi:type="dcterms:W3CDTF">2015-04-10T10:28:21Z</dcterms:modified>
</cp:coreProperties>
</file>