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4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563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51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29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36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998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46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053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15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3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EC299-FFBE-440E-819F-B16BA338B90D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D0B75-3A2F-4390-9D48-E0ED704B6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6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5011" y="625642"/>
            <a:ext cx="6753726" cy="3160295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6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Регламентация управленческого труда. </a:t>
            </a:r>
            <a:r>
              <a:rPr lang="ru-RU" sz="6600" b="1" dirty="0" smtClean="0">
                <a:solidFill>
                  <a:schemeClr val="accent1"/>
                </a:solidFill>
              </a:rPr>
              <a:t>Лекция 4. </a:t>
            </a:r>
            <a:r>
              <a:rPr lang="ru-RU" sz="6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6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6737" y="4660817"/>
            <a:ext cx="9144000" cy="16557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ru-RU" dirty="0" smtClean="0"/>
              <a:t>Автор: Николаева В.И., </a:t>
            </a:r>
          </a:p>
          <a:p>
            <a:pPr algn="r"/>
            <a:r>
              <a:rPr lang="ru-RU" dirty="0" smtClean="0"/>
              <a:t>ст. преподаватель кафедры Управления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737" y="625641"/>
            <a:ext cx="4801854" cy="316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3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140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0494" y="3450704"/>
            <a:ext cx="10872537" cy="2987007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000" dirty="0" smtClean="0"/>
              <a:t>Регламентация подразумевает такой порядок регулирования управленческого труда, который содержит способы и механизм подготовки и исполнения правил по функциональному распределению административного труда.</a:t>
            </a:r>
          </a:p>
        </p:txBody>
      </p:sp>
    </p:spTree>
    <p:extLst>
      <p:ext uri="{BB962C8B-B14F-4D97-AF65-F5344CB8AC3E}">
        <p14:creationId xmlns:p14="http://schemas.microsoft.com/office/powerpoint/2010/main" val="392553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6675"/>
            <a:ext cx="10515600" cy="143401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Регламентация управленческой деятельности осуществляется в следующих областях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054" y="1825624"/>
            <a:ext cx="8245642" cy="4863933"/>
          </a:xfrm>
        </p:spPr>
        <p:txBody>
          <a:bodyPr>
            <a:noAutofit/>
          </a:bodyPr>
          <a:lstStyle/>
          <a:p>
            <a:r>
              <a:rPr lang="ru-RU" sz="3600" dirty="0" smtClean="0"/>
              <a:t>административные функции;</a:t>
            </a:r>
          </a:p>
          <a:p>
            <a:r>
              <a:rPr lang="ru-RU" sz="3600" dirty="0" smtClean="0"/>
              <a:t> </a:t>
            </a:r>
            <a:r>
              <a:rPr lang="ru-RU" sz="3600" dirty="0" err="1" smtClean="0"/>
              <a:t>оргструктура</a:t>
            </a:r>
            <a:r>
              <a:rPr lang="ru-RU" sz="3600" dirty="0" smtClean="0"/>
              <a:t> менеджмента;</a:t>
            </a:r>
          </a:p>
          <a:p>
            <a:r>
              <a:rPr lang="ru-RU" sz="3600" dirty="0" smtClean="0"/>
              <a:t> технология администрирования;</a:t>
            </a:r>
          </a:p>
          <a:p>
            <a:r>
              <a:rPr lang="ru-RU" sz="3600" dirty="0" smtClean="0"/>
              <a:t> способы организации менеджмента;</a:t>
            </a:r>
          </a:p>
          <a:p>
            <a:r>
              <a:rPr lang="ru-RU" sz="3600" dirty="0" smtClean="0"/>
              <a:t> сбор и обработка данных;</a:t>
            </a:r>
          </a:p>
          <a:p>
            <a:r>
              <a:rPr lang="ru-RU" sz="3600" dirty="0" smtClean="0"/>
              <a:t> управленческий персонал; </a:t>
            </a:r>
          </a:p>
          <a:p>
            <a:r>
              <a:rPr lang="ru-RU" sz="3600" dirty="0" smtClean="0"/>
              <a:t>технические средства;</a:t>
            </a:r>
          </a:p>
          <a:p>
            <a:r>
              <a:rPr lang="ru-RU" sz="3600" dirty="0" smtClean="0"/>
              <a:t> подготовка и принятие решений.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305" y="1825624"/>
            <a:ext cx="3834063" cy="329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9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779" y="349751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 smtClean="0"/>
              <a:t>Один из значительных компонентов регламентации управленческого труда – </a:t>
            </a:r>
            <a:r>
              <a:rPr lang="ru-RU" sz="3200" b="1" dirty="0" smtClean="0">
                <a:solidFill>
                  <a:srgbClr val="FF0000"/>
                </a:solidFill>
              </a:rPr>
              <a:t>это анализ деловых способностей менеджеров, руководящих людьми.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8200" y="2727158"/>
            <a:ext cx="7984958" cy="35773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</a:rPr>
              <a:t>метод экспертных оценок </a:t>
            </a:r>
            <a:r>
              <a:rPr lang="ru-RU" sz="3200" dirty="0" smtClean="0"/>
              <a:t>дает возможность выявить реальную степень профессионализма менеджеров и определить, соответствуют ли они своим позициям, а также подготовить подробный план улучшения системы менеджмента в организации.</a:t>
            </a: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647" y="1527509"/>
            <a:ext cx="2183732" cy="16167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579" y="3677151"/>
            <a:ext cx="30765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4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Что даёт регламентация?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87453" y="1860884"/>
            <a:ext cx="5466347" cy="429928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dirty="0" smtClean="0"/>
              <a:t>вводит определенные рамки работы отделов, филиалов и служб, а также регулирует деятельность индивидуального сотрудника.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29" y="2146634"/>
            <a:ext cx="500062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5" y="0"/>
            <a:ext cx="119994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Регламентация в системе менеджмента обеспечивает: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7199" y="1890504"/>
            <a:ext cx="7732295" cy="47676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ясное установление отношений, а также распределение полномочий и ответственности административных органов, находящихся на вертикали или горизонтали управления, для их работы в разных областях своей компетенции; </a:t>
            </a:r>
          </a:p>
          <a:p>
            <a:endParaRPr lang="ru-RU" dirty="0"/>
          </a:p>
          <a:p>
            <a:r>
              <a:rPr lang="ru-RU" dirty="0" smtClean="0"/>
              <a:t>распределение полномочий, функций и ответственности различных отделов и служб, а также индивидуальных сотрудников административного блока;</a:t>
            </a:r>
          </a:p>
        </p:txBody>
      </p:sp>
    </p:spTree>
    <p:extLst>
      <p:ext uri="{BB962C8B-B14F-4D97-AF65-F5344CB8AC3E}">
        <p14:creationId xmlns:p14="http://schemas.microsoft.com/office/powerpoint/2010/main" val="331203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5" y="0"/>
            <a:ext cx="119994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Регламентация в системе менеджмента обеспечивает: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0295" y="1965827"/>
            <a:ext cx="8915400" cy="46595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создание общего контура административной системы на основе правовой базы (установление количества групп и уровней, взаимных отношений и связей, схемы подчинения, количества персонала на отдельных уровнях и для различных функций менеджмента, определение размеров заработной платы и так далее); </a:t>
            </a:r>
          </a:p>
          <a:p>
            <a:r>
              <a:rPr lang="ru-RU" sz="3200" dirty="0" smtClean="0"/>
              <a:t>регулирование техники и способов выполнения различных административных задач;</a:t>
            </a:r>
          </a:p>
        </p:txBody>
      </p:sp>
    </p:spTree>
    <p:extLst>
      <p:ext uri="{BB962C8B-B14F-4D97-AF65-F5344CB8AC3E}">
        <p14:creationId xmlns:p14="http://schemas.microsoft.com/office/powerpoint/2010/main" val="358142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5" y="0"/>
            <a:ext cx="119994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Регламентация в системе менеджмента обеспечивает: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505" y="1825625"/>
            <a:ext cx="11710737" cy="46714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определение количественных параметров административных процессов на различных уровнях (трудовые затраты и периодичность исполнения различных процедур, необходимых объемов данных, степени отлаженности и автоматизации различных управленческих действий и так далее); </a:t>
            </a:r>
          </a:p>
          <a:p>
            <a:r>
              <a:rPr lang="ru-RU" dirty="0" smtClean="0"/>
              <a:t>установление условий материального поощрения отделов и индивидуальных работников; </a:t>
            </a:r>
          </a:p>
          <a:p>
            <a:r>
              <a:rPr lang="ru-RU" dirty="0" smtClean="0"/>
              <a:t>ясная процедура прохождения профессиональной подготовки, тренингов, образовательных курсов и повышения квалификации работников управленческого труда.</a:t>
            </a:r>
          </a:p>
        </p:txBody>
      </p:sp>
    </p:spTree>
    <p:extLst>
      <p:ext uri="{BB962C8B-B14F-4D97-AF65-F5344CB8AC3E}">
        <p14:creationId xmlns:p14="http://schemas.microsoft.com/office/powerpoint/2010/main" val="307657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Регламентация в менеджменте может быть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авильный пятиугольник 3"/>
          <p:cNvSpPr/>
          <p:nvPr/>
        </p:nvSpPr>
        <p:spPr>
          <a:xfrm>
            <a:off x="673768" y="1950660"/>
            <a:ext cx="10680032" cy="2059865"/>
          </a:xfrm>
          <a:prstGeom prst="pent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статичной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4122821"/>
            <a:ext cx="10515600" cy="2422358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4800" b="1" dirty="0" smtClean="0"/>
              <a:t>динамичной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114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Статичная регламентация устанавливает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444916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состояние элементов системы менеджмента;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задачи каждого отдельного элемента;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Позицию  в управленческой иерархии;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/>
              <a:t>взаимные отношения с другими элементами.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504" y="2734469"/>
            <a:ext cx="4166937" cy="29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06679"/>
            <a:ext cx="11790946" cy="68387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Динамичная регламентация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5913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предоставляет возможность регулировать рабочие часы или выполнение административных процессов в контексте используемого времени. </a:t>
            </a:r>
          </a:p>
          <a:p>
            <a:r>
              <a:rPr lang="ru-RU" b="1" u="sng" dirty="0" smtClean="0">
                <a:solidFill>
                  <a:schemeClr val="tx2"/>
                </a:solidFill>
              </a:rPr>
              <a:t>К динамичным регламентам относятся: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правила осуществления определенных административных функций и процессов,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расписание для руководящих работников, специалистов и сотрудников,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деятельность отделов административного блока,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регламент встреч, переговоров и совещаний.</a:t>
            </a:r>
          </a:p>
        </p:txBody>
      </p:sp>
    </p:spTree>
    <p:extLst>
      <p:ext uri="{BB962C8B-B14F-4D97-AF65-F5344CB8AC3E}">
        <p14:creationId xmlns:p14="http://schemas.microsoft.com/office/powerpoint/2010/main" val="312184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28337"/>
            <a:ext cx="12079705" cy="1562351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Перечень регламентов управленческого труда, требующих  устойчивых форм документирования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324078"/>
              </p:ext>
            </p:extLst>
          </p:nvPr>
        </p:nvGraphicFramePr>
        <p:xfrm>
          <a:off x="128336" y="1825625"/>
          <a:ext cx="11774906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1087"/>
                <a:gridCol w="48838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Наименование регламентов управленческого труда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Наименование элемента системы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1.Схема функциональных взаимосвязей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Функции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2.Функциональная матрица разделения труда в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подразделениях аппарата управления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Функции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3.Типовые структуры аппарата управления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Оргструктура</a:t>
                      </a:r>
                      <a:r>
                        <a:rPr lang="ru-RU" sz="2400" dirty="0" smtClean="0"/>
                        <a:t>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4.Сводная карта процедур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5.Структура трудоемкости процедур (операций)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6.Оперограмма процесса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7.Органограмма процесса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8.Логико-информационная схема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 управления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28337"/>
            <a:ext cx="12079705" cy="1562351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Перечень регламентов управленческого труда, требующих  устойчивых форм документирования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956760"/>
              </p:ext>
            </p:extLst>
          </p:nvPr>
        </p:nvGraphicFramePr>
        <p:xfrm>
          <a:off x="128336" y="1825621"/>
          <a:ext cx="11774906" cy="4815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8106"/>
                <a:gridCol w="4876800"/>
              </a:tblGrid>
              <a:tr h="90296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Наименование регламентов управленческого труда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Наименование элемента системы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50164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9. </a:t>
                      </a:r>
                      <a:r>
                        <a:rPr lang="ru-RU" sz="2400" dirty="0" err="1" smtClean="0"/>
                        <a:t>Документограмма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Технология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50164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10.Схема документооборота в системе управления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Информация</a:t>
                      </a:r>
                      <a:endParaRPr lang="ru-RU" sz="2400" dirty="0"/>
                    </a:p>
                  </a:txBody>
                  <a:tcPr/>
                </a:tc>
              </a:tr>
              <a:tr h="50164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11. Схема информационных потоков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Информация</a:t>
                      </a:r>
                      <a:endParaRPr lang="ru-RU" sz="2400" dirty="0"/>
                    </a:p>
                  </a:txBody>
                  <a:tcPr/>
                </a:tc>
              </a:tr>
              <a:tr h="50164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12. Штатное расписание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Кадры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90296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13. Квалификационный справочник должностей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руководителей, специалистов и служащих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Кадры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50164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14. Устав организации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Методы организации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50164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 smtClean="0"/>
                        <a:t>15. Положения о структурных подразделениях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Методы организации управления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5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28337"/>
            <a:ext cx="12079705" cy="1562351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Перечень регламентов управленческого труда, требующих  устойчивых форм документирования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835808"/>
              </p:ext>
            </p:extLst>
          </p:nvPr>
        </p:nvGraphicFramePr>
        <p:xfrm>
          <a:off x="128336" y="1825620"/>
          <a:ext cx="11774906" cy="4456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5390"/>
                <a:gridCol w="5149516"/>
              </a:tblGrid>
              <a:tr h="119524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Наименование регламентов управленческого труда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Наименование элемента системы управления</a:t>
                      </a:r>
                      <a:endParaRPr lang="ru-RU" sz="2400" dirty="0"/>
                    </a:p>
                  </a:txBody>
                  <a:tcPr/>
                </a:tc>
              </a:tr>
              <a:tr h="66402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800" dirty="0" smtClean="0"/>
                        <a:t>Должностные инструкции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Методы организации управления</a:t>
                      </a:r>
                      <a:endParaRPr lang="ru-RU" sz="2800" dirty="0"/>
                    </a:p>
                  </a:txBody>
                  <a:tcPr/>
                </a:tc>
              </a:tr>
              <a:tr h="66402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800" dirty="0" smtClean="0"/>
                        <a:t>Перечень комплекса технических средств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Технические средства управления</a:t>
                      </a:r>
                      <a:endParaRPr lang="ru-RU" sz="2800" dirty="0"/>
                    </a:p>
                  </a:txBody>
                  <a:tcPr/>
                </a:tc>
              </a:tr>
              <a:tr h="10893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800" dirty="0" smtClean="0"/>
                        <a:t>План размещения и планировки помещений для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800" dirty="0" smtClean="0"/>
                        <a:t>подразделений системы управления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Технические средства управления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74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err="1" smtClean="0"/>
              <a:t>Оперограмма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 - отвечает за выполнение функции, обобщает результаты, организует ее выполнение;</a:t>
            </a:r>
          </a:p>
          <a:p>
            <a:endParaRPr lang="ru-RU" dirty="0" smtClean="0"/>
          </a:p>
          <a:p>
            <a:r>
              <a:rPr lang="ru-RU" dirty="0" smtClean="0"/>
              <a:t>П - представляет предложения, информацию, необходимую для выполнения данной функции;</a:t>
            </a:r>
          </a:p>
          <a:p>
            <a:endParaRPr lang="ru-RU" dirty="0" smtClean="0"/>
          </a:p>
          <a:p>
            <a:r>
              <a:rPr lang="ru-RU" dirty="0" smtClean="0"/>
              <a:t>У - участвует в обсуждении и подготовке отдельных вопросов по выполнению данной функции;</a:t>
            </a:r>
          </a:p>
          <a:p>
            <a:endParaRPr lang="ru-RU" dirty="0" smtClean="0"/>
          </a:p>
          <a:p>
            <a:r>
              <a:rPr lang="ru-RU" dirty="0" smtClean="0"/>
              <a:t>С - согласовывает подготовленный документ или отдельные вопросы по данной функции;</a:t>
            </a:r>
          </a:p>
          <a:p>
            <a:endParaRPr lang="ru-RU" dirty="0" smtClean="0"/>
          </a:p>
          <a:p>
            <a:r>
              <a:rPr lang="ru-RU" dirty="0" smtClean="0"/>
              <a:t>Р - принимает решения (утверждает, подписывает документы, отчёты).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89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491797"/>
              </p:ext>
            </p:extLst>
          </p:nvPr>
        </p:nvGraphicFramePr>
        <p:xfrm>
          <a:off x="180474" y="173288"/>
          <a:ext cx="11770895" cy="647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179"/>
                <a:gridCol w="2354179"/>
                <a:gridCol w="2354179"/>
                <a:gridCol w="2354179"/>
                <a:gridCol w="2354179"/>
              </a:tblGrid>
              <a:tr h="102987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</a:p>
                    <a:p>
                      <a:r>
                        <a:rPr lang="ru-RU" dirty="0" smtClean="0"/>
                        <a:t>функций отдела </a:t>
                      </a:r>
                    </a:p>
                    <a:p>
                      <a:r>
                        <a:rPr lang="ru-RU" dirty="0" smtClean="0"/>
                        <a:t>управления </a:t>
                      </a:r>
                    </a:p>
                    <a:p>
                      <a:r>
                        <a:rPr lang="ru-RU" dirty="0" smtClean="0"/>
                        <a:t>персоналом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Руководитель отдела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Специалист по подбору персонала (собеседование, оформление, учёт)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Менеджер по развитию и обучению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Менеджер по кадрам (оценка,  корпоративная культура)</a:t>
                      </a:r>
                      <a:endParaRPr lang="ru-RU" dirty="0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Подбор и </a:t>
                      </a:r>
                    </a:p>
                    <a:p>
                      <a:r>
                        <a:rPr lang="ru-RU" dirty="0" smtClean="0"/>
                        <a:t>расстановка </a:t>
                      </a:r>
                    </a:p>
                    <a:p>
                      <a:r>
                        <a:rPr lang="ru-RU" dirty="0" smtClean="0"/>
                        <a:t>персонала по их </a:t>
                      </a:r>
                    </a:p>
                    <a:p>
                      <a:r>
                        <a:rPr lang="ru-RU" dirty="0" smtClean="0"/>
                        <a:t>деловым и </a:t>
                      </a:r>
                    </a:p>
                    <a:p>
                      <a:r>
                        <a:rPr lang="ru-RU" dirty="0" smtClean="0"/>
                        <a:t>профессиональным </a:t>
                      </a:r>
                    </a:p>
                    <a:p>
                      <a:r>
                        <a:rPr lang="ru-RU" dirty="0" smtClean="0"/>
                        <a:t>качествам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Рассмотрение </a:t>
                      </a:r>
                    </a:p>
                    <a:p>
                      <a:r>
                        <a:rPr lang="ru-RU" dirty="0" smtClean="0"/>
                        <a:t>предложений о </a:t>
                      </a:r>
                    </a:p>
                    <a:p>
                      <a:r>
                        <a:rPr lang="ru-RU" dirty="0" smtClean="0"/>
                        <a:t>выдвижении на </a:t>
                      </a:r>
                    </a:p>
                    <a:p>
                      <a:r>
                        <a:rPr lang="ru-RU" dirty="0" smtClean="0"/>
                        <a:t>должности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Рассмотрение </a:t>
                      </a:r>
                    </a:p>
                    <a:p>
                      <a:r>
                        <a:rPr lang="ru-RU" dirty="0" smtClean="0"/>
                        <a:t>представлений о </a:t>
                      </a:r>
                    </a:p>
                    <a:p>
                      <a:r>
                        <a:rPr lang="ru-RU" dirty="0" smtClean="0"/>
                        <a:t>поощрении и </a:t>
                      </a:r>
                    </a:p>
                    <a:p>
                      <a:r>
                        <a:rPr lang="ru-RU" dirty="0" smtClean="0"/>
                        <a:t>премировании </a:t>
                      </a:r>
                    </a:p>
                    <a:p>
                      <a:r>
                        <a:rPr lang="ru-RU" dirty="0" smtClean="0"/>
                        <a:t>работников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Анализ текучести </a:t>
                      </a:r>
                    </a:p>
                    <a:p>
                      <a:r>
                        <a:rPr lang="ru-RU" dirty="0" smtClean="0"/>
                        <a:t>кадров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12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752266"/>
              </p:ext>
            </p:extLst>
          </p:nvPr>
        </p:nvGraphicFramePr>
        <p:xfrm>
          <a:off x="180474" y="173288"/>
          <a:ext cx="11770895" cy="5931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179"/>
                <a:gridCol w="2354179"/>
                <a:gridCol w="2354179"/>
                <a:gridCol w="2354179"/>
                <a:gridCol w="2354179"/>
              </a:tblGrid>
              <a:tr h="102987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</a:p>
                    <a:p>
                      <a:r>
                        <a:rPr lang="ru-RU" dirty="0" smtClean="0"/>
                        <a:t>функций отдела </a:t>
                      </a:r>
                    </a:p>
                    <a:p>
                      <a:r>
                        <a:rPr lang="ru-RU" dirty="0" smtClean="0"/>
                        <a:t>управления </a:t>
                      </a:r>
                    </a:p>
                    <a:p>
                      <a:r>
                        <a:rPr lang="ru-RU" dirty="0" smtClean="0"/>
                        <a:t>персоналом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Руководитель отдела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Специалист по подбору персонала (собеседование, оформление, учёт)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Менеджер по развитию и обучению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Менеджер по кадрам (оценка,  корпоративная культура)</a:t>
                      </a:r>
                      <a:endParaRPr lang="ru-RU" dirty="0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Контроль за </a:t>
                      </a:r>
                    </a:p>
                    <a:p>
                      <a:r>
                        <a:rPr lang="ru-RU" dirty="0" smtClean="0"/>
                        <a:t>состоянием работы </a:t>
                      </a:r>
                    </a:p>
                    <a:p>
                      <a:r>
                        <a:rPr lang="ru-RU" dirty="0" smtClean="0"/>
                        <a:t>кадров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Анализ </a:t>
                      </a:r>
                    </a:p>
                    <a:p>
                      <a:r>
                        <a:rPr lang="ru-RU" dirty="0" smtClean="0"/>
                        <a:t>профессионального,</a:t>
                      </a:r>
                    </a:p>
                    <a:p>
                      <a:r>
                        <a:rPr lang="ru-RU" dirty="0" smtClean="0"/>
                        <a:t>образовательного, </a:t>
                      </a:r>
                    </a:p>
                    <a:p>
                      <a:r>
                        <a:rPr lang="ru-RU" dirty="0" smtClean="0"/>
                        <a:t>возрастного </a:t>
                      </a:r>
                    </a:p>
                    <a:p>
                      <a:r>
                        <a:rPr lang="ru-RU" dirty="0" smtClean="0"/>
                        <a:t>состава персонала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Внесение </a:t>
                      </a:r>
                    </a:p>
                    <a:p>
                      <a:r>
                        <a:rPr lang="ru-RU" dirty="0" smtClean="0"/>
                        <a:t>предложений по </a:t>
                      </a:r>
                    </a:p>
                    <a:p>
                      <a:r>
                        <a:rPr lang="ru-RU" dirty="0" smtClean="0"/>
                        <a:t>улучшению </a:t>
                      </a:r>
                    </a:p>
                    <a:p>
                      <a:r>
                        <a:rPr lang="ru-RU" dirty="0" smtClean="0"/>
                        <a:t>качественного </a:t>
                      </a:r>
                    </a:p>
                    <a:p>
                      <a:r>
                        <a:rPr lang="ru-RU" dirty="0" smtClean="0"/>
                        <a:t>состава кадров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Проведение работ с</a:t>
                      </a:r>
                    </a:p>
                    <a:p>
                      <a:r>
                        <a:rPr lang="ru-RU" dirty="0" smtClean="0"/>
                        <a:t>резервом кадров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27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601215"/>
              </p:ext>
            </p:extLst>
          </p:nvPr>
        </p:nvGraphicFramePr>
        <p:xfrm>
          <a:off x="180474" y="173288"/>
          <a:ext cx="11770895" cy="6559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179"/>
                <a:gridCol w="2354179"/>
                <a:gridCol w="2354179"/>
                <a:gridCol w="2354179"/>
                <a:gridCol w="2354179"/>
              </a:tblGrid>
              <a:tr h="102987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</a:t>
                      </a:r>
                    </a:p>
                    <a:p>
                      <a:r>
                        <a:rPr lang="ru-RU" dirty="0" smtClean="0"/>
                        <a:t>функций отдела </a:t>
                      </a:r>
                    </a:p>
                    <a:p>
                      <a:r>
                        <a:rPr lang="ru-RU" dirty="0" smtClean="0"/>
                        <a:t>управления </a:t>
                      </a:r>
                    </a:p>
                    <a:p>
                      <a:r>
                        <a:rPr lang="ru-RU" dirty="0" smtClean="0"/>
                        <a:t>персоналом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Руководитель отдела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Специалист по подбору персонала (собеседование, оформление, учёт)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Менеджер по развитию и обучению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Менеджер по кадрам (оценка,  корпоративная культура)</a:t>
                      </a:r>
                      <a:endParaRPr lang="ru-RU" dirty="0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Ведение учета </a:t>
                      </a:r>
                    </a:p>
                    <a:p>
                      <a:r>
                        <a:rPr lang="ru-RU" dirty="0" smtClean="0"/>
                        <a:t>работников, </a:t>
                      </a:r>
                    </a:p>
                    <a:p>
                      <a:r>
                        <a:rPr lang="ru-RU" dirty="0" smtClean="0"/>
                        <a:t>военнообязанных, </a:t>
                      </a:r>
                    </a:p>
                    <a:p>
                      <a:r>
                        <a:rPr lang="ru-RU" dirty="0" smtClean="0"/>
                        <a:t>пенсионеров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Оформление </a:t>
                      </a:r>
                    </a:p>
                    <a:p>
                      <a:r>
                        <a:rPr lang="ru-RU" dirty="0" smtClean="0"/>
                        <a:t>документации при </a:t>
                      </a:r>
                    </a:p>
                    <a:p>
                      <a:r>
                        <a:rPr lang="ru-RU" dirty="0" smtClean="0"/>
                        <a:t>приеме, увольнении</a:t>
                      </a:r>
                    </a:p>
                    <a:p>
                      <a:r>
                        <a:rPr lang="ru-RU" dirty="0" smtClean="0"/>
                        <a:t>работников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Ведение трудовых </a:t>
                      </a:r>
                    </a:p>
                    <a:p>
                      <a:r>
                        <a:rPr lang="ru-RU" dirty="0" smtClean="0"/>
                        <a:t>книжек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Рассмотрение </a:t>
                      </a:r>
                    </a:p>
                    <a:p>
                      <a:r>
                        <a:rPr lang="ru-RU" dirty="0" smtClean="0"/>
                        <a:t>писем, жалоб, </a:t>
                      </a:r>
                    </a:p>
                    <a:p>
                      <a:r>
                        <a:rPr lang="ru-RU" dirty="0" smtClean="0"/>
                        <a:t>заявлений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02123">
                <a:tc>
                  <a:txBody>
                    <a:bodyPr/>
                    <a:lstStyle/>
                    <a:p>
                      <a:r>
                        <a:rPr lang="ru-RU" dirty="0" smtClean="0"/>
                        <a:t>Подготовка годовых</a:t>
                      </a:r>
                    </a:p>
                    <a:p>
                      <a:r>
                        <a:rPr lang="ru-RU" dirty="0" smtClean="0"/>
                        <a:t>отчетов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23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804</Words>
  <Application>Microsoft Office PowerPoint</Application>
  <PresentationFormat>Широкоэкранный</PresentationFormat>
  <Paragraphs>172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        Регламентация управленческого труда. Лекция 4.  </vt:lpstr>
      <vt:lpstr>Презентация PowerPoint</vt:lpstr>
      <vt:lpstr> Регламентация управленческой деятельности осуществляется в следующих областях </vt:lpstr>
      <vt:lpstr>Презентация PowerPoint</vt:lpstr>
      <vt:lpstr>Что даёт регламентация?</vt:lpstr>
      <vt:lpstr>Регламентация в системе менеджмента обеспечивает:</vt:lpstr>
      <vt:lpstr>Регламентация в системе менеджмента обеспечивает:</vt:lpstr>
      <vt:lpstr>Регламентация в системе менеджмента обеспечивает:</vt:lpstr>
      <vt:lpstr>Регламентация в менеджменте может быть </vt:lpstr>
      <vt:lpstr>Статичная регламентация устанавливает</vt:lpstr>
      <vt:lpstr>Динамичная регламентация </vt:lpstr>
      <vt:lpstr>Перечень регламентов управленческого труда, требующих  устойчивых форм документирования</vt:lpstr>
      <vt:lpstr>Перечень регламентов управленческого труда, требующих  устойчивых форм документирования</vt:lpstr>
      <vt:lpstr>Перечень регламентов управленческого труда, требующих  устойчивых форм документирования</vt:lpstr>
      <vt:lpstr>Оперограмма</vt:lpstr>
      <vt:lpstr>Презентация PowerPoint</vt:lpstr>
      <vt:lpstr>Презентация PowerPoint</vt:lpstr>
      <vt:lpstr>Презентация PowerPoint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Регламентация управленческого труда. Лекция 4.  </dc:title>
  <dc:creator>Николаева Виктория</dc:creator>
  <cp:lastModifiedBy>Николаева Виктория</cp:lastModifiedBy>
  <cp:revision>33</cp:revision>
  <dcterms:created xsi:type="dcterms:W3CDTF">2017-02-15T01:19:18Z</dcterms:created>
  <dcterms:modified xsi:type="dcterms:W3CDTF">2017-02-15T04:53:44Z</dcterms:modified>
</cp:coreProperties>
</file>