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80" r:id="rId23"/>
    <p:sldId id="279" r:id="rId24"/>
  </p:sldIdLst>
  <p:sldSz cx="12192000" cy="6858000"/>
  <p:notesSz cx="6858000" cy="9144000"/>
  <p:custDataLst>
    <p:tags r:id="rId25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30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96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73487" y="188242"/>
            <a:ext cx="6503831" cy="945099"/>
          </a:xfrm>
        </p:spPr>
        <p:txBody>
          <a:bodyPr>
            <a:noAutofit/>
          </a:bodyPr>
          <a:lstStyle/>
          <a:p>
            <a:pPr algn="l"/>
            <a:r>
              <a:rPr lang="ru-RU" sz="4400" dirty="0">
                <a:solidFill>
                  <a:schemeClr val="tx1"/>
                </a:solidFill>
                <a:effectLst/>
              </a:rPr>
              <a:t>КАФЕДРА ЭКОНОМИКИ</a:t>
            </a:r>
            <a:r>
              <a:rPr lang="ru-RU" sz="7200" dirty="0">
                <a:solidFill>
                  <a:schemeClr val="tx1"/>
                </a:solidFill>
              </a:rPr>
              <a:t/>
            </a:r>
            <a:br>
              <a:rPr lang="ru-RU" sz="7200" dirty="0">
                <a:solidFill>
                  <a:schemeClr val="tx1"/>
                </a:solidFill>
              </a:rPr>
            </a:br>
            <a:endParaRPr lang="ru-RU" sz="7200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73487" y="1133341"/>
            <a:ext cx="9144000" cy="1133341"/>
          </a:xfrm>
        </p:spPr>
        <p:txBody>
          <a:bodyPr>
            <a:noAutofit/>
          </a:bodyPr>
          <a:lstStyle/>
          <a:p>
            <a:pPr algn="l"/>
            <a:r>
              <a:rPr lang="ru-RU" sz="2800" dirty="0" smtClean="0">
                <a:solidFill>
                  <a:schemeClr val="tx1"/>
                </a:solidFill>
              </a:rPr>
              <a:t>Преподаватель: КЭН, доцент</a:t>
            </a:r>
          </a:p>
          <a:p>
            <a:pPr algn="l"/>
            <a:r>
              <a:rPr lang="ru-RU" sz="2800" dirty="0" smtClean="0">
                <a:solidFill>
                  <a:schemeClr val="tx1"/>
                </a:solidFill>
              </a:rPr>
              <a:t>Василенко Марина Евгеньевна</a:t>
            </a:r>
            <a:endParaRPr lang="ru-RU" sz="2800" dirty="0">
              <a:solidFill>
                <a:schemeClr val="tx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7955" y="5503453"/>
            <a:ext cx="588135" cy="12515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502276" y="2653049"/>
            <a:ext cx="10985680" cy="144655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solidFill>
                  <a:srgbClr val="123034"/>
                </a:solidFill>
              </a:rPr>
              <a:t>Аудит материально-производственных запасов</a:t>
            </a:r>
          </a:p>
        </p:txBody>
      </p:sp>
    </p:spTree>
    <p:extLst>
      <p:ext uri="{BB962C8B-B14F-4D97-AF65-F5344CB8AC3E}">
        <p14:creationId xmlns:p14="http://schemas.microsoft.com/office/powerpoint/2010/main" val="1080837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20000" y="852854"/>
            <a:ext cx="10233800" cy="5324109"/>
          </a:xfrm>
        </p:spPr>
        <p:txBody>
          <a:bodyPr/>
          <a:lstStyle/>
          <a:p>
            <a:pPr marL="0" indent="0">
              <a:buNone/>
            </a:pPr>
            <a:r>
              <a:rPr lang="ru-RU" sz="4000" dirty="0"/>
              <a:t>Целью аудиторской проверки учета операций с производственными запасами является </a:t>
            </a:r>
            <a:r>
              <a:rPr lang="ru-RU" sz="4000" b="1" dirty="0"/>
              <a:t>изучение правильности организации учета поступления и использования материалов на предприятии.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83345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200" dirty="0"/>
              <a:t>Для достижения поставленной цели аудитор должен решить следующие задачи: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20000" y="1825625"/>
            <a:ext cx="10233800" cy="4654306"/>
          </a:xfrm>
        </p:spPr>
        <p:txBody>
          <a:bodyPr>
            <a:normAutofit lnSpcReduction="10000"/>
          </a:bodyPr>
          <a:lstStyle/>
          <a:p>
            <a:r>
              <a:rPr lang="ru-RU" sz="3200" dirty="0"/>
              <a:t>изучить состав материальных ценностей;</a:t>
            </a:r>
          </a:p>
          <a:p>
            <a:r>
              <a:rPr lang="ru-RU" sz="3200" dirty="0"/>
              <a:t>ознакомиться с организацией складского хозяйства и условиями  хранения материалов; </a:t>
            </a:r>
          </a:p>
          <a:p>
            <a:r>
              <a:rPr lang="ru-RU" sz="3200" dirty="0"/>
              <a:t>подтвердить правильность оценки материалов в текущем учете и отчетности; </a:t>
            </a:r>
          </a:p>
          <a:p>
            <a:r>
              <a:rPr lang="ru-RU" sz="3200" dirty="0"/>
              <a:t>изучить порядок отражения в учете операций по поступлению, использованию и реализации материально-производственных запасов; </a:t>
            </a:r>
          </a:p>
          <a:p>
            <a:r>
              <a:rPr lang="ru-RU" sz="3200" dirty="0"/>
              <a:t>оценить качество проводимых инвентаризаций материальных ценностей.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2967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dirty="0"/>
              <a:t>Источниками информации для аудитора являются: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20000" y="1825625"/>
            <a:ext cx="10233800" cy="4663098"/>
          </a:xfrm>
        </p:spPr>
        <p:txBody>
          <a:bodyPr>
            <a:normAutofit/>
          </a:bodyPr>
          <a:lstStyle/>
          <a:p>
            <a:r>
              <a:rPr lang="ru-RU" sz="3200" dirty="0"/>
              <a:t>положение об учетной политике предприятия; </a:t>
            </a:r>
          </a:p>
          <a:p>
            <a:r>
              <a:rPr lang="ru-RU" sz="3200" dirty="0"/>
              <a:t>договоры поставки; </a:t>
            </a:r>
          </a:p>
          <a:p>
            <a:r>
              <a:rPr lang="ru-RU" sz="3200" dirty="0"/>
              <a:t>номенклатура-ценник;</a:t>
            </a:r>
          </a:p>
          <a:p>
            <a:r>
              <a:rPr lang="ru-RU" sz="3200" dirty="0"/>
              <a:t>книга покупок; </a:t>
            </a:r>
          </a:p>
          <a:p>
            <a:r>
              <a:rPr lang="ru-RU" sz="3200" dirty="0"/>
              <a:t>книга продаж;</a:t>
            </a:r>
          </a:p>
          <a:p>
            <a:r>
              <a:rPr lang="ru-RU" sz="3200" dirty="0"/>
              <a:t> договоры с материально-ответственными лицами; </a:t>
            </a:r>
          </a:p>
          <a:p>
            <a:r>
              <a:rPr lang="ru-RU" sz="3200" dirty="0"/>
              <a:t>инвентаризационные описи материально-производственных запасов и сличительные ведомости; </a:t>
            </a:r>
          </a:p>
          <a:p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855021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20000" y="800100"/>
            <a:ext cx="10233800" cy="5376863"/>
          </a:xfrm>
        </p:spPr>
        <p:txBody>
          <a:bodyPr>
            <a:normAutofit/>
          </a:bodyPr>
          <a:lstStyle/>
          <a:p>
            <a:r>
              <a:rPr lang="ru-RU" dirty="0"/>
              <a:t>первичные документы по движению материалов: товарно-транспортные накладные, счета-фактуры, доверенности (формы № М-2 и № М-2а); приходные ордера (форма № М-4), акты о приемке материалов (форма № М-7), накладные на отпуск материалов на сторону (форма № М-15), </a:t>
            </a:r>
            <a:r>
              <a:rPr lang="ru-RU" dirty="0" err="1"/>
              <a:t>лимитно</a:t>
            </a:r>
            <a:r>
              <a:rPr lang="ru-RU" dirty="0"/>
              <a:t>-заборные карты (форма № М-8), требования-накладные (форма №М-11), карточки складского учета материалов (форма № М-17); </a:t>
            </a:r>
          </a:p>
          <a:p>
            <a:r>
              <a:rPr lang="ru-RU" dirty="0"/>
              <a:t>учетные регистры по счетам 10, 15,16, 19, 10, 25, 26, 41, 91, 60, 76 и др.; </a:t>
            </a:r>
          </a:p>
          <a:p>
            <a:r>
              <a:rPr lang="ru-RU" dirty="0"/>
              <a:t>главная книга, отчетность предприятия.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96869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dirty="0"/>
              <a:t>При проверке бухгалтерского учета операций </a:t>
            </a:r>
            <a:r>
              <a:rPr lang="ru-RU" sz="4000" dirty="0" smtClean="0"/>
              <a:t>следует </a:t>
            </a:r>
            <a:r>
              <a:rPr lang="ru-RU" sz="4000" dirty="0"/>
              <a:t>пользоваться следующими нормативными </a:t>
            </a:r>
            <a:r>
              <a:rPr lang="ru-RU" sz="4000" dirty="0" smtClean="0"/>
              <a:t>документами: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20000" y="2171699"/>
            <a:ext cx="10233800" cy="4466493"/>
          </a:xfrm>
        </p:spPr>
        <p:txBody>
          <a:bodyPr>
            <a:noAutofit/>
          </a:bodyPr>
          <a:lstStyle/>
          <a:p>
            <a:r>
              <a:rPr lang="ru-RU" sz="3000" dirty="0"/>
              <a:t>ПБУ 5/01 «Учет материально-производственных запасов», утвержденным приказом Минфина РФ от 9.06.2001 № 44н</a:t>
            </a:r>
            <a:r>
              <a:rPr lang="ru-RU" sz="3000" dirty="0" smtClean="0"/>
              <a:t>.</a:t>
            </a:r>
          </a:p>
          <a:p>
            <a:endParaRPr lang="ru-RU" sz="3000" dirty="0"/>
          </a:p>
          <a:p>
            <a:r>
              <a:rPr lang="ru-RU" sz="3000" dirty="0"/>
              <a:t>Методическими указаниями по бухгалтерскому учету материально-производственных запасов, утвержденными приказом Минфина РФ от 28.12.2001 № 119н</a:t>
            </a:r>
            <a:r>
              <a:rPr lang="ru-RU" sz="3000" dirty="0" smtClean="0"/>
              <a:t>.</a:t>
            </a:r>
          </a:p>
          <a:p>
            <a:endParaRPr lang="ru-RU" sz="3000" dirty="0"/>
          </a:p>
          <a:p>
            <a:r>
              <a:rPr lang="ru-RU" sz="3000" dirty="0"/>
              <a:t> Постановлением Госкомстата России от 30.10.97 № 71а.</a:t>
            </a:r>
          </a:p>
          <a:p>
            <a:endParaRPr lang="ru-RU" sz="3000" dirty="0"/>
          </a:p>
        </p:txBody>
      </p:sp>
    </p:spTree>
    <p:extLst>
      <p:ext uri="{BB962C8B-B14F-4D97-AF65-F5344CB8AC3E}">
        <p14:creationId xmlns:p14="http://schemas.microsoft.com/office/powerpoint/2010/main" val="2891836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20000" y="940777"/>
            <a:ext cx="10233800" cy="52361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000" dirty="0"/>
              <a:t>Проверка сохранности и использования товарно-материальных ценностей на предприятии начинается с ознакомления с работой материального отдела бухгалтерии.</a:t>
            </a:r>
          </a:p>
          <a:p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2610944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Объектами внимания аудитора являются: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20000" y="1825625"/>
            <a:ext cx="10233800" cy="4724644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состав, подчиненность и квалификация учетных кадров; </a:t>
            </a:r>
          </a:p>
          <a:p>
            <a:r>
              <a:rPr lang="ru-RU" dirty="0"/>
              <a:t>перечень используемых нормативных документов; </a:t>
            </a:r>
          </a:p>
          <a:p>
            <a:r>
              <a:rPr lang="ru-RU" dirty="0"/>
              <a:t>наличие графика (схемы) документооборота; </a:t>
            </a:r>
          </a:p>
          <a:p>
            <a:r>
              <a:rPr lang="ru-RU" dirty="0"/>
              <a:t>обоснованность выбора в учетной политике организационных, методических и технических аспектов по данному участку учета; </a:t>
            </a:r>
          </a:p>
          <a:p>
            <a:r>
              <a:rPr lang="ru-RU" dirty="0" smtClean="0"/>
              <a:t>наличие схем отражения на счетах бухгалтерского учета хозяйственных операций с материалами;</a:t>
            </a:r>
          </a:p>
          <a:p>
            <a:r>
              <a:rPr lang="ru-RU" dirty="0" smtClean="0"/>
              <a:t> используемые методы внутреннего контроля (инвентаризация, документирование, </a:t>
            </a:r>
            <a:r>
              <a:rPr lang="ru-RU" dirty="0" err="1" smtClean="0"/>
              <a:t>партионный</a:t>
            </a:r>
            <a:r>
              <a:rPr lang="ru-RU" dirty="0" smtClean="0"/>
              <a:t> раскрой и др.) для проверки отклонений фактического расхода материалов от норм; </a:t>
            </a:r>
          </a:p>
          <a:p>
            <a:r>
              <a:rPr lang="ru-RU" dirty="0" smtClean="0"/>
              <a:t>соблюдение сроков проведения инвентаризаций товарно-материальных ценностей и порядок оформления их результатов.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69546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20000" y="817685"/>
            <a:ext cx="10233800" cy="535927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000" dirty="0"/>
              <a:t>Аудитор изучает, в результате каких операций материально-производственные ресурсы поступают на предприятие и осуществляется их расход. Все эти операции могут быть классифицированы аудитором на </a:t>
            </a:r>
            <a:r>
              <a:rPr lang="ru-RU" sz="4000" b="1" dirty="0"/>
              <a:t>типичные</a:t>
            </a:r>
            <a:r>
              <a:rPr lang="ru-RU" sz="4000" dirty="0"/>
              <a:t> и </a:t>
            </a:r>
            <a:r>
              <a:rPr lang="ru-RU" sz="4000" b="1" dirty="0"/>
              <a:t>нетипичные</a:t>
            </a:r>
            <a:r>
              <a:rPr lang="ru-RU" sz="4000" dirty="0"/>
              <a:t>.</a:t>
            </a:r>
          </a:p>
          <a:p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331411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20000" y="931985"/>
            <a:ext cx="10233800" cy="524497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b="1" dirty="0"/>
              <a:t>Типичные</a:t>
            </a:r>
            <a:r>
              <a:rPr lang="ru-RU" sz="3600" dirty="0"/>
              <a:t> операции  проверяются выборочно.</a:t>
            </a:r>
          </a:p>
          <a:p>
            <a:endParaRPr lang="ru-RU" sz="3600" dirty="0"/>
          </a:p>
          <a:p>
            <a:pPr marL="0" indent="0">
              <a:buNone/>
            </a:pPr>
            <a:r>
              <a:rPr lang="ru-RU" sz="3600" b="1" dirty="0"/>
              <a:t>Нетипичные</a:t>
            </a:r>
            <a:r>
              <a:rPr lang="ru-RU" sz="3600" dirty="0"/>
              <a:t> подвергаются сплошному изучению.</a:t>
            </a:r>
          </a:p>
          <a:p>
            <a:endParaRPr lang="ru-RU" sz="3600" dirty="0"/>
          </a:p>
          <a:p>
            <a:pPr marL="0" indent="0">
              <a:buNone/>
            </a:pPr>
            <a:r>
              <a:rPr lang="ru-RU" sz="3600" dirty="0"/>
              <a:t>Контрольные процедуры в обоих случаях направлены на анализ документации, подтверждающей операции по движению материалов, и оценку правильности отражения этих операций на счетах бухгалтерского учета.</a:t>
            </a:r>
          </a:p>
          <a:p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587093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400" dirty="0"/>
              <a:t>В</a:t>
            </a:r>
            <a:r>
              <a:rPr lang="ru-RU" sz="4400" dirty="0" smtClean="0"/>
              <a:t> </a:t>
            </a:r>
            <a:r>
              <a:rPr lang="ru-RU" sz="4400" dirty="0"/>
              <a:t>производственном процессе материалы подразделяются на следующие группы: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сырье и основные материалы, </a:t>
            </a:r>
          </a:p>
          <a:p>
            <a:r>
              <a:rPr lang="ru-RU" dirty="0"/>
              <a:t>вспомогательные материалы, </a:t>
            </a:r>
          </a:p>
          <a:p>
            <a:r>
              <a:rPr lang="ru-RU" dirty="0"/>
              <a:t>покупные полуфабрикаты и комплектующие изделия, </a:t>
            </a:r>
          </a:p>
          <a:p>
            <a:r>
              <a:rPr lang="ru-RU" dirty="0"/>
              <a:t>топливо, </a:t>
            </a:r>
          </a:p>
          <a:p>
            <a:r>
              <a:rPr lang="ru-RU" dirty="0"/>
              <a:t>тара и тарные материалы, </a:t>
            </a:r>
          </a:p>
          <a:p>
            <a:r>
              <a:rPr lang="ru-RU" dirty="0"/>
              <a:t>запасные части,</a:t>
            </a:r>
          </a:p>
          <a:p>
            <a:r>
              <a:rPr lang="ru-RU" dirty="0"/>
              <a:t> прочие материалы, </a:t>
            </a:r>
          </a:p>
          <a:p>
            <a:r>
              <a:rPr lang="ru-RU" dirty="0"/>
              <a:t>строительные материалы, </a:t>
            </a:r>
          </a:p>
          <a:p>
            <a:r>
              <a:rPr lang="ru-RU" dirty="0"/>
              <a:t>инвентарь.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92569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97683"/>
          </a:xfrm>
        </p:spPr>
        <p:txBody>
          <a:bodyPr>
            <a:normAutofit fontScale="90000"/>
          </a:bodyPr>
          <a:lstStyle/>
          <a:p>
            <a:r>
              <a:rPr lang="ru-RU" dirty="0"/>
              <a:t>В бухгалтерском учете должны быть сделаны следующие записи: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20000" y="1679331"/>
            <a:ext cx="10233800" cy="4906107"/>
          </a:xfrm>
        </p:spPr>
        <p:txBody>
          <a:bodyPr>
            <a:normAutofit/>
          </a:bodyPr>
          <a:lstStyle/>
          <a:p>
            <a:r>
              <a:rPr lang="ru-RU" dirty="0" err="1"/>
              <a:t>Дт</a:t>
            </a:r>
            <a:r>
              <a:rPr lang="ru-RU" dirty="0"/>
              <a:t> 10(15) </a:t>
            </a:r>
            <a:r>
              <a:rPr lang="ru-RU" dirty="0" err="1"/>
              <a:t>Кт</a:t>
            </a:r>
            <a:r>
              <a:rPr lang="ru-RU" dirty="0"/>
              <a:t> 60 – оприходованы материалы, поступившие от поставщиков, в том числе иностранных, в  рубли стоимость материальных ценностей пересчитывается по курсу ЦБР на дату совершения хозяйственной операции (перехода права собственности на импортируемое имущество</a:t>
            </a:r>
            <a:r>
              <a:rPr lang="ru-RU" dirty="0" smtClean="0"/>
              <a:t>);</a:t>
            </a:r>
          </a:p>
          <a:p>
            <a:r>
              <a:rPr lang="ru-RU" dirty="0" err="1"/>
              <a:t>Дт</a:t>
            </a:r>
            <a:r>
              <a:rPr lang="ru-RU" dirty="0"/>
              <a:t> 19 </a:t>
            </a:r>
            <a:r>
              <a:rPr lang="ru-RU" dirty="0" err="1"/>
              <a:t>Кт</a:t>
            </a:r>
            <a:r>
              <a:rPr lang="ru-RU" dirty="0"/>
              <a:t> 60 – учтен НДС по приобретенным материальным ценностям, в том числе НДС уплаченный на таможне при импорте (по ГТД</a:t>
            </a:r>
            <a:r>
              <a:rPr lang="ru-RU" dirty="0" smtClean="0"/>
              <a:t>);</a:t>
            </a:r>
            <a:endParaRPr lang="ru-RU" dirty="0"/>
          </a:p>
          <a:p>
            <a:r>
              <a:rPr lang="ru-RU" dirty="0" err="1"/>
              <a:t>Дт</a:t>
            </a:r>
            <a:r>
              <a:rPr lang="ru-RU" dirty="0"/>
              <a:t> 10(15) </a:t>
            </a:r>
            <a:r>
              <a:rPr lang="ru-RU" dirty="0" err="1"/>
              <a:t>Кт</a:t>
            </a:r>
            <a:r>
              <a:rPr lang="ru-RU" dirty="0"/>
              <a:t> 76/ субсчет «Расчеты с транспортной организацией» – включены транспортные расходы в стоимость приобретенных материальных ценностей;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63463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20000" y="1327638"/>
            <a:ext cx="10233800" cy="4849325"/>
          </a:xfrm>
        </p:spPr>
        <p:txBody>
          <a:bodyPr/>
          <a:lstStyle/>
          <a:p>
            <a:r>
              <a:rPr lang="ru-RU" dirty="0" err="1"/>
              <a:t>Дт</a:t>
            </a:r>
            <a:r>
              <a:rPr lang="ru-RU" dirty="0"/>
              <a:t> 19 </a:t>
            </a:r>
            <a:r>
              <a:rPr lang="ru-RU" dirty="0" err="1"/>
              <a:t>Кт</a:t>
            </a:r>
            <a:r>
              <a:rPr lang="ru-RU" dirty="0"/>
              <a:t> 76/ субсчет «Расчеты с транспортной организацией» – учтен НДС по транспортным расходам</a:t>
            </a:r>
            <a:r>
              <a:rPr lang="ru-RU" dirty="0" smtClean="0"/>
              <a:t>;</a:t>
            </a:r>
            <a:endParaRPr lang="ru-RU" dirty="0"/>
          </a:p>
          <a:p>
            <a:r>
              <a:rPr lang="ru-RU" dirty="0" err="1"/>
              <a:t>Дт</a:t>
            </a:r>
            <a:r>
              <a:rPr lang="ru-RU" dirty="0"/>
              <a:t> 10(15) </a:t>
            </a:r>
            <a:r>
              <a:rPr lang="ru-RU" dirty="0" err="1"/>
              <a:t>Кт</a:t>
            </a:r>
            <a:r>
              <a:rPr lang="ru-RU" dirty="0"/>
              <a:t> 76/субсчет «Расчеты с комиссионером» - включено комиссионное вознаграждение в стоимость материалов;</a:t>
            </a:r>
          </a:p>
          <a:p>
            <a:r>
              <a:rPr lang="ru-RU" dirty="0" err="1"/>
              <a:t>Дт</a:t>
            </a:r>
            <a:r>
              <a:rPr lang="ru-RU" dirty="0"/>
              <a:t> 19 </a:t>
            </a:r>
            <a:r>
              <a:rPr lang="ru-RU" dirty="0" err="1"/>
              <a:t>Кт</a:t>
            </a:r>
            <a:r>
              <a:rPr lang="ru-RU" dirty="0"/>
              <a:t> 76/ субсчет «Расчеты с комиссионером» - учтен НДС по услугам комиссионера;</a:t>
            </a:r>
          </a:p>
          <a:p>
            <a:r>
              <a:rPr lang="ru-RU" dirty="0" err="1"/>
              <a:t>Дт</a:t>
            </a:r>
            <a:r>
              <a:rPr lang="ru-RU" dirty="0"/>
              <a:t> 10(15) </a:t>
            </a:r>
            <a:r>
              <a:rPr lang="ru-RU" dirty="0" err="1"/>
              <a:t>Кт</a:t>
            </a:r>
            <a:r>
              <a:rPr lang="ru-RU" dirty="0"/>
              <a:t> 71 – оприходованы материалы согласно авансовому отчету.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7074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20000" y="835269"/>
            <a:ext cx="10233800" cy="5341694"/>
          </a:xfrm>
        </p:spPr>
        <p:txBody>
          <a:bodyPr/>
          <a:lstStyle/>
          <a:p>
            <a:pPr marL="0" indent="0">
              <a:buNone/>
            </a:pPr>
            <a:r>
              <a:rPr lang="ru-RU" sz="3200" dirty="0"/>
              <a:t>Если предприятие использует для текущего учета материалов учетные цены, то аудитор должен проверить, чтобы на учетную стоимость </a:t>
            </a:r>
            <a:r>
              <a:rPr lang="ru-RU" sz="3200" dirty="0" err="1"/>
              <a:t>опиходованных</a:t>
            </a:r>
            <a:r>
              <a:rPr lang="ru-RU" sz="3200" dirty="0"/>
              <a:t> материалов была сделана </a:t>
            </a:r>
            <a:r>
              <a:rPr lang="ru-RU" sz="3200" dirty="0" smtClean="0"/>
              <a:t>запись </a:t>
            </a:r>
            <a:r>
              <a:rPr lang="ru-RU" sz="3200" b="1" i="1" dirty="0" err="1" smtClean="0"/>
              <a:t>Дт</a:t>
            </a:r>
            <a:r>
              <a:rPr lang="ru-RU" sz="3200" b="1" i="1" dirty="0" smtClean="0"/>
              <a:t> </a:t>
            </a:r>
            <a:r>
              <a:rPr lang="ru-RU" sz="3200" b="1" i="1" dirty="0"/>
              <a:t>10 </a:t>
            </a:r>
            <a:r>
              <a:rPr lang="ru-RU" sz="3200" b="1" i="1" dirty="0" err="1"/>
              <a:t>Кт</a:t>
            </a:r>
            <a:r>
              <a:rPr lang="ru-RU" sz="3200" b="1" i="1" dirty="0"/>
              <a:t> 15</a:t>
            </a:r>
            <a:r>
              <a:rPr lang="ru-RU" sz="3200" dirty="0"/>
              <a:t>. В этом случае возникшие отклонения списываются: </a:t>
            </a:r>
          </a:p>
          <a:p>
            <a:pPr marL="0" indent="0">
              <a:buNone/>
            </a:pPr>
            <a:r>
              <a:rPr lang="ru-RU" sz="3200" b="1" i="1" dirty="0" err="1"/>
              <a:t>Дт</a:t>
            </a:r>
            <a:r>
              <a:rPr lang="ru-RU" sz="3200" b="1" i="1" dirty="0"/>
              <a:t> 16 </a:t>
            </a:r>
            <a:r>
              <a:rPr lang="ru-RU" sz="3200" b="1" i="1" dirty="0" err="1"/>
              <a:t>Кт</a:t>
            </a:r>
            <a:r>
              <a:rPr lang="ru-RU" sz="3200" b="1" i="1" dirty="0"/>
              <a:t> 15 </a:t>
            </a:r>
            <a:r>
              <a:rPr lang="ru-RU" sz="3200" dirty="0"/>
              <a:t>- если фактическая стоимость превышает учетную или </a:t>
            </a:r>
            <a:r>
              <a:rPr lang="ru-RU" sz="3200" b="1" i="1" dirty="0" err="1"/>
              <a:t>Дт</a:t>
            </a:r>
            <a:r>
              <a:rPr lang="ru-RU" sz="3200" b="1" i="1" dirty="0"/>
              <a:t> 15 </a:t>
            </a:r>
            <a:r>
              <a:rPr lang="ru-RU" sz="3200" b="1" i="1" dirty="0" err="1"/>
              <a:t>Кт</a:t>
            </a:r>
            <a:r>
              <a:rPr lang="ru-RU" sz="3200" b="1" i="1" dirty="0"/>
              <a:t> 16 </a:t>
            </a:r>
            <a:r>
              <a:rPr lang="ru-RU" sz="3200" dirty="0"/>
              <a:t>- если учетная стоимость превышает фактическую.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76958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20000" y="870438"/>
            <a:ext cx="10233800" cy="530652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3200" dirty="0"/>
              <a:t>Аудитор должен проверить, имеет ли право предприятие принять к вычету «входной» НДС, т.е. сделать бухгалтерскую запись </a:t>
            </a:r>
            <a:r>
              <a:rPr lang="ru-RU" sz="3200" dirty="0" err="1"/>
              <a:t>Дт</a:t>
            </a:r>
            <a:r>
              <a:rPr lang="ru-RU" sz="3200" dirty="0"/>
              <a:t> 68/субсчет «Расчеты с бюджетом по НДС» </a:t>
            </a:r>
            <a:r>
              <a:rPr lang="ru-RU" sz="3200" dirty="0" err="1"/>
              <a:t>Кт</a:t>
            </a:r>
            <a:r>
              <a:rPr lang="ru-RU" sz="3200" dirty="0"/>
              <a:t> 19 «НДС по приобретенным ценностям». Для этого аудитор проверяет, не превышала ли выручка </a:t>
            </a:r>
            <a:r>
              <a:rPr lang="ru-RU" sz="3200" dirty="0" err="1"/>
              <a:t>аудируемого</a:t>
            </a:r>
            <a:r>
              <a:rPr lang="ru-RU" sz="3200" dirty="0"/>
              <a:t> лица за три последовательных календарных месяца 1000000 руб. (без НДС и налога с продаж). Если выручка не превышала установленного показателя, то предприятие освобождается от обязанности уплачивать НДС в бюджет, а,  следовательно, не может зачесть «входной» НДС (ст. 145 НК РФ).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99059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dirty="0"/>
              <a:t>Нельзя возместить НДС по приобретенным материальным ценностям, которые были использованы при производстве: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20000" y="2312377"/>
            <a:ext cx="10233800" cy="3864586"/>
          </a:xfrm>
        </p:spPr>
        <p:txBody>
          <a:bodyPr>
            <a:normAutofit/>
          </a:bodyPr>
          <a:lstStyle/>
          <a:p>
            <a:r>
              <a:rPr lang="ru-RU" sz="3200" dirty="0"/>
              <a:t>товаров (работ, услуг), реализованных за пределами Российской Федерации;</a:t>
            </a:r>
          </a:p>
          <a:p>
            <a:endParaRPr lang="ru-RU" sz="3200" dirty="0"/>
          </a:p>
          <a:p>
            <a:r>
              <a:rPr lang="ru-RU" sz="3200" dirty="0"/>
              <a:t>имущества, работ или услуг, с которыми провели операции, не считающиеся реализацией (ст.146 НК РФ).</a:t>
            </a:r>
          </a:p>
          <a:p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948219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20000" y="844062"/>
            <a:ext cx="10233800" cy="53329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/>
              <a:t>Аудитору необходимо установить правильность оценки материальных ресурсов по таким операциям. Оценка должна производиться в соответствии с методом, закрепленным в учетной политике предприятия (ЛИФО (по себестоимость запасов, купленных последними), ФИФО (по себестоимости запасов, купленных первыми), метод себестоимости каждой единицы, по средней себестоимости). </a:t>
            </a:r>
          </a:p>
        </p:txBody>
      </p:sp>
    </p:spTree>
    <p:extLst>
      <p:ext uri="{BB962C8B-B14F-4D97-AF65-F5344CB8AC3E}">
        <p14:creationId xmlns:p14="http://schemas.microsoft.com/office/powerpoint/2010/main" val="3078274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20000" y="896815"/>
            <a:ext cx="10233800" cy="52801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/>
              <a:t>Правильность применяемых схем корреспонденции счетов по списанию МПЗ со склада устанавливается аудитором, как правило, выборочно путем контроля записей в учетных регистрах по счетам </a:t>
            </a:r>
            <a:r>
              <a:rPr lang="ru-RU" sz="3200" b="1" i="1" dirty="0"/>
              <a:t>20, 25, 26, 44 </a:t>
            </a:r>
            <a:r>
              <a:rPr lang="ru-RU" sz="3200" dirty="0"/>
              <a:t>и др. и сопоставления их с данными первичных расходных документов. Особое внимание уделяется аудитором на корреспонденцию счетов, если предприятие в текущем учете использует учетные цены и при заготовлении материалов применялись счета </a:t>
            </a:r>
            <a:r>
              <a:rPr lang="ru-RU" sz="3200" b="1" i="1" dirty="0"/>
              <a:t>15</a:t>
            </a:r>
            <a:r>
              <a:rPr lang="ru-RU" sz="3200" b="1" dirty="0"/>
              <a:t> и </a:t>
            </a:r>
            <a:r>
              <a:rPr lang="ru-RU" sz="3200" b="1" i="1" dirty="0"/>
              <a:t>16</a:t>
            </a:r>
            <a:r>
              <a:rPr lang="ru-RU" sz="32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362782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20000" y="615462"/>
            <a:ext cx="10233800" cy="59436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dirty="0"/>
              <a:t>Если материалы списаны на затраты основного </a:t>
            </a:r>
            <a:r>
              <a:rPr lang="ru-RU" dirty="0" smtClean="0"/>
              <a:t>производства</a:t>
            </a:r>
          </a:p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b="1" i="1" dirty="0" err="1"/>
              <a:t>Дт</a:t>
            </a:r>
            <a:r>
              <a:rPr lang="ru-RU" b="1" i="1" dirty="0"/>
              <a:t> 20 </a:t>
            </a:r>
            <a:r>
              <a:rPr lang="ru-RU" b="1" i="1" dirty="0" err="1"/>
              <a:t>Кт</a:t>
            </a:r>
            <a:r>
              <a:rPr lang="ru-RU" b="1" i="1" dirty="0"/>
              <a:t> 10 </a:t>
            </a:r>
            <a:r>
              <a:rPr lang="ru-RU" dirty="0"/>
              <a:t>– по учетной стоимости, то и отклонение, относящееся к стоимости этих материалов, также списывается на затраты основного производства </a:t>
            </a:r>
          </a:p>
          <a:p>
            <a:pPr marL="0" indent="0">
              <a:buNone/>
            </a:pPr>
            <a:r>
              <a:rPr lang="ru-RU" b="1" i="1" dirty="0" err="1"/>
              <a:t>Дт</a:t>
            </a:r>
            <a:r>
              <a:rPr lang="ru-RU" b="1" i="1" dirty="0"/>
              <a:t> 20 </a:t>
            </a:r>
            <a:r>
              <a:rPr lang="ru-RU" b="1" i="1" dirty="0" err="1"/>
              <a:t>Кт</a:t>
            </a:r>
            <a:r>
              <a:rPr lang="ru-RU" b="1" i="1" dirty="0"/>
              <a:t> 16 </a:t>
            </a:r>
            <a:r>
              <a:rPr lang="ru-RU" dirty="0"/>
              <a:t>– перерасход или </a:t>
            </a:r>
            <a:r>
              <a:rPr lang="ru-RU" b="1" i="1" dirty="0" err="1"/>
              <a:t>Дт</a:t>
            </a:r>
            <a:r>
              <a:rPr lang="ru-RU" b="1" i="1" dirty="0"/>
              <a:t> 16 </a:t>
            </a:r>
            <a:r>
              <a:rPr lang="ru-RU" b="1" i="1" dirty="0" err="1"/>
              <a:t>Кт</a:t>
            </a:r>
            <a:r>
              <a:rPr lang="ru-RU" b="1" i="1" dirty="0"/>
              <a:t> 20 </a:t>
            </a:r>
            <a:r>
              <a:rPr lang="ru-RU" dirty="0"/>
              <a:t>– экономия. Если материалы по учетной стоимости были списаны на общепроизводственные или общехозяйственные расходы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b="1" i="1" dirty="0" err="1"/>
              <a:t>Дт</a:t>
            </a:r>
            <a:r>
              <a:rPr lang="ru-RU" b="1" i="1" dirty="0"/>
              <a:t> 25, 26 – </a:t>
            </a:r>
            <a:r>
              <a:rPr lang="ru-RU" b="1" i="1" dirty="0" err="1"/>
              <a:t>Кт</a:t>
            </a:r>
            <a:r>
              <a:rPr lang="ru-RU" b="1" i="1" dirty="0"/>
              <a:t> 10</a:t>
            </a:r>
            <a:r>
              <a:rPr lang="ru-RU" dirty="0"/>
              <a:t>, то отклонение списывается соответственно  </a:t>
            </a:r>
            <a:r>
              <a:rPr lang="ru-RU" b="1" i="1" dirty="0" err="1"/>
              <a:t>Дт</a:t>
            </a:r>
            <a:r>
              <a:rPr lang="ru-RU" b="1" i="1" dirty="0"/>
              <a:t> 25, 26 – </a:t>
            </a:r>
            <a:r>
              <a:rPr lang="ru-RU" b="1" i="1" dirty="0" err="1"/>
              <a:t>Кт</a:t>
            </a:r>
            <a:r>
              <a:rPr lang="ru-RU" b="1" i="1" dirty="0"/>
              <a:t> 16 </a:t>
            </a:r>
            <a:r>
              <a:rPr lang="ru-RU" dirty="0"/>
              <a:t>или </a:t>
            </a:r>
            <a:r>
              <a:rPr lang="ru-RU" b="1" i="1" dirty="0" err="1"/>
              <a:t>Дт</a:t>
            </a:r>
            <a:r>
              <a:rPr lang="ru-RU" b="1" i="1" dirty="0"/>
              <a:t> 16 </a:t>
            </a:r>
            <a:r>
              <a:rPr lang="ru-RU" b="1" i="1" dirty="0" err="1"/>
              <a:t>Кт</a:t>
            </a:r>
            <a:r>
              <a:rPr lang="ru-RU" b="1" i="1" dirty="0"/>
              <a:t> 25, 26</a:t>
            </a:r>
            <a:r>
              <a:rPr lang="ru-RU" dirty="0"/>
              <a:t>. Если материалы были отпущены на сторону (реализованы, переданы в качестве вклада в уставный капитал другого предприятия и т.д.) и в учета сделана запись на учетную стоимость </a:t>
            </a:r>
            <a:r>
              <a:rPr lang="ru-RU" b="1" i="1" dirty="0" err="1"/>
              <a:t>Дт</a:t>
            </a:r>
            <a:r>
              <a:rPr lang="ru-RU" b="1" i="1" dirty="0"/>
              <a:t> 91/2 Кт10</a:t>
            </a:r>
            <a:r>
              <a:rPr lang="ru-RU" dirty="0"/>
              <a:t>, то отклонения списываются </a:t>
            </a:r>
            <a:r>
              <a:rPr lang="ru-RU" b="1" i="1" dirty="0" err="1" smtClean="0"/>
              <a:t>Дт</a:t>
            </a:r>
            <a:r>
              <a:rPr lang="ru-RU" b="1" i="1" dirty="0" smtClean="0"/>
              <a:t> </a:t>
            </a:r>
            <a:r>
              <a:rPr lang="ru-RU" b="1" i="1" dirty="0"/>
              <a:t>91/2 </a:t>
            </a:r>
            <a:r>
              <a:rPr lang="ru-RU" b="1" i="1" dirty="0" err="1"/>
              <a:t>Кт</a:t>
            </a:r>
            <a:r>
              <a:rPr lang="ru-RU" b="1" i="1" dirty="0"/>
              <a:t> 16 </a:t>
            </a:r>
            <a:r>
              <a:rPr lang="ru-RU" dirty="0"/>
              <a:t>или </a:t>
            </a:r>
            <a:r>
              <a:rPr lang="ru-RU" b="1" i="1" dirty="0" err="1"/>
              <a:t>Дт</a:t>
            </a:r>
            <a:r>
              <a:rPr lang="ru-RU" b="1" i="1" dirty="0"/>
              <a:t> 16 </a:t>
            </a:r>
            <a:r>
              <a:rPr lang="ru-RU" b="1" i="1" dirty="0" err="1"/>
              <a:t>Кт</a:t>
            </a:r>
            <a:r>
              <a:rPr lang="ru-RU" b="1" i="1" dirty="0"/>
              <a:t> 91/1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71353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Типичные ошибки: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не заключены договоры о материальной ответственности с кладовщиками (материально-ответственными лицами);</a:t>
            </a:r>
          </a:p>
          <a:p>
            <a:r>
              <a:rPr lang="ru-RU" dirty="0"/>
              <a:t> неправильно оформляются документы по приходу и расходу товарно-материальных ценностей;</a:t>
            </a:r>
          </a:p>
          <a:p>
            <a:r>
              <a:rPr lang="ru-RU" dirty="0"/>
              <a:t>не ведется аналитический учет движения материалов в бухгалтерии;</a:t>
            </a:r>
          </a:p>
          <a:p>
            <a:r>
              <a:rPr lang="ru-RU" dirty="0"/>
              <a:t>неправильно исчисление фактической себестоимости заготовления материалов;</a:t>
            </a:r>
          </a:p>
          <a:p>
            <a:r>
              <a:rPr lang="ru-RU" dirty="0"/>
              <a:t>писание в расход не принятых к учету материальных ценностей (не оформленных приходными документами);</a:t>
            </a:r>
          </a:p>
          <a:p>
            <a:r>
              <a:rPr lang="ru-RU" dirty="0"/>
              <a:t>отсутствие норм расхода материалов или их несоблюдение;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55295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несоблюдение принятого в учетной политике варианта учета материальных ценностей;</a:t>
            </a:r>
          </a:p>
          <a:p>
            <a:r>
              <a:rPr lang="ru-RU" dirty="0"/>
              <a:t>нерегулярно проводится сверка данных по движению материальных ценностей в бухгалтерии и на складах предприятия;</a:t>
            </a:r>
          </a:p>
          <a:p>
            <a:r>
              <a:rPr lang="ru-RU" dirty="0"/>
              <a:t>не проводится ежегодная инвентаризация материальных ценностей;</a:t>
            </a:r>
          </a:p>
          <a:p>
            <a:r>
              <a:rPr lang="ru-RU" dirty="0"/>
              <a:t>на складах хранится большое количество неиспользуемых материалов;</a:t>
            </a:r>
          </a:p>
          <a:p>
            <a:r>
              <a:rPr lang="ru-RU" dirty="0"/>
              <a:t>неправильно производится списание материально-производственных запасов  по направлениям затрат;</a:t>
            </a:r>
          </a:p>
          <a:p>
            <a:r>
              <a:rPr lang="ru-RU" dirty="0"/>
              <a:t>арифметические ошибки.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8468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Вопросы и задания к теме: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1.</a:t>
            </a:r>
            <a:r>
              <a:rPr lang="en-US" dirty="0" smtClean="0"/>
              <a:t> </a:t>
            </a:r>
            <a:r>
              <a:rPr lang="ru-RU" dirty="0" smtClean="0"/>
              <a:t>В </a:t>
            </a:r>
            <a:r>
              <a:rPr lang="ru-RU" dirty="0"/>
              <a:t>каких нормативных документах раскрывается порядок учета операций с материально-производственными запасами?</a:t>
            </a:r>
          </a:p>
          <a:p>
            <a:r>
              <a:rPr lang="ru-RU" dirty="0" smtClean="0"/>
              <a:t>2.</a:t>
            </a:r>
            <a:r>
              <a:rPr lang="en-US" dirty="0" smtClean="0"/>
              <a:t> </a:t>
            </a:r>
            <a:r>
              <a:rPr lang="ru-RU" dirty="0" smtClean="0"/>
              <a:t>Что </a:t>
            </a:r>
            <a:r>
              <a:rPr lang="ru-RU" dirty="0"/>
              <a:t>является для аудитора источником информации при проверке операций с материально-производственными запасами?</a:t>
            </a:r>
          </a:p>
          <a:p>
            <a:r>
              <a:rPr lang="ru-RU" dirty="0" smtClean="0"/>
              <a:t>3.</a:t>
            </a:r>
            <a:r>
              <a:rPr lang="en-US" dirty="0" smtClean="0"/>
              <a:t> </a:t>
            </a:r>
            <a:r>
              <a:rPr lang="ru-RU" dirty="0" smtClean="0"/>
              <a:t>Какие </a:t>
            </a:r>
            <a:r>
              <a:rPr lang="ru-RU" dirty="0"/>
              <a:t>операции считаются нетипичными при движении материалов?</a:t>
            </a:r>
          </a:p>
          <a:p>
            <a:r>
              <a:rPr lang="ru-RU" dirty="0" smtClean="0"/>
              <a:t>4.</a:t>
            </a:r>
            <a:r>
              <a:rPr lang="en-US" dirty="0" smtClean="0"/>
              <a:t> </a:t>
            </a:r>
            <a:r>
              <a:rPr lang="ru-RU" dirty="0" smtClean="0"/>
              <a:t>Какие </a:t>
            </a:r>
            <a:r>
              <a:rPr lang="ru-RU" dirty="0"/>
              <a:t>типичные ошибки возникают при учете материалов?</a:t>
            </a:r>
          </a:p>
          <a:p>
            <a:r>
              <a:rPr lang="ru-RU" dirty="0" smtClean="0"/>
              <a:t>5.</a:t>
            </a:r>
            <a:r>
              <a:rPr lang="en-US" dirty="0" smtClean="0"/>
              <a:t> </a:t>
            </a:r>
            <a:r>
              <a:rPr lang="ru-RU" dirty="0" smtClean="0"/>
              <a:t>Составить </a:t>
            </a:r>
            <a:r>
              <a:rPr lang="ru-RU" dirty="0"/>
              <a:t>программу аудита операций с материально-производственными </a:t>
            </a:r>
            <a:r>
              <a:rPr lang="ru-RU" dirty="0" smtClean="0"/>
              <a:t>запасами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0831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8000" dirty="0" smtClean="0"/>
              <a:t>Спасибо за внимание!</a:t>
            </a:r>
            <a:endParaRPr lang="ru-RU" sz="80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75537" y="5362575"/>
            <a:ext cx="731838" cy="1390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73863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8d8e72d9f458365120cac6cf8832cde757d5ab6f"/>
</p:tagLst>
</file>

<file path=ppt/theme/theme1.xml><?xml version="1.0" encoding="utf-8"?>
<a:theme xmlns:a="http://schemas.openxmlformats.org/drawingml/2006/main" name="Глубина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Глубина</Template>
  <TotalTime>110</TotalTime>
  <Words>1303</Words>
  <Application>Microsoft Office PowerPoint</Application>
  <PresentationFormat>Широкоэкранный</PresentationFormat>
  <Paragraphs>94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6" baseType="lpstr">
      <vt:lpstr>Arial</vt:lpstr>
      <vt:lpstr>Corbel</vt:lpstr>
      <vt:lpstr>Глубина</vt:lpstr>
      <vt:lpstr>КАФЕДРА ЭКОНОМИКИ </vt:lpstr>
      <vt:lpstr>Презентация PowerPoint</vt:lpstr>
      <vt:lpstr>Для достижения поставленной цели аудитор должен решить следующие задачи: </vt:lpstr>
      <vt:lpstr>Источниками информации для аудитора являются:</vt:lpstr>
      <vt:lpstr>Презентация PowerPoint</vt:lpstr>
      <vt:lpstr>При проверке бухгалтерского учета операций следует пользоваться следующими нормативными документами:</vt:lpstr>
      <vt:lpstr>Презентация PowerPoint</vt:lpstr>
      <vt:lpstr>Объектами внимания аудитора являются:</vt:lpstr>
      <vt:lpstr>Презентация PowerPoint</vt:lpstr>
      <vt:lpstr>Презентация PowerPoint</vt:lpstr>
      <vt:lpstr>В производственном процессе материалы подразделяются на следующие группы:</vt:lpstr>
      <vt:lpstr>В бухгалтерском учете должны быть сделаны следующие записи:</vt:lpstr>
      <vt:lpstr>Презентация PowerPoint</vt:lpstr>
      <vt:lpstr>Презентация PowerPoint</vt:lpstr>
      <vt:lpstr>Презентация PowerPoint</vt:lpstr>
      <vt:lpstr>Нельзя возместить НДС по приобретенным материальным ценностям, которые были использованы при производстве:</vt:lpstr>
      <vt:lpstr>Презентация PowerPoint</vt:lpstr>
      <vt:lpstr>Презентация PowerPoint</vt:lpstr>
      <vt:lpstr>Презентация PowerPoint</vt:lpstr>
      <vt:lpstr>Типичные ошибки:</vt:lpstr>
      <vt:lpstr>Презентация PowerPoint</vt:lpstr>
      <vt:lpstr>Вопросы и задания к теме: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КАФЕДРА ЭКОНОМИКИ</dc:title>
  <dc:creator>Антон Демченко</dc:creator>
  <cp:lastModifiedBy>Федорова Дарья</cp:lastModifiedBy>
  <cp:revision>8</cp:revision>
  <dcterms:created xsi:type="dcterms:W3CDTF">2017-06-11T07:06:41Z</dcterms:created>
  <dcterms:modified xsi:type="dcterms:W3CDTF">2017-06-13T05:53:16Z</dcterms:modified>
</cp:coreProperties>
</file>