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0" r:id="rId5"/>
    <p:sldId id="261" r:id="rId6"/>
    <p:sldId id="263" r:id="rId7"/>
    <p:sldId id="272" r:id="rId8"/>
  </p:sldIdLst>
  <p:sldSz cx="12192000" cy="6858000"/>
  <p:notesSz cx="6858000" cy="9144000"/>
  <p:custDataLst>
    <p:tags r:id="rId1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8" autoAdjust="0"/>
    <p:restoredTop sz="94660"/>
  </p:normalViewPr>
  <p:slideViewPr>
    <p:cSldViewPr snapToGrid="0">
      <p:cViewPr varScale="1">
        <p:scale>
          <a:sx n="74" d="100"/>
          <a:sy n="74" d="100"/>
        </p:scale>
        <p:origin x="78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91902-E050-4337-BF12-1DEFE6AA82A5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BD4BD0-18FC-4EE1-8696-F6AEA2D85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31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D4BD0-18FC-4EE1-8696-F6AEA2D85E0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162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3E294-101F-41EB-BBD8-E0E7C4DFE557}" type="datetime1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AD7D-997A-49BB-B6EB-178B208FA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21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8AAD9-1F35-40FB-9630-9CF43052DE5A}" type="datetime1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AD7D-997A-49BB-B6EB-178B208FA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488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D8BE-09AC-4D4D-B567-616757C12CFC}" type="datetime1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AD7D-997A-49BB-B6EB-178B208FA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012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F1EB-8B3F-4958-ADC4-68FE9BE81C8E}" type="datetime1">
              <a:rPr lang="ru-RU" smtClean="0"/>
              <a:t>27.06.2018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AD7D-997A-49BB-B6EB-178B208FA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456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90C06-D465-4B8A-AA66-84C8593A156F}" type="datetime1">
              <a:rPr lang="ru-RU" smtClean="0"/>
              <a:t>27.06.2018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AD7D-997A-49BB-B6EB-178B208FA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594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11BEC-5221-465E-AB92-5C195D6864D4}" type="datetime1">
              <a:rPr lang="ru-RU" smtClean="0"/>
              <a:t>27.06.2018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AD7D-997A-49BB-B6EB-178B208FA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087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E8070-384A-4020-834E-42AF0B07BC62}" type="datetime1">
              <a:rPr lang="ru-RU" smtClean="0"/>
              <a:t>27.06.2018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AD7D-997A-49BB-B6EB-178B208FA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087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9685-F1D2-4D63-A7E0-CB5ECC0EB0FA}" type="datetime1">
              <a:rPr lang="ru-RU" smtClean="0"/>
              <a:t>27.06.2018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AD7D-997A-49BB-B6EB-178B208FA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733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40F84-2BEE-451F-8C68-96F9C4463256}" type="datetime1">
              <a:rPr lang="ru-RU" smtClean="0"/>
              <a:t>27.06.2018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AD7D-997A-49BB-B6EB-178B208FA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369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E3A46-F117-4961-9C05-410CA8876967}" type="datetime1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AD7D-997A-49BB-B6EB-178B208FA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687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A458A-7ED5-49C1-B105-93A6420B065C}" type="datetime1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AD7D-997A-49BB-B6EB-178B208FA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45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6FA63-9227-4082-BC55-509D18963228}" type="datetime1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AAD7D-997A-49BB-B6EB-178B208FA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21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znanium.com/go.php?id=55937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27760" y="717676"/>
            <a:ext cx="11339086" cy="542664"/>
          </a:xfrm>
        </p:spPr>
        <p:txBody>
          <a:bodyPr>
            <a:noAutofit/>
          </a:bodyPr>
          <a:lstStyle/>
          <a:p>
            <a:pPr algn="l"/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ВЛАДИВОСТОКСКИЙ ГОСУДАРСТВЕННЫЙ УНИВЕРСИТЕТ ЭКОНОМИКИ И СЕРВИСА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34" y="60876"/>
            <a:ext cx="581466" cy="1240563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699867" y="2171640"/>
            <a:ext cx="10515600" cy="475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эксплуатация, обслуживание и ремонт жилищного фонда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-32826" y="4772726"/>
            <a:ext cx="11353800" cy="475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7405352" y="6409240"/>
            <a:ext cx="4443211" cy="380498"/>
          </a:xfrm>
        </p:spPr>
        <p:txBody>
          <a:bodyPr>
            <a:normAutofit/>
          </a:bodyPr>
          <a:lstStyle/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Султанова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Екатерина Владимировна</a:t>
            </a:r>
          </a:p>
        </p:txBody>
      </p:sp>
      <p:sp>
        <p:nvSpPr>
          <p:cNvPr id="9" name="Подзаголовок 7"/>
          <p:cNvSpPr txBox="1">
            <a:spLocks/>
          </p:cNvSpPr>
          <p:nvPr/>
        </p:nvSpPr>
        <p:spPr>
          <a:xfrm>
            <a:off x="1385667" y="6356407"/>
            <a:ext cx="9144000" cy="5015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AD7D-997A-49BB-B6EB-178B208FA53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09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4584137"/>
            <a:ext cx="4465320" cy="1873640"/>
          </a:xfrm>
          <a:prstGeom prst="rect">
            <a:avLst/>
          </a:prstGeom>
          <a:ln>
            <a:noFill/>
          </a:ln>
          <a:effectLst>
            <a:glow rad="190500">
              <a:schemeClr val="accent1">
                <a:lumMod val="50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  <a:reflection blurRad="1270000" stA="95000" endPos="0" dist="508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82040"/>
          </a:xfrm>
          <a:gradFill flip="none" rotWithShape="1">
            <a:gsLst>
              <a:gs pos="0">
                <a:schemeClr val="accent1">
                  <a:lumMod val="50000"/>
                  <a:alpha val="0"/>
                </a:schemeClr>
              </a:gs>
              <a:gs pos="99000">
                <a:schemeClr val="tx2"/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2">
                <a:alpha val="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Техническое обслуживание зданий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33641"/>
            <a:ext cx="10942320" cy="391668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i="1" dirty="0"/>
              <a:t>Техническое обслуживание зданий — это комплекс работ, направленный на поддержание объекта в должном состоянии. При этом все мероприятия в основном носят планово-предупредительный, а не экстренный характер. В зависимости от особенностей того или иного здания, его эксплуатации, работы могут проводиться сезонно или значительно меняться от одного времени года к другому.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5240" y="0"/>
            <a:ext cx="441960" cy="942926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357360" y="6275215"/>
            <a:ext cx="2743200" cy="365125"/>
          </a:xfrm>
        </p:spPr>
        <p:txBody>
          <a:bodyPr/>
          <a:lstStyle/>
          <a:p>
            <a:fld id="{9FDAAD7D-997A-49BB-B6EB-178B208FA53B}" type="slidenum">
              <a:rPr lang="ru-RU" sz="4500" smtClean="0"/>
              <a:t>2</a:t>
            </a:fld>
            <a:endParaRPr lang="ru-RU" sz="4500" dirty="0"/>
          </a:p>
        </p:txBody>
      </p:sp>
    </p:spTree>
    <p:extLst>
      <p:ext uri="{BB962C8B-B14F-4D97-AF65-F5344CB8AC3E}">
        <p14:creationId xmlns:p14="http://schemas.microsoft.com/office/powerpoint/2010/main" val="406493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3437" y="758261"/>
            <a:ext cx="6492240" cy="479283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i="1" dirty="0"/>
              <a:t>Техническое обслуживание зданий может быть направлено на</a:t>
            </a:r>
            <a:r>
              <a:rPr lang="ru-RU" i="1" dirty="0" smtClean="0"/>
              <a:t>:</a:t>
            </a:r>
            <a:endParaRPr lang="ru-RU" i="1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/>
              <a:t>системы отопления, водо- и электроснабжения, освещения, канализации</a:t>
            </a:r>
            <a:r>
              <a:rPr lang="ru-RU" i="1" dirty="0" smtClean="0"/>
              <a:t>;</a:t>
            </a:r>
            <a:endParaRPr lang="ru-RU" i="1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/>
              <a:t>системы кондиционирования, вентиляции;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/>
              <a:t>инженерные коммуникации</a:t>
            </a:r>
            <a:r>
              <a:rPr lang="ru-RU" i="1" dirty="0" smtClean="0"/>
              <a:t>;</a:t>
            </a:r>
            <a:endParaRPr lang="ru-RU" i="1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/>
              <a:t>системы пожаротушения</a:t>
            </a:r>
            <a:r>
              <a:rPr lang="ru-RU" i="1" dirty="0" smtClean="0"/>
              <a:t>;</a:t>
            </a:r>
            <a:endParaRPr lang="ru-RU" i="1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/>
              <a:t>слаботочные системы</a:t>
            </a:r>
            <a:r>
              <a:rPr lang="ru-RU" i="1" dirty="0" smtClean="0"/>
              <a:t>.</a:t>
            </a:r>
            <a:endParaRPr lang="en-US" i="1" dirty="0" smtClean="0"/>
          </a:p>
          <a:p>
            <a:pPr>
              <a:buFont typeface="Wingdings" panose="05000000000000000000" pitchFamily="2" charset="2"/>
              <a:buChar char="v"/>
            </a:pPr>
            <a:endParaRPr lang="ru-RU" i="1" dirty="0"/>
          </a:p>
          <a:p>
            <a:pPr marL="0" indent="0">
              <a:buNone/>
            </a:pPr>
            <a:r>
              <a:rPr lang="ru-RU" i="1" dirty="0"/>
              <a:t>Данная услуга может включать следующие виды ремонта: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/>
              <a:t>планово-предупредительный</a:t>
            </a:r>
            <a:r>
              <a:rPr lang="ru-RU" i="1" dirty="0" smtClean="0"/>
              <a:t>;</a:t>
            </a:r>
            <a:endParaRPr lang="ru-RU" i="1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/>
              <a:t>текущий</a:t>
            </a:r>
            <a:r>
              <a:rPr lang="ru-RU" i="1" dirty="0" smtClean="0"/>
              <a:t>;</a:t>
            </a:r>
            <a:endParaRPr lang="ru-RU" i="1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/>
              <a:t>аварийный.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677" y="758262"/>
            <a:ext cx="3764278" cy="1539932"/>
          </a:xfrm>
          <a:prstGeom prst="rect">
            <a:avLst/>
          </a:prstGeom>
          <a:effectLst>
            <a:glow rad="228600">
              <a:schemeClr val="accent1">
                <a:lumMod val="50000"/>
                <a:alpha val="40000"/>
              </a:schemeClr>
            </a:glo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677" y="2712720"/>
            <a:ext cx="3764278" cy="2509519"/>
          </a:xfrm>
          <a:prstGeom prst="rect">
            <a:avLst/>
          </a:prstGeom>
          <a:effectLst>
            <a:glow rad="241300">
              <a:schemeClr val="accent1">
                <a:lumMod val="50000"/>
                <a:alpha val="40000"/>
              </a:schemeClr>
            </a:glo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59" y="107968"/>
            <a:ext cx="609600" cy="1300587"/>
          </a:xfrm>
          <a:prstGeom prst="rect">
            <a:avLst/>
          </a:prstGeom>
        </p:spPr>
      </p:pic>
      <p:sp>
        <p:nvSpPr>
          <p:cNvPr id="8" name="Номер слайда 6"/>
          <p:cNvSpPr txBox="1">
            <a:spLocks/>
          </p:cNvSpPr>
          <p:nvPr/>
        </p:nvSpPr>
        <p:spPr>
          <a:xfrm>
            <a:off x="9357360" y="62752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500" dirty="0" smtClean="0"/>
              <a:t>3</a:t>
            </a:r>
            <a:endParaRPr lang="ru-RU" sz="4500" dirty="0"/>
          </a:p>
        </p:txBody>
      </p:sp>
    </p:spTree>
    <p:extLst>
      <p:ext uri="{BB962C8B-B14F-4D97-AF65-F5344CB8AC3E}">
        <p14:creationId xmlns:p14="http://schemas.microsoft.com/office/powerpoint/2010/main" val="125282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10498" y="4001646"/>
            <a:ext cx="4069080" cy="285635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9838" y="1458215"/>
            <a:ext cx="10515600" cy="216725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i="1" dirty="0"/>
              <a:t>Под ремонтом общего имущества многоквартирного дома понимается - ремонт, выполняемый в плановом порядке с целью восстановления исправности или работоспособности жилого дома, частичного восстановления его ресурса с заменой или восстановлением его составных частей ограниченной номенклатуры, установленной нормативной и технической документацией.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0"/>
            <a:ext cx="12192000" cy="108204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0"/>
                </a:schemeClr>
              </a:gs>
              <a:gs pos="99000">
                <a:schemeClr val="tx2"/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6350" cap="flat" cmpd="sng" algn="ctr">
            <a:solidFill>
              <a:schemeClr val="accent2">
                <a:alpha val="0"/>
              </a:schemeClr>
            </a:solidFill>
            <a:prstDash val="solid"/>
            <a:miter lim="800000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Текущий ремонт жилого дома</a:t>
            </a:r>
          </a:p>
        </p:txBody>
      </p:sp>
      <p:sp>
        <p:nvSpPr>
          <p:cNvPr id="6" name="Номер слайда 6"/>
          <p:cNvSpPr txBox="1">
            <a:spLocks/>
          </p:cNvSpPr>
          <p:nvPr/>
        </p:nvSpPr>
        <p:spPr>
          <a:xfrm>
            <a:off x="9357360" y="62752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500" dirty="0" smtClean="0"/>
              <a:t>5</a:t>
            </a:r>
            <a:endParaRPr lang="ru-RU" sz="45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5239" y="155374"/>
            <a:ext cx="434339" cy="92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2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280" y="1872082"/>
            <a:ext cx="2712720" cy="3253145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12192000" cy="108204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0"/>
                </a:schemeClr>
              </a:gs>
              <a:gs pos="99000">
                <a:schemeClr val="tx2"/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6350" cap="flat" cmpd="sng" algn="ctr">
            <a:solidFill>
              <a:schemeClr val="accent2">
                <a:alpha val="0"/>
              </a:schemeClr>
            </a:solidFill>
            <a:prstDash val="solid"/>
            <a:miter lim="800000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i="1" dirty="0" smtClean="0"/>
              <a:t>КАПИТАЛЬНЫЙ РЕМОНТ</a:t>
            </a:r>
            <a:endParaRPr lang="ru-RU" sz="33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320040" y="1226090"/>
            <a:ext cx="10515600" cy="29827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Капитальный ремонт</a:t>
            </a:r>
            <a:r>
              <a:rPr lang="ru-RU" i="1" dirty="0"/>
              <a:t> объектов капитального строительства (за исключением линейных объектов) — замена и (или) восстановление строительных конструкций объектов капитального строительства или элементов таких конструкций, за исключением несущих строительных конструкций, замена и (или) восстановление систем инженерно-технического обеспечения и сетей инженерно-технического обеспечения объектов капитального строительства или их элементов, а также замена отдельных элементов несущих строительных конструкций на аналогичные или иные улучшающие показатели таких конструкций элементы и (или) восстановление указанных элементов.</a:t>
            </a:r>
          </a:p>
        </p:txBody>
      </p:sp>
      <p:sp>
        <p:nvSpPr>
          <p:cNvPr id="9" name="Номер слайда 6"/>
          <p:cNvSpPr txBox="1">
            <a:spLocks/>
          </p:cNvSpPr>
          <p:nvPr/>
        </p:nvSpPr>
        <p:spPr>
          <a:xfrm>
            <a:off x="9357360" y="62752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500" dirty="0" smtClean="0"/>
              <a:t>6</a:t>
            </a:r>
            <a:endParaRPr lang="ru-RU" sz="45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5239" y="155374"/>
            <a:ext cx="434339" cy="92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35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207" y="1351365"/>
            <a:ext cx="10712128" cy="433975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i="1" dirty="0"/>
              <a:t>Реконструкция объектов капитального строительства (за исключением линейных объектов) — изменение параметров объекта капитального строительства, его частей (высоты, количества этажей, площади, объема), в том числе надстройка, перестройка, расширение объекта капитального строительства, а также замена и (или) восстановление несущих строительных конструкций объекта капитального строительства, за исключением замены отдельных элементов таких конструкций на аналогичные или иные улучшающие показатели таких конструкций элементы и (или) восстановления указанных элементов.</a:t>
            </a:r>
          </a:p>
          <a:p>
            <a:pPr>
              <a:buFont typeface="Wingdings" panose="05000000000000000000" pitchFamily="2" charset="2"/>
              <a:buChar char="v"/>
            </a:pPr>
            <a:endParaRPr lang="ru-RU" i="1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0"/>
            <a:ext cx="12192000" cy="108204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0"/>
                </a:schemeClr>
              </a:gs>
              <a:gs pos="99000">
                <a:schemeClr val="tx2"/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6350" cap="flat" cmpd="sng" algn="ctr">
            <a:solidFill>
              <a:schemeClr val="accent2">
                <a:alpha val="0"/>
              </a:schemeClr>
            </a:solidFill>
            <a:prstDash val="solid"/>
            <a:miter lim="800000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3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Реконструкция</a:t>
            </a:r>
            <a:r>
              <a:rPr lang="ru-RU" sz="3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объектов капитального </a:t>
            </a:r>
            <a:r>
              <a:rPr lang="ru-RU" sz="33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строительства</a:t>
            </a:r>
            <a:endParaRPr lang="ru-RU" sz="33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5239" y="155374"/>
            <a:ext cx="434339" cy="926666"/>
          </a:xfrm>
          <a:prstGeom prst="rect">
            <a:avLst/>
          </a:prstGeom>
        </p:spPr>
      </p:pic>
      <p:sp>
        <p:nvSpPr>
          <p:cNvPr id="7" name="Номер слайда 6"/>
          <p:cNvSpPr txBox="1">
            <a:spLocks/>
          </p:cNvSpPr>
          <p:nvPr/>
        </p:nvSpPr>
        <p:spPr>
          <a:xfrm>
            <a:off x="9357360" y="62752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500" dirty="0" smtClean="0"/>
              <a:t>8</a:t>
            </a:r>
            <a:endParaRPr lang="ru-RU" sz="4500" dirty="0"/>
          </a:p>
        </p:txBody>
      </p:sp>
    </p:spTree>
    <p:extLst>
      <p:ext uri="{BB962C8B-B14F-4D97-AF65-F5344CB8AC3E}">
        <p14:creationId xmlns:p14="http://schemas.microsoft.com/office/powerpoint/2010/main" val="214741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63806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ru-RU" dirty="0" smtClean="0"/>
              <a:t>Ильина </a:t>
            </a:r>
            <a:r>
              <a:rPr lang="ru-RU" dirty="0"/>
              <a:t>Ирина Николаевна. Экономика городского хозяйства : учеб. пособие для студентов вузов, </a:t>
            </a:r>
            <a:r>
              <a:rPr lang="ru-RU" dirty="0" err="1"/>
              <a:t>обуч</a:t>
            </a:r>
            <a:r>
              <a:rPr lang="ru-RU" dirty="0"/>
              <a:t>. по </a:t>
            </a:r>
            <a:r>
              <a:rPr lang="ru-RU" dirty="0" err="1"/>
              <a:t>направл</a:t>
            </a:r>
            <a:r>
              <a:rPr lang="ru-RU" dirty="0"/>
              <a:t>. "Экономика" и специальности "Финансы и кредит" / И. Н. Ильина - М. : КНОРУС , 2016 - 246 с.</a:t>
            </a:r>
          </a:p>
          <a:p>
            <a:pPr marL="514350" indent="-514350">
              <a:buFont typeface="+mj-lt"/>
              <a:buAutoNum type="arabicParenR"/>
            </a:pPr>
            <a:r>
              <a:rPr lang="ru-RU" dirty="0" smtClean="0"/>
              <a:t>Комков </a:t>
            </a:r>
            <a:r>
              <a:rPr lang="ru-RU" dirty="0"/>
              <a:t>Владимир Алексеевич. Техническая эксплуатация зданий и сооружений : Учебник [Электронный ресурс] : ИНФРА-М , 2017 - 288 - Режим доступа: </a:t>
            </a:r>
            <a:r>
              <a:rPr lang="ru-RU" dirty="0">
                <a:hlinkClick r:id="rId2"/>
              </a:rPr>
              <a:t>http://</a:t>
            </a:r>
            <a:r>
              <a:rPr lang="ru-RU" dirty="0" smtClean="0">
                <a:hlinkClick r:id="rId2"/>
              </a:rPr>
              <a:t>znanium.com/go.php?id=559371</a:t>
            </a:r>
            <a:endParaRPr lang="ru-RU" dirty="0" smtClean="0"/>
          </a:p>
          <a:p>
            <a:pPr marL="514350" indent="-514350">
              <a:buFont typeface="+mj-lt"/>
              <a:buAutoNum type="arabicParenR"/>
            </a:pPr>
            <a:r>
              <a:rPr lang="ru-RU" dirty="0" smtClean="0"/>
              <a:t>Султанова Екатерина Владимировна. </a:t>
            </a:r>
            <a:r>
              <a:rPr lang="ru-RU" dirty="0"/>
              <a:t>Основы функционирования ЖКХ : учебное пособие [для бакалавров] / Е. А. Султанова, Я. А. Волынчук; Владивосток. гос. ун-т экономики и сервиса - Владивосток : Изд-во ВГУЭС , 2017 - 88 с.</a:t>
            </a:r>
          </a:p>
          <a:p>
            <a:pPr marL="514350" indent="-514350">
              <a:buFont typeface="+mj-lt"/>
              <a:buAutoNum type="arabicParenR"/>
            </a:pPr>
            <a:r>
              <a:rPr lang="ru-RU" dirty="0" smtClean="0"/>
              <a:t>Управление </a:t>
            </a:r>
            <a:r>
              <a:rPr lang="ru-RU" dirty="0"/>
              <a:t>в городском хозяйстве : учеб. пособие для студентов вузов, </a:t>
            </a:r>
            <a:r>
              <a:rPr lang="ru-RU" dirty="0" err="1"/>
              <a:t>обуч</a:t>
            </a:r>
            <a:r>
              <a:rPr lang="ru-RU" dirty="0"/>
              <a:t>. по специальности "Гос. и </a:t>
            </a:r>
            <a:r>
              <a:rPr lang="ru-RU" dirty="0" err="1"/>
              <a:t>муницип</a:t>
            </a:r>
            <a:r>
              <a:rPr lang="ru-RU" dirty="0"/>
              <a:t>. управление" / под ред. Р. Ж. </a:t>
            </a:r>
            <a:r>
              <a:rPr lang="ru-RU" dirty="0" err="1"/>
              <a:t>Сираждинова</a:t>
            </a:r>
            <a:r>
              <a:rPr lang="ru-RU" dirty="0"/>
              <a:t> - 2-е изд., стер. - М. : КНОРУС , 2016 - 350 с</a:t>
            </a:r>
          </a:p>
          <a:p>
            <a:pPr marL="514350" indent="-514350">
              <a:buFont typeface="+mj-lt"/>
              <a:buAutoNum type="arabicParenR"/>
            </a:pPr>
            <a:endParaRPr lang="ru-RU" dirty="0"/>
          </a:p>
          <a:p>
            <a:pPr marL="514350" indent="-514350">
              <a:buFont typeface="+mj-lt"/>
              <a:buAutoNum type="arabicParenR"/>
            </a:pP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0"/>
            <a:ext cx="12192000" cy="108204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0"/>
                </a:schemeClr>
              </a:gs>
              <a:gs pos="99000">
                <a:schemeClr val="tx2"/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6350" cap="flat" cmpd="sng" algn="ctr">
            <a:solidFill>
              <a:schemeClr val="accent2">
                <a:alpha val="0"/>
              </a:schemeClr>
            </a:solidFill>
            <a:prstDash val="solid"/>
            <a:miter lim="800000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3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Рекомендуемая литература</a:t>
            </a:r>
            <a:endParaRPr lang="ru-RU" sz="33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5239" y="155374"/>
            <a:ext cx="434339" cy="926666"/>
          </a:xfrm>
          <a:prstGeom prst="rect">
            <a:avLst/>
          </a:prstGeom>
        </p:spPr>
      </p:pic>
      <p:sp>
        <p:nvSpPr>
          <p:cNvPr id="7" name="Номер слайда 6"/>
          <p:cNvSpPr txBox="1">
            <a:spLocks/>
          </p:cNvSpPr>
          <p:nvPr/>
        </p:nvSpPr>
        <p:spPr>
          <a:xfrm>
            <a:off x="9357360" y="62752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500" dirty="0" smtClean="0"/>
              <a:t>17</a:t>
            </a:r>
            <a:endParaRPr lang="ru-RU" sz="4500" dirty="0"/>
          </a:p>
        </p:txBody>
      </p:sp>
    </p:spTree>
    <p:extLst>
      <p:ext uri="{BB962C8B-B14F-4D97-AF65-F5344CB8AC3E}">
        <p14:creationId xmlns:p14="http://schemas.microsoft.com/office/powerpoint/2010/main" val="137557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322356a473ec6045e72711b0b4fb899ee43c2d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357</Words>
  <Application>Microsoft Office PowerPoint</Application>
  <PresentationFormat>Широкоэкранный</PresentationFormat>
  <Paragraphs>35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Wingdings</vt:lpstr>
      <vt:lpstr>Тема Office</vt:lpstr>
      <vt:lpstr>ВЛАДИВОСТОКСКИЙ ГОСУДАРСТВЕННЫЙ УНИВЕРСИТЕТ ЭКОНОМИКИ И СЕРВИСА</vt:lpstr>
      <vt:lpstr>Техническое обслуживание зданий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Жильё в социально-экономической системе</dc:title>
  <dc:creator>Анна</dc:creator>
  <cp:lastModifiedBy>Баталова Екатерина</cp:lastModifiedBy>
  <cp:revision>28</cp:revision>
  <dcterms:created xsi:type="dcterms:W3CDTF">2016-06-01T07:59:14Z</dcterms:created>
  <dcterms:modified xsi:type="dcterms:W3CDTF">2018-06-27T00:55:49Z</dcterms:modified>
</cp:coreProperties>
</file>