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8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5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AE052-05F4-4B1D-AF35-C6964E62860C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64769-69EB-4222-A3B1-98F2AEDF51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042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088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17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48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9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407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5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28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37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73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272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196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11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47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93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662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85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995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476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852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8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01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046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066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416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158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414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320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1413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64769-69EB-4222-A3B1-98F2AEDF5177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75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CC9D9D-9B9A-4121-B58F-BC1A190D9E5E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48797B-7B91-4B7F-AD2D-E88A2EB0AF2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</a:t>
            </a:r>
            <a:r>
              <a:rPr lang="ru-RU" sz="1800" dirty="0" smtClean="0">
                <a:solidFill>
                  <a:schemeClr val="bg1"/>
                </a:solidFill>
              </a:rPr>
              <a:t>ИТС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>
                <a:solidFill>
                  <a:schemeClr val="bg1"/>
                </a:solidFill>
              </a:rPr>
              <a:t>«Метрология, стандартизация, подтверждение соответствия»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«Подтверждение Соответствия»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</a:t>
            </a:r>
            <a:r>
              <a:rPr lang="ru-RU" sz="1700" smtClean="0">
                <a:solidFill>
                  <a:schemeClr val="bg1"/>
                </a:solidFill>
              </a:rPr>
              <a:t>, </a:t>
            </a:r>
            <a:r>
              <a:rPr lang="ru-RU" sz="170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725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636912"/>
            <a:ext cx="7859216" cy="36876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7.1 Формы подтверждения соответствия</a:t>
            </a:r>
          </a:p>
          <a:p>
            <a:pPr marL="0" indent="0">
              <a:buNone/>
            </a:pPr>
            <a:r>
              <a:rPr lang="ru-RU" dirty="0" smtClean="0"/>
              <a:t>7.2 Декларирование соответствия</a:t>
            </a:r>
          </a:p>
          <a:p>
            <a:pPr marL="0" indent="0">
              <a:buNone/>
            </a:pPr>
            <a:r>
              <a:rPr lang="ru-RU" sz="2800" dirty="0" smtClean="0"/>
              <a:t>7.3 Аккредитация </a:t>
            </a:r>
            <a:r>
              <a:rPr lang="ru-RU" sz="2800" dirty="0"/>
              <a:t>органов по сертификации и испытательных лабораторий (центров</a:t>
            </a:r>
            <a:r>
              <a:rPr lang="ru-RU" sz="2800" dirty="0" smtClean="0"/>
              <a:t>)</a:t>
            </a:r>
          </a:p>
          <a:p>
            <a:pPr marL="0" indent="0">
              <a:buNone/>
            </a:pPr>
            <a:r>
              <a:rPr lang="ru-RU" sz="2800" dirty="0" smtClean="0"/>
              <a:t>Контрольные вопросы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092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7. Подтверждение соответствия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429000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7.1 Формы подтверждения соответствия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00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Подтверждение </a:t>
            </a:r>
            <a:r>
              <a:rPr lang="ru-RU" sz="2400" b="1" dirty="0">
                <a:solidFill>
                  <a:srgbClr val="C00000"/>
                </a:solidFill>
              </a:rPr>
              <a:t>соответствия </a:t>
            </a:r>
            <a:r>
              <a:rPr lang="ru-RU" sz="2400" dirty="0"/>
              <a:t>— документальное удостоверение соответствия продукции или иных объектов, процессов производства, эксплуатации, хранения, перевозки, реализации и утилизации, выполнения работ или оказания услуг требованиям технических регламентов, положениям стандартов или условиям договоров.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80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Сертификация</a:t>
            </a:r>
            <a:r>
              <a:rPr lang="ru-RU" sz="2400" dirty="0"/>
              <a:t> — форма осуществляемого органом по сертификации подтверждения соответствия объектов требованиям технических регламентов, положениям стандартов или условиям договоров. При этом под сертификатом соответствия (сертификатом) понимался выдаваемый в соответствии с правилами системы сертификации документ.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82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Цели подтверждения соответствия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Подтверждение соответствия осуществляется в целях</a:t>
            </a:r>
            <a:r>
              <a:rPr lang="ru-RU" sz="2400" dirty="0"/>
              <a:t>:</a:t>
            </a:r>
          </a:p>
          <a:p>
            <a:r>
              <a:rPr lang="ru-RU" sz="2400" dirty="0"/>
              <a:t> удостоверения соответствия продукции, объектов техническим регламентам, стандартам, условиям договоров;</a:t>
            </a:r>
          </a:p>
          <a:p>
            <a:r>
              <a:rPr lang="ru-RU" sz="2400" dirty="0"/>
              <a:t> содействия приобретателям в компетентном выборе продукции, работ, услуг;</a:t>
            </a:r>
          </a:p>
          <a:p>
            <a:r>
              <a:rPr lang="ru-RU" sz="2400" dirty="0"/>
              <a:t> повышения конкурентоспособности продукции, работ, услуг на российском и международном рынках;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134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Принципы подтверждения </a:t>
            </a:r>
            <a:r>
              <a:rPr lang="ru-RU" sz="2400" b="1" dirty="0" smtClean="0"/>
              <a:t>соответствия</a:t>
            </a:r>
            <a:endParaRPr lang="ru-RU" sz="2400" b="1" dirty="0"/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Подтверждение соответствия осуществляется на основе принципов</a:t>
            </a:r>
            <a:r>
              <a:rPr lang="ru-RU" sz="2400" dirty="0"/>
              <a:t>:</a:t>
            </a:r>
          </a:p>
          <a:p>
            <a:r>
              <a:rPr lang="ru-RU" sz="2400" dirty="0"/>
              <a:t> доступности информации о порядке осуществления подтверждения соответствия заинтересованным лицам;</a:t>
            </a:r>
          </a:p>
          <a:p>
            <a:r>
              <a:rPr lang="ru-RU" sz="2400" dirty="0"/>
              <a:t> недопустимости применения обязательного подтверждения соответствия к объектам, в отношении которых не установлены требования технических регламентов;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547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установления </a:t>
            </a:r>
            <a:r>
              <a:rPr lang="ru-RU" sz="2400" dirty="0"/>
              <a:t>перечня форм и схем обязательного подтверждения соответствия в отношении определенных видов продукции в соответствующем техническом регламенте;</a:t>
            </a:r>
          </a:p>
          <a:p>
            <a:r>
              <a:rPr lang="ru-RU" sz="2400" dirty="0"/>
              <a:t>защиты имущественных интересов заявителей, соблюдения коммерческой тайны в отношении сведений, полученных при осуществлении подтверждения соответствия;</a:t>
            </a:r>
          </a:p>
          <a:p>
            <a:r>
              <a:rPr lang="ru-RU" sz="2400" dirty="0" smtClean="0"/>
              <a:t>недопустимости </a:t>
            </a:r>
            <a:r>
              <a:rPr lang="ru-RU" sz="2400" dirty="0"/>
              <a:t>подмены обязательного подтверждения соответствия добровольной сертификацией.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858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Форма подтверждения соответствия </a:t>
            </a:r>
            <a:r>
              <a:rPr lang="ru-RU" sz="2400" dirty="0"/>
              <a:t>— определенный порядок документального удостоверения соответствия продукции или иных объектов, процессов производства, эксплуатации, хранения, перевозки, реализации и утилизации, выполнения работ или оказания услуг требованиям технических регламентов, положениям стандартов или условиям договоров.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21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Подтверждение соответствия на территории Российской Федерации может носить добровольный или обязательный характер</a:t>
            </a:r>
            <a:r>
              <a:rPr lang="ru-RU" sz="2400" dirty="0"/>
              <a:t>.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</a:rPr>
              <a:t>Добровольное подтверждение соответствия осуществляется в форме добровольной сертификации</a:t>
            </a:r>
            <a:r>
              <a:rPr lang="ru-RU" sz="2400" dirty="0"/>
              <a:t>.</a:t>
            </a:r>
          </a:p>
          <a:p>
            <a:r>
              <a:rPr lang="ru-RU" sz="2400" dirty="0"/>
              <a:t>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Обязательное подтверждение соответствия осуществляется в формах</a:t>
            </a:r>
            <a:r>
              <a:rPr lang="ru-RU" sz="2400" dirty="0"/>
              <a:t>: принятия декларации о соответствии (далее — декларирование соответствия); обязательной сертификации.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124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Autofit/>
          </a:bodyPr>
          <a:lstStyle/>
          <a:p>
            <a:r>
              <a:rPr lang="ru-RU" sz="3200" b="1" dirty="0"/>
              <a:t>Формы подтверждения </a:t>
            </a:r>
            <a:r>
              <a:rPr lang="ru-RU" sz="3200" b="1" dirty="0" smtClean="0"/>
              <a:t>соответствия</a:t>
            </a:r>
            <a:endParaRPr lang="ru-RU" sz="32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11560" y="1700808"/>
            <a:ext cx="8208911" cy="4710387"/>
            <a:chOff x="1830829" y="2350563"/>
            <a:chExt cx="5770372" cy="4060632"/>
          </a:xfrm>
        </p:grpSpPr>
        <p:sp>
          <p:nvSpPr>
            <p:cNvPr id="6" name="Полилиния 5"/>
            <p:cNvSpPr/>
            <p:nvPr/>
          </p:nvSpPr>
          <p:spPr>
            <a:xfrm>
              <a:off x="4435511" y="2350563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Подтверждение соответствия</a:t>
              </a:r>
              <a:endParaRPr lang="ru-RU" sz="2000" kern="1200" dirty="0"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674143" y="3419151"/>
              <a:ext cx="1562809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562809" y="0"/>
                  </a:moveTo>
                  <a:lnTo>
                    <a:pt x="1562809" y="213717"/>
                  </a:lnTo>
                  <a:lnTo>
                    <a:pt x="0" y="213717"/>
                  </a:lnTo>
                  <a:lnTo>
                    <a:pt x="0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2872702" y="3846586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Обязательное</a:t>
              </a:r>
              <a:endParaRPr lang="ru-RU" sz="20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2632270" y="4915173"/>
              <a:ext cx="1041872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041872" y="0"/>
                  </a:moveTo>
                  <a:lnTo>
                    <a:pt x="1041872" y="213717"/>
                  </a:lnTo>
                  <a:lnTo>
                    <a:pt x="0" y="213717"/>
                  </a:lnTo>
                  <a:lnTo>
                    <a:pt x="0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830829" y="5342608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Декларирование соответствия </a:t>
              </a:r>
              <a:endParaRPr lang="ru-RU" sz="20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674143" y="4915173"/>
              <a:ext cx="1041872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13717"/>
                  </a:lnTo>
                  <a:lnTo>
                    <a:pt x="1041872" y="213717"/>
                  </a:lnTo>
                  <a:lnTo>
                    <a:pt x="1041872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3914575" y="5342608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Обязательная сертификация</a:t>
              </a:r>
              <a:endParaRPr lang="ru-RU" sz="2000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236952" y="3419151"/>
              <a:ext cx="1562809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13717"/>
                  </a:lnTo>
                  <a:lnTo>
                    <a:pt x="1562809" y="213717"/>
                  </a:lnTo>
                  <a:lnTo>
                    <a:pt x="1562809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5998320" y="3846586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Добровольное</a:t>
              </a:r>
              <a:endParaRPr lang="ru-RU" sz="2000" kern="1200" dirty="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6754041" y="4915173"/>
              <a:ext cx="91440" cy="427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2743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5998320" y="5342608"/>
              <a:ext cx="1602881" cy="1068587"/>
            </a:xfrm>
            <a:custGeom>
              <a:avLst/>
              <a:gdLst>
                <a:gd name="connsiteX0" fmla="*/ 0 w 1602881"/>
                <a:gd name="connsiteY0" fmla="*/ 106859 h 1068587"/>
                <a:gd name="connsiteX1" fmla="*/ 106859 w 1602881"/>
                <a:gd name="connsiteY1" fmla="*/ 0 h 1068587"/>
                <a:gd name="connsiteX2" fmla="*/ 1496022 w 1602881"/>
                <a:gd name="connsiteY2" fmla="*/ 0 h 1068587"/>
                <a:gd name="connsiteX3" fmla="*/ 1602881 w 1602881"/>
                <a:gd name="connsiteY3" fmla="*/ 106859 h 1068587"/>
                <a:gd name="connsiteX4" fmla="*/ 1602881 w 1602881"/>
                <a:gd name="connsiteY4" fmla="*/ 961728 h 1068587"/>
                <a:gd name="connsiteX5" fmla="*/ 1496022 w 1602881"/>
                <a:gd name="connsiteY5" fmla="*/ 1068587 h 1068587"/>
                <a:gd name="connsiteX6" fmla="*/ 106859 w 1602881"/>
                <a:gd name="connsiteY6" fmla="*/ 1068587 h 1068587"/>
                <a:gd name="connsiteX7" fmla="*/ 0 w 1602881"/>
                <a:gd name="connsiteY7" fmla="*/ 961728 h 1068587"/>
                <a:gd name="connsiteX8" fmla="*/ 0 w 1602881"/>
                <a:gd name="connsiteY8" fmla="*/ 106859 h 10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881" h="1068587">
                  <a:moveTo>
                    <a:pt x="0" y="106859"/>
                  </a:moveTo>
                  <a:cubicBezTo>
                    <a:pt x="0" y="47842"/>
                    <a:pt x="47842" y="0"/>
                    <a:pt x="106859" y="0"/>
                  </a:cubicBezTo>
                  <a:lnTo>
                    <a:pt x="1496022" y="0"/>
                  </a:lnTo>
                  <a:cubicBezTo>
                    <a:pt x="1555039" y="0"/>
                    <a:pt x="1602881" y="47842"/>
                    <a:pt x="1602881" y="106859"/>
                  </a:cubicBezTo>
                  <a:lnTo>
                    <a:pt x="1602881" y="961728"/>
                  </a:lnTo>
                  <a:cubicBezTo>
                    <a:pt x="1602881" y="1020745"/>
                    <a:pt x="1555039" y="1068587"/>
                    <a:pt x="1496022" y="1068587"/>
                  </a:cubicBezTo>
                  <a:lnTo>
                    <a:pt x="106859" y="1068587"/>
                  </a:lnTo>
                  <a:cubicBezTo>
                    <a:pt x="47842" y="1068587"/>
                    <a:pt x="0" y="1020745"/>
                    <a:pt x="0" y="961728"/>
                  </a:cubicBezTo>
                  <a:lnTo>
                    <a:pt x="0" y="1068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38" tIns="84638" rIns="84638" bIns="8463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Обязательная сертификация</a:t>
              </a:r>
              <a:endParaRPr lang="ru-RU" sz="2000" kern="1200" dirty="0"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69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Добровольное подтверждение соответствия </a:t>
            </a:r>
            <a:r>
              <a:rPr lang="ru-RU" sz="2400" dirty="0"/>
              <a:t>осуществляется по инициативе заявителя на условиях договора между заявителем и органом по сертификации. </a:t>
            </a:r>
            <a:endParaRPr lang="ru-RU" sz="2400" dirty="0" smtClean="0"/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Добровольное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подтверждение соответствия </a:t>
            </a:r>
            <a:r>
              <a:rPr lang="ru-RU" sz="2400" dirty="0"/>
              <a:t>может осуществляться для установления соответствия национальным стандартам, стандартам организаций, системам добровольной сертификации, условиям договоров.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6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Орган по сертификации </a:t>
            </a:r>
            <a:r>
              <a:rPr lang="ru-RU" sz="2400" dirty="0"/>
              <a:t>— юридическое лицо или индивидуальный предприниматель, аккредитованные в установленном порядке для выполнения работ по сертификации.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Орган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по сертификации</a:t>
            </a:r>
            <a:r>
              <a:rPr lang="ru-RU" sz="2400" dirty="0"/>
              <a:t>:</a:t>
            </a:r>
          </a:p>
          <a:p>
            <a:r>
              <a:rPr lang="ru-RU" sz="2400" dirty="0"/>
              <a:t> осуществляет подтверждение соответствия объектов добровольного подтверждения соответствия;</a:t>
            </a:r>
          </a:p>
          <a:p>
            <a:r>
              <a:rPr lang="ru-RU" sz="2400" dirty="0"/>
              <a:t> выдает сертификаты соответствия на объекты, прошедшие добровольную сертификацию;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838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/>
          </a:bodyPr>
          <a:lstStyle/>
          <a:p>
            <a:r>
              <a:rPr lang="ru-RU" sz="2400" dirty="0"/>
              <a:t> предоставляет заявителям право на применение знака соответствия, если применение знака соответствия предусмотрено соответствующей системой добровольной сертификации;</a:t>
            </a:r>
          </a:p>
          <a:p>
            <a:r>
              <a:rPr lang="ru-RU" sz="2400" dirty="0"/>
              <a:t> приостанавливает или прекращает действие выданных им сертификатов соответствия.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159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Добровольная сертификация </a:t>
            </a:r>
            <a:r>
              <a:rPr lang="ru-RU" sz="2400" dirty="0"/>
              <a:t>— сертификация, проводимая на добровольной основе по инициативе изготовителя (исполнителя), продавца (поставщика) или потребителя. Создать систему добровольной сертификации по собственной инициативе может юридическое лицо и/или индивидуальный предприниматель или несколько юридических лиц и/или индивидуальные предприниматели.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</a:rPr>
              <a:t>Закон определяет минимальный состав требований </a:t>
            </a:r>
            <a:r>
              <a:rPr lang="ru-RU" sz="2400" dirty="0"/>
              <a:t>к лицам, создающим систему добровольной сертификации.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Эти лица должны</a:t>
            </a:r>
            <a:r>
              <a:rPr lang="ru-RU" sz="2400" dirty="0"/>
              <a:t>:</a:t>
            </a:r>
          </a:p>
          <a:p>
            <a:r>
              <a:rPr lang="ru-RU" sz="2400" dirty="0"/>
              <a:t> установить перечень объектов, подлежащих сертификации, и их характеристик;</a:t>
            </a:r>
          </a:p>
          <a:p>
            <a:r>
              <a:rPr lang="ru-RU" sz="2400" dirty="0"/>
              <a:t> установить правила выполнения работ по сертификации и порядок их оплаты;</a:t>
            </a:r>
          </a:p>
          <a:p>
            <a:r>
              <a:rPr lang="ru-RU" sz="2400" dirty="0"/>
              <a:t> определить состав участников создаваемой системы.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035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7. Подтверждение соответствия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429000"/>
            <a:ext cx="785469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7.2 Декларирование соответствия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918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Обязательное </a:t>
            </a:r>
            <a:r>
              <a:rPr lang="ru-RU" sz="2400" dirty="0">
                <a:solidFill>
                  <a:srgbClr val="C00000"/>
                </a:solidFill>
              </a:rPr>
              <a:t>подтверждение соответствия </a:t>
            </a:r>
            <a:r>
              <a:rPr lang="ru-RU" sz="2400" dirty="0"/>
              <a:t>проводится только в случаях, установленных соответствующим техническим регламентом, и исключительно на соответствие требованиям технического </a:t>
            </a:r>
            <a:r>
              <a:rPr lang="ru-RU" sz="2400" dirty="0" smtClean="0"/>
              <a:t>регламента.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Объектом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обязательного подтверждения </a:t>
            </a:r>
            <a:r>
              <a:rPr lang="ru-RU" sz="2400" dirty="0"/>
              <a:t>соответствия может быть только продукция, выпускаемая в обращение на территории Российской Федерации.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910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Формы и схемы обязательного подтверждения </a:t>
            </a:r>
            <a:r>
              <a:rPr lang="ru-RU" sz="2400" dirty="0"/>
              <a:t>соответствия требованиям технического регламента определены в законе: это принятие декларации о соответствии (декларирование соответствия) и обязательная сертификация. Схемы декларирования соответствия также представлены в законе. </a:t>
            </a:r>
            <a:r>
              <a:rPr lang="ru-RU" sz="2400" b="1" dirty="0">
                <a:solidFill>
                  <a:srgbClr val="C00000"/>
                </a:solidFill>
              </a:rPr>
              <a:t>Схема сертификации </a:t>
            </a:r>
            <a:r>
              <a:rPr lang="ru-RU" sz="2400" dirty="0"/>
              <a:t>— это совокупность действий, результаты которых рассматриваются в качестве доказательств соответствия продукции (работ, услуг) установленным требованиям.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13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Декларирование соответствия </a:t>
            </a:r>
            <a:r>
              <a:rPr lang="ru-RU" dirty="0"/>
              <a:t>— форма подтверждения соответствия продукции требованиям технических регламентов.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Декларирование соответствия осуществляется по одной из следующих схем</a:t>
            </a:r>
            <a:r>
              <a:rPr lang="ru-RU" dirty="0"/>
              <a:t>:</a:t>
            </a:r>
          </a:p>
          <a:p>
            <a:r>
              <a:rPr lang="ru-RU" dirty="0"/>
              <a:t> принятие декларации о соответствии на основании собственных доказательств;</a:t>
            </a:r>
          </a:p>
          <a:p>
            <a:r>
              <a:rPr lang="ru-RU" dirty="0"/>
              <a:t> принятие декларации о соответствии на основании собственных доказательств, доказательств, полученных с участием органа по сертификации и/или аккредитованной испытательной лаборатории (центра) (далее — третья сторона).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010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Декларация о соответствии </a:t>
            </a:r>
            <a:r>
              <a:rPr lang="ru-RU" sz="2400" dirty="0"/>
              <a:t>— документ, удостоверяющий соответствие выпускаемой в обращение продукции требованиям технических регламентов. </a:t>
            </a:r>
          </a:p>
          <a:p>
            <a:r>
              <a:rPr lang="ru-RU" sz="2400" dirty="0"/>
              <a:t>Форма декларации о соответствии утверждается федеральным органом исполнительной власти по техническому регулированию.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18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u="sng" dirty="0">
                <a:solidFill>
                  <a:srgbClr val="CC3300"/>
                </a:solidFill>
              </a:rPr>
              <a:t>Обязательная сертификация </a:t>
            </a:r>
            <a:r>
              <a:rPr lang="ru-RU" sz="2400" dirty="0"/>
              <a:t>предназначена, прежде всего, для оценки продукции и услуг на безопасность.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Обязательная сертификация </a:t>
            </a:r>
            <a:r>
              <a:rPr lang="ru-RU" sz="2400" dirty="0"/>
              <a:t>осуществляется органом по сертификации на основании договора с заявителем.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Соответствие продукции требованиям </a:t>
            </a:r>
            <a:r>
              <a:rPr lang="ru-RU" sz="2400" dirty="0"/>
              <a:t>технических регламентов подтверждается сертификатом соответствия, выдаваемым заявителю органом по сертификации.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570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Сертификат соответствия </a:t>
            </a:r>
            <a:r>
              <a:rPr lang="ru-RU" sz="2400" dirty="0"/>
              <a:t>— документ, удостоверяющий соответствие объекта требованиям технических регламентов, положениям стандартов или условиям договоров.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Обязательную сертификацию </a:t>
            </a:r>
            <a:r>
              <a:rPr lang="ru-RU" sz="2400" dirty="0"/>
              <a:t>могут проводить только государственные органы управления или аккредитуемые ими организации; она проводится по требованиям, установленным Федеральными законами — техническими регламентами.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227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Система сертификации </a:t>
            </a:r>
            <a:r>
              <a:rPr lang="ru-RU" sz="2400" dirty="0"/>
              <a:t>— совокупность участников сертификации, осуществляющих сертификацию по правилам, установленным в этой системе.</a:t>
            </a:r>
          </a:p>
          <a:p>
            <a:r>
              <a:rPr lang="ru-RU" sz="2400" dirty="0"/>
              <a:t>Обладатели этих систем — многочисленные федеральные органы исполнительной власти.</a:t>
            </a:r>
          </a:p>
          <a:p>
            <a:r>
              <a:rPr lang="ru-RU" sz="2400" dirty="0">
                <a:solidFill>
                  <a:schemeClr val="accent4">
                    <a:lumMod val="75000"/>
                  </a:schemeClr>
                </a:solidFill>
              </a:rPr>
              <a:t>Основной их обладатель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</a:rPr>
              <a:t>Ростехрегулирование</a:t>
            </a:r>
            <a:r>
              <a:rPr lang="ru-RU" sz="2400" dirty="0"/>
              <a:t>, которое ведет Российскую систему сертификации ГОСТ 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961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Знак соответствия </a:t>
            </a:r>
            <a:r>
              <a:rPr lang="ru-RU" sz="2400" dirty="0"/>
              <a:t>— обозначение, служащее для информирования приобретателей о соответствии объекта сертификации требованиям системы добровольной сертификации или национальному стандарту.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Применение знака соответствия </a:t>
            </a:r>
            <a:r>
              <a:rPr lang="ru-RU" sz="2400" dirty="0"/>
              <a:t>национальному стандарту осуществляется заявителем на добровольной основе любым удобным для заявителя способом.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844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Знак соответствия системы обязательной сертификации ГОСТ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Администратор\Desktop\12935_html_m676a1f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03488"/>
            <a:ext cx="8001328" cy="25922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966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7. Подтверждение соответствия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424936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7.3. Аккредитация органов по сертификации и испытательных лабораторий (центров)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840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Аккредитация</a:t>
            </a:r>
            <a:r>
              <a:rPr lang="ru-RU" sz="2400" dirty="0"/>
              <a:t> — официальное признание органом по аккредитации компетентности физического или юридического лица выполнять работы в определенной области оценки соответствия. 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Применительно к процессу сертификации</a:t>
            </a:r>
            <a:r>
              <a:rPr lang="ru-RU" sz="2400" dirty="0"/>
              <a:t>, согласно Руководству ИСО/МЭК 2, гласит, что аккредитация — официальное признание того, что испытательная лаборатория (центр) правомочна осуществлять конкретные испытания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70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Аккредитация органов по сертификации и испытательных лабораторий </a:t>
            </a:r>
            <a:r>
              <a:rPr lang="ru-RU" sz="2400" dirty="0"/>
              <a:t>(центров), выполняющих работы по подтверждению соответствия, осуществляется </a:t>
            </a:r>
            <a:r>
              <a:rPr lang="ru-RU" sz="2400" dirty="0">
                <a:solidFill>
                  <a:srgbClr val="C00000"/>
                </a:solidFill>
              </a:rPr>
              <a:t>на основе принципов</a:t>
            </a:r>
            <a:r>
              <a:rPr lang="ru-RU" sz="2400" dirty="0"/>
              <a:t>:</a:t>
            </a:r>
          </a:p>
          <a:p>
            <a:r>
              <a:rPr lang="ru-RU" sz="2400" dirty="0"/>
              <a:t> добровольности;</a:t>
            </a:r>
          </a:p>
          <a:p>
            <a:r>
              <a:rPr lang="ru-RU" sz="2400" dirty="0"/>
              <a:t> открытости и доступности правил аккредитации;</a:t>
            </a:r>
          </a:p>
          <a:p>
            <a:r>
              <a:rPr lang="ru-RU" sz="2400" dirty="0"/>
              <a:t> компетентности и независимости органов, осуществляющих </a:t>
            </a:r>
            <a:r>
              <a:rPr lang="ru-RU" sz="2400" dirty="0" smtClean="0"/>
              <a:t>аккредитацию.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021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каких целях осуществляется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каких формах осуществляется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какой форме осуществляется добровольное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каких случаях и в каких формах проводится обязательное подтверждение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чем отличие знака соответствия от знака обращения на рынке?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чем отличие декларирования соответствия от обязательной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В чем отличие системы сертификации от схемы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Приведите структуру системы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Какими критериями  пользуются при выборе схемы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Какие способы доказательств используются для подтверждения соответствия?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Перечислите основные этапы процесса сертификации.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Какие международные организации занимаются вопросами сертификации?</a:t>
            </a:r>
          </a:p>
          <a:p>
            <a:pPr marL="514350" indent="-514350">
              <a:buClrTx/>
              <a:buSzPct val="115000"/>
              <a:buFont typeface="+mj-lt"/>
              <a:buAutoNum type="arabicPeriod"/>
            </a:pPr>
            <a:r>
              <a:rPr lang="ru-RU" sz="2900" dirty="0"/>
              <a:t>Приведите примеры региональных и национальных организаций по сертификации.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377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563282b1ad2eba2b8b0b1be1466cd26b48cb8b2"/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7. Подтверждение соответствия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1 Формы подтверждения соответствия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2 Декларирование соответствия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3 Аккредитация органов по сертификации и испытательных лабораторий (центров)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3 Аккредитация органов по сертификации и испытательных лабораторий (центров)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7.3 Аккредитация органов по сертификации и испытательных лабораторий (центров)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1113</Words>
  <Application>Microsoft Office PowerPoint</Application>
  <PresentationFormat>Экран (4:3)</PresentationFormat>
  <Paragraphs>144</Paragraphs>
  <Slides>30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Calibri</vt:lpstr>
      <vt:lpstr>Constantia</vt:lpstr>
      <vt:lpstr>Wingdings 2</vt:lpstr>
      <vt:lpstr>Поток</vt:lpstr>
      <vt:lpstr>Презентация PowerPoint</vt:lpstr>
      <vt:lpstr>СОДЕРЖАНИЕ</vt:lpstr>
      <vt:lpstr>7. Подтверждение соответствия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Формы подтверждения соответствия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Подтверждение соответствия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Знак соответствия системы обязательной сертификации ГОСТ Р</vt:lpstr>
      <vt:lpstr>7. Подтверждение соответствия</vt:lpstr>
      <vt:lpstr>Презентация PowerPoint</vt:lpstr>
      <vt:lpstr>Презентация PowerPoint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13</cp:revision>
  <dcterms:created xsi:type="dcterms:W3CDTF">2013-11-27T01:27:14Z</dcterms:created>
  <dcterms:modified xsi:type="dcterms:W3CDTF">2019-09-20T04:18:41Z</dcterms:modified>
</cp:coreProperties>
</file>