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27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28.xml" ContentType="application/vnd.openxmlformats-officedocument.presentationml.tags+xml"/>
  <Override PartName="/ppt/notesSlides/notesSlide30.xml" ContentType="application/vnd.openxmlformats-officedocument.presentationml.notesSlide+xml"/>
  <Override PartName="/ppt/tags/tag29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30.xml" ContentType="application/vnd.openxmlformats-officedocument.presentationml.tags+xml"/>
  <Override PartName="/ppt/notesSlides/notesSlide36.xml" ContentType="application/vnd.openxmlformats-officedocument.presentationml.notesSlide+xml"/>
  <Override PartName="/ppt/tags/tag31.xml" ContentType="application/vnd.openxmlformats-officedocument.presentationml.tags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9"/>
  </p:notesMasterIdLst>
  <p:sldIdLst>
    <p:sldId id="266" r:id="rId2"/>
    <p:sldId id="301" r:id="rId3"/>
    <p:sldId id="311" r:id="rId4"/>
    <p:sldId id="302" r:id="rId5"/>
    <p:sldId id="303" r:id="rId6"/>
    <p:sldId id="304" r:id="rId7"/>
    <p:sldId id="306" r:id="rId8"/>
    <p:sldId id="308" r:id="rId9"/>
    <p:sldId id="307" r:id="rId10"/>
    <p:sldId id="309" r:id="rId11"/>
    <p:sldId id="310" r:id="rId12"/>
    <p:sldId id="275" r:id="rId13"/>
    <p:sldId id="290" r:id="rId14"/>
    <p:sldId id="276" r:id="rId15"/>
    <p:sldId id="262" r:id="rId16"/>
    <p:sldId id="291" r:id="rId17"/>
    <p:sldId id="267" r:id="rId18"/>
    <p:sldId id="277" r:id="rId19"/>
    <p:sldId id="296" r:id="rId20"/>
    <p:sldId id="278" r:id="rId21"/>
    <p:sldId id="286" r:id="rId22"/>
    <p:sldId id="287" r:id="rId23"/>
    <p:sldId id="289" r:id="rId24"/>
    <p:sldId id="283" r:id="rId25"/>
    <p:sldId id="279" r:id="rId26"/>
    <p:sldId id="285" r:id="rId27"/>
    <p:sldId id="284" r:id="rId28"/>
    <p:sldId id="298" r:id="rId29"/>
    <p:sldId id="292" r:id="rId30"/>
    <p:sldId id="299" r:id="rId31"/>
    <p:sldId id="300" r:id="rId32"/>
    <p:sldId id="297" r:id="rId33"/>
    <p:sldId id="293" r:id="rId34"/>
    <p:sldId id="294" r:id="rId35"/>
    <p:sldId id="295" r:id="rId36"/>
    <p:sldId id="270" r:id="rId37"/>
    <p:sldId id="271" r:id="rId38"/>
  </p:sldIdLst>
  <p:sldSz cx="9144000" cy="6858000" type="screen4x3"/>
  <p:notesSz cx="6858000" cy="9144000"/>
  <p:custDataLst>
    <p:tags r:id="rId40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942" autoAdjust="0"/>
  </p:normalViewPr>
  <p:slideViewPr>
    <p:cSldViewPr>
      <p:cViewPr varScale="1">
        <p:scale>
          <a:sx n="43" d="100"/>
          <a:sy n="43" d="100"/>
        </p:scale>
        <p:origin x="1483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FFE0A911-4273-4FE8-9E1F-B6632B622E6D}" type="datetimeFigureOut">
              <a:rPr lang="ru-RU" altLang="ru-RU"/>
              <a:pPr>
                <a:defRPr/>
              </a:pPr>
              <a:t>11.12.2016</a:t>
            </a:fld>
            <a:endParaRPr lang="ru-RU" alt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C934A989-32A7-432E-B0B8-D05DEF7710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Для осуществления перемен важное значение имеет степень восприимчивости организационных структур к нововведениям. В конечном счете весь успех в бизнесе зависит от способности учиться интенсивно и непрерывно. Организации или лица, первыми выявившие перемены, например, в структуре запросов потребителей и рыночном спросе и осознавшие мотивы, которые лежат в их основе, имеют наилучшие шансы на успех. Поэтому дискуссии вокруг процессов перемен в организации так или иначе сводятся к обсуждению способности к обучению.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Для осуществления перемен важное значение имеет степень восприимчивости организационных структур к нововведениям. В конечном счете весь успех в бизнесе зависит от способности учиться интенсивно и непрерывно. Организации или лица, первыми выявившие перемены, например, в структуре запросов потребителей и рыночном спросе и осознавшие мотивы, которые лежат в их основе, имеют наилучшие шансы на успех. Поэтому дискуссии вокруг процессов перемен в организации так или иначе сводятся к обсуждению способности к обучению.</a:t>
            </a:r>
          </a:p>
        </p:txBody>
      </p:sp>
    </p:spTree>
    <p:extLst>
      <p:ext uri="{BB962C8B-B14F-4D97-AF65-F5344CB8AC3E}">
        <p14:creationId xmlns:p14="http://schemas.microsoft.com/office/powerpoint/2010/main" val="3767572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ru-RU" dirty="0"/>
              <a:t>2 </a:t>
            </a:r>
            <a:r>
              <a:rPr lang="ru-RU" altLang="ru-RU" dirty="0"/>
              <a:t>изменения в системе распределения полномочий и ответственности, в координационных и интеграционных механизмах, делении на отделы, управленческой иерархии, комитетах и степени централизации. Структурные изменения — одна из самых распространенных и видимых форм изменений в организации;</a:t>
            </a:r>
            <a:endParaRPr lang="en-US" altLang="ru-RU" dirty="0"/>
          </a:p>
          <a:p>
            <a:pPr eaLnBrk="1" hangingPunct="1"/>
            <a:r>
              <a:rPr lang="en-US" altLang="ru-RU" dirty="0"/>
              <a:t>3</a:t>
            </a:r>
            <a:r>
              <a:rPr lang="en-US" altLang="ru-RU" baseline="0" dirty="0"/>
              <a:t> </a:t>
            </a:r>
            <a:r>
              <a:rPr lang="ru-RU" altLang="ru-RU" baseline="0" dirty="0"/>
              <a:t>технологические изменения, как и структурные, часто разрушают социальные стереотипы, обычно вызывая пересмотр планов; изменение в технологии может потребовать модификации структуры и рабочей силы;</a:t>
            </a:r>
            <a:endParaRPr lang="en-US" altLang="ru-RU" baseline="0" dirty="0"/>
          </a:p>
          <a:p>
            <a:pPr eaLnBrk="1" hangingPunct="1"/>
            <a:r>
              <a:rPr lang="ru-RU" altLang="ru-RU" dirty="0"/>
              <a:t>4  может охватывать техническую подготовку, подготовку к межличностному или групповому общению, мотивацию, лидерство, оценку качества выполнения работы, повышения квалификации руководящего состава, формирование групп, внедрение программ по повышению удовлетворенности работой и состояния духа, повышению качества трудовой жизни.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После 1975-1980</a:t>
            </a:r>
            <a:r>
              <a:rPr lang="ru-RU" altLang="ru-RU" baseline="0" dirty="0"/>
              <a:t> гг. произошел переход от ориентации на жесткий количественный анализ к нацеленности на творческий качественный анализ. Характер процесса перемен изменился таким образом: до 1975 года — направленность на количественный анализ, ориентацию на проблемы, рост и экспансию, после 1975 года — направленность на качественный и творческий анализ, переориентацию, гибкость управленческих ресурсов организации. </a:t>
            </a:r>
            <a:endParaRPr lang="ru-RU" alt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2 </a:t>
            </a:r>
            <a:r>
              <a:rPr lang="ru-RU" altLang="ru-RU" sz="1200" dirty="0"/>
              <a:t>целью которой является изменение постулатов, позиций, ценностей и организационной структуры в зависимости от изменения условий технологий, рынков и вызовов окружающей среды;</a:t>
            </a:r>
          </a:p>
          <a:p>
            <a:pPr eaLnBrk="1" hangingPunct="1"/>
            <a:r>
              <a:rPr lang="ru-RU" altLang="ru-RU" dirty="0"/>
              <a:t>3 </a:t>
            </a:r>
            <a:r>
              <a:rPr lang="ru-RU" altLang="ru-RU" sz="1200" dirty="0"/>
              <a:t>с помощью которого используются в действенной организации принципы и приемы поведенческих наук для осуществления общего изменения в организации;</a:t>
            </a:r>
          </a:p>
          <a:p>
            <a:pPr eaLnBrk="1" hangingPunct="1"/>
            <a:r>
              <a:rPr lang="ru-RU" altLang="ru-RU" sz="1200" dirty="0"/>
              <a:t>5 согласно</a:t>
            </a:r>
            <a:r>
              <a:rPr lang="ru-RU" altLang="ru-RU" sz="1200" baseline="0" dirty="0"/>
              <a:t> трем параметрам: 1) удовлетворение потребностей перемен элементов окружающей среды; 2) планирование и реализация процесса перемен; 3) нормативное изменение в культуре организации. </a:t>
            </a:r>
            <a:endParaRPr lang="ru-RU" alt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В процессе проведения организационных перемен обычно появляются две позиции — одна в поддержку перемен, другая — против. Это означает наличие в организации высокой возможности нарушения организационного равновесия, что, в свою очередь, требует от менеджмента организации проведения новых перемен. Неизбежность организационных перемен и необходимость их регулирования связаны с проблемами организационного развития, сопротивления переменам и возможности проявления организационной борьбы. Технология организационного развития является основной частью этого подхода к теории организации. Таким образом, технология подхода организационного развития охватывает все приемы и методы различных подходов к теории организации по приведенным направлениям.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Из-за многообразия и несопоставимости моделей организационного развития возникла необходимость их классифицировать. Впервые классификацию моделей структурных изменений разработал </a:t>
            </a:r>
            <a:r>
              <a:rPr lang="ru-RU" altLang="ru-RU" dirty="0" err="1"/>
              <a:t>Гоулднер</a:t>
            </a:r>
            <a:r>
              <a:rPr lang="ru-RU" altLang="ru-RU" dirty="0"/>
              <a:t>, который использовал рациональные (обусловленные реализацией проекта) и естественные (описываемые как эволюционный социокультурный процесс) модели организации. Впоследствии к этой классификации прибавились такие дифференцирующие характеристики, как источник структурного изменения (внешняя и внутренняя среда), его механизм (достижение баланса с внешней средой или конфликт), степень </a:t>
            </a:r>
            <a:r>
              <a:rPr lang="ru-RU" altLang="ru-RU" dirty="0" err="1"/>
              <a:t>запрограммированности</a:t>
            </a:r>
            <a:r>
              <a:rPr lang="ru-RU" altLang="ru-RU" dirty="0"/>
              <a:t> процесса и др.</a:t>
            </a:r>
            <a:endParaRPr lang="en-US" altLang="ru-RU" dirty="0"/>
          </a:p>
          <a:p>
            <a:pPr eaLnBrk="1" hangingPunct="1"/>
            <a:r>
              <a:rPr lang="en-US" altLang="ru-RU" dirty="0"/>
              <a:t>I </a:t>
            </a:r>
            <a:r>
              <a:rPr lang="ru-RU" altLang="ru-RU" dirty="0"/>
              <a:t> за основу классификации взят</a:t>
            </a:r>
            <a:r>
              <a:rPr lang="ru-RU" altLang="ru-RU" baseline="0" dirty="0"/>
              <a:t> </a:t>
            </a:r>
            <a:r>
              <a:rPr lang="ru-RU" altLang="ru-RU" dirty="0"/>
              <a:t>механизм структурного изменения.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ru-RU" dirty="0"/>
              <a:t>II </a:t>
            </a:r>
            <a:r>
              <a:rPr lang="ru-RU" altLang="ru-RU" dirty="0"/>
              <a:t>в качестве критерия классификации использовался</a:t>
            </a:r>
            <a:r>
              <a:rPr lang="ru-RU" altLang="ru-RU" baseline="0" dirty="0"/>
              <a:t> </a:t>
            </a:r>
            <a:r>
              <a:rPr lang="ru-RU" altLang="ru-RU" dirty="0"/>
              <a:t>способ контроля за поддержанием организацией баланса с внешней средой;</a:t>
            </a:r>
          </a:p>
          <a:p>
            <a:pPr eaLnBrk="1" hangingPunct="1"/>
            <a:r>
              <a:rPr lang="en-US" altLang="ru-RU" dirty="0"/>
              <a:t>III </a:t>
            </a:r>
            <a:r>
              <a:rPr lang="ru-RU" altLang="ru-RU" dirty="0"/>
              <a:t>является</a:t>
            </a:r>
            <a:r>
              <a:rPr lang="en-US" altLang="ru-RU" dirty="0"/>
              <a:t> </a:t>
            </a:r>
            <a:r>
              <a:rPr lang="ru-RU" altLang="ru-RU" dirty="0"/>
              <a:t>наиболее полной, хотя и логически незавершенной, в западной организационной науке;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ru-RU" dirty="0"/>
              <a:t>IV </a:t>
            </a:r>
            <a:r>
              <a:rPr lang="ru-RU" altLang="ru-RU" dirty="0"/>
              <a:t>считается</a:t>
            </a:r>
            <a:r>
              <a:rPr lang="ru-RU" altLang="ru-RU" baseline="0" dirty="0"/>
              <a:t> наиболее полной в отечественной науке; авторы предложили семь оснований классификации и попытались определить основу создания синтетической теории организационного развития.</a:t>
            </a:r>
          </a:p>
          <a:p>
            <a:pPr eaLnBrk="1" hangingPunct="1"/>
            <a:r>
              <a:rPr lang="ru-RU" altLang="ru-RU" baseline="0" dirty="0"/>
              <a:t>1 </a:t>
            </a:r>
            <a:r>
              <a:rPr lang="ru-RU" altLang="ru-RU" sz="1200" dirty="0"/>
              <a:t>внешняя или внутренняя среда;</a:t>
            </a:r>
          </a:p>
          <a:p>
            <a:pPr eaLnBrk="1" hangingPunct="1"/>
            <a:r>
              <a:rPr lang="ru-RU" altLang="ru-RU" sz="1200" dirty="0"/>
              <a:t>2 балансовые и конфликтные модели;</a:t>
            </a:r>
          </a:p>
          <a:p>
            <a:pPr eaLnBrk="1" hangingPunct="1"/>
            <a:r>
              <a:rPr lang="ru-RU" altLang="ru-RU" sz="1200" dirty="0"/>
              <a:t>3 рациональные или естественные модели;</a:t>
            </a:r>
          </a:p>
          <a:p>
            <a:pPr eaLnBrk="1" hangingPunct="1"/>
            <a:r>
              <a:rPr lang="ru-RU" altLang="ru-RU" sz="1200" dirty="0"/>
              <a:t>4 структурное изменение, определяемое прошлым состоянием (историчные модели) или идеалом будущего (волюнтаристские модели);</a:t>
            </a:r>
          </a:p>
          <a:p>
            <a:pPr eaLnBrk="1" hangingPunct="1"/>
            <a:r>
              <a:rPr lang="ru-RU" altLang="ru-RU" sz="1200" dirty="0"/>
              <a:t>5 адаптивные или адаптирующие модели;</a:t>
            </a:r>
          </a:p>
          <a:p>
            <a:pPr eaLnBrk="1" hangingPunct="1"/>
            <a:r>
              <a:rPr lang="ru-RU" altLang="ru-RU" sz="1200" dirty="0"/>
              <a:t>6 запрограммированный или </a:t>
            </a:r>
            <a:r>
              <a:rPr lang="ru-RU" altLang="ru-RU" sz="1200" dirty="0" err="1"/>
              <a:t>случайностный</a:t>
            </a:r>
            <a:r>
              <a:rPr lang="ru-RU" altLang="ru-RU" sz="1200" dirty="0"/>
              <a:t>;</a:t>
            </a:r>
          </a:p>
          <a:p>
            <a:pPr eaLnBrk="1" hangingPunct="1"/>
            <a:r>
              <a:rPr lang="ru-RU" altLang="ru-RU" sz="1200" dirty="0"/>
              <a:t>7 единичная организация — фокусная перспектива, группа организаций — популяционная перспектива</a:t>
            </a:r>
            <a:endParaRPr lang="ru-RU" alt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Фокусная перспектива выступает противоположностью популяционного подхода и основывается на принципе изоморфизма и других концепциях баланса организации с внешней средой. В качестве основного механизма реализации принципа изоморфизма рассматривается адаптация единичной организации к внешней среде.</a:t>
            </a:r>
          </a:p>
          <a:p>
            <a:pPr eaLnBrk="1" hangingPunct="1"/>
            <a:r>
              <a:rPr lang="ru-RU" altLang="ru-RU" dirty="0"/>
              <a:t>Популяционная</a:t>
            </a:r>
            <a:r>
              <a:rPr lang="ru-RU" altLang="ru-RU" baseline="0" dirty="0"/>
              <a:t> перспектива: невозможно проанализировать логику организационного развития исходя из наблюдений за единичной организацией, стремящейся достигнуть баланса с внешней средой. Организационное развитие описывается как процесс, спровоцированный давлением внешней среды, но протекающий на уровне организационной популяции.</a:t>
            </a:r>
          </a:p>
          <a:p>
            <a:pPr eaLnBrk="1" hangingPunct="1"/>
            <a:r>
              <a:rPr lang="ru-RU" altLang="ru-RU" baseline="0" dirty="0"/>
              <a:t>Теория ресурсной зависимости:  внешняя среда трактуется как среда со все более увеличивающейся определенностью.</a:t>
            </a:r>
          </a:p>
          <a:p>
            <a:pPr eaLnBrk="1" hangingPunct="1"/>
            <a:r>
              <a:rPr lang="ru-RU" altLang="ru-RU" baseline="0" dirty="0"/>
              <a:t>Теория случайных трансформаций: организации определяются как организационные анархии, то есть системы с неустойчивыми связями между относительно автономными и слабо связанными группами — участниками делового взаимодействия.</a:t>
            </a:r>
            <a:endParaRPr lang="ru-RU" alt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Внутренние силы: например, если принята стратегия роста, то внутренняя деятельность организации должна быть перестроена и переориентирована</a:t>
            </a:r>
            <a:r>
              <a:rPr lang="ru-RU" altLang="ru-RU" baseline="0" dirty="0"/>
              <a:t> на создание новых элементов и внедрение новых технологий.</a:t>
            </a:r>
          </a:p>
          <a:p>
            <a:pPr eaLnBrk="1" hangingPunct="1"/>
            <a:r>
              <a:rPr lang="ru-RU" altLang="ru-RU" baseline="0" dirty="0"/>
              <a:t>Необходимость перемен: обнаружив разрыв между желаемыми и действительными показателями эффективности производства, менеджеры создают у других сотрудников ощущение необходимости безотлагательного решения проблем.</a:t>
            </a:r>
          </a:p>
          <a:p>
            <a:pPr eaLnBrk="1" hangingPunct="1"/>
            <a:r>
              <a:rPr lang="ru-RU" altLang="ru-RU" baseline="0" dirty="0"/>
              <a:t>Инициирование изменения: начинается со сбора информации, на основе которой далее выдвигаются новые идеи. Поиск и отстаивание новых идей приводят к возникновению определенных ролевых функций в организации.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Креативность может рассматриваться как отличительная черта</a:t>
            </a:r>
            <a:r>
              <a:rPr lang="ru-RU" altLang="ru-RU" baseline="0" dirty="0"/>
              <a:t> организации. Творческие организации имеют гибкие структуры, должностные обязанности сотрудников слабо формализованы, сферы ответственности могут пересекаться, формулировки задач имеют общий характер, предпочтение отдается командной работе. Таким организациям свойственны свобода, состязательность и партнерство, различные формы коллегиального руководства.</a:t>
            </a:r>
            <a:endParaRPr lang="ru-RU" alt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Преодоление сопротивления: 1. когда изменения касаются технической составляющей или пользователи не знакомы с самой идеей преобразований;</a:t>
            </a:r>
          </a:p>
          <a:p>
            <a:pPr eaLnBrk="1" hangingPunct="1"/>
            <a:r>
              <a:rPr lang="ru-RU" altLang="ru-RU" dirty="0"/>
              <a:t>2. требует больших затрат времени, но является более эффективным;</a:t>
            </a:r>
          </a:p>
          <a:p>
            <a:pPr eaLnBrk="1" hangingPunct="1"/>
            <a:r>
              <a:rPr lang="ru-RU" altLang="ru-RU" dirty="0"/>
              <a:t>3. более формальный путь, предполагает заключение сделки относительно изменений;</a:t>
            </a:r>
          </a:p>
          <a:p>
            <a:pPr eaLnBrk="1" hangingPunct="1"/>
            <a:r>
              <a:rPr lang="ru-RU" altLang="ru-RU" dirty="0"/>
              <a:t>4. использование формальной власти, когда ставится вопрос выбора между принятием изменений и лишением части вознаграждения;</a:t>
            </a:r>
          </a:p>
          <a:p>
            <a:pPr eaLnBrk="1" hangingPunct="1"/>
            <a:r>
              <a:rPr lang="ru-RU" altLang="ru-RU" dirty="0"/>
              <a:t>5. используется, когда изменения значительны, затрагивают многие подразделения организации и касаются перераспределения потоков задач и ресурсов.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Анализ силового поля (Курт Левин, </a:t>
            </a:r>
            <a:r>
              <a:rPr lang="en-US" altLang="ru-RU" dirty="0"/>
              <a:t>1</a:t>
            </a:r>
            <a:r>
              <a:rPr lang="ru-RU" altLang="ru-RU" dirty="0"/>
              <a:t>952 г.): изменения есть результат борьбы между побуждающими и ограничивающими силами. Внедрение изменений</a:t>
            </a:r>
            <a:r>
              <a:rPr lang="ru-RU" altLang="ru-RU" baseline="0" dirty="0"/>
              <a:t> требует от менеджеров анализа сил, т.к. избирательное устранение сдерживающих изменение сил одновременно усиливает побуждающие его факторы, а значит, изменяет в необходимую сторону и отношение к инновациям.</a:t>
            </a:r>
            <a:endParaRPr lang="ru-RU" alt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1 наиболее значимы, когда внедрение</a:t>
            </a:r>
            <a:r>
              <a:rPr lang="ru-RU" altLang="ru-RU" baseline="0" dirty="0"/>
              <a:t> изменений предполагает использование сотрудниками новых технических знаний или когда сотрудники не знакомы с самой идеей преобразования;</a:t>
            </a:r>
          </a:p>
          <a:p>
            <a:pPr eaLnBrk="1" hangingPunct="1"/>
            <a:r>
              <a:rPr lang="ru-RU" altLang="ru-RU" baseline="0" dirty="0"/>
              <a:t>2 требует значительно больших затрат времени, но обеспечивает переход пользователей на сторону реформаторов;</a:t>
            </a:r>
          </a:p>
          <a:p>
            <a:pPr eaLnBrk="1" hangingPunct="1"/>
            <a:r>
              <a:rPr lang="ru-RU" altLang="ru-RU" baseline="0" dirty="0"/>
              <a:t>3 более формальный путь к сотрудничеству. В ходе переговоров заключаются сделки относительно изменений;</a:t>
            </a:r>
          </a:p>
          <a:p>
            <a:pPr eaLnBrk="1" hangingPunct="1"/>
            <a:r>
              <a:rPr lang="ru-RU" altLang="ru-RU" baseline="0" dirty="0"/>
              <a:t>4 направленное применение менеджерами формальной власти на принятие персоналом изменений, когда противников перемен ставят перед выбором между преобразованиями и лишением части вознаграждения или работы вообще;</a:t>
            </a:r>
          </a:p>
          <a:p>
            <a:pPr eaLnBrk="1" hangingPunct="1"/>
            <a:r>
              <a:rPr lang="ru-RU" altLang="ru-RU" baseline="0" dirty="0"/>
              <a:t>5 необходима в тех случаях, когда изменения в организации существенны, затрагивают многие подразделения, касаются перераспределения потоков задач и ресурсов. Отсутствие открытой поддержки руководства может привести к «нечаянному» замедлению преобразований.</a:t>
            </a:r>
            <a:endParaRPr lang="ru-RU" altLang="ru-RU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Технология: изменения непосредственно связаны с процессом</a:t>
            </a:r>
            <a:r>
              <a:rPr lang="ru-RU" altLang="ru-RU" baseline="0" dirty="0"/>
              <a:t> производства в организации и обычно осуществляются снизу вверх, т.е. генерируются на низших уровнях организации и подаются на рассмотрение высшему руководству.</a:t>
            </a:r>
          </a:p>
          <a:p>
            <a:pPr eaLnBrk="1" hangingPunct="1"/>
            <a:r>
              <a:rPr lang="ru-RU" altLang="ru-RU" baseline="0" dirty="0"/>
              <a:t>Товары: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идеи, связанные с новыми продуктами, обычно возникают на нижних уровнях организации (как и замыслы технологических инноваций). Разница состоит в том, что движение идей новых товаров имеют горизонтальную направленность – между отделами.</a:t>
            </a:r>
          </a:p>
          <a:p>
            <a:pPr eaLnBrk="1" hangingPunct="1"/>
            <a:r>
              <a:rPr lang="ru-RU" altLang="ru-RU" sz="1200" b="0" i="0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Структура: у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спех структурных перемен обеспечивает использование подхода «сверху вниз». Структурные изменения инициируются сверху, так как необходимыми для этого компетенциями обладают менеджеры среднего и высшего звена, но работники нижних уровней имеют право обсуждать планируемые инновации и принимать участие в их разработке.</a:t>
            </a:r>
            <a:endParaRPr lang="ru-RU" altLang="ru-RU" baseline="0" dirty="0"/>
          </a:p>
          <a:p>
            <a:pPr eaLnBrk="1" hangingPunct="1"/>
            <a:r>
              <a:rPr lang="ru-RU" altLang="ru-RU" baseline="0" dirty="0"/>
              <a:t>Культура </a:t>
            </a:r>
            <a:r>
              <a:rPr lang="en-US" altLang="ru-RU" baseline="0" dirty="0"/>
              <a:t>/</a:t>
            </a:r>
            <a:r>
              <a:rPr lang="ru-RU" altLang="ru-RU" baseline="0" dirty="0"/>
              <a:t> люди: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перемены в ценностях, нормах, убеждениях и поведении сотрудников организации. Изменения в культуре и людях происходят в образе мыслей индивидов.  Наиболее распространенный и действенный инструмент изменений культуры организации – обучение, и в частности, по таким направлениям, как работа в команде, умение слушать, кружки качества и участие в управлении.</a:t>
            </a:r>
            <a:endParaRPr lang="ru-RU" altLang="ru-RU" baseline="0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Проблемы: 1. привлечение специалистов по ОР помогает решить возникающие проблемы, связанные с различиями в административных стилях и культурах компаний;</a:t>
            </a:r>
          </a:p>
          <a:p>
            <a:pPr eaLnBrk="1" hangingPunct="1"/>
            <a:r>
              <a:rPr lang="ru-RU" altLang="ru-RU" dirty="0"/>
              <a:t>2. специалисты по ОР помогают преодолеть низкий уровень доверия, высокий уровень текучести кадров, конфликты, напряженность взаимоотношений;</a:t>
            </a:r>
          </a:p>
          <a:p>
            <a:pPr eaLnBrk="1" hangingPunct="1"/>
            <a:r>
              <a:rPr lang="ru-RU" altLang="ru-RU" dirty="0"/>
              <a:t>3. напр., торговый представитель компании заключает договор на поставку, не согласовав срок с производственным отделом.</a:t>
            </a:r>
          </a:p>
          <a:p>
            <a:pPr eaLnBrk="1" hangingPunct="1"/>
            <a:r>
              <a:rPr lang="ru-RU" altLang="ru-RU" dirty="0"/>
              <a:t>Мероприятия: 1. «тимбилдинг»; 2. информирование работников-респондентов о результатах опросов, участие работников в управлении, встречи специалистов по ОР с работниками; 3. вовлечение больших групп работников  в обсуждение проблем и возможностей, а также составление плана изменений.</a:t>
            </a:r>
          </a:p>
          <a:p>
            <a:pPr eaLnBrk="1" hangingPunct="1"/>
            <a:r>
              <a:rPr lang="ru-RU" altLang="ru-RU" dirty="0"/>
              <a:t>Стадии: 1. несоответствие желаемого и фактического положения дел в организации, формирование осознания необходимости перемен; 2. апробация новой линии поведения и освоение профессиональных навыков; 3. закрепление обретенных ценностей или отношений, работники получают вознаграждение за принятие изменений.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Процессы, в которых участвует система, могут протекать как в организованной, так и в неорганизованной форме. Неорганизованные процессы деструктивны. Они ведут к нарушению равновесия системы и ее разрушению. Сохранение равновесия и целостности системы обеспечивают организованные процессы. </a:t>
            </a:r>
          </a:p>
          <a:p>
            <a:pPr eaLnBrk="1" hangingPunct="1"/>
            <a:r>
              <a:rPr lang="ru-RU" alt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Значение:</a:t>
            </a:r>
          </a:p>
          <a:p>
            <a:pPr eaLnBrk="1" hangingPunct="1"/>
            <a:r>
              <a:rPr lang="ru-RU" altLang="ru-RU" dirty="0"/>
              <a:t>2 у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держаться в этих границах система может только в процессе организованного и четко ориентированного движения;</a:t>
            </a:r>
          </a:p>
          <a:p>
            <a:pPr eaLnBrk="1" hangingPunct="1"/>
            <a:r>
              <a:rPr lang="ru-RU" altLang="ru-RU" dirty="0"/>
              <a:t>3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воздействие многих факторов которой направлено на подавление жизнедеятельности;</a:t>
            </a:r>
          </a:p>
          <a:p>
            <a:pPr eaLnBrk="1" hangingPunct="1"/>
            <a:r>
              <a:rPr lang="ru-RU" alt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4 о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пределяемая множеством разнообразных факторов.</a:t>
            </a:r>
            <a:endParaRPr lang="ru-RU" altLang="ru-RU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Для каждой фазы жизненного цикла характерны свои качественно определенные процессы, различающиеся направленностью, глубиной и скоростью изменений, происходящих в системе, в уровне ее организованности, потенциале, положении в среде.</a:t>
            </a:r>
          </a:p>
          <a:p>
            <a:pPr eaLnBrk="1" hangingPunct="1"/>
            <a:r>
              <a:rPr lang="ru-RU" alt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lang="ru-RU" altLang="ru-RU" sz="1200" b="0" i="0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Имеют четко фиксированные начальные и конечные точки: «система начинает формироваться» и «формирование системы завершено».</a:t>
            </a:r>
          </a:p>
          <a:p>
            <a:pPr eaLnBrk="1" hangingPunct="1"/>
            <a:r>
              <a:rPr lang="ru-RU" alt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1) пр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оцесс образования системы путем объединения нескольких самостоятельных систем;</a:t>
            </a:r>
          </a:p>
          <a:p>
            <a:pPr eaLnBrk="1" hangingPunct="1"/>
            <a:r>
              <a:rPr lang="ru-RU" altLang="ru-RU" dirty="0"/>
              <a:t>2) п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роцесс образования новых систем путем разделения более крупной системы;</a:t>
            </a:r>
          </a:p>
          <a:p>
            <a:pPr eaLnBrk="1" hangingPunct="1"/>
            <a:r>
              <a:rPr lang="ru-RU" alt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3)</a:t>
            </a:r>
            <a:r>
              <a:rPr lang="ru-RU" altLang="ru-RU" sz="1200" b="0" i="0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п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роцесс преобразования одной системы в другую, качественно отличную от исходной.</a:t>
            </a:r>
          </a:p>
          <a:p>
            <a:pPr eaLnBrk="1" hangingPunct="1"/>
            <a:r>
              <a:rPr lang="ru-RU" alt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2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обеспечивающие увеличение количественных параметров и расширение масштаба системы. Довольно четко фиксируются точки начала и окончания роста системы. Возрастает потенциал системы. Расширяется сфера ее взаимодействия со средой. Структура становится более масштабной, количество компонентов и межкомпонентных связей возрастает. Более масштабным становится и управление. Однако существенных качественных изменений в нем не происходит. Не возрастает и общий уровень организованности системы.</a:t>
            </a:r>
          </a:p>
          <a:p>
            <a:pPr eaLnBrk="1" hangingPunct="1"/>
            <a:r>
              <a:rPr lang="ru-RU" alt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1) новорожденных</a:t>
            </a:r>
            <a:r>
              <a:rPr lang="ru-RU" altLang="ru-RU" sz="1200" b="0" i="0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систем; 2) зрелой системы; 3) п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редполагающий чередование периодов повышения и снижения количественных параметров системы.</a:t>
            </a:r>
          </a:p>
          <a:p>
            <a:pPr eaLnBrk="1" hangingPunct="1"/>
            <a:r>
              <a:rPr lang="ru-RU" altLang="ru-RU" dirty="0"/>
              <a:t>3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качественное совершенствование и повышение уровня ее организованности. Представляют собой движение от начального, более низкого уровня организованности, к конечному, более высокому. За счет происходящих в системе качественных преобразований повышается потенциал системы. Возможен рост количественных параметров функционирования как результат улучшения качественных характеристик. Структура становится более сложной, что обусловлено, главным образом, увеличением разнообразия и усложнением межкомпонентных связей. Более рациональным и экономичным становится управление. Общее положение системы в среде значительно улучшается.</a:t>
            </a:r>
          </a:p>
          <a:p>
            <a:pPr eaLnBrk="1" hangingPunct="1"/>
            <a:r>
              <a:rPr lang="ru-RU" alt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2)</a:t>
            </a:r>
            <a:r>
              <a:rPr lang="ru-RU" altLang="ru-RU" sz="1200" b="0" i="0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р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азвитие со стадии глубокого спада; 3)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р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азвитие как профилактика «отставания от времени» и старения (например, реконструкция, модернизация и т. д.).</a:t>
            </a:r>
            <a:endParaRPr lang="ru-RU" altLang="ru-RU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4 осуществляются</a:t>
            </a:r>
            <a:r>
              <a:rPr lang="ru-RU" altLang="ru-RU" baseline="0" dirty="0"/>
              <a:t>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на одном и том же уровне организованности и при тех же параметрах системы. Предполагается относительная неизменность потенциала, основных характеристик структуры и эффективности управления. Однако положение организации в среде может существенно изменяться, поскольку «стоять на месте», находясь в динамичной среде, – значит отставать.</a:t>
            </a:r>
          </a:p>
          <a:p>
            <a:pPr eaLnBrk="1" hangingPunct="1"/>
            <a:r>
              <a:rPr lang="ru-RU" alt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1) в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ременный застой, который через определенные периоды может повторяться многократно;</a:t>
            </a:r>
          </a:p>
          <a:p>
            <a:pPr eaLnBrk="1" hangingPunct="1"/>
            <a:r>
              <a:rPr lang="ru-RU" altLang="ru-RU" dirty="0"/>
              <a:t>2) в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ытекающей из предназначения системы (как процесс производства изделий, торговли, обучения);</a:t>
            </a:r>
          </a:p>
          <a:p>
            <a:pPr eaLnBrk="1" hangingPunct="1"/>
            <a:r>
              <a:rPr lang="ru-RU" alt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5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противоположны процессам роста и характеризуются падением количественных параметров системы и сужением ее масштаба. Четко фиксируются точки начала и окончания процессов спада. Снижается потенциал системы. Сужается сфера взаимодействия системы со средой. Структура системы становится менее масштабной, количество компонентов и межкомпонентных связей сокращается.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6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противоположны процессам развития и характеризуются ухудшением качественных характеристик системы и снижением уровня ее организованности. Происходит переход от начального, высокого уровня организованности, к конечному, более низкому. Снижается потенциал системы. Упрощается структура. Управление становится менее рациональным. Положение системы в среде значительно ухудшается.</a:t>
            </a:r>
          </a:p>
          <a:p>
            <a:pPr eaLnBrk="1" hangingPunct="1"/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2) устойчивый регресс системы, не вступившей в фазу «старения»;</a:t>
            </a:r>
          </a:p>
          <a:p>
            <a:pPr eaLnBrk="1" hangingPunct="1"/>
            <a:r>
              <a:rPr lang="ru-RU" alt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7</a:t>
            </a:r>
            <a:r>
              <a:rPr lang="ru-RU" altLang="ru-RU" sz="1200" b="0" i="0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завершаются потерей ее качественной определенности. Начальная точка процесса – «система начинает разрушаться», конечная – «система разрушена». Система управления не способна поддерживать состояние равновесия системы. Происходит нарушение целостности системы.</a:t>
            </a:r>
          </a:p>
          <a:p>
            <a:pPr eaLnBrk="1" hangingPunct="1"/>
            <a:r>
              <a:rPr lang="ru-RU" alt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4) о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дномоментная потеря качественной определенности и организованности.</a:t>
            </a:r>
            <a:endParaRPr lang="ru-RU" altLang="ru-RU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Определенным</a:t>
            </a:r>
            <a:r>
              <a:rPr lang="ru-RU" altLang="ru-RU" baseline="0" dirty="0"/>
              <a:t> типам управленческих ситуаций, решаемых задач, внешней среды, технологии соответствуют свои определенные требования к состоянию организации, средства, стратегии и структуры.</a:t>
            </a:r>
            <a:endParaRPr lang="ru-RU" altLang="ru-RU" dirty="0"/>
          </a:p>
          <a:p>
            <a:pPr eaLnBrk="1" hangingPunct="1"/>
            <a:r>
              <a:rPr lang="ru-RU" altLang="ru-RU" dirty="0"/>
              <a:t>Таким образом, можно говорить</a:t>
            </a:r>
            <a:r>
              <a:rPr lang="ru-RU" altLang="ru-RU" baseline="0" dirty="0"/>
              <a:t> лишь об организации как о сложной, комплексной, многоуровневой системе, в которую должны быть заложены адаптивные принципы – возможность перестраиваться при изменении ситуации.</a:t>
            </a:r>
            <a:endParaRPr lang="ru-RU" altLang="ru-RU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1 циклическое воспроизведение постоянной системы функций;</a:t>
            </a:r>
          </a:p>
          <a:p>
            <a:pPr eaLnBrk="1" hangingPunct="1"/>
            <a:r>
              <a:rPr lang="ru-RU" altLang="ru-RU" dirty="0"/>
              <a:t>3 при отсутствии направленности изменения не могут накапливаться, и потому процесс лишается характерной для развития единой, внутренне взаимосвязанной линии. В результате развития возникает новое качественное состояние объекта, которое выступает как изменение его состава или структуры (т. е. возникновение, трансформация или исчезновение его элементов и связей). 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1 Модель хорошо работает, когда удается построить иерархию для осуществления процесса в виде конвейера, поэтому деятельность работников должна быть как можно полнее регламентирована в виде положений, инструкций, стандартов и т. д. Слабость ее состоит в том, что при значительном изменении внешней среды модель может разрушиться.</a:t>
            </a:r>
          </a:p>
          <a:p>
            <a:pPr eaLnBrk="1" hangingPunct="1"/>
            <a:r>
              <a:rPr lang="ru-RU" altLang="ru-RU" dirty="0"/>
              <a:t>2</a:t>
            </a:r>
            <a:r>
              <a:rPr lang="ru-RU" altLang="ru-RU" baseline="0" dirty="0"/>
              <a:t> типична для НИИ и КБ, в которых функционируют временные творческие коллективы работников. Здесь слабо выражена иерархия управления, поэтому руководителю сложно управлять подобной организацией.</a:t>
            </a:r>
          </a:p>
          <a:p>
            <a:pPr eaLnBrk="1" hangingPunct="1"/>
            <a:r>
              <a:rPr lang="ru-RU" altLang="ru-RU" baseline="0" dirty="0"/>
              <a:t> 3 важны позиция партнерства и работа командой. В организациях подобного рода в управленческой команде (гласно или негласно) расписываются роли членов команды.</a:t>
            </a:r>
          </a:p>
          <a:p>
            <a:pPr eaLnBrk="1" hangingPunct="1"/>
            <a:r>
              <a:rPr lang="ru-RU" altLang="ru-RU" baseline="0" dirty="0"/>
              <a:t>4 идея, обсужденная и принятая членами организации, задает направление движению, но в случае проявления изменений, порочащих идею, организация распадается.</a:t>
            </a:r>
            <a:endParaRPr lang="ru-RU" altLang="ru-RU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1 для организации важно найти тот товар, который может быть предложен потребителю;</a:t>
            </a:r>
          </a:p>
          <a:p>
            <a:pPr eaLnBrk="1" hangingPunct="1"/>
            <a:r>
              <a:rPr lang="ru-RU" altLang="ru-RU" dirty="0"/>
              <a:t>2 организация растет, увеличивается объем продаваемого товара и количество персонала, число филиалов, подразделений и направлений деятельности;</a:t>
            </a:r>
          </a:p>
          <a:p>
            <a:pPr eaLnBrk="1" hangingPunct="1"/>
            <a:r>
              <a:rPr lang="ru-RU" altLang="ru-RU" dirty="0"/>
              <a:t>3 стремление снизить себестоимость продукции за счет сокращения издержек и максимально нормировать собственную деятельность;</a:t>
            </a:r>
          </a:p>
          <a:p>
            <a:pPr eaLnBrk="1" hangingPunct="1"/>
            <a:r>
              <a:rPr lang="ru-RU" altLang="ru-RU" dirty="0"/>
              <a:t>4 характеризуется снижением эффективности деятельности ниже границ рентабельности, потерей места на рынке и, возможно, гибелью организации.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1 в условиях рыночных отношений определение цели через уточнение представлений о клиенте, его специфических потребностях и соотнесение с представлениями о задачах деятельности организации;</a:t>
            </a:r>
          </a:p>
          <a:p>
            <a:pPr eaLnBrk="1" hangingPunct="1"/>
            <a:r>
              <a:rPr lang="ru-RU" altLang="ru-RU" dirty="0"/>
              <a:t>2 а также закрепление собственного неповторимого имиджа. Поскольку достижение поставленной цели часто сопряжено с экспансией со стороны организации, то необходимо быть готовым к противодействию со стороны конкурентов;</a:t>
            </a:r>
          </a:p>
          <a:p>
            <a:pPr eaLnBrk="1" hangingPunct="1"/>
            <a:r>
              <a:rPr lang="ru-RU" altLang="ru-RU" dirty="0"/>
              <a:t>3 требование, как следование внутренним нормам, причем без всякого творчества, становится определяющим. Успешность организации на этой стадии зависит от ее «аутентичности» существующим во внешней среде образцам.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1 рано</a:t>
            </a:r>
            <a:r>
              <a:rPr lang="ru-RU" altLang="ru-RU" baseline="0" dirty="0"/>
              <a:t> или поздно начинают игнорировать мнение клиентов в отношении выпускаемой ими продукции;</a:t>
            </a:r>
            <a:endParaRPr lang="ru-RU" altLang="ru-RU" dirty="0"/>
          </a:p>
          <a:p>
            <a:pPr eaLnBrk="1" hangingPunct="1"/>
            <a:r>
              <a:rPr lang="ru-RU" altLang="ru-RU" dirty="0"/>
              <a:t>2 развивая</a:t>
            </a:r>
            <a:r>
              <a:rPr lang="ru-RU" altLang="ru-RU" baseline="0" dirty="0"/>
              <a:t> стратегию экспансии, организации оказываются вовлеченными в такие виды бизнеса, о которых они имеют очень слабое представление, что приводит к пустому растрачиванию их внутренних ресурсов;</a:t>
            </a:r>
          </a:p>
          <a:p>
            <a:pPr eaLnBrk="1" hangingPunct="1"/>
            <a:r>
              <a:rPr lang="ru-RU" altLang="ru-RU" baseline="0" dirty="0"/>
              <a:t>3 оказываются заложниками футуристических проектов ведущих конструкторов и изобретателей;</a:t>
            </a:r>
          </a:p>
          <a:p>
            <a:pPr eaLnBrk="1" hangingPunct="1"/>
            <a:r>
              <a:rPr lang="ru-RU" altLang="ru-RU" baseline="0" dirty="0"/>
              <a:t>4 теряют цели существования, из-за чего страдают дизайн и качество продукции, все функционирование сосредоточивается на обслуживании заказов.</a:t>
            </a:r>
            <a:endParaRPr lang="ru-RU" altLang="ru-RU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2. большие (длинные волны – 45–60 лет), средние (7—11 лет), короткие (3–3,5 года).</a:t>
            </a:r>
          </a:p>
          <a:p>
            <a:pPr eaLnBrk="1" hangingPunct="1"/>
            <a:r>
              <a:rPr lang="ru-RU" altLang="ru-RU" dirty="0"/>
              <a:t>3. Каждый цикл состоит из периодов роста (повышательные волны), спада и депрессии (понижательные волны). Воздействия каждой волны на экономику различны. Каждый цикл к тому же сопровождают как положительные, так и отрицательные социально-экономические последствия.</a:t>
            </a:r>
          </a:p>
          <a:p>
            <a:pPr eaLnBrk="1" hangingPunct="1"/>
            <a:r>
              <a:rPr lang="ru-RU" altLang="ru-RU" dirty="0"/>
              <a:t>6. Если средние циклы попадают на период спада большого цикла, то тенденции роста средних циклов ослабевают, а кривые падения усиливаются и наоборот.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1) структура отраслей, их приоритетность;</a:t>
            </a:r>
          </a:p>
          <a:p>
            <a:pPr eaLnBrk="1" hangingPunct="1"/>
            <a:r>
              <a:rPr lang="ru-RU" altLang="ru-RU" dirty="0"/>
              <a:t>7) неурожаи, цены на продукты сельскохозяйственного производства.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Достаточное для принятия решений количество информации свидетельствует о сильных потоках информации из внешней и внутренней среды. В данном случае лица, принимающие решения, получают сильные сигналы.</a:t>
            </a:r>
          </a:p>
          <a:p>
            <a:pPr eaLnBrk="1" hangingPunct="1"/>
            <a:r>
              <a:rPr lang="ru-RU" altLang="ru-RU" dirty="0"/>
              <a:t>Нечеткие, слабые информационные потоки, как правило, проявляются на ранних стадиях  возникновения  проблем  и  обладают  неточными  признаками  наступления  значимых событий.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dirty="0"/>
              <a:t>Рис. 4.</a:t>
            </a:r>
            <a:r>
              <a:rPr lang="ru-RU" altLang="ru-RU" baseline="0" dirty="0"/>
              <a:t> На первый взгляд, начиная выяснять существо проблем, исследователи увеличивают величину неопределенности. Но спонтанное решение только очевидных проблем ведет в итоге к хаосу на этапе поиска вариантов и выбора решения. Осознавая хаос как проблему, можно легче и быстрее двигаться к порядку. Не замечая проблем, можно создать иллюзию порядка, которая в конце концов ведет к хаосу.</a:t>
            </a:r>
          </a:p>
          <a:p>
            <a:pPr eaLnBrk="1" hangingPunct="1"/>
            <a:r>
              <a:rPr lang="ru-RU" altLang="ru-RU" baseline="0" dirty="0"/>
              <a:t>Рис. 5 - графическая модель изменения величины усилий, необходимых для наведения порядка, в зависимости от того, с чего начинается процесс упорядочения – с поиска и формулирования проблем (кривая 1) или сразу с поиска решений (кривая 2).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baseline="0" dirty="0"/>
              <a:t>Равновесие между хаосом и порядком скоротечно в силу динамики развития параметров внешней и внутренней среды организации, поэтому процесс упорядочения представляет собой непрерывную процедуру снижения неопределенности и напоминает процесс развития (обучения) человека в течение всей его жизни. Таким образом, порядок возможен в том случае, если указанные процедуры становятся образом жизни лиц, принимающих решения. Это и обеспечивает скоротечное равновесие между порядком и хаосом.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dirty="0"/>
              <a:t>Именно поэтому в конкурентной борьбе побеждают те организации, которые способны к непрерывному самообучению и обеспечению роста интеллектуального потенциала организации.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65C67-4127-4184-B683-3FFE8A3F7490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70432-8204-4617-8F23-9C27406E38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7860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4E419-FAF0-4D68-B37E-19D56D53A896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C33D9-3A02-4A49-B827-B78F5B6B613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71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4B08C-7A6E-46CA-8D28-3BED7E81464E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4C178-8CB0-43A9-BEC7-CDB986F971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8662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126FC-F351-4A59-9ADC-6C11BF1EED1B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9A955-81E4-49F3-B7D2-87734BE55A3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78934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6807E-A2C0-4FC0-BFB4-8C604C7F41EE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03A3F-7C3D-41AD-B214-90B138625D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4779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0C961-4577-4054-9920-00D7935696B2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FA196-9F4F-490F-A5D1-2AD713B410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2240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AC704-6B03-4A0A-9115-68234B13C980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FC814-B6C1-4A2E-8429-35861EC67A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1519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EA5CD-5962-4D16-A7E3-A35CF0AB16E5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173F7-F72A-4B1B-8534-D3140D2B0CF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1992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9D512-886A-47CE-B267-8A85978E1868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BE129-D8B5-41DA-9DAF-D6D8D6F48E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8027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D7632-74FB-47AE-846D-45FC1F38B6CA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4BFCA-B5C2-45E4-8D74-C3EF2B5A1D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6190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5DD60-6E5B-4000-AFAC-95B7C047BFA9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DB2D4-264A-4CD5-AB71-CF7649ED10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0971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971B8C-E4D9-42DD-8F64-701769059D04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42949348-08E9-42EC-BE9A-180E16260EA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2" r:id="rId9"/>
    <p:sldLayoutId id="2147483730" r:id="rId10"/>
    <p:sldLayoutId id="21474837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143116"/>
            <a:ext cx="7851648" cy="1143008"/>
          </a:xfrm>
          <a:extLst/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0" dirty="0">
                <a:solidFill>
                  <a:schemeClr val="tx1"/>
                </a:solidFill>
              </a:rPr>
              <a:t>Организационные изменения и развитие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6"/>
          <p:cNvSpPr>
            <a:spLocks noGrp="1"/>
          </p:cNvSpPr>
          <p:nvPr>
            <p:ph idx="4294967295"/>
          </p:nvPr>
        </p:nvSpPr>
        <p:spPr>
          <a:xfrm>
            <a:off x="457200" y="928688"/>
            <a:ext cx="8229600" cy="4786312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  <a:defRPr/>
            </a:pPr>
            <a:r>
              <a:rPr lang="ru-RU" altLang="ru-RU" sz="2200" dirty="0"/>
              <a:t>1 Организационные перемены: методологический аспект.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  <a:defRPr/>
            </a:pPr>
            <a:r>
              <a:rPr lang="ru-RU" altLang="ru-RU" sz="2200" dirty="0"/>
              <a:t>2 Сущность организационных изменений.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  <a:defRPr/>
            </a:pPr>
            <a:r>
              <a:rPr lang="ru-RU" altLang="ru-RU" sz="2200" dirty="0"/>
              <a:t>3 Организационное развитие.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  <a:defRPr/>
            </a:pPr>
            <a:r>
              <a:rPr lang="ru-RU" altLang="ru-RU" sz="2200" dirty="0"/>
              <a:t>4 Ситуационный подход к организации.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  <a:defRPr/>
            </a:pPr>
            <a:r>
              <a:rPr lang="ru-RU" altLang="ru-RU" sz="2200" dirty="0"/>
              <a:t>5 Модели </a:t>
            </a:r>
            <a:r>
              <a:rPr lang="ru-RU" altLang="ru-RU" sz="2200"/>
              <a:t>организационного развития.</a:t>
            </a:r>
            <a:endParaRPr lang="ru-RU" altLang="ru-RU" sz="2200" dirty="0"/>
          </a:p>
        </p:txBody>
      </p:sp>
      <p:sp>
        <p:nvSpPr>
          <p:cNvPr id="6147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 dirty="0"/>
              <a:t>План лекции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6"/>
          <p:cNvSpPr>
            <a:spLocks noGrp="1"/>
          </p:cNvSpPr>
          <p:nvPr>
            <p:ph idx="4294967295"/>
          </p:nvPr>
        </p:nvSpPr>
        <p:spPr>
          <a:xfrm>
            <a:off x="457200" y="928688"/>
            <a:ext cx="8229600" cy="4786312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  <a:defRPr/>
            </a:pPr>
            <a:r>
              <a:rPr lang="ru-RU" altLang="ru-RU" sz="2200" dirty="0"/>
              <a:t>Организационные перемены делятся на группы:</a:t>
            </a:r>
          </a:p>
          <a:p>
            <a:pPr indent="0" algn="just" eaLnBrk="1" hangingPunct="1">
              <a:buFont typeface="Wingdings 2" panose="05020102010507070707" pitchFamily="18" charset="2"/>
              <a:buNone/>
              <a:defRPr/>
            </a:pPr>
            <a:r>
              <a:rPr lang="ru-RU" altLang="ru-RU" sz="2200" dirty="0"/>
              <a:t>- стихийные перемены;</a:t>
            </a:r>
          </a:p>
          <a:p>
            <a:pPr indent="0" algn="just" eaLnBrk="1" hangingPunct="1">
              <a:buFont typeface="Wingdings 2" panose="05020102010507070707" pitchFamily="18" charset="2"/>
              <a:buNone/>
              <a:defRPr/>
            </a:pPr>
            <a:r>
              <a:rPr lang="ru-RU" altLang="ru-RU" sz="2200" dirty="0"/>
              <a:t>- целенаправленные перемены;</a:t>
            </a:r>
          </a:p>
          <a:p>
            <a:pPr indent="0" algn="just" eaLnBrk="1" hangingPunct="1">
              <a:buFont typeface="Wingdings 2" panose="05020102010507070707" pitchFamily="18" charset="2"/>
              <a:buNone/>
              <a:defRPr/>
            </a:pPr>
            <a:r>
              <a:rPr lang="ru-RU" altLang="ru-RU" sz="2200" dirty="0"/>
              <a:t>- сочетание двух предыдущих типов.</a:t>
            </a:r>
          </a:p>
          <a:p>
            <a:pPr indent="0" algn="just" eaLnBrk="1" hangingPunct="1">
              <a:buFont typeface="Wingdings 2" panose="05020102010507070707" pitchFamily="18" charset="2"/>
              <a:buNone/>
              <a:defRPr/>
            </a:pPr>
            <a:endParaRPr lang="ru-RU" altLang="ru-RU" sz="2200" dirty="0"/>
          </a:p>
          <a:p>
            <a:pPr indent="0" algn="just" eaLnBrk="1" hangingPunct="1">
              <a:buFont typeface="Wingdings 2" panose="05020102010507070707" pitchFamily="18" charset="2"/>
              <a:buNone/>
              <a:defRPr/>
            </a:pPr>
            <a:r>
              <a:rPr lang="ru-RU" altLang="ru-RU" sz="2200" dirty="0"/>
              <a:t>Аспекты концепции организационного развития:</a:t>
            </a:r>
          </a:p>
          <a:p>
            <a:pPr indent="0" algn="just" eaLnBrk="1" hangingPunct="1">
              <a:buFont typeface="Wingdings 2" panose="05020102010507070707" pitchFamily="18" charset="2"/>
              <a:buNone/>
              <a:defRPr/>
            </a:pPr>
            <a:r>
              <a:rPr lang="ru-RU" altLang="ru-RU" sz="2200" dirty="0"/>
              <a:t>- связь между понятиями «организационные перемены» и «организационное развитие»;</a:t>
            </a:r>
          </a:p>
          <a:p>
            <a:pPr indent="0" algn="just" eaLnBrk="1" hangingPunct="1">
              <a:buFont typeface="Wingdings 2" panose="05020102010507070707" pitchFamily="18" charset="2"/>
              <a:buNone/>
              <a:defRPr/>
            </a:pPr>
            <a:r>
              <a:rPr lang="ru-RU" altLang="ru-RU" sz="2200" dirty="0"/>
              <a:t>- сопротивление организационным переменам в качестве нежелательного результата и способы его преодоления;</a:t>
            </a:r>
          </a:p>
          <a:p>
            <a:pPr indent="0" algn="just" eaLnBrk="1" hangingPunct="1">
              <a:buFont typeface="Wingdings 2" panose="05020102010507070707" pitchFamily="18" charset="2"/>
              <a:buNone/>
              <a:defRPr/>
            </a:pPr>
            <a:r>
              <a:rPr lang="ru-RU" altLang="ru-RU" sz="2200" dirty="0"/>
              <a:t>- технология организационного развития для контроля перемен и эффективной адаптации организации.</a:t>
            </a:r>
          </a:p>
        </p:txBody>
      </p:sp>
      <p:sp>
        <p:nvSpPr>
          <p:cNvPr id="6147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/>
              <a:t>Организационные перемены: методологический аспект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84671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6"/>
          <p:cNvSpPr>
            <a:spLocks noGrp="1"/>
          </p:cNvSpPr>
          <p:nvPr>
            <p:ph idx="4294967295"/>
          </p:nvPr>
        </p:nvSpPr>
        <p:spPr>
          <a:xfrm>
            <a:off x="457200" y="928688"/>
            <a:ext cx="8229600" cy="4786312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i="1" dirty="0"/>
              <a:t>Области реализации перемен: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en-US" altLang="ru-RU" sz="2200" dirty="0"/>
              <a:t>1</a:t>
            </a:r>
            <a:r>
              <a:rPr lang="ru-RU" altLang="ru-RU" sz="2200" dirty="0"/>
              <a:t> в целях – периодическая оценка и изменение целей под воздействием изменений во внешней среде и в самой организации;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en-US" altLang="ru-RU" sz="2200" dirty="0"/>
              <a:t>2</a:t>
            </a:r>
            <a:r>
              <a:rPr lang="ru-RU" altLang="ru-RU" sz="2200" dirty="0"/>
              <a:t> в организационной структуре – в системе распределения полномочий и ответственности, управленческой иерархии, распределении полномочий и ответственности и др.;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en-US" altLang="ru-RU" sz="2200" dirty="0"/>
              <a:t>3</a:t>
            </a:r>
            <a:r>
              <a:rPr lang="ru-RU" altLang="ru-RU" sz="2200" dirty="0"/>
              <a:t> в технологии и задачах – в процессе и графиках решения задач, внедрение нового оборудования и методов;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en-US" altLang="ru-RU" sz="2200" dirty="0"/>
              <a:t>4</a:t>
            </a:r>
            <a:r>
              <a:rPr lang="ru-RU" altLang="ru-RU" sz="2200" dirty="0"/>
              <a:t> в персонале – модификация возможностей, установок или поведения персонала организации.</a:t>
            </a:r>
          </a:p>
        </p:txBody>
      </p:sp>
      <p:sp>
        <p:nvSpPr>
          <p:cNvPr id="8195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/>
              <a:t>Организационные перемены: методологический аспект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6"/>
          <p:cNvSpPr>
            <a:spLocks noGrp="1"/>
          </p:cNvSpPr>
          <p:nvPr>
            <p:ph idx="4294967295"/>
          </p:nvPr>
        </p:nvSpPr>
        <p:spPr>
          <a:xfrm>
            <a:off x="457200" y="908050"/>
            <a:ext cx="8229600" cy="5473700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Организационные перемены характеризуются следующими </a:t>
            </a:r>
            <a:r>
              <a:rPr lang="ru-RU" altLang="ru-RU" sz="2200" i="1" dirty="0"/>
              <a:t>чертами</a:t>
            </a:r>
            <a:r>
              <a:rPr lang="ru-RU" altLang="ru-RU" sz="2200" dirty="0"/>
              <a:t>: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- долгосрочные усилия улучшения и повышения потенциала организации в решении своих проблем и модернизации своих операций;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- способ применения социальных приемов и механизмов для осуществления лучшего состояния функционирования организации;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- осуществление изменения или модификации в целях и поведении индивидуумов или групп индивидуумов и/или в любом элементе организационной работы;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- долгосрочное усилие осуществления взаимосвязанных це­лей организации;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- управленческий метод преобразования организации для перспективного достижения наилучшего состояния.</a:t>
            </a:r>
          </a:p>
        </p:txBody>
      </p:sp>
      <p:sp>
        <p:nvSpPr>
          <p:cNvPr id="10243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/>
              <a:t>Организационные перемены: методологический аспект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6"/>
          <p:cNvSpPr>
            <a:spLocks noGrp="1"/>
          </p:cNvSpPr>
          <p:nvPr>
            <p:ph idx="4294967295"/>
          </p:nvPr>
        </p:nvSpPr>
        <p:spPr>
          <a:xfrm>
            <a:off x="395288" y="836613"/>
            <a:ext cx="8435975" cy="5688012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Организационное развитие характеризуется следующими </a:t>
            </a:r>
            <a:r>
              <a:rPr lang="ru-RU" altLang="ru-RU" sz="2200" i="1" dirty="0"/>
              <a:t>чертами</a:t>
            </a:r>
            <a:r>
              <a:rPr lang="ru-RU" altLang="ru-RU" sz="2200" dirty="0"/>
              <a:t>: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1 практическое разрешение проблем организационных перемен;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2 сложная организационная культура;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3 планомерный организационный процесс;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4 планомерное усилие на уровне организации и с поддержки высшего уровня управления;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5 планомерное вмешательство в организационную систему.</a:t>
            </a:r>
          </a:p>
        </p:txBody>
      </p:sp>
      <p:sp>
        <p:nvSpPr>
          <p:cNvPr id="12291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/>
              <a:t>Организационные перемены: методологический аспект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6"/>
          <p:cNvSpPr>
            <a:spLocks noGrp="1"/>
          </p:cNvSpPr>
          <p:nvPr>
            <p:ph idx="4294967295"/>
          </p:nvPr>
        </p:nvSpPr>
        <p:spPr>
          <a:xfrm>
            <a:off x="395288" y="836613"/>
            <a:ext cx="8435975" cy="5688012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Направления технологии организационного развития: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1.Элементы процесса организационного развития: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- процесс идентификации организации;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- процесс вмешательства в перемены;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- процесс управления организационным развитием.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2.Организация как функция управления: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- структурный аспект организации;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- процедурный аспект организации.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3.Организационные задачи: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- усовершенствование организационной структуры;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- снижение издержек и повышение эффективности функционирования организации;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- рационализация деятельности различных уровней управления;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- обеспечение информацией. </a:t>
            </a:r>
          </a:p>
        </p:txBody>
      </p:sp>
      <p:sp>
        <p:nvSpPr>
          <p:cNvPr id="16387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/>
              <a:t>Организационные перемены: методологический аспект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одержимое 6"/>
          <p:cNvSpPr>
            <a:spLocks noGrp="1"/>
          </p:cNvSpPr>
          <p:nvPr>
            <p:ph idx="4294967295"/>
          </p:nvPr>
        </p:nvSpPr>
        <p:spPr>
          <a:xfrm>
            <a:off x="395288" y="836613"/>
            <a:ext cx="8435975" cy="5688012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en-US" altLang="ru-RU" sz="2100" dirty="0"/>
              <a:t>I </a:t>
            </a:r>
            <a:r>
              <a:rPr lang="ru-RU" altLang="ru-RU" sz="2100" dirty="0"/>
              <a:t>Модели организационного развития</a:t>
            </a:r>
            <a:r>
              <a:rPr lang="en-US" altLang="ru-RU" sz="2100" dirty="0"/>
              <a:t> (</a:t>
            </a:r>
            <a:r>
              <a:rPr lang="ru-RU" altLang="ru-RU" sz="2100" dirty="0"/>
              <a:t>М. </a:t>
            </a:r>
            <a:r>
              <a:rPr lang="ru-RU" altLang="ru-RU" sz="2100" dirty="0" err="1"/>
              <a:t>Ханнон</a:t>
            </a:r>
            <a:r>
              <a:rPr lang="ru-RU" altLang="ru-RU" sz="2100" dirty="0"/>
              <a:t>, Дж. </a:t>
            </a:r>
            <a:r>
              <a:rPr lang="ru-RU" altLang="ru-RU" sz="2100" dirty="0" err="1"/>
              <a:t>Фримен</a:t>
            </a:r>
            <a:r>
              <a:rPr lang="ru-RU" altLang="ru-RU" sz="2100" dirty="0"/>
              <a:t>):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1. Селекционная модель – описывает ОР в логике селекционного отбора и селекции социокультурных образцов;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2. Балансовая модель – объединяет адаптивные и адаптирующиеся модели, построенные на основе принципа обеспечения равновесия с внешней средой;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3. </a:t>
            </a:r>
            <a:r>
              <a:rPr lang="ru-RU" altLang="ru-RU" sz="2100" dirty="0" err="1"/>
              <a:t>Случайностные</a:t>
            </a:r>
            <a:r>
              <a:rPr lang="ru-RU" altLang="ru-RU" sz="2100" dirty="0"/>
              <a:t> теории – ОР описывается как результат действия множества </a:t>
            </a:r>
            <a:r>
              <a:rPr lang="ru-RU" altLang="ru-RU" sz="2100" dirty="0" err="1"/>
              <a:t>слабоконтролируемых</a:t>
            </a:r>
            <a:r>
              <a:rPr lang="ru-RU" altLang="ru-RU" sz="2100" dirty="0"/>
              <a:t> факторов, а результаты этого процесса слабо коррелируют как с поставленными целями, так и с требованиями внешней среды. </a:t>
            </a:r>
          </a:p>
        </p:txBody>
      </p:sp>
      <p:sp>
        <p:nvSpPr>
          <p:cNvPr id="18435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/>
              <a:t>Организационные перемены: методологический аспект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6"/>
          <p:cNvSpPr>
            <a:spLocks noGrp="1"/>
          </p:cNvSpPr>
          <p:nvPr>
            <p:ph idx="4294967295"/>
          </p:nvPr>
        </p:nvSpPr>
        <p:spPr>
          <a:xfrm>
            <a:off x="395288" y="836613"/>
            <a:ext cx="8435975" cy="5688012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en-US" altLang="ru-RU" sz="2100" dirty="0"/>
              <a:t>II </a:t>
            </a:r>
            <a:r>
              <a:rPr lang="ru-RU" altLang="ru-RU" sz="2100" dirty="0"/>
              <a:t>Модели организационного развития (М. </a:t>
            </a:r>
            <a:r>
              <a:rPr lang="ru-RU" altLang="ru-RU" sz="2100" dirty="0" err="1"/>
              <a:t>Зей-Феррел</a:t>
            </a:r>
            <a:r>
              <a:rPr lang="ru-RU" altLang="ru-RU" sz="2100" dirty="0"/>
              <a:t>):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1. Теория адаптивных изменений – структурные изменения в организации происходят в соответствии с требованиями внешней среды;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2. Теория адаптирующих изменений – достижение баланса связано с воздействием организации на внешнюю среду. </a:t>
            </a:r>
            <a:endParaRPr lang="en-US" altLang="ru-RU" sz="2100" dirty="0"/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endParaRPr lang="en-US" altLang="ru-RU" sz="2100" dirty="0"/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en-US" altLang="ru-RU" sz="2100" dirty="0"/>
              <a:t>III </a:t>
            </a:r>
            <a:r>
              <a:rPr lang="ru-RU" altLang="ru-RU" sz="2100" dirty="0"/>
              <a:t>Классификация моделей структурных изменений по четырем основаниям (</a:t>
            </a:r>
            <a:r>
              <a:rPr lang="ru-RU" altLang="ru-RU" sz="2100" dirty="0" err="1"/>
              <a:t>П.Гудмен</a:t>
            </a:r>
            <a:r>
              <a:rPr lang="ru-RU" altLang="ru-RU" sz="2100" dirty="0"/>
              <a:t>, </a:t>
            </a:r>
            <a:r>
              <a:rPr lang="ru-RU" altLang="ru-RU" sz="2100" dirty="0" err="1"/>
              <a:t>Л.Керк</a:t>
            </a:r>
            <a:r>
              <a:rPr lang="ru-RU" altLang="ru-RU" sz="2100" dirty="0"/>
              <a:t>):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- единица анализа (единичная организация или группа организаций);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- источник структурных изменений;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- механизм структурных изменений;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100" dirty="0"/>
              <a:t>- активность или пассивность организации в достижении баланса с внешней средой. </a:t>
            </a:r>
          </a:p>
        </p:txBody>
      </p:sp>
      <p:sp>
        <p:nvSpPr>
          <p:cNvPr id="20483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/>
              <a:t>Организационные перемены: методологический аспект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6"/>
          <p:cNvSpPr>
            <a:spLocks noGrp="1"/>
          </p:cNvSpPr>
          <p:nvPr>
            <p:ph idx="4294967295"/>
          </p:nvPr>
        </p:nvSpPr>
        <p:spPr>
          <a:xfrm>
            <a:off x="395288" y="836613"/>
            <a:ext cx="8435975" cy="5688012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en-US" altLang="ru-RU" sz="2000" dirty="0"/>
              <a:t>IV </a:t>
            </a:r>
            <a:r>
              <a:rPr lang="ru-RU" altLang="ru-RU" sz="2000" dirty="0"/>
              <a:t>Модели организационного развития (В. Щербина, Е. Попова):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000" dirty="0"/>
              <a:t>1 источник, побуждающий организацию к структурному изменению;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000" dirty="0"/>
              <a:t>2 логика программирования структурных изменений;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000" dirty="0"/>
              <a:t>3 механизм, определяющий логику процесса;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000" dirty="0"/>
              <a:t>4 влияние предшествующего развития на процесс структур­ных изменений;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000" dirty="0"/>
              <a:t>5 способ реагирования на источник структурных изменений;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000" dirty="0"/>
              <a:t>6 итог процесса; 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000" dirty="0"/>
              <a:t>7 сфера протекания процесса. </a:t>
            </a:r>
          </a:p>
        </p:txBody>
      </p:sp>
      <p:sp>
        <p:nvSpPr>
          <p:cNvPr id="22531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/>
              <a:t>Организационные перемены: методологический аспект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6"/>
          <p:cNvSpPr>
            <a:spLocks noGrp="1"/>
          </p:cNvSpPr>
          <p:nvPr>
            <p:ph idx="4294967295"/>
          </p:nvPr>
        </p:nvSpPr>
        <p:spPr>
          <a:xfrm>
            <a:off x="395288" y="836613"/>
            <a:ext cx="8435975" cy="5688012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000"/>
              <a:t>Фокусная перспектива (единичная организация) — традиционный подход, в рамках которого анализируются процессы организационного развития на уровне единичной организации.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000"/>
              <a:t>Популяционная перспектива — организационное развитие описывается как процесс, спровоцированный давлением внешней среды.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000"/>
              <a:t>Теория ресурсной зависимости — организация описывается как активная, рационально действующая, зависимая от других организаций система, способная в результате целенаправленной сознательной политики снижать неопределенность окружающей среды и свою зависимость от нее.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000"/>
              <a:t>Теория случайных трансформаций - изменение организационной структуры рассматривается не как итог реализации проекта, плана или стратегии, сознательного выбора, а как случайностный (с точки зрения реализуемой стратегии) результат, обусловленный всей совокупностью несогласованных действий лиц, занятых в управлении по разному поводу, в разные периоды и в разных ситуациях.</a:t>
            </a:r>
          </a:p>
        </p:txBody>
      </p:sp>
      <p:sp>
        <p:nvSpPr>
          <p:cNvPr id="24579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200" b="1"/>
              <a:t>Организационные перемены: методологический аспект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6"/>
          <p:cNvSpPr>
            <a:spLocks noGrp="1"/>
          </p:cNvSpPr>
          <p:nvPr>
            <p:ph idx="4294967295"/>
          </p:nvPr>
        </p:nvSpPr>
        <p:spPr>
          <a:xfrm>
            <a:off x="457200" y="928688"/>
            <a:ext cx="8229600" cy="4786312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2000" b="1"/>
              <a:t>Рисунок </a:t>
            </a:r>
            <a:r>
              <a:rPr lang="en-US" altLang="ru-RU" sz="2000" b="1"/>
              <a:t>1</a:t>
            </a:r>
            <a:r>
              <a:rPr lang="ru-RU" altLang="ru-RU" sz="2000" b="1"/>
              <a:t> – Модель организационных изменений</a:t>
            </a: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2627313" y="2060575"/>
            <a:ext cx="1800225" cy="792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/>
              <a:t>Необходимость</a:t>
            </a:r>
          </a:p>
          <a:p>
            <a:pPr algn="ctr" eaLnBrk="1" hangingPunct="1"/>
            <a:r>
              <a:rPr lang="ru-RU" altLang="ru-RU" sz="1600"/>
              <a:t>перемен</a:t>
            </a:r>
          </a:p>
        </p:txBody>
      </p:sp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4716463" y="2060575"/>
            <a:ext cx="1800225" cy="792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/>
              <a:t>Инициирование</a:t>
            </a:r>
          </a:p>
          <a:p>
            <a:pPr algn="ctr" eaLnBrk="1" hangingPunct="1"/>
            <a:r>
              <a:rPr lang="ru-RU" altLang="ru-RU" sz="1600"/>
              <a:t>изменения</a:t>
            </a:r>
          </a:p>
        </p:txBody>
      </p:sp>
      <p:sp>
        <p:nvSpPr>
          <p:cNvPr id="26629" name="Rectangle 6"/>
          <p:cNvSpPr>
            <a:spLocks noChangeArrowheads="1"/>
          </p:cNvSpPr>
          <p:nvPr/>
        </p:nvSpPr>
        <p:spPr bwMode="auto">
          <a:xfrm>
            <a:off x="6732588" y="2060575"/>
            <a:ext cx="1800225" cy="792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/>
              <a:t>Осуществление</a:t>
            </a:r>
          </a:p>
          <a:p>
            <a:pPr algn="ctr" eaLnBrk="1" hangingPunct="1"/>
            <a:r>
              <a:rPr lang="ru-RU" altLang="ru-RU" sz="1600"/>
              <a:t>изменения</a:t>
            </a:r>
          </a:p>
        </p:txBody>
      </p:sp>
      <p:sp>
        <p:nvSpPr>
          <p:cNvPr id="26630" name="Rectangle 7"/>
          <p:cNvSpPr>
            <a:spLocks noChangeArrowheads="1"/>
          </p:cNvSpPr>
          <p:nvPr/>
        </p:nvSpPr>
        <p:spPr bwMode="auto">
          <a:xfrm>
            <a:off x="684213" y="981075"/>
            <a:ext cx="1439862" cy="792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/>
              <a:t>Внешние</a:t>
            </a:r>
          </a:p>
          <a:p>
            <a:pPr algn="ctr" eaLnBrk="1" hangingPunct="1"/>
            <a:r>
              <a:rPr lang="ru-RU" altLang="ru-RU" sz="1600"/>
              <a:t>силы</a:t>
            </a:r>
          </a:p>
        </p:txBody>
      </p:sp>
      <p:sp>
        <p:nvSpPr>
          <p:cNvPr id="26631" name="Rectangle 8"/>
          <p:cNvSpPr>
            <a:spLocks noChangeArrowheads="1"/>
          </p:cNvSpPr>
          <p:nvPr/>
        </p:nvSpPr>
        <p:spPr bwMode="auto">
          <a:xfrm>
            <a:off x="755650" y="3141663"/>
            <a:ext cx="1368425" cy="792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/>
              <a:t>Внутренние</a:t>
            </a:r>
          </a:p>
          <a:p>
            <a:pPr algn="ctr" eaLnBrk="1" hangingPunct="1"/>
            <a:r>
              <a:rPr lang="ru-RU" altLang="ru-RU" sz="1600"/>
              <a:t>силы</a:t>
            </a:r>
          </a:p>
        </p:txBody>
      </p:sp>
      <p:sp>
        <p:nvSpPr>
          <p:cNvPr id="26632" name="Line 9"/>
          <p:cNvSpPr>
            <a:spLocks noChangeShapeType="1"/>
          </p:cNvSpPr>
          <p:nvPr/>
        </p:nvSpPr>
        <p:spPr bwMode="auto">
          <a:xfrm>
            <a:off x="2124075" y="1773238"/>
            <a:ext cx="503238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3" name="Line 10"/>
          <p:cNvSpPr>
            <a:spLocks noChangeShapeType="1"/>
          </p:cNvSpPr>
          <p:nvPr/>
        </p:nvSpPr>
        <p:spPr bwMode="auto">
          <a:xfrm flipV="1">
            <a:off x="2124075" y="2781300"/>
            <a:ext cx="503238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4" name="Line 11"/>
          <p:cNvSpPr>
            <a:spLocks noChangeShapeType="1"/>
          </p:cNvSpPr>
          <p:nvPr/>
        </p:nvSpPr>
        <p:spPr bwMode="auto">
          <a:xfrm>
            <a:off x="4427538" y="2492375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5" name="Line 12"/>
          <p:cNvSpPr>
            <a:spLocks noChangeShapeType="1"/>
          </p:cNvSpPr>
          <p:nvPr/>
        </p:nvSpPr>
        <p:spPr bwMode="auto">
          <a:xfrm>
            <a:off x="6516688" y="24923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6" name="Rectangle 13"/>
          <p:cNvSpPr>
            <a:spLocks noChangeArrowheads="1"/>
          </p:cNvSpPr>
          <p:nvPr/>
        </p:nvSpPr>
        <p:spPr bwMode="auto">
          <a:xfrm>
            <a:off x="539750" y="1700213"/>
            <a:ext cx="15113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/>
              <a:t>Глобальная</a:t>
            </a:r>
          </a:p>
          <a:p>
            <a:pPr algn="ctr" eaLnBrk="1" hangingPunct="1"/>
            <a:r>
              <a:rPr lang="ru-RU" altLang="ru-RU" sz="1400"/>
              <a:t>конкуренция,</a:t>
            </a:r>
          </a:p>
          <a:p>
            <a:pPr algn="ctr" eaLnBrk="1" hangingPunct="1"/>
            <a:r>
              <a:rPr lang="ru-RU" altLang="ru-RU" sz="1400"/>
              <a:t>потребители,</a:t>
            </a:r>
          </a:p>
          <a:p>
            <a:pPr algn="ctr" eaLnBrk="1" hangingPunct="1"/>
            <a:r>
              <a:rPr lang="ru-RU" altLang="ru-RU" sz="1400"/>
              <a:t>конкуренты</a:t>
            </a:r>
          </a:p>
          <a:p>
            <a:pPr algn="ctr" eaLnBrk="1" hangingPunct="1"/>
            <a:r>
              <a:rPr lang="ru-RU" altLang="ru-RU" sz="1400"/>
              <a:t>и другие факторы </a:t>
            </a:r>
          </a:p>
        </p:txBody>
      </p:sp>
      <p:sp>
        <p:nvSpPr>
          <p:cNvPr id="26637" name="Rectangle 14"/>
          <p:cNvSpPr>
            <a:spLocks noChangeArrowheads="1"/>
          </p:cNvSpPr>
          <p:nvPr/>
        </p:nvSpPr>
        <p:spPr bwMode="auto">
          <a:xfrm>
            <a:off x="611188" y="3860800"/>
            <a:ext cx="15113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/>
              <a:t>Планы, цели,</a:t>
            </a:r>
          </a:p>
          <a:p>
            <a:pPr algn="ctr" eaLnBrk="1" hangingPunct="1"/>
            <a:r>
              <a:rPr lang="ru-RU" altLang="ru-RU" sz="1400"/>
              <a:t>проблемы и</a:t>
            </a:r>
          </a:p>
          <a:p>
            <a:pPr algn="ctr" eaLnBrk="1" hangingPunct="1"/>
            <a:r>
              <a:rPr lang="ru-RU" altLang="ru-RU" sz="1400"/>
              <a:t>потребности</a:t>
            </a:r>
          </a:p>
          <a:p>
            <a:pPr algn="ctr" eaLnBrk="1" hangingPunct="1"/>
            <a:r>
              <a:rPr lang="ru-RU" altLang="ru-RU" sz="1400"/>
              <a:t>компании  </a:t>
            </a:r>
          </a:p>
        </p:txBody>
      </p:sp>
      <p:sp>
        <p:nvSpPr>
          <p:cNvPr id="26638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Модель организационных изменений</a:t>
            </a:r>
          </a:p>
        </p:txBody>
      </p:sp>
      <p:sp>
        <p:nvSpPr>
          <p:cNvPr id="26639" name="Rectangle 14"/>
          <p:cNvSpPr>
            <a:spLocks noChangeArrowheads="1"/>
          </p:cNvSpPr>
          <p:nvPr/>
        </p:nvSpPr>
        <p:spPr bwMode="auto">
          <a:xfrm>
            <a:off x="2484438" y="3213100"/>
            <a:ext cx="1943100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/>
              <a:t>Оценка проблем и</a:t>
            </a:r>
          </a:p>
          <a:p>
            <a:pPr algn="ctr" eaLnBrk="1" hangingPunct="1"/>
            <a:r>
              <a:rPr lang="ru-RU" altLang="ru-RU" sz="1400"/>
              <a:t>возможностей,</a:t>
            </a:r>
          </a:p>
          <a:p>
            <a:pPr algn="ctr" eaLnBrk="1" hangingPunct="1"/>
            <a:r>
              <a:rPr lang="ru-RU" altLang="ru-RU" sz="1400"/>
              <a:t>определение</a:t>
            </a:r>
          </a:p>
          <a:p>
            <a:pPr algn="ctr" eaLnBrk="1" hangingPunct="1"/>
            <a:r>
              <a:rPr lang="ru-RU" altLang="ru-RU" sz="1400"/>
              <a:t>необходимых</a:t>
            </a:r>
          </a:p>
          <a:p>
            <a:pPr algn="ctr" eaLnBrk="1" hangingPunct="1"/>
            <a:r>
              <a:rPr lang="ru-RU" altLang="ru-RU" sz="1400"/>
              <a:t>изменений в</a:t>
            </a:r>
          </a:p>
          <a:p>
            <a:pPr algn="ctr" eaLnBrk="1" hangingPunct="1"/>
            <a:r>
              <a:rPr lang="ru-RU" altLang="ru-RU" sz="1400"/>
              <a:t>технологии, продуктах,</a:t>
            </a:r>
          </a:p>
          <a:p>
            <a:pPr algn="ctr" eaLnBrk="1" hangingPunct="1"/>
            <a:r>
              <a:rPr lang="ru-RU" altLang="ru-RU" sz="1400"/>
              <a:t>структуре и культуре </a:t>
            </a:r>
          </a:p>
        </p:txBody>
      </p:sp>
      <p:sp>
        <p:nvSpPr>
          <p:cNvPr id="26640" name="Rectangle 14"/>
          <p:cNvSpPr>
            <a:spLocks noChangeArrowheads="1"/>
          </p:cNvSpPr>
          <p:nvPr/>
        </p:nvSpPr>
        <p:spPr bwMode="auto">
          <a:xfrm>
            <a:off x="4787900" y="3284538"/>
            <a:ext cx="1655763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/>
              <a:t>Содействие</a:t>
            </a:r>
          </a:p>
          <a:p>
            <a:pPr algn="ctr" eaLnBrk="1" hangingPunct="1"/>
            <a:r>
              <a:rPr lang="ru-RU" altLang="ru-RU" sz="1400"/>
              <a:t>исследованиям,</a:t>
            </a:r>
          </a:p>
          <a:p>
            <a:pPr algn="ctr" eaLnBrk="1" hangingPunct="1"/>
            <a:r>
              <a:rPr lang="ru-RU" altLang="ru-RU" sz="1400"/>
              <a:t>творчеству,</a:t>
            </a:r>
          </a:p>
          <a:p>
            <a:pPr algn="ctr" eaLnBrk="1" hangingPunct="1"/>
            <a:r>
              <a:rPr lang="ru-RU" altLang="ru-RU" sz="1400"/>
              <a:t>защитникам новых</a:t>
            </a:r>
          </a:p>
          <a:p>
            <a:pPr algn="ctr" eaLnBrk="1" hangingPunct="1"/>
            <a:r>
              <a:rPr lang="ru-RU" altLang="ru-RU" sz="1400"/>
              <a:t>идей и венчурным</a:t>
            </a:r>
          </a:p>
          <a:p>
            <a:pPr algn="ctr" eaLnBrk="1" hangingPunct="1"/>
            <a:r>
              <a:rPr lang="ru-RU" altLang="ru-RU" sz="1400"/>
              <a:t>группам </a:t>
            </a:r>
          </a:p>
        </p:txBody>
      </p:sp>
      <p:sp>
        <p:nvSpPr>
          <p:cNvPr id="26641" name="Rectangle 14"/>
          <p:cNvSpPr>
            <a:spLocks noChangeArrowheads="1"/>
          </p:cNvSpPr>
          <p:nvPr/>
        </p:nvSpPr>
        <p:spPr bwMode="auto">
          <a:xfrm>
            <a:off x="6877050" y="3357563"/>
            <a:ext cx="15113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/>
              <a:t>Преодоление</a:t>
            </a:r>
          </a:p>
          <a:p>
            <a:pPr algn="ctr" eaLnBrk="1" hangingPunct="1"/>
            <a:r>
              <a:rPr lang="ru-RU" altLang="ru-RU" sz="1400"/>
              <a:t>сопротивления с</a:t>
            </a:r>
          </a:p>
          <a:p>
            <a:pPr algn="ctr" eaLnBrk="1" hangingPunct="1"/>
            <a:r>
              <a:rPr lang="ru-RU" altLang="ru-RU" sz="1400"/>
              <a:t>анализом силового</a:t>
            </a:r>
          </a:p>
          <a:p>
            <a:pPr algn="ctr" eaLnBrk="1" hangingPunct="1"/>
            <a:r>
              <a:rPr lang="ru-RU" altLang="ru-RU" sz="1400"/>
              <a:t>поля и тактических</a:t>
            </a:r>
          </a:p>
          <a:p>
            <a:pPr algn="ctr" eaLnBrk="1" hangingPunct="1"/>
            <a:r>
              <a:rPr lang="ru-RU" altLang="ru-RU" sz="1400"/>
              <a:t>приемов 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Содержимое 6"/>
          <p:cNvSpPr>
            <a:spLocks noGrp="1"/>
          </p:cNvSpPr>
          <p:nvPr>
            <p:ph idx="4294967295"/>
          </p:nvPr>
        </p:nvSpPr>
        <p:spPr>
          <a:xfrm>
            <a:off x="457200" y="928688"/>
            <a:ext cx="8229600" cy="4786312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400" b="1"/>
              <a:t>Таблица 1 – Характеристики творческих людей и организации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endParaRPr lang="ru-RU" altLang="ru-RU" sz="2400" b="1"/>
          </a:p>
        </p:txBody>
      </p:sp>
      <p:sp>
        <p:nvSpPr>
          <p:cNvPr id="28675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Сущность организационных изменений</a:t>
            </a:r>
          </a:p>
        </p:txBody>
      </p:sp>
      <p:graphicFrame>
        <p:nvGraphicFramePr>
          <p:cNvPr id="67624" name="Group 40"/>
          <p:cNvGraphicFramePr>
            <a:graphicFrameLocks noGrp="1"/>
          </p:cNvGraphicFramePr>
          <p:nvPr/>
        </p:nvGraphicFramePr>
        <p:xfrm>
          <a:off x="827088" y="1812925"/>
          <a:ext cx="7705725" cy="4090987"/>
        </p:xfrm>
        <a:graphic>
          <a:graphicData uri="http://schemas.openxmlformats.org/drawingml/2006/table">
            <a:tbl>
              <a:tblPr/>
              <a:tblGrid>
                <a:gridCol w="2232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21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Творческая личность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Творческая организация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3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Абстрактное мышление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Открытые коммуникационные каналы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Тесные контакты с внешними источниками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Перекрывающиеся сферы ответственности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Системы подачи рационализаторских предложений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89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Оригинальность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Подключение к решению проблем людей «со стороны»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Спокойное восприятие эксцентричности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Наем людей, которые нарушают «статус-кво»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96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Независимость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Децентрализация, широкие должностные обязанности «мягкий контроль»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Терпимость к ошибкам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Вызов по отношению к начальству как норма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89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Свободный исследовательский стиль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Свобода выбора путей решения проблем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Отсутствие жесткого управления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Свобода суждения, широкие перспективы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89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Упорство, концентрация на проблеме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Креативные индивиды и проекты обеспечиваются ресурсами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Поощрение инноваций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Освобождение от формальных обязанностей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6"/>
          <p:cNvSpPr>
            <a:spLocks noGrp="1"/>
          </p:cNvSpPr>
          <p:nvPr>
            <p:ph idx="4294967295"/>
          </p:nvPr>
        </p:nvSpPr>
        <p:spPr>
          <a:xfrm>
            <a:off x="457200" y="928688"/>
            <a:ext cx="8229600" cy="4786312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400" b="1"/>
              <a:t>Причины сопротивления изменениям: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Собственная выгода;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Недостаток понимания и доверия;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Неопределенность;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Различные оценки и цели.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None/>
            </a:pPr>
            <a:r>
              <a:rPr lang="ru-RU" altLang="ru-RU" sz="2400"/>
              <a:t>Способы преодоления сопротивления изменениям: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Коммуникации и образование;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Участие;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Переговоры;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Принуждение;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Поддержка высшего руководства.</a:t>
            </a:r>
          </a:p>
        </p:txBody>
      </p:sp>
      <p:sp>
        <p:nvSpPr>
          <p:cNvPr id="30723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Сущность организационных изменений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Содержимое 6"/>
          <p:cNvSpPr>
            <a:spLocks noGrp="1"/>
          </p:cNvSpPr>
          <p:nvPr>
            <p:ph idx="1"/>
          </p:nvPr>
        </p:nvSpPr>
        <p:spPr>
          <a:xfrm>
            <a:off x="457200" y="928688"/>
            <a:ext cx="8229600" cy="4786312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800" b="1"/>
              <a:t>Рис. </a:t>
            </a:r>
            <a:r>
              <a:rPr lang="en-US" altLang="ru-RU" sz="1800" b="1"/>
              <a:t>1</a:t>
            </a:r>
            <a:r>
              <a:rPr lang="ru-RU" altLang="ru-RU" sz="1800" b="1"/>
              <a:t> – Пример использования модели поля сил К.Левина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25538"/>
            <a:ext cx="6624638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Сущность организационных изменений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Содержимое 6"/>
          <p:cNvSpPr>
            <a:spLocks noGrp="1"/>
          </p:cNvSpPr>
          <p:nvPr>
            <p:ph idx="4294967295"/>
          </p:nvPr>
        </p:nvSpPr>
        <p:spPr>
          <a:xfrm>
            <a:off x="457200" y="928688"/>
            <a:ext cx="8229600" cy="4786312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400" b="1"/>
              <a:t>Таблица 1 – Тактические приемы преодоления сопротивления изменениям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endParaRPr lang="ru-RU" altLang="ru-RU" sz="2400" b="1"/>
          </a:p>
        </p:txBody>
      </p:sp>
      <p:sp>
        <p:nvSpPr>
          <p:cNvPr id="34819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Сущность организационных изменений</a:t>
            </a:r>
          </a:p>
        </p:txBody>
      </p:sp>
      <p:graphicFrame>
        <p:nvGraphicFramePr>
          <p:cNvPr id="69665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32806"/>
              </p:ext>
            </p:extLst>
          </p:nvPr>
        </p:nvGraphicFramePr>
        <p:xfrm>
          <a:off x="827088" y="1812925"/>
          <a:ext cx="7705725" cy="3970370"/>
        </p:xfrm>
        <a:graphic>
          <a:graphicData uri="http://schemas.openxmlformats.org/drawingml/2006/table">
            <a:tbl>
              <a:tblPr/>
              <a:tblGrid>
                <a:gridCol w="2232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21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Прием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Адекватная ситуация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22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 Коммуникации, программы обучения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Изменения носят технический характер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Понимание характера изменений предполагает получение его пользователями точной информации и ее самостоятельный анализ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68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 Участие в изменениях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Пользователи изменений стремятся к участию в процессе преобразований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изменений требует получения дополнительной информации из других источников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 Переговоры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Группа обладает возможностями для сопротивления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Изменения наносят ущерб интересам группы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95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 Принуждение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В кризисной ситуации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Инициаторы изменений располагают необходимыми властными полномочиями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Все другие методы оказались неэффективными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78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 Поддержка высшего менеджмента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Изменения затрагивают несколько отделов и предполагают перераспределение ресурсов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Пользователи изменений не уверены в их легитимности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6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324475"/>
          </a:xfrm>
        </p:spPr>
        <p:txBody>
          <a:bodyPr/>
          <a:lstStyle/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800" b="1"/>
              <a:t>Рис. 2 – Типы организационных изменений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675" y="1500188"/>
            <a:ext cx="5548313" cy="309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Заголовок 1"/>
          <p:cNvSpPr>
            <a:spLocks/>
          </p:cNvSpPr>
          <p:nvPr/>
        </p:nvSpPr>
        <p:spPr bwMode="auto">
          <a:xfrm>
            <a:off x="457200" y="33337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Типы организационных изменений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400" b="1"/>
              <a:t>Проблемы, решаемые с помощью ОР: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Слияния и поглощения;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Спад </a:t>
            </a:r>
            <a:r>
              <a:rPr lang="en-US" altLang="ru-RU" sz="2400"/>
              <a:t>/</a:t>
            </a:r>
            <a:r>
              <a:rPr lang="ru-RU" altLang="ru-RU" sz="2400"/>
              <a:t> «реанимация»;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Управление конфликтами.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None/>
            </a:pPr>
            <a:r>
              <a:rPr lang="ru-RU" altLang="ru-RU" sz="2400"/>
              <a:t>Мероприятия по ОР: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Создание команд и специальных групп;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Деятельность, направленная на установление и упрочение обратной связи;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«большая интервенция».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None/>
            </a:pPr>
            <a:r>
              <a:rPr lang="ru-RU" altLang="ru-RU" sz="2400"/>
              <a:t>Стадии ОР: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«Размораживание»;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Движение;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Замораживание.</a:t>
            </a:r>
          </a:p>
          <a:p>
            <a:pPr indent="184150" algn="just" eaLnBrk="1" hangingPunct="1">
              <a:buFont typeface="Wingdings 2" panose="05020102010507070707" pitchFamily="18" charset="2"/>
              <a:buAutoNum type="arabicPeriod"/>
            </a:pPr>
            <a:endParaRPr lang="ru-RU" altLang="ru-RU" sz="2400"/>
          </a:p>
        </p:txBody>
      </p:sp>
      <p:sp>
        <p:nvSpPr>
          <p:cNvPr id="38915" name="Заголовок 1"/>
          <p:cNvSpPr>
            <a:spLocks/>
          </p:cNvSpPr>
          <p:nvPr/>
        </p:nvSpPr>
        <p:spPr bwMode="auto">
          <a:xfrm>
            <a:off x="457200" y="4445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Организационное развитие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None/>
            </a:pPr>
            <a:r>
              <a:rPr lang="ru-RU" altLang="ru-RU" sz="2200" i="1"/>
              <a:t>Причины проблем при слияниях и поглощениях:</a:t>
            </a:r>
          </a:p>
          <a:p>
            <a:pPr indent="184150" algn="just" eaLnBrk="1" hangingPunct="1">
              <a:buClr>
                <a:schemeClr val="tx1"/>
              </a:buClr>
              <a:buFontTx/>
              <a:buNone/>
            </a:pPr>
            <a:r>
              <a:rPr lang="ru-RU" altLang="ru-RU" sz="2200"/>
              <a:t>- недостаток информации;</a:t>
            </a:r>
          </a:p>
          <a:p>
            <a:pPr indent="184150" algn="just" eaLnBrk="1" hangingPunct="1">
              <a:buClr>
                <a:schemeClr val="tx1"/>
              </a:buClr>
              <a:buFontTx/>
              <a:buNone/>
            </a:pPr>
            <a:r>
              <a:rPr lang="ru-RU" altLang="ru-RU" sz="2200"/>
              <a:t>- несовпадение корпоративных культур объединяющихся компаний;</a:t>
            </a:r>
          </a:p>
          <a:p>
            <a:pPr indent="184150" algn="just" eaLnBrk="1" hangingPunct="1">
              <a:buClr>
                <a:schemeClr val="tx1"/>
              </a:buClr>
              <a:buFontTx/>
              <a:buNone/>
            </a:pPr>
            <a:r>
              <a:rPr lang="ru-RU" altLang="ru-RU" sz="2200"/>
              <a:t>- отсутствие коммуникации;</a:t>
            </a:r>
          </a:p>
          <a:p>
            <a:pPr indent="184150" algn="just" eaLnBrk="1" hangingPunct="1">
              <a:buClr>
                <a:schemeClr val="tx1"/>
              </a:buClr>
              <a:buFontTx/>
              <a:buNone/>
            </a:pPr>
            <a:r>
              <a:rPr lang="ru-RU" altLang="ru-RU" sz="2200"/>
              <a:t>- потеря ключевых штатных сотрудников;</a:t>
            </a:r>
          </a:p>
          <a:p>
            <a:pPr indent="184150" algn="just" eaLnBrk="1" hangingPunct="1">
              <a:buClr>
                <a:schemeClr val="tx1"/>
              </a:buClr>
              <a:buFontTx/>
              <a:buNone/>
            </a:pPr>
            <a:r>
              <a:rPr lang="ru-RU" altLang="ru-RU" sz="2200"/>
              <a:t> - слишком большая стоимость приобретаемой компании;</a:t>
            </a:r>
          </a:p>
          <a:p>
            <a:pPr indent="184150" algn="just" eaLnBrk="1" hangingPunct="1">
              <a:buClr>
                <a:schemeClr val="tx1"/>
              </a:buClr>
              <a:buFontTx/>
              <a:buNone/>
            </a:pPr>
            <a:r>
              <a:rPr lang="ru-RU" altLang="ru-RU" sz="2200"/>
              <a:t>- сокращение рынка вместо предполагаемого роста.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endParaRPr lang="ru-RU" altLang="ru-RU" sz="2400"/>
          </a:p>
        </p:txBody>
      </p:sp>
      <p:sp>
        <p:nvSpPr>
          <p:cNvPr id="40963" name="Заголовок 1"/>
          <p:cNvSpPr>
            <a:spLocks/>
          </p:cNvSpPr>
          <p:nvPr/>
        </p:nvSpPr>
        <p:spPr bwMode="auto">
          <a:xfrm>
            <a:off x="457200" y="4445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Организационное развитие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b="1" i="1" dirty="0"/>
              <a:t>Процесс – </a:t>
            </a:r>
            <a:r>
              <a:rPr lang="ru-RU" altLang="ru-RU" sz="2200" dirty="0"/>
              <a:t>это форма динамического существования системы, единое, последовательное и качественно определенное состояние системы.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i="1" dirty="0"/>
              <a:t>Динамическая организация</a:t>
            </a:r>
            <a:r>
              <a:rPr lang="ru-RU" altLang="ru-RU" sz="2200" dirty="0"/>
              <a:t> – это формирование организованных, внутренне упорядоченных процессов.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Значение: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1. Сама жизнедеятельность живых систем является организованным процессом;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2. Существование живых систем возможно только в относительно узких границах гомеостазиса;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3. Существование живых систем происходит в постоянном взаимодействии с внешней средой;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4. Для многих элементов внешней среды характерна высокая изменчивость.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endParaRPr lang="ru-RU" altLang="ru-RU" sz="2200" dirty="0"/>
          </a:p>
        </p:txBody>
      </p:sp>
      <p:sp>
        <p:nvSpPr>
          <p:cNvPr id="43011" name="Заголовок 1"/>
          <p:cNvSpPr>
            <a:spLocks/>
          </p:cNvSpPr>
          <p:nvPr/>
        </p:nvSpPr>
        <p:spPr bwMode="auto">
          <a:xfrm>
            <a:off x="457200" y="115888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Сущность организационных изменений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Классификация процессов в соответствии с фазами ЖЦ системы: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200" dirty="0"/>
              <a:t>образования: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200" dirty="0"/>
              <a:t>1) интеграция;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200" dirty="0"/>
              <a:t>2) дезинтеграция;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200" dirty="0"/>
              <a:t>3) трансформация;</a:t>
            </a:r>
          </a:p>
          <a:p>
            <a:pPr indent="184150" algn="just" eaLnBrk="1" hangingPunct="1">
              <a:buClr>
                <a:schemeClr val="tx1"/>
              </a:buClr>
              <a:buFontTx/>
              <a:buNone/>
            </a:pPr>
            <a:r>
              <a:rPr lang="ru-RU" altLang="ru-RU" sz="2200" dirty="0"/>
              <a:t>2. роста: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200" dirty="0"/>
              <a:t>1) «взросление»;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200" dirty="0"/>
              <a:t>2) устойчивый рост;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200" dirty="0"/>
              <a:t>3) циклический рост;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None/>
            </a:pPr>
            <a:r>
              <a:rPr lang="ru-RU" altLang="ru-RU" sz="2200" dirty="0"/>
              <a:t>3. развития: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200" dirty="0"/>
              <a:t>1) развитие «новорожденных» систем;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200" dirty="0"/>
              <a:t>2) «подъем со дна»;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200" dirty="0"/>
              <a:t>3) «вторая молодость»;</a:t>
            </a:r>
          </a:p>
          <a:p>
            <a:pPr indent="184150" algn="just" eaLnBrk="1" hangingPunct="1">
              <a:buFont typeface="Wingdings 2" panose="05020102010507070707" pitchFamily="18" charset="2"/>
              <a:buAutoNum type="arabicPeriod"/>
            </a:pPr>
            <a:endParaRPr lang="ru-RU" altLang="ru-RU" sz="2200" dirty="0"/>
          </a:p>
        </p:txBody>
      </p:sp>
      <p:sp>
        <p:nvSpPr>
          <p:cNvPr id="45059" name="Заголовок 1"/>
          <p:cNvSpPr>
            <a:spLocks/>
          </p:cNvSpPr>
          <p:nvPr/>
        </p:nvSpPr>
        <p:spPr bwMode="auto">
          <a:xfrm>
            <a:off x="457200" y="115888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Сущность организационных изменений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400" dirty="0"/>
              <a:t>Классификация процессов в соответствии с фазами ЖЦ системы (продолжение):</a:t>
            </a:r>
          </a:p>
          <a:p>
            <a:pPr indent="184150" algn="just" eaLnBrk="1" hangingPunct="1">
              <a:buClr>
                <a:schemeClr val="tx1"/>
              </a:buClr>
              <a:buFontTx/>
              <a:buNone/>
            </a:pPr>
            <a:r>
              <a:rPr lang="ru-RU" altLang="ru-RU" sz="2400" dirty="0"/>
              <a:t>4. функционирования: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400" dirty="0"/>
              <a:t>1) самостоятельная фаза ЖЦ;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400" dirty="0"/>
              <a:t>2) выполнение функции</a:t>
            </a:r>
            <a:r>
              <a:rPr lang="en-US" altLang="ru-RU" sz="2400" dirty="0"/>
              <a:t> </a:t>
            </a:r>
            <a:r>
              <a:rPr lang="ru-RU" altLang="ru-RU" sz="2400" dirty="0"/>
              <a:t>как базовый процесс;</a:t>
            </a:r>
          </a:p>
          <a:p>
            <a:pPr indent="184150" algn="just" eaLnBrk="1" hangingPunct="1">
              <a:buClr>
                <a:schemeClr val="tx1"/>
              </a:buClr>
              <a:buFontTx/>
              <a:buNone/>
            </a:pPr>
            <a:r>
              <a:rPr lang="ru-RU" altLang="ru-RU" sz="2400" dirty="0"/>
              <a:t>5. спада: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400" dirty="0"/>
              <a:t>1) «старения» системы;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400" dirty="0"/>
              <a:t>2) целенаправленного ограничения;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400" dirty="0"/>
              <a:t>3) временного ослабления;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400" dirty="0"/>
              <a:t>4) циклический спад;</a:t>
            </a:r>
          </a:p>
          <a:p>
            <a:pPr indent="184150" algn="just" eaLnBrk="1" hangingPunct="1">
              <a:buClr>
                <a:schemeClr val="tx1"/>
              </a:buClr>
              <a:buFontTx/>
              <a:buChar char="-"/>
            </a:pPr>
            <a:endParaRPr lang="ru-RU" altLang="ru-RU" sz="2400" dirty="0"/>
          </a:p>
        </p:txBody>
      </p:sp>
      <p:sp>
        <p:nvSpPr>
          <p:cNvPr id="47107" name="Заголовок 1"/>
          <p:cNvSpPr>
            <a:spLocks/>
          </p:cNvSpPr>
          <p:nvPr/>
        </p:nvSpPr>
        <p:spPr bwMode="auto">
          <a:xfrm>
            <a:off x="457200" y="188913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Сущность организационных изменений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dirty="0"/>
              <a:t>Классификация процессов в соответствии с фазами ЖЦ системы (продолжение):</a:t>
            </a:r>
          </a:p>
          <a:p>
            <a:pPr indent="184150" algn="just" eaLnBrk="1" hangingPunct="1">
              <a:buClr>
                <a:schemeClr val="tx1"/>
              </a:buClr>
              <a:buFontTx/>
              <a:buNone/>
            </a:pPr>
            <a:r>
              <a:rPr lang="ru-RU" altLang="ru-RU" sz="2200" dirty="0"/>
              <a:t>6. </a:t>
            </a:r>
            <a:r>
              <a:rPr lang="ru-RU" altLang="ru-RU" sz="2200" dirty="0" err="1"/>
              <a:t>регрессирования</a:t>
            </a:r>
            <a:r>
              <a:rPr lang="ru-RU" altLang="ru-RU" sz="2200" dirty="0"/>
              <a:t>: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200" dirty="0"/>
              <a:t>1) «стареющей» системы;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200" dirty="0"/>
              <a:t>2) «болезнь»;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200" dirty="0"/>
              <a:t>3) временный регресс;</a:t>
            </a:r>
          </a:p>
          <a:p>
            <a:pPr indent="184150" algn="just" eaLnBrk="1" hangingPunct="1">
              <a:buClr>
                <a:schemeClr val="tx1"/>
              </a:buClr>
              <a:buFontTx/>
              <a:buNone/>
            </a:pPr>
            <a:r>
              <a:rPr lang="ru-RU" altLang="ru-RU" sz="2200" dirty="0"/>
              <a:t>7. разрушения: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200" dirty="0"/>
              <a:t>1) завершение процесса «старения»;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200" dirty="0"/>
              <a:t>2) завершение «болезни»;</a:t>
            </a:r>
          </a:p>
          <a:p>
            <a:pPr indent="0" algn="just" eaLnBrk="1" hangingPunct="1">
              <a:buClr>
                <a:schemeClr val="tx1"/>
              </a:buClr>
              <a:buNone/>
            </a:pPr>
            <a:r>
              <a:rPr lang="ru-RU" altLang="ru-RU" sz="2200" dirty="0"/>
              <a:t>3) «катастрофа».</a:t>
            </a:r>
          </a:p>
        </p:txBody>
      </p:sp>
      <p:sp>
        <p:nvSpPr>
          <p:cNvPr id="49155" name="Заголовок 1"/>
          <p:cNvSpPr>
            <a:spLocks/>
          </p:cNvSpPr>
          <p:nvPr/>
        </p:nvSpPr>
        <p:spPr bwMode="auto">
          <a:xfrm>
            <a:off x="457200" y="188913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Сущность организационных изменений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400" i="1"/>
              <a:t>Ситуационный подход к организации</a:t>
            </a:r>
            <a:r>
              <a:rPr lang="ru-RU" altLang="ru-RU" sz="2400"/>
              <a:t> – подход, который основывается на субъективном решении руководителя и показывает, как следует модифицировать организацию в зависимости от конкретной ситуации и оценки ее менеджерами.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400" i="1"/>
              <a:t>Основные положения: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От характеристик внешнего окружения зависят основные компоненты внутреннего устройства;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Самым эффективным методом в конкретной ситуации является метод, который ей больше всего ей соответствует.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endParaRPr lang="ru-RU" altLang="ru-RU" sz="2400"/>
          </a:p>
          <a:p>
            <a:pPr indent="184150" algn="just" eaLnBrk="1" hangingPunct="1">
              <a:buFont typeface="Wingdings 2" panose="05020102010507070707" pitchFamily="18" charset="2"/>
              <a:buAutoNum type="arabicPeriod"/>
            </a:pPr>
            <a:endParaRPr lang="ru-RU" altLang="ru-RU" sz="2400"/>
          </a:p>
        </p:txBody>
      </p:sp>
      <p:sp>
        <p:nvSpPr>
          <p:cNvPr id="51203" name="Заголовок 1"/>
          <p:cNvSpPr>
            <a:spLocks/>
          </p:cNvSpPr>
          <p:nvPr/>
        </p:nvSpPr>
        <p:spPr bwMode="auto">
          <a:xfrm>
            <a:off x="457200" y="4445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Ситуационный подход к организации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marL="171450" indent="-171450" algn="ctr" eaLnBrk="1" hangingPunct="1">
              <a:buFont typeface="Wingdings 2" panose="05020102010507070707" pitchFamily="18" charset="2"/>
              <a:buNone/>
            </a:pPr>
            <a:endParaRPr lang="ru-RU" altLang="ru-RU" sz="2400" b="1"/>
          </a:p>
          <a:p>
            <a:pPr marL="171450" indent="-171450" algn="ctr" eaLnBrk="1" hangingPunct="1">
              <a:buFont typeface="Wingdings 2" panose="05020102010507070707" pitchFamily="18" charset="2"/>
              <a:buNone/>
            </a:pPr>
            <a:endParaRPr lang="ru-RU" altLang="ru-RU" sz="2400" b="1"/>
          </a:p>
          <a:p>
            <a:pPr marL="171450" indent="-171450" algn="ctr" eaLnBrk="1" hangingPunct="1">
              <a:buFont typeface="Wingdings 2" panose="05020102010507070707" pitchFamily="18" charset="2"/>
              <a:buNone/>
            </a:pPr>
            <a:endParaRPr lang="ru-RU" altLang="ru-RU" sz="2400" b="1"/>
          </a:p>
          <a:p>
            <a:pPr marL="171450" indent="-171450" algn="ctr" eaLnBrk="1" hangingPunct="1">
              <a:buFont typeface="Wingdings 2" panose="05020102010507070707" pitchFamily="18" charset="2"/>
              <a:buNone/>
            </a:pPr>
            <a:endParaRPr lang="ru-RU" altLang="ru-RU" sz="2400" b="1"/>
          </a:p>
          <a:p>
            <a:pPr marL="171450" indent="-171450" algn="ctr" eaLnBrk="1" hangingPunct="1">
              <a:buFont typeface="Wingdings 2" panose="05020102010507070707" pitchFamily="18" charset="2"/>
              <a:buNone/>
            </a:pPr>
            <a:endParaRPr lang="ru-RU" altLang="ru-RU" sz="2400" b="1"/>
          </a:p>
          <a:p>
            <a:pPr marL="171450" indent="-171450" algn="ctr" eaLnBrk="1" hangingPunct="1">
              <a:buFont typeface="Wingdings 2" panose="05020102010507070707" pitchFamily="18" charset="2"/>
              <a:buNone/>
            </a:pPr>
            <a:endParaRPr lang="ru-RU" altLang="ru-RU" sz="2400" b="1"/>
          </a:p>
          <a:p>
            <a:pPr marL="171450" indent="-171450" algn="ctr" eaLnBrk="1" hangingPunct="1">
              <a:buFont typeface="Wingdings 2" panose="05020102010507070707" pitchFamily="18" charset="2"/>
              <a:buNone/>
            </a:pPr>
            <a:endParaRPr lang="ru-RU" altLang="ru-RU" sz="2400" b="1"/>
          </a:p>
          <a:p>
            <a:pPr marL="171450" indent="-171450" algn="ctr" eaLnBrk="1" hangingPunct="1">
              <a:buFont typeface="Wingdings 2" panose="05020102010507070707" pitchFamily="18" charset="2"/>
              <a:buNone/>
            </a:pPr>
            <a:endParaRPr lang="ru-RU" altLang="ru-RU" sz="2400" b="1"/>
          </a:p>
          <a:p>
            <a:pPr marL="171450" indent="-171450" algn="ctr" eaLnBrk="1" hangingPunct="1">
              <a:buFont typeface="Wingdings 2" panose="05020102010507070707" pitchFamily="18" charset="2"/>
              <a:buNone/>
            </a:pPr>
            <a:endParaRPr lang="ru-RU" altLang="ru-RU" sz="2400" b="1"/>
          </a:p>
          <a:p>
            <a:pPr marL="171450" indent="-171450" algn="ctr" eaLnBrk="1" hangingPunct="1">
              <a:buFont typeface="Wingdings 2" panose="05020102010507070707" pitchFamily="18" charset="2"/>
              <a:buNone/>
            </a:pPr>
            <a:endParaRPr lang="ru-RU" altLang="ru-RU" sz="2400" b="1"/>
          </a:p>
          <a:p>
            <a:pPr marL="171450" indent="-171450" algn="ctr" eaLnBrk="1" hangingPunct="1">
              <a:buFont typeface="Wingdings 2" panose="05020102010507070707" pitchFamily="18" charset="2"/>
              <a:buNone/>
            </a:pPr>
            <a:endParaRPr lang="ru-RU" altLang="ru-RU" sz="2400" b="1"/>
          </a:p>
          <a:p>
            <a:pPr marL="171450" indent="-171450" algn="ctr" eaLnBrk="1" hangingPunct="1">
              <a:buFont typeface="Wingdings 2" panose="05020102010507070707" pitchFamily="18" charset="2"/>
              <a:buNone/>
            </a:pPr>
            <a:r>
              <a:rPr lang="ru-RU" altLang="ru-RU" sz="2400" b="1"/>
              <a:t>Рисунок 1 – Диагностика организации</a:t>
            </a:r>
            <a:endParaRPr lang="ru-RU" altLang="ru-RU" sz="2400"/>
          </a:p>
          <a:p>
            <a:pPr marL="171450" indent="-171450" algn="just" eaLnBrk="1" hangingPunct="1">
              <a:buFont typeface="Wingdings 2" panose="05020102010507070707" pitchFamily="18" charset="2"/>
              <a:buAutoNum type="arabicPeriod"/>
            </a:pPr>
            <a:endParaRPr lang="ru-RU" altLang="ru-RU" sz="2400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14" t="27333" r="4231" b="14694"/>
          <a:stretch>
            <a:fillRect/>
          </a:stretch>
        </p:blipFill>
        <p:spPr bwMode="auto">
          <a:xfrm>
            <a:off x="1619250" y="639763"/>
            <a:ext cx="5976938" cy="466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52" name="Заголовок 1"/>
          <p:cNvSpPr>
            <a:spLocks/>
          </p:cNvSpPr>
          <p:nvPr/>
        </p:nvSpPr>
        <p:spPr bwMode="auto">
          <a:xfrm>
            <a:off x="457200" y="4445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Ситуационный подход к организации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i="1"/>
              <a:t>Развитие </a:t>
            </a:r>
            <a:r>
              <a:rPr lang="ru-RU" altLang="ru-RU"/>
              <a:t>– это необратимое, направленное, закономерное изменение систем.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/>
              <a:t>Свойства процессов развития: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/>
              <a:t>Обратимость процессов функционирования;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Отсутствие закономерностей присуще случайным процессам катастрофического типа;</a:t>
            </a:r>
          </a:p>
          <a:p>
            <a:pPr indent="184150" algn="just" eaLnBrk="1" hangingPunct="1">
              <a:buClr>
                <a:schemeClr val="tx1"/>
              </a:buClr>
              <a:buFont typeface="Wingdings 2" panose="05020102010507070707" pitchFamily="18" charset="2"/>
              <a:buAutoNum type="arabicPeriod"/>
            </a:pPr>
            <a:r>
              <a:rPr lang="ru-RU" altLang="ru-RU" sz="2400"/>
              <a:t>Трансформация в результате направленных изменений.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400"/>
              <a:t>Формы развития:</a:t>
            </a:r>
          </a:p>
          <a:p>
            <a:pPr indent="184150" algn="just" eaLnBrk="1" hangingPunct="1">
              <a:buClr>
                <a:schemeClr val="tx1"/>
              </a:buClr>
              <a:buFont typeface="Constantia" panose="02030602050306030303" pitchFamily="18" charset="0"/>
              <a:buChar char="−"/>
            </a:pPr>
            <a:r>
              <a:rPr lang="ru-RU" altLang="ru-RU" sz="2400"/>
              <a:t>эволюционное и революционное;</a:t>
            </a:r>
          </a:p>
          <a:p>
            <a:pPr indent="184150" algn="just" eaLnBrk="1" hangingPunct="1">
              <a:buClr>
                <a:schemeClr val="tx1"/>
              </a:buClr>
              <a:buFont typeface="Constantia" panose="02030602050306030303" pitchFamily="18" charset="0"/>
              <a:buChar char="−"/>
            </a:pPr>
            <a:r>
              <a:rPr lang="ru-RU" altLang="ru-RU" sz="2400"/>
              <a:t>прогрессивное и регрессивное. </a:t>
            </a:r>
          </a:p>
          <a:p>
            <a:pPr indent="184150" algn="just" eaLnBrk="1" hangingPunct="1">
              <a:buFont typeface="Wingdings 2" panose="05020102010507070707" pitchFamily="18" charset="2"/>
              <a:buAutoNum type="arabicPeriod"/>
            </a:pPr>
            <a:endParaRPr lang="ru-RU" altLang="ru-RU" sz="2400"/>
          </a:p>
        </p:txBody>
      </p:sp>
      <p:sp>
        <p:nvSpPr>
          <p:cNvPr id="55299" name="Заголовок 1"/>
          <p:cNvSpPr>
            <a:spLocks/>
          </p:cNvSpPr>
          <p:nvPr/>
        </p:nvSpPr>
        <p:spPr bwMode="auto">
          <a:xfrm>
            <a:off x="457200" y="4445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Организационное развитие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/>
              <a:t>Таблица 1 - Модели управления организацией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endParaRPr lang="ru-RU" altLang="ru-RU" sz="2400"/>
          </a:p>
        </p:txBody>
      </p:sp>
      <p:sp>
        <p:nvSpPr>
          <p:cNvPr id="57347" name="Заголовок 1"/>
          <p:cNvSpPr>
            <a:spLocks/>
          </p:cNvSpPr>
          <p:nvPr/>
        </p:nvSpPr>
        <p:spPr bwMode="auto">
          <a:xfrm>
            <a:off x="457200" y="4445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Организационное развитие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733421"/>
              </p:ext>
            </p:extLst>
          </p:nvPr>
        </p:nvGraphicFramePr>
        <p:xfrm>
          <a:off x="323850" y="981075"/>
          <a:ext cx="8424863" cy="5400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2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27"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Модель</a:t>
                      </a:r>
                    </a:p>
                  </a:txBody>
                  <a:tcPr marL="91439" marR="91439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Характеристика</a:t>
                      </a:r>
                    </a:p>
                  </a:txBody>
                  <a:tcPr marL="91439" marR="91439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Руководитель</a:t>
                      </a:r>
                    </a:p>
                  </a:txBody>
                  <a:tcPr marL="91439" marR="91439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020"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1 Закрытая</a:t>
                      </a:r>
                    </a:p>
                  </a:txBody>
                  <a:tcPr marL="91439" marR="91439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Единоначалие в управлении, жесткая иерархия и регламентация деятельности работников</a:t>
                      </a:r>
                    </a:p>
                  </a:txBody>
                  <a:tcPr marL="91439" marR="91439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Ориентирован на исполнительскую</a:t>
                      </a:r>
                      <a:r>
                        <a:rPr lang="ru-RU" sz="1700" b="0" baseline="0" dirty="0">
                          <a:solidFill>
                            <a:schemeClr val="tx1"/>
                          </a:solidFill>
                        </a:rPr>
                        <a:t> дисциплину, стабильность и порядок, официальные отношения с персоналом</a:t>
                      </a:r>
                      <a:endParaRPr lang="ru-RU" sz="17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7020"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2 Случайного</a:t>
                      </a:r>
                      <a:r>
                        <a:rPr lang="ru-RU" sz="1700" b="0" baseline="0" dirty="0">
                          <a:solidFill>
                            <a:schemeClr val="tx1"/>
                          </a:solidFill>
                        </a:rPr>
                        <a:t> управления</a:t>
                      </a:r>
                      <a:endParaRPr lang="ru-RU" sz="17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Временные творческие группы,</a:t>
                      </a:r>
                      <a:r>
                        <a:rPr lang="ru-RU" sz="1700" b="0" baseline="0" dirty="0">
                          <a:solidFill>
                            <a:schemeClr val="tx1"/>
                          </a:solidFill>
                        </a:rPr>
                        <a:t> высокий динамический потенциал организации, слабо выраженная иерархия управления</a:t>
                      </a:r>
                      <a:endParaRPr lang="ru-RU" sz="17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Гибкий и терпимый, обладает развитыми</a:t>
                      </a:r>
                      <a:r>
                        <a:rPr lang="ru-RU" sz="1700" b="0" baseline="0" dirty="0">
                          <a:solidFill>
                            <a:schemeClr val="tx1"/>
                          </a:solidFill>
                        </a:rPr>
                        <a:t> навыками ведения переговоров</a:t>
                      </a:r>
                      <a:endParaRPr lang="ru-RU" sz="17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7904"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3 Открытая</a:t>
                      </a:r>
                    </a:p>
                  </a:txBody>
                  <a:tcPr marL="91439" marR="91439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Позиции партнерства, равные права и ответственность участников</a:t>
                      </a:r>
                    </a:p>
                  </a:txBody>
                  <a:tcPr marL="91439" marR="91439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Выполняет роль координатора, учитывает</a:t>
                      </a:r>
                      <a:r>
                        <a:rPr lang="ru-RU" sz="1700" b="0" baseline="0" dirty="0">
                          <a:solidFill>
                            <a:schemeClr val="tx1"/>
                          </a:solidFill>
                        </a:rPr>
                        <a:t> социальные последствия принимаемых решений</a:t>
                      </a:r>
                      <a:endParaRPr lang="ru-RU" sz="17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7904"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4 Модель</a:t>
                      </a:r>
                      <a:r>
                        <a:rPr lang="ru-RU" sz="1700" b="0" baseline="0" dirty="0">
                          <a:solidFill>
                            <a:schemeClr val="tx1"/>
                          </a:solidFill>
                        </a:rPr>
                        <a:t> типа идея</a:t>
                      </a:r>
                      <a:endParaRPr lang="ru-RU" sz="17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Работники увлечены общей идеей, которая задает направление развитию</a:t>
                      </a:r>
                      <a:r>
                        <a:rPr lang="ru-RU" sz="1700" b="0" baseline="0" dirty="0">
                          <a:solidFill>
                            <a:schemeClr val="tx1"/>
                          </a:solidFill>
                        </a:rPr>
                        <a:t> организации</a:t>
                      </a:r>
                      <a:endParaRPr lang="ru-RU" sz="17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chemeClr val="tx1"/>
                          </a:solidFill>
                        </a:rPr>
                        <a:t>Обладает харизмой и талантом системного мышления, с энтузиазмом</a:t>
                      </a:r>
                      <a:r>
                        <a:rPr lang="ru-RU" sz="1700" b="0" baseline="0" dirty="0">
                          <a:solidFill>
                            <a:schemeClr val="tx1"/>
                          </a:solidFill>
                        </a:rPr>
                        <a:t> относится к идеям подчиненных</a:t>
                      </a:r>
                      <a:endParaRPr lang="ru-RU" sz="17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Содержимое 6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324475"/>
          </a:xfrm>
        </p:spPr>
        <p:txBody>
          <a:bodyPr/>
          <a:lstStyle/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800" b="1"/>
              <a:t>Рис. </a:t>
            </a:r>
            <a:r>
              <a:rPr lang="en-US" altLang="ru-RU" sz="1800" b="1"/>
              <a:t>3</a:t>
            </a:r>
            <a:r>
              <a:rPr lang="ru-RU" altLang="ru-RU" sz="1800" b="1"/>
              <a:t> – Модели организационного развития: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800" b="1"/>
              <a:t>а) закрытая модель; б) модель случайного управления;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800" b="1"/>
              <a:t>в) открытая модель управления; г) модель управления типа идея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</p:txBody>
      </p:sp>
      <p:pic>
        <p:nvPicPr>
          <p:cNvPr id="5939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38" y="1138238"/>
            <a:ext cx="1690687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725" y="1076325"/>
            <a:ext cx="1462088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3086100"/>
            <a:ext cx="1592263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3305175"/>
            <a:ext cx="1490663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500313" y="2643188"/>
            <a:ext cx="357187" cy="285750"/>
          </a:xfrm>
          <a:prstGeom prst="rect">
            <a:avLst/>
          </a:prstGeom>
        </p:spPr>
        <p:txBody>
          <a:bodyPr lIns="0" rIns="0" bIns="0" anchor="b">
            <a:normAutofit fontScale="97500" lnSpcReduction="1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а)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 flipH="1">
            <a:off x="5643563" y="2643188"/>
            <a:ext cx="276225" cy="295275"/>
          </a:xfrm>
          <a:prstGeom prst="rect">
            <a:avLst/>
          </a:prstGeom>
        </p:spPr>
        <p:txBody>
          <a:bodyPr lIns="0" rIns="0" bIns="0" anchor="b">
            <a:normAutofit fontScale="975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б)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500688" y="4714875"/>
            <a:ext cx="357187" cy="285750"/>
          </a:xfrm>
          <a:prstGeom prst="rect">
            <a:avLst/>
          </a:prstGeom>
        </p:spPr>
        <p:txBody>
          <a:bodyPr lIns="0" rIns="0" bIns="0" anchor="b">
            <a:normAutofit fontScale="97500" lnSpcReduction="1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г)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724150" y="4795838"/>
            <a:ext cx="357188" cy="285750"/>
          </a:xfrm>
          <a:prstGeom prst="rect">
            <a:avLst/>
          </a:prstGeom>
        </p:spPr>
        <p:txBody>
          <a:bodyPr lIns="0" rIns="0" bIns="0" anchor="b">
            <a:normAutofit fontScale="97500" lnSpcReduction="1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600" dirty="0">
                <a:latin typeface="+mj-lt"/>
                <a:ea typeface="+mj-ea"/>
                <a:cs typeface="+mj-cs"/>
              </a:rPr>
              <a:t>в)</a:t>
            </a:r>
          </a:p>
        </p:txBody>
      </p:sp>
      <p:sp>
        <p:nvSpPr>
          <p:cNvPr id="59403" name="Заголовок 1"/>
          <p:cNvSpPr>
            <a:spLocks/>
          </p:cNvSpPr>
          <p:nvPr/>
        </p:nvSpPr>
        <p:spPr bwMode="auto">
          <a:xfrm>
            <a:off x="457200" y="4445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Организационное развитие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759450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b="1"/>
              <a:t>Цикличность – </a:t>
            </a:r>
            <a:r>
              <a:rPr lang="ru-RU" altLang="ru-RU" sz="2200"/>
              <a:t>это волновые колебания, включающие определенную последовательность сменяющих друг друга фаз.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/>
              <a:t>Периоды, проживаемые организацией в рамках однотипных ценностных установок и фиксирующие специфику управленческих задач в определенный период функционирования организации, называются </a:t>
            </a:r>
            <a:r>
              <a:rPr lang="ru-RU" altLang="ru-RU" sz="2200" b="1"/>
              <a:t>стадиями</a:t>
            </a:r>
            <a:r>
              <a:rPr lang="ru-RU" altLang="ru-RU" sz="2200"/>
              <a:t>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/>
              <a:t> Периоды, в которых организация принципиально изменяет внутренние ценности и ориентации, есть циклы развития.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i="1"/>
              <a:t>Стадии развития организации: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/>
              <a:t>1) формирование;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/>
              <a:t>2) интенсивный рост;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/>
              <a:t>3) стабилизация;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/>
              <a:t>4) кризис.</a:t>
            </a:r>
          </a:p>
        </p:txBody>
      </p:sp>
      <p:sp>
        <p:nvSpPr>
          <p:cNvPr id="61443" name="Заголовок 1"/>
          <p:cNvSpPr>
            <a:spLocks/>
          </p:cNvSpPr>
          <p:nvPr/>
        </p:nvSpPr>
        <p:spPr bwMode="auto">
          <a:xfrm>
            <a:off x="457200" y="4445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Организационное развитие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700" b="1"/>
              <a:t>Цикл развития организаций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400" b="1"/>
              <a:t>Стадии цикла развития и цели организации</a:t>
            </a:r>
          </a:p>
          <a:p>
            <a:pPr indent="184150" algn="just" eaLnBrk="1" hangingPunct="1">
              <a:buFont typeface="Wingdings 2" panose="05020102010507070707" pitchFamily="18" charset="2"/>
              <a:buNone/>
            </a:pPr>
            <a:endParaRPr lang="ru-RU" altLang="ru-RU" sz="2400" b="1"/>
          </a:p>
        </p:txBody>
      </p:sp>
      <p:sp>
        <p:nvSpPr>
          <p:cNvPr id="63491" name="Заголовок 1"/>
          <p:cNvSpPr>
            <a:spLocks/>
          </p:cNvSpPr>
          <p:nvPr/>
        </p:nvSpPr>
        <p:spPr bwMode="auto">
          <a:xfrm>
            <a:off x="457200" y="4445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Организационное развитие</a:t>
            </a:r>
          </a:p>
        </p:txBody>
      </p:sp>
      <p:graphicFrame>
        <p:nvGraphicFramePr>
          <p:cNvPr id="27688" name="Group 40"/>
          <p:cNvGraphicFramePr>
            <a:graphicFrameLocks noGrp="1"/>
          </p:cNvGraphicFramePr>
          <p:nvPr/>
        </p:nvGraphicFramePr>
        <p:xfrm>
          <a:off x="827088" y="1557338"/>
          <a:ext cx="7058025" cy="4097338"/>
        </p:xfrm>
        <a:graphic>
          <a:graphicData uri="http://schemas.openxmlformats.org/drawingml/2006/table">
            <a:tbl>
              <a:tblPr/>
              <a:tblGrid>
                <a:gridCol w="339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5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25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Стадия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Цель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9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Формирование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Уточнение представлений о клиенте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9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Интенсивный рост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Поиск и производство других товаров и услуг, готовность к конкурентной борьбе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9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Стабилизация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Закрепление на достигнутом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9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Кризис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Сопротивление кризису и поиск путей выхода из него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400" b="1"/>
              <a:t>Таблица 1 – Траектории развития организаций-заложников сильных сторон</a:t>
            </a:r>
            <a:endParaRPr lang="ru-RU" altLang="ru-RU" sz="2400"/>
          </a:p>
          <a:p>
            <a:pPr indent="184150" algn="just" eaLnBrk="1" hangingPunct="1"/>
            <a:endParaRPr lang="ru-RU" altLang="ru-RU" sz="2400"/>
          </a:p>
        </p:txBody>
      </p:sp>
      <p:graphicFrame>
        <p:nvGraphicFramePr>
          <p:cNvPr id="28710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972957"/>
              </p:ext>
            </p:extLst>
          </p:nvPr>
        </p:nvGraphicFramePr>
        <p:xfrm>
          <a:off x="1092200" y="1397000"/>
          <a:ext cx="7224713" cy="4864208"/>
        </p:xfrm>
        <a:graphic>
          <a:graphicData uri="http://schemas.openxmlformats.org/drawingml/2006/table">
            <a:tbl>
              <a:tblPr/>
              <a:tblGrid>
                <a:gridCol w="2255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294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Исходное состояние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организации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Характеристики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Конечное состояние организации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32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1  «Конструкторы»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- исключительные инженерно-конструкторские достижения;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- стратегия улучшения качества и экономии на издержках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«Лудильщики»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6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2 «Строители»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Стратегия экспансии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«Застройщики»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6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3 «Пионеры»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Создание уникальных продуктов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«Отшельники»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6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4 «Коммивояжеры»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Маркетинговые преимущества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3937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6683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97790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1252538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17097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1669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26241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0813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«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Дрейфовщики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»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5565" name="Заголовок 1"/>
          <p:cNvSpPr>
            <a:spLocks/>
          </p:cNvSpPr>
          <p:nvPr/>
        </p:nvSpPr>
        <p:spPr bwMode="auto">
          <a:xfrm>
            <a:off x="457200" y="4445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Организационное развитие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i="1"/>
              <a:t>Характеристики влияния цикличности на экономическое развитие организаций: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обязательность;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различная длина циклов;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фиксированная структура каждого цикла;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формирование механизма управления с учетом влияния циклов;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соблюдение пропорций между объемами текущего производства и затратами на развитие;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необходимость учета положения среднего цикла относительно большого;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более глубокое изучение циклов с учетом многообразия и сложности проблем управления.</a:t>
            </a:r>
          </a:p>
        </p:txBody>
      </p:sp>
      <p:sp>
        <p:nvSpPr>
          <p:cNvPr id="67587" name="Заголовок 1"/>
          <p:cNvSpPr>
            <a:spLocks/>
          </p:cNvSpPr>
          <p:nvPr/>
        </p:nvSpPr>
        <p:spPr bwMode="auto">
          <a:xfrm>
            <a:off x="457200" y="4445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Организационное развитие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b="1"/>
              <a:t>Основные факторы, влияющие на цикличность </a:t>
            </a:r>
            <a:r>
              <a:rPr lang="ru-RU" altLang="ru-RU" sz="2200"/>
              <a:t>: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организация народного хозяйства;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жизненные циклы технологий и продуктов (принципиально новых);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процессы обмена на товарном и денежном рынках;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неправильная организация банковского дела;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изменения цен на материальные ресурсы;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нарушения производственного равновесия (перепроизводство);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аграрно-ценовые изменения;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инновационные и инвестиционные процессы;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демографические изменения.</a:t>
            </a:r>
          </a:p>
        </p:txBody>
      </p:sp>
      <p:sp>
        <p:nvSpPr>
          <p:cNvPr id="69635" name="Заголовок 1"/>
          <p:cNvSpPr>
            <a:spLocks/>
          </p:cNvSpPr>
          <p:nvPr/>
        </p:nvSpPr>
        <p:spPr bwMode="auto">
          <a:xfrm>
            <a:off x="457200" y="4445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Организационное развитие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b="1"/>
              <a:t>Модель движения от хаоса к порядку </a:t>
            </a:r>
            <a:r>
              <a:rPr lang="ru-RU" altLang="ru-RU" sz="2200"/>
              <a:t>: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1. поиск проблем;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2. формулирование целей изменения внутренней и внешней среды;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3. определение критериев достижения целей;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4. генерирование альтернативных вариантов развития;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5. выбор оптимального варианта;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6. реализация оптимального варианта.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Виды управления: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1. по сильным сигналам;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2. «по слабым сигналам».</a:t>
            </a:r>
          </a:p>
        </p:txBody>
      </p:sp>
      <p:sp>
        <p:nvSpPr>
          <p:cNvPr id="71683" name="Заголовок 1"/>
          <p:cNvSpPr>
            <a:spLocks/>
          </p:cNvSpPr>
          <p:nvPr/>
        </p:nvSpPr>
        <p:spPr bwMode="auto">
          <a:xfrm>
            <a:off x="457200" y="4445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Организационное развитие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Содержимое 6"/>
          <p:cNvSpPr>
            <a:spLocks noGrp="1"/>
          </p:cNvSpPr>
          <p:nvPr>
            <p:ph idx="4294967295"/>
          </p:nvPr>
        </p:nvSpPr>
        <p:spPr>
          <a:xfrm>
            <a:off x="457200" y="549275"/>
            <a:ext cx="8229600" cy="5165725"/>
          </a:xfrm>
        </p:spPr>
        <p:txBody>
          <a:bodyPr/>
          <a:lstStyle/>
          <a:p>
            <a:pPr indent="184150" algn="just" eaLnBrk="1" hangingPunct="1">
              <a:buFont typeface="Wingdings 2" panose="05020102010507070707" pitchFamily="18" charset="2"/>
              <a:buNone/>
            </a:pPr>
            <a:r>
              <a:rPr lang="ru-RU" altLang="ru-RU" sz="2200" b="1"/>
              <a:t>Принятие решения в условиях неопределенности</a:t>
            </a:r>
            <a:r>
              <a:rPr lang="ru-RU" altLang="ru-RU" sz="2200"/>
              <a:t>: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высокая скорость;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опора на интуицию;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оценка по выбранным критериям.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Критерии стратегической неопределенности: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1. влияние: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в какой степени она затрагивает стратегические тенденции или события;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важность затрагиваемых СБЕ;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количество затрагиваемых СБЕ.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2. неотложность: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вероятность реализации тенденции или события;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временной интервал тенденций или событий;</a:t>
            </a:r>
          </a:p>
          <a:p>
            <a:pPr indent="184150" algn="just" eaLnBrk="1" hangingPunct="1">
              <a:buFontTx/>
              <a:buNone/>
            </a:pPr>
            <a:r>
              <a:rPr lang="ru-RU" altLang="ru-RU" sz="2200"/>
              <a:t>- доступное время реакции.</a:t>
            </a:r>
          </a:p>
        </p:txBody>
      </p:sp>
      <p:sp>
        <p:nvSpPr>
          <p:cNvPr id="73731" name="Заголовок 1"/>
          <p:cNvSpPr>
            <a:spLocks/>
          </p:cNvSpPr>
          <p:nvPr/>
        </p:nvSpPr>
        <p:spPr bwMode="auto">
          <a:xfrm>
            <a:off x="457200" y="4445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Организационное развитие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Содержимое 6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324475"/>
          </a:xfrm>
        </p:spPr>
        <p:txBody>
          <a:bodyPr/>
          <a:lstStyle/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800" b="1"/>
              <a:t>Рис. 4 – Модель движения к порядку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800" b="1"/>
              <a:t>Рис. 5 – Модель изменения величины усилий</a:t>
            </a:r>
          </a:p>
        </p:txBody>
      </p:sp>
      <p:pic>
        <p:nvPicPr>
          <p:cNvPr id="7577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642938"/>
            <a:ext cx="339407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3259138"/>
            <a:ext cx="33528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1" name="Заголовок 1"/>
          <p:cNvSpPr>
            <a:spLocks/>
          </p:cNvSpPr>
          <p:nvPr/>
        </p:nvSpPr>
        <p:spPr bwMode="auto">
          <a:xfrm>
            <a:off x="457200" y="4445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Модели организационного развития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Содержимое 6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324475"/>
          </a:xfrm>
        </p:spPr>
        <p:txBody>
          <a:bodyPr/>
          <a:lstStyle/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ru-RU" altLang="ru-RU" sz="200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800" b="1"/>
              <a:t>Рис. 6 – Модель непрерывного усовершенствования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800" b="1"/>
          </a:p>
        </p:txBody>
      </p:sp>
      <p:pic>
        <p:nvPicPr>
          <p:cNvPr id="7782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1643063"/>
            <a:ext cx="4186237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8" name="Заголовок 1"/>
          <p:cNvSpPr>
            <a:spLocks/>
          </p:cNvSpPr>
          <p:nvPr/>
        </p:nvSpPr>
        <p:spPr bwMode="auto">
          <a:xfrm>
            <a:off x="457200" y="241300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/>
              <a:t>Модели организационного развития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SHSPRING_BG_AUDIO_DURATION_TAG" val="0.0000000"/>
  <p:tag name="ISPRING_SCORM_RATE_SLIDES" val="1"/>
  <p:tag name="ISPRING_SCORM_RATE_QUIZZES" val="0"/>
  <p:tag name="ISPRING_SCORM_PASSING_SCORE" val="100.0000000000"/>
  <p:tag name="ISPRING_RESOURCE_PATHS_HASH_2" val="c5275e8e92dcd35a6f290fb6896f24878938b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итульный лист"/>
  <p:tag name="GENSWF_ADVANCE_TIME" val="0.00"/>
  <p:tag name="ISPRING_SLIDE_INDENT_LEVEL" val="0"/>
  <p:tag name="ISPRING_PRESENTER_ID" val="None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Модел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Этапы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Организационное развитие"/>
  <p:tag name="GENSWF_ADVANCE_TIME" val="0.00"/>
  <p:tag name="ISPRING_SLIDE_INDENT_LEVEL" val="0"/>
  <p:tag name="ISPRING_PRESENTER_ID" val="None"/>
  <p:tag name="ISPRING_CUSTOM_TIMING_US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ущность организационных изменений"/>
  <p:tag name="GENSWF_ADVANCE_TIME" val="0.00"/>
  <p:tag name="ISPRING_SLIDE_INDENT_LEVEL" val="0"/>
  <p:tag name="ISPRING_PRESENTER_ID" val="None"/>
  <p:tag name="ISPRING_CUSTOM_TIMING_USED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иткационный подход к организации"/>
  <p:tag name="GENSWF_ADVANCE_TIME" val="0.00"/>
  <p:tag name="ISPRING_SLIDE_INDENT_LEVEL" val="0"/>
  <p:tag name="ISPRING_PRESENTER_ID" val="None"/>
  <p:tag name="ISPRING_CUSTOM_TIMING_USED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Ситуационный подход к организации"/>
  <p:tag name="GENSWF_ADVANCE_TIME" val="0.00"/>
  <p:tag name="ISPRING_SLIDE_INDENT_LEVEL" val="0"/>
  <p:tag name="ISPRING_PRESENTER_ID" val="None"/>
  <p:tag name="ISPRING_CUSTOM_TIMING_USE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Организационное развитие"/>
  <p:tag name="GENSWF_ADVANCE_TIME" val="0.00"/>
  <p:tag name="ISPRING_SLIDE_INDENT_LEVEL" val="0"/>
  <p:tag name="ISPRING_PRESENTER_ID" val="None"/>
  <p:tag name="ISPRING_CUSTOM_TIMING_USED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Организационное развитие"/>
  <p:tag name="GENSWF_ADVANCE_TIME" val="0.00"/>
  <p:tag name="ISPRING_SLIDE_INDENT_LEVEL" val="0"/>
  <p:tag name="ISPRING_PRESENTER_ID" val="None"/>
  <p:tag name="ISPRING_CUSTOM_TIMING_USED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Организационное развитие"/>
  <p:tag name="GENSWF_ADVANCE_TIME" val="0.00"/>
  <p:tag name="ISPRING_SLIDE_INDENT_LEVEL" val="0"/>
  <p:tag name="ISPRING_PRESENTER_ID" val="None"/>
  <p:tag name="ISPRING_CUSTOM_TIMING_USED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Организационное развитие"/>
  <p:tag name="GENSWF_ADVANCE_TIME" val="0.00"/>
  <p:tag name="ISPRING_SLIDE_INDENT_LEVEL" val="0"/>
  <p:tag name="ISPRING_PRESENTER_ID" val="None"/>
  <p:tag name="ISPRING_CUSTOM_TIMING_USED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Модели организационного развития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PRESENTER_ID" val="None"/>
  <p:tag name="ISPRING_CUSTOM_TIMING_USED" val="0"/>
  <p:tag name="GENSWF_SLIDE_TITLE" val="Модели организационного развития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">
      <a:dk1>
        <a:sysClr val="windowText" lastClr="000000"/>
      </a:dk1>
      <a:lt1>
        <a:srgbClr val="B4ECFC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18486</TotalTime>
  <Words>5120</Words>
  <Application>Microsoft Office PowerPoint</Application>
  <PresentationFormat>Экран (4:3)</PresentationFormat>
  <Paragraphs>561</Paragraphs>
  <Slides>37</Slides>
  <Notes>37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3" baseType="lpstr">
      <vt:lpstr>Arial</vt:lpstr>
      <vt:lpstr>Calibri</vt:lpstr>
      <vt:lpstr>Constantia</vt:lpstr>
      <vt:lpstr>Times New Roman</vt:lpstr>
      <vt:lpstr>Wingdings 2</vt:lpstr>
      <vt:lpstr>Поток</vt:lpstr>
      <vt:lpstr>Организационные изменения и развитие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7_Organizacionnie_izmeneniya_i_razvitie</dc:title>
  <cp:lastModifiedBy>Недолужко Ольга</cp:lastModifiedBy>
  <cp:revision>215</cp:revision>
  <dcterms:modified xsi:type="dcterms:W3CDTF">2016-12-11T10:38:07Z</dcterms:modified>
</cp:coreProperties>
</file>