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5" r:id="rId8"/>
    <p:sldId id="271" r:id="rId9"/>
    <p:sldId id="263" r:id="rId10"/>
    <p:sldId id="265" r:id="rId11"/>
    <p:sldId id="264" r:id="rId12"/>
    <p:sldId id="267" r:id="rId13"/>
    <p:sldId id="268" r:id="rId14"/>
    <p:sldId id="269" r:id="rId15"/>
    <p:sldId id="279" r:id="rId16"/>
    <p:sldId id="281" r:id="rId17"/>
    <p:sldId id="270" r:id="rId18"/>
    <p:sldId id="272" r:id="rId19"/>
    <p:sldId id="273" r:id="rId20"/>
    <p:sldId id="274" r:id="rId21"/>
    <p:sldId id="282" r:id="rId22"/>
    <p:sldId id="275" r:id="rId23"/>
    <p:sldId id="276" r:id="rId24"/>
    <p:sldId id="277" r:id="rId25"/>
    <p:sldId id="278" r:id="rId26"/>
    <p:sldId id="280" r:id="rId27"/>
    <p:sldId id="283" r:id="rId28"/>
    <p:sldId id="287" r:id="rId29"/>
    <p:sldId id="286" r:id="rId30"/>
    <p:sldId id="284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27.05.2012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27.05.2012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27.05.2012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27.05.2012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27.05.2012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27.05.2012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27.05.2012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27.05.2012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27.05.2012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27.05.2012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27.05.2012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27.05.2012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pics.livejournal.com/troya300/pic/0007012g/" TargetMode="Externa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Промышленный дизайн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Петрова О. П.</a:t>
            </a:r>
          </a:p>
          <a:p>
            <a:r>
              <a:rPr lang="ru-RU" dirty="0" smtClean="0"/>
              <a:t>Дизайн в сфере применения.</a:t>
            </a:r>
          </a:p>
          <a:p>
            <a:r>
              <a:rPr lang="ru-RU" dirty="0" smtClean="0"/>
              <a:t>Дизайн в сфере экономики.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7729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Промышленный дизайн как один из видов  дизайнерской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      Промышленный дизайн  является основным, определяющим видом дизайнерской проектной деятельности в истории существования цивилизации. Индустриальный дизайн служил существенным фактором в изменении мировоззрения</a:t>
            </a:r>
            <a:r>
              <a:rPr lang="ru-RU" dirty="0"/>
              <a:t>, ритма  и образа жизни </a:t>
            </a:r>
            <a:r>
              <a:rPr lang="ru-RU" dirty="0" smtClean="0"/>
              <a:t>людей. </a:t>
            </a:r>
            <a:r>
              <a:rPr lang="ru-RU" dirty="0"/>
              <a:t>Он </a:t>
            </a:r>
            <a:r>
              <a:rPr lang="ru-RU" dirty="0" smtClean="0"/>
              <a:t> постоянно </a:t>
            </a:r>
            <a:r>
              <a:rPr lang="ru-RU" dirty="0"/>
              <a:t>эволюционирует, расширяя круг своих задач, меняет организационные формы, цели и функции продукта своей деятельности</a:t>
            </a:r>
            <a:r>
              <a:rPr lang="ru-RU" dirty="0" smtClean="0"/>
              <a:t>.</a:t>
            </a:r>
          </a:p>
          <a:p>
            <a:r>
              <a:rPr lang="ru-RU" dirty="0"/>
              <a:t> </a:t>
            </a:r>
            <a:r>
              <a:rPr lang="ru-RU" dirty="0" smtClean="0"/>
              <a:t>     </a:t>
            </a:r>
            <a:r>
              <a:rPr lang="ru-RU" dirty="0"/>
              <a:t>Историческое развитие дизайна связано с  поступательным изменением науки и техники и совершенствованием социальных структур. Индустриальный дизайн охватывает широчайший круг объектов – «от иголки до самолета».  </a:t>
            </a:r>
          </a:p>
        </p:txBody>
      </p:sp>
    </p:spTree>
    <p:extLst>
      <p:ext uri="{BB962C8B-B14F-4D97-AF65-F5344CB8AC3E}">
        <p14:creationId xmlns:p14="http://schemas.microsoft.com/office/powerpoint/2010/main" val="1592292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7584" y="692696"/>
            <a:ext cx="7920880" cy="4680520"/>
          </a:xfrm>
        </p:spPr>
        <p:txBody>
          <a:bodyPr/>
          <a:lstStyle/>
          <a:p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</a:rPr>
              <a:t>Диза́йн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400" dirty="0" smtClean="0"/>
              <a:t>– это художественное </a:t>
            </a:r>
            <a:r>
              <a:rPr lang="ru-RU" sz="2400" dirty="0"/>
              <a:t>проектирование промышленных изделий, учитывающее форму, материал и назначение предмета. Деятельность дизайнера направлена на создание органичной человеку предметно-пространственной среды. Современный дизайн является областью, где объединяются новейшие достижения науки, техники, гуманитарных знаний и художественно-эстетическая сфера; используются данные эргономики (науки, изучающей психофизиологические и функциональные особенности человека), экономики, экологии. Дизайнер руководствуется принципом функциональности форм, использует современные материалы и технологии, учитывает тенденции моды. </a:t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95022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836712"/>
            <a:ext cx="7520940" cy="4431392"/>
          </a:xfrm>
        </p:spPr>
        <p:txBody>
          <a:bodyPr/>
          <a:lstStyle/>
          <a:p>
            <a:r>
              <a:rPr lang="ru-RU" sz="2400" dirty="0"/>
              <a:t>Область применения дизайна охватывает все виды человеческой жизни и деятельности: орудия труда и механизмы, предметы быта (посуда, бытовые приборы, аудио– и видеоаппаратура, мебель), одежду, книги и рекламную продукцию, оформление жизненного пространства человека – жилых интерьеров и садово-парковых зон (ландшафтный дизайн). Современные технологии вызвали к жизни компьютерный дизайн. Подобно произведениям «высокой моды», в художественном проектировании создаются уникальные авторские произведения «дизайна как искусства» (арт-дизайн). </a:t>
            </a:r>
          </a:p>
        </p:txBody>
      </p:sp>
    </p:spTree>
    <p:extLst>
      <p:ext uri="{BB962C8B-B14F-4D97-AF65-F5344CB8AC3E}">
        <p14:creationId xmlns:p14="http://schemas.microsoft.com/office/powerpoint/2010/main" val="1378454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65760"/>
            <a:ext cx="8208912" cy="6159584"/>
          </a:xfrm>
        </p:spPr>
        <p:txBody>
          <a:bodyPr/>
          <a:lstStyle/>
          <a:p>
            <a:r>
              <a:rPr lang="ru-RU" sz="2000" dirty="0"/>
              <a:t>В современном мире существует разнообразие сфер применения практических навыков дизайнера. Функциональные обязанности дизайнера зависят от области деятельности.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Например:</a:t>
            </a:r>
            <a:br>
              <a:rPr lang="ru-RU" sz="2000" dirty="0" smtClean="0"/>
            </a:b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дизайнер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интерьера </a:t>
            </a:r>
            <a:r>
              <a:rPr lang="ru-RU" sz="2000" dirty="0"/>
              <a:t>занимается благоустройством квартир, домов, </a:t>
            </a:r>
            <a:r>
              <a:rPr lang="ru-RU" sz="2000" dirty="0" smtClean="0"/>
              <a:t>офисов</a:t>
            </a:r>
            <a:r>
              <a:rPr lang="ru-RU" sz="2000" dirty="0">
                <a:solidFill>
                  <a:schemeClr val="tx1"/>
                </a:solidFill>
              </a:rPr>
              <a:t>;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ландшафтный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дизайнер</a:t>
            </a:r>
            <a:r>
              <a:rPr lang="ru-RU" sz="2000" dirty="0"/>
              <a:t> – благоустройством </a:t>
            </a:r>
            <a:r>
              <a:rPr lang="ru-RU" sz="2000" dirty="0" smtClean="0"/>
              <a:t>территорий</a:t>
            </a:r>
            <a:r>
              <a:rPr lang="ru-RU" sz="2000" dirty="0"/>
              <a:t>;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err="1" smtClean="0">
                <a:solidFill>
                  <a:schemeClr val="accent2">
                    <a:lumMod val="75000"/>
                  </a:schemeClr>
                </a:solidFill>
              </a:rPr>
              <a:t>фитодизайнер</a:t>
            </a:r>
            <a:r>
              <a:rPr lang="ru-RU" sz="2000" dirty="0" smtClean="0"/>
              <a:t> </a:t>
            </a:r>
            <a:r>
              <a:rPr lang="ru-RU" sz="2000" dirty="0"/>
              <a:t>– озеленением квартир, домов, </a:t>
            </a:r>
            <a:r>
              <a:rPr lang="ru-RU" sz="2000" dirty="0" smtClean="0"/>
              <a:t>офисов</a:t>
            </a:r>
            <a:r>
              <a:rPr lang="ru-RU" sz="2000" dirty="0">
                <a:solidFill>
                  <a:schemeClr val="tx1"/>
                </a:solidFill>
              </a:rPr>
              <a:t>;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дизайнер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полиграфии</a:t>
            </a:r>
            <a:r>
              <a:rPr lang="ru-RU" sz="2000" dirty="0"/>
              <a:t> – оформлением полиграфической </a:t>
            </a:r>
            <a:r>
              <a:rPr lang="ru-RU" sz="2000" dirty="0" smtClean="0"/>
              <a:t>    продукции</a:t>
            </a:r>
            <a:r>
              <a:rPr lang="ru-RU" sz="2000" dirty="0">
                <a:solidFill>
                  <a:schemeClr val="tx1"/>
                </a:solidFill>
              </a:rPr>
              <a:t>;</a:t>
            </a: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дизайнер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одежды </a:t>
            </a:r>
            <a:r>
              <a:rPr lang="ru-RU" sz="2000" dirty="0"/>
              <a:t>– проектированием одежды, созданием модных новых </a:t>
            </a:r>
            <a:r>
              <a:rPr lang="ru-RU" sz="2000" dirty="0" smtClean="0"/>
              <a:t>коллекций; </a:t>
            </a:r>
            <a:br>
              <a:rPr lang="ru-RU" sz="2000" dirty="0" smtClean="0"/>
            </a:br>
            <a:r>
              <a:rPr lang="ru-RU" sz="2000" dirty="0" err="1" smtClean="0">
                <a:solidFill>
                  <a:schemeClr val="accent2">
                    <a:lumMod val="75000"/>
                  </a:schemeClr>
                </a:solidFill>
              </a:rPr>
              <a:t>фуд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-дизайнер</a:t>
            </a:r>
            <a:r>
              <a:rPr lang="ru-RU" sz="2000" dirty="0" smtClean="0"/>
              <a:t> </a:t>
            </a:r>
            <a:r>
              <a:rPr lang="ru-RU" sz="2000" dirty="0"/>
              <a:t>– художественным оформлением </a:t>
            </a:r>
            <a:r>
              <a:rPr lang="ru-RU" sz="2000" dirty="0" smtClean="0"/>
              <a:t>блюд</a:t>
            </a:r>
            <a:r>
              <a:rPr lang="ru-RU" sz="2000" dirty="0">
                <a:solidFill>
                  <a:schemeClr val="tx1"/>
                </a:solidFill>
              </a:rPr>
              <a:t>;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дизайнер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причесок </a:t>
            </a:r>
            <a:r>
              <a:rPr lang="ru-RU" sz="2000" dirty="0"/>
              <a:t>– созданием оригинальных </a:t>
            </a:r>
            <a:r>
              <a:rPr lang="ru-RU" sz="2000" dirty="0" smtClean="0"/>
              <a:t>причесок</a:t>
            </a:r>
            <a:r>
              <a:rPr lang="ru-RU" sz="2000" dirty="0">
                <a:solidFill>
                  <a:schemeClr val="tx1"/>
                </a:solidFill>
              </a:rPr>
              <a:t>;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дизайнер-художник </a:t>
            </a:r>
            <a:r>
              <a:rPr lang="ru-RU" sz="2000" dirty="0"/>
              <a:t>– созданием бытовых предметов.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В </a:t>
            </a:r>
            <a:r>
              <a:rPr lang="ru-RU" sz="2000" dirty="0"/>
              <a:t>связи с бурным развитием интернет-технологий появилась новая профессия -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веб-дизайнер</a:t>
            </a:r>
            <a:r>
              <a:rPr lang="ru-RU" sz="2000" dirty="0"/>
              <a:t>. Основная задача веб-дизайнера - внешнее оформление сайтов. </a:t>
            </a:r>
          </a:p>
        </p:txBody>
      </p:sp>
    </p:spTree>
    <p:extLst>
      <p:ext uri="{BB962C8B-B14F-4D97-AF65-F5344CB8AC3E}">
        <p14:creationId xmlns:p14="http://schemas.microsoft.com/office/powerpoint/2010/main" val="3225025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Дизайн в сфере экономики</a:t>
            </a:r>
            <a:endParaRPr lang="ru-RU" sz="3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2492896"/>
            <a:ext cx="7772400" cy="3862664"/>
          </a:xfrm>
        </p:spPr>
        <p:txBody>
          <a:bodyPr/>
          <a:lstStyle/>
          <a:p>
            <a:pPr marL="68580" indent="0">
              <a:buNone/>
            </a:pPr>
            <a:r>
              <a:rPr lang="ru-RU" dirty="0" smtClean="0"/>
              <a:t>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Дизайн-менеджмент</a:t>
            </a:r>
            <a:r>
              <a:rPr lang="ru-RU" dirty="0" smtClean="0"/>
              <a:t> </a:t>
            </a:r>
            <a:r>
              <a:rPr lang="ru-RU" sz="2400" dirty="0"/>
              <a:t>— это ориентированный на рынок и конечного потребителя подход, который помогает организациям принимать решения по вопросам дизайна, как вовне, так и внутри бизнес-процесса.</a:t>
            </a:r>
          </a:p>
        </p:txBody>
      </p:sp>
    </p:spTree>
    <p:extLst>
      <p:ext uri="{BB962C8B-B14F-4D97-AF65-F5344CB8AC3E}">
        <p14:creationId xmlns:p14="http://schemas.microsoft.com/office/powerpoint/2010/main" val="3531181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0"/>
            <a:ext cx="7772400" cy="914400"/>
          </a:xfrm>
        </p:spPr>
        <p:txBody>
          <a:bodyPr/>
          <a:lstStyle/>
          <a:p>
            <a:r>
              <a:rPr lang="ru-RU" sz="2400" dirty="0"/>
              <a:t>Перед дизайн-менеджерами стоят 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задачи</a:t>
            </a:r>
            <a:r>
              <a:rPr lang="ru-RU" sz="2400" dirty="0"/>
              <a:t> на стратегическом, тактическом и операционном уровне, которые интегрируют его с</a:t>
            </a:r>
            <a:r>
              <a:rPr lang="ru-RU" sz="2400" dirty="0" smtClean="0"/>
              <a:t>:</a:t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- видением </a:t>
            </a:r>
            <a:r>
              <a:rPr lang="ru-RU" sz="2400" dirty="0"/>
              <a:t>/ миссией</a:t>
            </a:r>
            <a:br>
              <a:rPr lang="ru-RU" sz="2400" dirty="0"/>
            </a:br>
            <a:r>
              <a:rPr lang="ru-RU" sz="2400" dirty="0" smtClean="0"/>
              <a:t>- стратегией </a:t>
            </a:r>
            <a:r>
              <a:rPr lang="ru-RU" sz="2400" dirty="0"/>
              <a:t>/ определением политики компании</a:t>
            </a:r>
            <a:br>
              <a:rPr lang="ru-RU" sz="2400" dirty="0"/>
            </a:br>
            <a:r>
              <a:rPr lang="ru-RU" sz="2400" dirty="0" smtClean="0"/>
              <a:t>- целями </a:t>
            </a:r>
            <a:r>
              <a:rPr lang="ru-RU" sz="2400" dirty="0"/>
              <a:t>/задачами / результатами</a:t>
            </a:r>
            <a:br>
              <a:rPr lang="ru-RU" sz="2400" dirty="0"/>
            </a:br>
            <a:r>
              <a:rPr lang="ru-RU" sz="2400" dirty="0" smtClean="0"/>
              <a:t>- планированием </a:t>
            </a:r>
            <a:r>
              <a:rPr lang="ru-RU" sz="2400" dirty="0"/>
              <a:t>/ распределением ресурсов</a:t>
            </a:r>
            <a:br>
              <a:rPr lang="ru-RU" sz="2400" dirty="0"/>
            </a:br>
            <a:r>
              <a:rPr lang="ru-RU" sz="2400" dirty="0" smtClean="0"/>
              <a:t>- деятельностью </a:t>
            </a:r>
            <a:r>
              <a:rPr lang="ru-RU" sz="2400" dirty="0"/>
              <a:t>/ контролем / оценкой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681" y="3753123"/>
            <a:ext cx="4999263" cy="29162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2971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344816" cy="1836816"/>
          </a:xfrm>
        </p:spPr>
        <p:txBody>
          <a:bodyPr/>
          <a:lstStyle/>
          <a:p>
            <a:r>
              <a:rPr lang="ru-RU" sz="2800" dirty="0"/>
              <a:t>Исследования Датского центра дизайна (DDC), позволившие определить  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Лестницу Дизайна</a:t>
            </a:r>
            <a:r>
              <a:rPr lang="ru-RU" sz="2800" dirty="0"/>
              <a:t>, показывают, как компании интегрируют дизайн в бизнес: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2996952"/>
            <a:ext cx="7772400" cy="3790656"/>
          </a:xfrm>
        </p:spPr>
        <p:txBody>
          <a:bodyPr>
            <a:normAutofit fontScale="77500" lnSpcReduction="20000"/>
          </a:bodyPr>
          <a:lstStyle/>
          <a:p>
            <a:pPr marL="68580" indent="0">
              <a:buNone/>
            </a:pPr>
            <a:r>
              <a:rPr lang="ru-RU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1</a:t>
            </a:r>
            <a:r>
              <a:rPr lang="ru-RU" sz="3200" dirty="0"/>
              <a:t>.	</a:t>
            </a:r>
            <a:r>
              <a:rPr lang="ru-RU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Без дизайна</a:t>
            </a:r>
            <a:r>
              <a:rPr lang="ru-RU" sz="3200" dirty="0"/>
              <a:t>: компании, которые не используют дизайн (15 % в 2007 году)</a:t>
            </a:r>
            <a:br>
              <a:rPr lang="ru-RU" sz="3200" dirty="0"/>
            </a:br>
            <a:r>
              <a:rPr lang="ru-RU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2</a:t>
            </a:r>
            <a:r>
              <a:rPr lang="ru-RU" sz="3200" dirty="0"/>
              <a:t>.	Дизайн как </a:t>
            </a:r>
            <a:r>
              <a:rPr lang="ru-RU" sz="32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стайлинг</a:t>
            </a:r>
            <a:r>
              <a:rPr lang="ru-RU" sz="3200" dirty="0"/>
              <a:t>: компании, которые используют дизайн для создания стилистических решений (17 % в 2007 году)</a:t>
            </a:r>
            <a:br>
              <a:rPr lang="ru-RU" sz="3200" dirty="0"/>
            </a:br>
            <a:r>
              <a:rPr lang="ru-RU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3</a:t>
            </a:r>
            <a:r>
              <a:rPr lang="ru-RU" sz="3200" dirty="0"/>
              <a:t>.	Дизайн как </a:t>
            </a:r>
            <a:r>
              <a:rPr lang="ru-RU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процесс</a:t>
            </a:r>
            <a:r>
              <a:rPr lang="ru-RU" sz="3200" dirty="0"/>
              <a:t>: компании, которые внедряют дизайн в процесс развития (45 % в 2007 году)</a:t>
            </a:r>
            <a:br>
              <a:rPr lang="ru-RU" sz="3200" dirty="0"/>
            </a:br>
            <a:r>
              <a:rPr lang="ru-RU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4</a:t>
            </a:r>
            <a:r>
              <a:rPr lang="ru-RU" sz="3200" dirty="0"/>
              <a:t>.	Дизайн как </a:t>
            </a:r>
            <a:r>
              <a:rPr lang="ru-RU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инновация</a:t>
            </a:r>
            <a:r>
              <a:rPr lang="ru-RU" sz="3200" dirty="0"/>
              <a:t>: компании, которые рассматривают дизайн как ключевой элемент стратегии (21 % в 2007 году)</a:t>
            </a:r>
            <a:br>
              <a:rPr lang="ru-RU" sz="3200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1368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8064896" cy="6120680"/>
          </a:xfrm>
        </p:spPr>
        <p:txBody>
          <a:bodyPr/>
          <a:lstStyle/>
          <a:p>
            <a:r>
              <a:rPr lang="ru-RU" sz="2400" dirty="0"/>
              <a:t>Исследования показали, что компании, которые рассматривали дизайн на самой высокой ступеньке лестницы, непрерывно росли. Также, Датский центр дизайна опубликовал в 2006 году отчет «Оценка значимости дизайна» с результатами, показывающими, что многие компании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рассматривают дизайн</a:t>
            </a:r>
            <a:r>
              <a:rPr lang="ru-RU" sz="2400" dirty="0"/>
              <a:t> в </a:t>
            </a:r>
            <a:r>
              <a:rPr lang="ru-RU" sz="2400" dirty="0" smtClean="0"/>
              <a:t>качестве: </a:t>
            </a:r>
            <a:br>
              <a:rPr lang="ru-RU" sz="2400" dirty="0" smtClean="0"/>
            </a:br>
            <a:r>
              <a:rPr lang="ru-RU" sz="2400" dirty="0" smtClean="0"/>
              <a:t>- </a:t>
            </a: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вдохновения </a:t>
            </a: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для инноваций</a:t>
            </a:r>
            <a:r>
              <a:rPr lang="ru-RU" sz="2400" dirty="0"/>
              <a:t> (71 %),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- в </a:t>
            </a:r>
            <a:r>
              <a:rPr lang="ru-RU" sz="2400" dirty="0"/>
              <a:t>качестве </a:t>
            </a: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необходимости для роста компании </a:t>
            </a:r>
            <a:r>
              <a:rPr lang="ru-RU" sz="2400" dirty="0"/>
              <a:t>(</a:t>
            </a:r>
            <a:r>
              <a:rPr lang="ru-RU" sz="2400" dirty="0" smtClean="0"/>
              <a:t>79%),</a:t>
            </a:r>
            <a:br>
              <a:rPr lang="ru-RU" sz="2400" dirty="0" smtClean="0"/>
            </a:br>
            <a:r>
              <a:rPr lang="ru-RU" sz="2400" dirty="0" smtClean="0"/>
              <a:t> - и </a:t>
            </a:r>
            <a:r>
              <a:rPr lang="ru-RU" sz="2400" dirty="0"/>
              <a:t>как то, что </a:t>
            </a: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помогает сделать продукт более удобным</a:t>
            </a:r>
            <a:r>
              <a:rPr lang="ru-RU" sz="2400" dirty="0"/>
              <a:t> для покупателя (71 </a:t>
            </a:r>
            <a:r>
              <a:rPr lang="ru-RU" sz="2400" dirty="0" smtClean="0"/>
              <a:t>%).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С </a:t>
            </a:r>
            <a:r>
              <a:rPr lang="ru-RU" sz="2400" dirty="0"/>
              <a:t>ростом важности дизайна в компании, значимость дизайн-менеджмента также возрастает.</a:t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11079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520940" cy="5328592"/>
          </a:xfrm>
        </p:spPr>
        <p:txBody>
          <a:bodyPr>
            <a:noAutofit/>
          </a:bodyPr>
          <a:lstStyle/>
          <a:p>
            <a:r>
              <a:rPr lang="ru-RU" sz="2000" dirty="0"/>
              <a:t>Дизайн-менеджмент способствует решению самых актуальных и «приземленных» вопросов в сфере управления творческими процессами</a:t>
            </a:r>
            <a:r>
              <a:rPr lang="ru-RU" sz="2000" dirty="0" smtClean="0"/>
              <a:t>:</a:t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1800" dirty="0"/>
              <a:t>•	Как оценить дизайн-продукт и дизайн-услугу? </a:t>
            </a:r>
            <a:br>
              <a:rPr lang="ru-RU" sz="1800" dirty="0"/>
            </a:br>
            <a:r>
              <a:rPr lang="ru-RU" sz="1800" dirty="0"/>
              <a:t>•	Как правильно общаться с заказчиком и составить </a:t>
            </a:r>
            <a:r>
              <a:rPr lang="ru-RU" sz="1800" dirty="0" smtClean="0"/>
              <a:t>     точный </a:t>
            </a:r>
            <a:r>
              <a:rPr lang="ru-RU" sz="1800" dirty="0"/>
              <a:t>бриф? </a:t>
            </a:r>
            <a:br>
              <a:rPr lang="ru-RU" sz="1800" dirty="0"/>
            </a:br>
            <a:r>
              <a:rPr lang="ru-RU" sz="1800" dirty="0"/>
              <a:t>•	Какова структура дизайн-проекта? </a:t>
            </a:r>
            <a:br>
              <a:rPr lang="ru-RU" sz="1800" dirty="0"/>
            </a:br>
            <a:r>
              <a:rPr lang="ru-RU" sz="1800" dirty="0"/>
              <a:t>•	Как обсудить с заказчиком бюджет проекта и дизайнерский гонорар? </a:t>
            </a:r>
            <a:br>
              <a:rPr lang="ru-RU" sz="1800" dirty="0"/>
            </a:br>
            <a:r>
              <a:rPr lang="ru-RU" sz="1800" dirty="0"/>
              <a:t>•	Как организовать процесс работы на объекте? </a:t>
            </a:r>
            <a:br>
              <a:rPr lang="ru-RU" sz="1800" dirty="0"/>
            </a:br>
            <a:r>
              <a:rPr lang="ru-RU" sz="1800" dirty="0"/>
              <a:t>•	Сколько стоит дизайн? </a:t>
            </a:r>
            <a:br>
              <a:rPr lang="ru-RU" sz="1800" dirty="0"/>
            </a:br>
            <a:r>
              <a:rPr lang="ru-RU" sz="1800" dirty="0"/>
              <a:t>•	Что такое дизайн-инвестиции? </a:t>
            </a:r>
            <a:br>
              <a:rPr lang="ru-RU" sz="1800" dirty="0"/>
            </a:br>
            <a:r>
              <a:rPr lang="ru-RU" sz="1800" dirty="0"/>
              <a:t>•	Можно ли эффективно управлять дизайном? </a:t>
            </a:r>
            <a:br>
              <a:rPr lang="ru-RU" sz="1800" dirty="0"/>
            </a:br>
            <a:r>
              <a:rPr lang="ru-RU" sz="1800" dirty="0"/>
              <a:t>•	Как организовать свое дело? </a:t>
            </a:r>
            <a:br>
              <a:rPr lang="ru-RU" sz="1800" dirty="0"/>
            </a:br>
            <a:r>
              <a:rPr lang="ru-RU" sz="1800" dirty="0"/>
              <a:t>•	Как превратить талантливых личностей в успешную сплоченную команду</a:t>
            </a:r>
            <a:r>
              <a:rPr lang="ru-RU" sz="1800" dirty="0"/>
              <a:t>?</a:t>
            </a:r>
            <a:br>
              <a:rPr lang="ru-RU" sz="1800" dirty="0"/>
            </a:br>
            <a:r>
              <a:rPr lang="ru-RU" sz="1800" dirty="0"/>
              <a:t>•	Какова стоимость дизайна?</a:t>
            </a:r>
            <a:br>
              <a:rPr lang="ru-RU" sz="1800" dirty="0"/>
            </a:br>
            <a:r>
              <a:rPr lang="ru-RU" sz="1800" dirty="0"/>
              <a:t>•	Можно ли спрогнозировать экономический эффект дизайна для бизнеса?</a:t>
            </a:r>
            <a:br>
              <a:rPr lang="ru-RU" sz="1800" dirty="0"/>
            </a:br>
            <a:r>
              <a:rPr lang="ru-RU" sz="1800" dirty="0"/>
              <a:t>•	Какие финансовые плоды может принести хороший дизайн?</a:t>
            </a:r>
            <a:br>
              <a:rPr lang="ru-RU" sz="1800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890817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260752"/>
          </a:xfrm>
        </p:spPr>
        <p:txBody>
          <a:bodyPr/>
          <a:lstStyle/>
          <a:p>
            <a:r>
              <a:rPr lang="ru-RU" sz="3600" dirty="0">
                <a:solidFill>
                  <a:schemeClr val="tx2">
                    <a:lumMod val="50000"/>
                  </a:schemeClr>
                </a:solidFill>
              </a:rPr>
              <a:t>Уровни дизайн-менеджмента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1800" dirty="0">
                <a:solidFill>
                  <a:schemeClr val="tx2">
                    <a:lumMod val="50000"/>
                  </a:schemeClr>
                </a:solidFill>
              </a:rPr>
            </a:br>
            <a:endParaRPr lang="ru-RU" sz="1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ru-RU" sz="3200" dirty="0"/>
              <a:t>Дизайн-менеджмент функционирует на трех уровнях</a:t>
            </a:r>
            <a:r>
              <a:rPr lang="ru-RU" sz="3200" dirty="0" smtClean="0"/>
              <a:t>:</a:t>
            </a:r>
          </a:p>
          <a:p>
            <a:pPr marL="68580" indent="0">
              <a:buNone/>
            </a:pP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1.	Операционный дизайн-менеджмент</a:t>
            </a:r>
            <a:br>
              <a:rPr lang="ru-RU" sz="3200" dirty="0"/>
            </a:br>
            <a:r>
              <a:rPr lang="ru-RU" sz="3200" dirty="0"/>
              <a:t>2.	Тактический дизайн-менеджмент</a:t>
            </a:r>
            <a:br>
              <a:rPr lang="ru-RU" sz="3200" dirty="0"/>
            </a:br>
            <a:r>
              <a:rPr lang="ru-RU" sz="3200" dirty="0"/>
              <a:t>3.	Стратегический дизайн-менеджмент</a:t>
            </a:r>
            <a:br>
              <a:rPr lang="ru-RU" sz="3200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0045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920880" cy="6048672"/>
          </a:xfrm>
        </p:spPr>
        <p:txBody>
          <a:bodyPr/>
          <a:lstStyle/>
          <a:p>
            <a:r>
              <a:rPr lang="ru-RU" sz="2400" dirty="0"/>
              <a:t>Дизайн стал неотъемлемой составляющей современной экономики и крупные корпорации хотят им </a:t>
            </a:r>
            <a:r>
              <a:rPr lang="ru-RU" sz="2400" dirty="0" smtClean="0"/>
              <a:t>управлять, оценивать </a:t>
            </a:r>
            <a:r>
              <a:rPr lang="ru-RU" sz="2400" dirty="0"/>
              <a:t>объемы вложений, рассчитывать возврат инвестиций, прогнозировать прибыльность и риски.</a:t>
            </a:r>
            <a:br>
              <a:rPr lang="ru-RU" sz="2400" dirty="0"/>
            </a:br>
            <a:r>
              <a:rPr lang="ru-RU" sz="2400" dirty="0"/>
              <a:t>Особенность </a:t>
            </a:r>
            <a:r>
              <a:rPr lang="ru-RU" sz="2400" dirty="0"/>
              <a:t>дизайнерской деятельности заключается в специфически эстетическом способе целостного осмысления и формирования объектов. </a:t>
            </a:r>
            <a:r>
              <a:rPr lang="ru-RU" sz="2400" dirty="0" smtClean="0"/>
              <a:t>Дизайн </a:t>
            </a:r>
            <a:r>
              <a:rPr lang="ru-RU" sz="2400" dirty="0"/>
              <a:t>имеет дело с формальными качествами предмета, под которыми понимают не только особенности его внешнего вида, но и его структурные связи, придающие ему необходимое функциональное и композиционное единство. В </a:t>
            </a:r>
            <a:r>
              <a:rPr lang="ru-RU" sz="2400" dirty="0"/>
              <a:t>д</a:t>
            </a:r>
            <a:r>
              <a:rPr lang="ru-RU" sz="2400" dirty="0" smtClean="0"/>
              <a:t>изайне </a:t>
            </a:r>
            <a:r>
              <a:rPr lang="ru-RU" sz="2400" dirty="0"/>
              <a:t>слиты воедино 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два направления творческих поисков</a:t>
            </a:r>
            <a:r>
              <a:rPr lang="ru-RU" sz="2400" dirty="0"/>
              <a:t> —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от функции к форме и от формы к функции.</a:t>
            </a:r>
          </a:p>
        </p:txBody>
      </p:sp>
    </p:spTree>
    <p:extLst>
      <p:ext uri="{BB962C8B-B14F-4D97-AF65-F5344CB8AC3E}">
        <p14:creationId xmlns:p14="http://schemas.microsoft.com/office/powerpoint/2010/main" val="3031979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Развитие дизайна автомобилей</a:t>
            </a:r>
            <a:endParaRPr lang="ru-RU" sz="3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76872"/>
            <a:ext cx="8137898" cy="2160240"/>
          </a:xfrm>
        </p:spPr>
      </p:pic>
      <p:sp>
        <p:nvSpPr>
          <p:cNvPr id="2" name="Объект 1"/>
          <p:cNvSpPr>
            <a:spLocks noGrp="1"/>
          </p:cNvSpPr>
          <p:nvPr>
            <p:ph sz="half" idx="2"/>
          </p:nvPr>
        </p:nvSpPr>
        <p:spPr>
          <a:xfrm>
            <a:off x="467544" y="5733256"/>
            <a:ext cx="8226400" cy="56320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994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99592" y="332656"/>
            <a:ext cx="7772400" cy="914400"/>
          </a:xfrm>
        </p:spPr>
        <p:txBody>
          <a:bodyPr/>
          <a:lstStyle/>
          <a:p>
            <a:r>
              <a:rPr lang="ru-RU" sz="2400" dirty="0" smtClean="0"/>
              <a:t>Машины </a:t>
            </a:r>
            <a:r>
              <a:rPr lang="ru-RU" sz="2400" dirty="0" smtClean="0"/>
              <a:t>Форда</a:t>
            </a:r>
            <a:endParaRPr lang="ru-RU" sz="24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60648"/>
            <a:ext cx="4546190" cy="6463858"/>
          </a:xfrm>
        </p:spPr>
      </p:pic>
    </p:spTree>
    <p:extLst>
      <p:ext uri="{BB962C8B-B14F-4D97-AF65-F5344CB8AC3E}">
        <p14:creationId xmlns:p14="http://schemas.microsoft.com/office/powerpoint/2010/main" val="2114458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772400" cy="648072"/>
          </a:xfrm>
        </p:spPr>
        <p:txBody>
          <a:bodyPr/>
          <a:lstStyle/>
          <a:p>
            <a:r>
              <a:rPr lang="ru-RU" sz="3200" dirty="0" smtClean="0"/>
              <a:t>Дизайн и развитие транспорта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641" y="836712"/>
            <a:ext cx="5962743" cy="5832648"/>
          </a:xfrm>
        </p:spPr>
      </p:pic>
    </p:spTree>
    <p:extLst>
      <p:ext uri="{BB962C8B-B14F-4D97-AF65-F5344CB8AC3E}">
        <p14:creationId xmlns:p14="http://schemas.microsoft.com/office/powerpoint/2010/main" val="35214560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764704"/>
            <a:ext cx="7089093" cy="5400600"/>
          </a:xfrm>
        </p:spPr>
      </p:pic>
    </p:spTree>
    <p:extLst>
      <p:ext uri="{BB962C8B-B14F-4D97-AF65-F5344CB8AC3E}">
        <p14:creationId xmlns:p14="http://schemas.microsoft.com/office/powerpoint/2010/main" val="36322106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772400" cy="914400"/>
          </a:xfrm>
        </p:spPr>
        <p:txBody>
          <a:bodyPr/>
          <a:lstStyle/>
          <a:p>
            <a:r>
              <a:rPr lang="ru-RU" sz="3200" dirty="0" smtClean="0"/>
              <a:t>Промышленное производство мебели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87" y="836712"/>
            <a:ext cx="7343737" cy="5741467"/>
          </a:xfrm>
        </p:spPr>
      </p:pic>
    </p:spTree>
    <p:extLst>
      <p:ext uri="{BB962C8B-B14F-4D97-AF65-F5344CB8AC3E}">
        <p14:creationId xmlns:p14="http://schemas.microsoft.com/office/powerpoint/2010/main" val="3953109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47" y="404664"/>
            <a:ext cx="7409285" cy="6048671"/>
          </a:xfrm>
        </p:spPr>
      </p:pic>
    </p:spTree>
    <p:extLst>
      <p:ext uri="{BB962C8B-B14F-4D97-AF65-F5344CB8AC3E}">
        <p14:creationId xmlns:p14="http://schemas.microsoft.com/office/powerpoint/2010/main" val="21568987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692696"/>
            <a:ext cx="7266862" cy="5760640"/>
          </a:xfrm>
        </p:spPr>
      </p:pic>
    </p:spTree>
    <p:extLst>
      <p:ext uri="{BB962C8B-B14F-4D97-AF65-F5344CB8AC3E}">
        <p14:creationId xmlns:p14="http://schemas.microsoft.com/office/powerpoint/2010/main" val="19049416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772400" cy="914400"/>
          </a:xfrm>
        </p:spPr>
        <p:txBody>
          <a:bodyPr/>
          <a:lstStyle/>
          <a:p>
            <a:r>
              <a:rPr lang="ru-RU" sz="3200" dirty="0" smtClean="0"/>
              <a:t>Дизайн и приборостроение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715" y="836711"/>
            <a:ext cx="4328541" cy="5839597"/>
          </a:xfrm>
        </p:spPr>
      </p:pic>
    </p:spTree>
    <p:extLst>
      <p:ext uri="{BB962C8B-B14F-4D97-AF65-F5344CB8AC3E}">
        <p14:creationId xmlns:p14="http://schemas.microsoft.com/office/powerpoint/2010/main" val="28990898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836712"/>
            <a:ext cx="6813953" cy="5252938"/>
          </a:xfrm>
        </p:spPr>
      </p:pic>
    </p:spTree>
    <p:extLst>
      <p:ext uri="{BB962C8B-B14F-4D97-AF65-F5344CB8AC3E}">
        <p14:creationId xmlns:p14="http://schemas.microsoft.com/office/powerpoint/2010/main" val="1485687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3" y="381853"/>
            <a:ext cx="4608511" cy="6183784"/>
          </a:xfrm>
        </p:spPr>
      </p:pic>
    </p:spTree>
    <p:extLst>
      <p:ext uri="{BB962C8B-B14F-4D97-AF65-F5344CB8AC3E}">
        <p14:creationId xmlns:p14="http://schemas.microsoft.com/office/powerpoint/2010/main" val="8316122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33" y="836712"/>
            <a:ext cx="7306891" cy="5221106"/>
          </a:xfrm>
        </p:spPr>
      </p:pic>
    </p:spTree>
    <p:extLst>
      <p:ext uri="{BB962C8B-B14F-4D97-AF65-F5344CB8AC3E}">
        <p14:creationId xmlns:p14="http://schemas.microsoft.com/office/powerpoint/2010/main" val="8433049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963042"/>
            <a:ext cx="7344637" cy="4914230"/>
          </a:xfrm>
        </p:spPr>
      </p:pic>
    </p:spTree>
    <p:extLst>
      <p:ext uri="{BB962C8B-B14F-4D97-AF65-F5344CB8AC3E}">
        <p14:creationId xmlns:p14="http://schemas.microsoft.com/office/powerpoint/2010/main" val="12025345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941" y="548680"/>
            <a:ext cx="7155483" cy="5555257"/>
          </a:xfrm>
        </p:spPr>
      </p:pic>
    </p:spTree>
    <p:extLst>
      <p:ext uri="{BB962C8B-B14F-4D97-AF65-F5344CB8AC3E}">
        <p14:creationId xmlns:p14="http://schemas.microsoft.com/office/powerpoint/2010/main" val="11412374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282" y="252501"/>
            <a:ext cx="4071958" cy="6344851"/>
          </a:xfrm>
        </p:spPr>
      </p:pic>
    </p:spTree>
    <p:extLst>
      <p:ext uri="{BB962C8B-B14F-4D97-AF65-F5344CB8AC3E}">
        <p14:creationId xmlns:p14="http://schemas.microsoft.com/office/powerpoint/2010/main" val="33150650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8208912" cy="1237824"/>
          </a:xfrm>
        </p:spPr>
        <p:txBody>
          <a:bodyPr/>
          <a:lstStyle/>
          <a:p>
            <a:r>
              <a:rPr lang="ru-RU" sz="2800" dirty="0"/>
              <a:t>Дизайн-менеджмент зависит от организационных процессов и особенностей продукта, в связи с чем, выполняет 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три ключевых функции в качестве интерфейса между дизайном, организацией и рынком</a:t>
            </a:r>
            <a:r>
              <a:rPr lang="ru-RU" sz="2800" dirty="0"/>
              <a:t>: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11" name="Объект 10"/>
          <p:cNvSpPr>
            <a:spLocks noGrp="1"/>
          </p:cNvSpPr>
          <p:nvPr>
            <p:ph idx="1"/>
          </p:nvPr>
        </p:nvSpPr>
        <p:spPr>
          <a:xfrm>
            <a:off x="827584" y="2852936"/>
            <a:ext cx="7772400" cy="321459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Управляет </a:t>
            </a:r>
            <a:r>
              <a:rPr lang="ru-RU" dirty="0"/>
              <a:t>качеством и согласованностью результатов дизайна всех дисциплинарных направлений</a:t>
            </a:r>
          </a:p>
          <a:p>
            <a:pPr lvl="0"/>
            <a:r>
              <a:rPr lang="ru-RU" dirty="0" smtClean="0"/>
              <a:t>Согласовывает дизайн-стратегию со стратегией бизнеса и бренд-стратегией</a:t>
            </a:r>
          </a:p>
          <a:p>
            <a:pPr lvl="0"/>
            <a:r>
              <a:rPr lang="ru-RU" dirty="0" smtClean="0"/>
              <a:t>Повышает </a:t>
            </a:r>
            <a:r>
              <a:rPr lang="ru-RU" dirty="0"/>
              <a:t>потребительские качества (</a:t>
            </a:r>
            <a:r>
              <a:rPr lang="ru-RU" dirty="0" err="1"/>
              <a:t>user</a:t>
            </a:r>
            <a:r>
              <a:rPr lang="ru-RU" dirty="0"/>
              <a:t> </a:t>
            </a:r>
            <a:r>
              <a:rPr lang="ru-RU" dirty="0" err="1"/>
              <a:t>experience</a:t>
            </a:r>
            <a:r>
              <a:rPr lang="ru-RU" dirty="0"/>
              <a:t>) и усиливает конкурентоспособность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51007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196752"/>
            <a:ext cx="7772400" cy="5256584"/>
          </a:xfrm>
        </p:spPr>
        <p:txBody>
          <a:bodyPr/>
          <a:lstStyle/>
          <a:p>
            <a:r>
              <a:rPr lang="ru-RU" sz="2400" dirty="0"/>
              <a:t>Одним из основных барьеров, сдерживающих развитие рынка дизайна, является недостаток знаний на предприятиях о возможности достижения положительных результатов по повышению конкурентоспособности продукции и оптимизации производственных процессов, связанных с применением дизайна. </a:t>
            </a:r>
            <a:br>
              <a:rPr lang="ru-RU" sz="2400" dirty="0"/>
            </a:br>
            <a:r>
              <a:rPr lang="ru-RU" sz="2400" dirty="0"/>
              <a:t>Важными предпосылками проведения эффективной государственной политики развития дизайна должно стать совершенствование механизмов статистических и мониторинговых исследований.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927601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ics.livejournal.com/troya300/pic/0007012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52736"/>
            <a:ext cx="8064896" cy="48245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80282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5869264"/>
          </a:xfrm>
        </p:spPr>
        <p:txBody>
          <a:bodyPr/>
          <a:lstStyle/>
          <a:p>
            <a:r>
              <a:rPr lang="ru-RU" sz="2800" dirty="0">
                <a:solidFill>
                  <a:schemeClr val="tx2">
                    <a:lumMod val="50000"/>
                  </a:schemeClr>
                </a:solidFill>
              </a:rPr>
              <a:t>Дизайн-менеджмент</a:t>
            </a:r>
            <a:r>
              <a:rPr lang="ru-RU" sz="2400" dirty="0"/>
              <a:t> — это не стандартная модель, которая может работать на любом предприятии. Дизайн-менеджмент не имеет четких инструкций и специальных методов, которые априори гарантировали бы успех. Дизайн-менеджерами являются люди с различными обязанностями и опытом работы, работающие в разносторонних областях промышленности, предприятиях разного масштаба, обслуживающие всевозможные целевые аудитории и рынки. Дизайн-менеджмент многогранен настолько, насколько различны области его применения, а также точки зрения на то, «что такое дизайн-менеджмент».</a:t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607983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298</TotalTime>
  <Words>556</Words>
  <Application>Microsoft Office PowerPoint</Application>
  <PresentationFormat>Экран (4:3)</PresentationFormat>
  <Paragraphs>32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Метро</vt:lpstr>
      <vt:lpstr>Промышленный дизайн</vt:lpstr>
      <vt:lpstr>Промышленный дизайн как один из видов  дизайнерской деятельности</vt:lpstr>
      <vt:lpstr>Диза́йн – это художественное проектирование промышленных изделий, учитывающее форму, материал и назначение предмета. Деятельность дизайнера направлена на создание органичной человеку предметно-пространственной среды. Современный дизайн является областью, где объединяются новейшие достижения науки, техники, гуманитарных знаний и художественно-эстетическая сфера; используются данные эргономики (науки, изучающей психофизиологические и функциональные особенности человека), экономики, экологии. Дизайнер руководствуется принципом функциональности форм, использует современные материалы и технологии, учитывает тенденции моды.  </vt:lpstr>
      <vt:lpstr>Область применения дизайна охватывает все виды человеческой жизни и деятельности: орудия труда и механизмы, предметы быта (посуда, бытовые приборы, аудио– и видеоаппаратура, мебель), одежду, книги и рекламную продукцию, оформление жизненного пространства человека – жилых интерьеров и садово-парковых зон (ландшафтный дизайн). Современные технологии вызвали к жизни компьютерный дизайн. Подобно произведениям «высокой моды», в художественном проектировании создаются уникальные авторские произведения «дизайна как искусства» (арт-дизайн). </vt:lpstr>
      <vt:lpstr>В современном мире существует разнообразие сфер применения практических навыков дизайнера. Функциональные обязанности дизайнера зависят от области деятельности.   Например: дизайнер интерьера занимается благоустройством квартир, домов, офисов;  ландшафтный дизайнер – благоустройством территорий; фитодизайнер – озеленением квартир, домов, офисов;  дизайнер полиграфии – оформлением полиграфической     продукции; дизайнер одежды – проектированием одежды, созданием модных новых коллекций;  фуд-дизайнер – художественным оформлением блюд;  дизайнер причесок – созданием оригинальных причесок;  дизайнер-художник – созданием бытовых предметов.   В связи с бурным развитием интернет-технологий появилась новая профессия - веб-дизайнер. Основная задача веб-дизайнера - внешнее оформление сайтов. </vt:lpstr>
      <vt:lpstr>Дизайн в сфере экономики</vt:lpstr>
      <vt:lpstr>Перед дизайн-менеджерами стоят задачи на стратегическом, тактическом и операционном уровне, которые интегрируют его с:  - видением / миссией - стратегией / определением политики компании - целями /задачами / результатами - планированием / распределением ресурсов - деятельностью / контролем / оценкой </vt:lpstr>
      <vt:lpstr>Исследования Датского центра дизайна (DDC), позволившие определить  Лестницу Дизайна, показывают, как компании интегрируют дизайн в бизнес: </vt:lpstr>
      <vt:lpstr>Исследования показали, что компании, которые рассматривали дизайн на самой высокой ступеньке лестницы, непрерывно росли. Также, Датский центр дизайна опубликовал в 2006 году отчет «Оценка значимости дизайна» с результатами, показывающими, что многие компании рассматривают дизайн в качестве:  - вдохновения для инноваций (71 %),  - в качестве необходимости для роста компании (79%),  - и как то, что помогает сделать продукт более удобным для покупателя (71 %).  С ростом важности дизайна в компании, значимость дизайн-менеджмента также возрастает. </vt:lpstr>
      <vt:lpstr>Дизайн-менеджмент способствует решению самых актуальных и «приземленных» вопросов в сфере управления творческими процессами:  • Как оценить дизайн-продукт и дизайн-услугу?  • Как правильно общаться с заказчиком и составить      точный бриф?  • Какова структура дизайн-проекта?  • Как обсудить с заказчиком бюджет проекта и дизайнерский гонорар?  • Как организовать процесс работы на объекте?  • Сколько стоит дизайн?  • Что такое дизайн-инвестиции?  • Можно ли эффективно управлять дизайном?  • Как организовать свое дело?  • Как превратить талантливых личностей в успешную сплоченную команду? • Какова стоимость дизайна? • Можно ли спрогнозировать экономический эффект дизайна для бизнеса? • Какие финансовые плоды может принести хороший дизайн?  </vt:lpstr>
      <vt:lpstr>Уровни дизайн-менеджмента </vt:lpstr>
      <vt:lpstr>Дизайн стал неотъемлемой составляющей современной экономики и крупные корпорации хотят им управлять, оценивать объемы вложений, рассчитывать возврат инвестиций, прогнозировать прибыльность и риски. Особенность дизайнерской деятельности заключается в специфически эстетическом способе целостного осмысления и формирования объектов. Дизайн имеет дело с формальными качествами предмета, под которыми понимают не только особенности его внешнего вида, но и его структурные связи, придающие ему необходимое функциональное и композиционное единство. В дизайне слиты воедино два направления творческих поисков — от функции к форме и от формы к функции.</vt:lpstr>
      <vt:lpstr>Развитие дизайна автомобилей</vt:lpstr>
      <vt:lpstr>Машины Форда</vt:lpstr>
      <vt:lpstr>Дизайн и развитие транспорта</vt:lpstr>
      <vt:lpstr>Презентация PowerPoint</vt:lpstr>
      <vt:lpstr>Промышленное производство мебели</vt:lpstr>
      <vt:lpstr>Презентация PowerPoint</vt:lpstr>
      <vt:lpstr>Презентация PowerPoint</vt:lpstr>
      <vt:lpstr>Дизайн и приборостроение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Дизайн-менеджмент зависит от организационных процессов и особенностей продукта, в связи с чем, выполняет три ключевых функции в качестве интерфейса между дизайном, организацией и рынком: </vt:lpstr>
      <vt:lpstr>Одним из основных барьеров, сдерживающих развитие рынка дизайна, является недостаток знаний на предприятиях о возможности достижения положительных результатов по повышению конкурентоспособности продукции и оптимизации производственных процессов, связанных с применением дизайна.  Важными предпосылками проведения эффективной государственной политики развития дизайна должно стать совершенствование механизмов статистических и мониторинговых исследований. </vt:lpstr>
      <vt:lpstr>Презентация PowerPoint</vt:lpstr>
      <vt:lpstr>Дизайн-менеджмент — это не стандартная модель, которая может работать на любом предприятии. Дизайн-менеджмент не имеет четких инструкций и специальных методов, которые априори гарантировали бы успех. Дизайн-менеджерами являются люди с различными обязанностями и опытом работы, работающие в разносторонних областях промышленности, предприятиях разного масштаба, обслуживающие всевозможные целевые аудитории и рынки. Дизайн-менеджмент многогранен настолько, насколько различны области его применения, а также точки зрения на то, «что такое дизайн-менеджмент».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Дизайн в сфере применения</dc:title>
  <dc:creator>Оксана</dc:creator>
  <cp:lastModifiedBy>Оксана</cp:lastModifiedBy>
  <cp:revision>20</cp:revision>
  <dcterms:created xsi:type="dcterms:W3CDTF">2011-10-07T10:59:57Z</dcterms:created>
  <dcterms:modified xsi:type="dcterms:W3CDTF">2012-05-27T13:20:59Z</dcterms:modified>
</cp:coreProperties>
</file>