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256" r:id="rId2"/>
    <p:sldId id="280" r:id="rId3"/>
    <p:sldId id="281" r:id="rId4"/>
    <p:sldId id="282" r:id="rId5"/>
    <p:sldId id="283" r:id="rId6"/>
    <p:sldId id="284" r:id="rId7"/>
    <p:sldId id="260" r:id="rId8"/>
    <p:sldId id="261" r:id="rId9"/>
    <p:sldId id="267" r:id="rId10"/>
    <p:sldId id="265" r:id="rId11"/>
    <p:sldId id="266" r:id="rId12"/>
    <p:sldId id="268" r:id="rId13"/>
    <p:sldId id="269" r:id="rId14"/>
    <p:sldId id="270" r:id="rId15"/>
    <p:sldId id="271" r:id="rId16"/>
    <p:sldId id="262" r:id="rId17"/>
    <p:sldId id="264" r:id="rId18"/>
    <p:sldId id="263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5" r:id="rId28"/>
    <p:sldId id="286" r:id="rId29"/>
    <p:sldId id="288" r:id="rId30"/>
    <p:sldId id="287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257" r:id="rId49"/>
    <p:sldId id="258" r:id="rId50"/>
    <p:sldId id="259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0BDAC-CCFF-4D7E-8C18-6ED8EA09B06D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C4EE7-A299-451F-8CDF-5F9CFCC020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586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FF46D3F-BF78-4E13-AC81-D8FCF65237C4}" type="slidenum">
              <a:rPr lang="ru-RU" altLang="ru-RU">
                <a:latin typeface="Times New Roman" pitchFamily="18" charset="0"/>
              </a:rPr>
              <a:pPr/>
              <a:t>2</a:t>
            </a:fld>
            <a:endParaRPr lang="ru-RU" altLang="ru-RU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351055A-124F-46EB-A02D-DDCBB8674E2B}" type="slidenum">
              <a:rPr lang="ru-RU" altLang="ru-RU">
                <a:latin typeface="Times New Roman" pitchFamily="18" charset="0"/>
              </a:rPr>
              <a:pPr/>
              <a:t>3</a:t>
            </a:fld>
            <a:endParaRPr lang="ru-RU" altLang="ru-RU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ABD0F7A-C2C7-49B1-9C47-FB455A1F7594}" type="slidenum">
              <a:rPr lang="ru-RU" altLang="ru-RU">
                <a:latin typeface="Times New Roman" pitchFamily="18" charset="0"/>
              </a:rPr>
              <a:pPr/>
              <a:t>4</a:t>
            </a:fld>
            <a:endParaRPr lang="ru-RU" altLang="ru-RU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A8F372C-F593-4224-AFFB-54B9CE2FAB2F}" type="slidenum">
              <a:rPr lang="ru-RU" altLang="ru-RU">
                <a:latin typeface="Times New Roman" pitchFamily="18" charset="0"/>
              </a:rPr>
              <a:pPr/>
              <a:t>5</a:t>
            </a:fld>
            <a:endParaRPr lang="ru-RU" altLang="ru-RU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45AC967-CD71-40A8-BCD7-605C105300EA}" type="slidenum">
              <a:rPr lang="ru-RU" altLang="ru-RU">
                <a:latin typeface="Times New Roman" pitchFamily="18" charset="0"/>
              </a:rPr>
              <a:pPr/>
              <a:t>6</a:t>
            </a:fld>
            <a:endParaRPr lang="ru-RU" altLang="ru-RU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67E1149-3F5C-4C46-88A9-2FCCF286F670}" type="datetimeFigureOut">
              <a:rPr lang="ru-RU" smtClean="0"/>
              <a:pPr/>
              <a:t>20.01.2015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5FC459-A7F6-4040-AC1F-7FAE83812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ru-RU" dirty="0"/>
              <a:t>ITIL</a:t>
            </a:r>
            <a:r>
              <a:rPr lang="ru-RU" altLang="ru-RU" dirty="0"/>
              <a:t>/</a:t>
            </a:r>
            <a:r>
              <a:rPr lang="en-US" altLang="ru-RU" dirty="0"/>
              <a:t>ITSM</a:t>
            </a:r>
            <a:r>
              <a:rPr lang="ru-RU" altLang="ru-RU" dirty="0"/>
              <a:t> − КОНЦЕПТУАЛЬНАЯ ОСНОВА ПРОЦЕССОВ ИС-СЛУЖБЫ</a:t>
            </a:r>
            <a:r>
              <a:rPr lang="ru-RU" altLang="ru-RU" sz="5400" dirty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ITIL/ITSM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39418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ИТ-СЕРВИС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457200" y="1905000"/>
            <a:ext cx="8075613" cy="4495800"/>
          </a:xfrm>
        </p:spPr>
        <p:txBody>
          <a:bodyPr/>
          <a:lstStyle/>
          <a:p>
            <a:pPr eaLnBrk="1" hangingPunct="1"/>
            <a:r>
              <a:rPr lang="ru-RU" altLang="ru-RU" smtClean="0"/>
              <a:t>ИТ-сервис – это ИТ-услуга, которую ИТ- служба предоставляет бизнес-подразделениям предприятия для поддержки их бизнес-процессов </a:t>
            </a:r>
          </a:p>
          <a:p>
            <a:pPr eaLnBrk="1" hangingPunct="1"/>
            <a:r>
              <a:rPr lang="ru-RU" altLang="ru-RU" smtClean="0"/>
              <a:t>ИТ-сервис – это продукт деятельности ИТ-службы</a:t>
            </a:r>
          </a:p>
        </p:txBody>
      </p:sp>
    </p:spTree>
    <p:extLst>
      <p:ext uri="{BB962C8B-B14F-4D97-AF65-F5344CB8AC3E}">
        <p14:creationId xmlns:p14="http://schemas.microsoft.com/office/powerpoint/2010/main" xmlns="" val="4099065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Характеристики ИТ-сервиса</a:t>
            </a:r>
          </a:p>
        </p:txBody>
      </p:sp>
      <p:sp>
        <p:nvSpPr>
          <p:cNvPr id="9219" name="Rectangle 28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ru-RU" altLang="ru-RU" smtClean="0"/>
              <a:t>Функциональность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ru-RU" altLang="ru-RU" smtClean="0"/>
              <a:t>Время обслуживания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ru-RU" altLang="ru-RU" smtClean="0"/>
              <a:t>Доступность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ru-RU" altLang="ru-RU" smtClean="0"/>
              <a:t>Надежность</a:t>
            </a:r>
          </a:p>
        </p:txBody>
      </p:sp>
      <p:sp>
        <p:nvSpPr>
          <p:cNvPr id="9220" name="Rectangle 29"/>
          <p:cNvSpPr>
            <a:spLocks noGrp="1" noChangeArrowheads="1"/>
          </p:cNvSpPr>
          <p:nvPr>
            <p:ph sz="quarter" idx="2"/>
          </p:nvPr>
        </p:nvSpPr>
        <p:spPr>
          <a:xfrm>
            <a:off x="4499992" y="1556792"/>
            <a:ext cx="4321175" cy="449580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5"/>
            </a:pPr>
            <a:r>
              <a:rPr lang="ru-RU" altLang="ru-RU" dirty="0" smtClean="0"/>
              <a:t>Производительность</a:t>
            </a:r>
          </a:p>
          <a:p>
            <a:pPr marL="533400" indent="-533400" eaLnBrk="1" hangingPunct="1">
              <a:buFontTx/>
              <a:buAutoNum type="arabicPeriod" startAt="5"/>
            </a:pPr>
            <a:r>
              <a:rPr lang="ru-RU" altLang="ru-RU" dirty="0" smtClean="0"/>
              <a:t>Конфиденциальность</a:t>
            </a:r>
          </a:p>
          <a:p>
            <a:pPr marL="533400" indent="-533400" eaLnBrk="1" hangingPunct="1">
              <a:buFontTx/>
              <a:buAutoNum type="arabicPeriod" startAt="5"/>
            </a:pPr>
            <a:r>
              <a:rPr lang="ru-RU" altLang="ru-RU" dirty="0" smtClean="0"/>
              <a:t>Масштаб</a:t>
            </a:r>
          </a:p>
          <a:p>
            <a:pPr marL="533400" indent="-533400" eaLnBrk="1" hangingPunct="1">
              <a:buFontTx/>
              <a:buAutoNum type="arabicPeriod" startAt="5"/>
            </a:pPr>
            <a:r>
              <a:rPr lang="ru-RU" altLang="ru-RU" dirty="0" smtClean="0"/>
              <a:t>Затраты</a:t>
            </a:r>
          </a:p>
        </p:txBody>
      </p:sp>
    </p:spTree>
    <p:extLst>
      <p:ext uri="{BB962C8B-B14F-4D97-AF65-F5344CB8AC3E}">
        <p14:creationId xmlns:p14="http://schemas.microsoft.com/office/powerpoint/2010/main" xmlns="" val="2844068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4000" smtClean="0"/>
              <a:t>Функциональные области управления службы ИТ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планирование и организация</a:t>
            </a:r>
          </a:p>
          <a:p>
            <a:pPr eaLnBrk="1" hangingPunct="1"/>
            <a:r>
              <a:rPr lang="ru-RU" altLang="ru-RU" smtClean="0"/>
              <a:t>разработка, приобретение и внедрение</a:t>
            </a:r>
          </a:p>
          <a:p>
            <a:pPr eaLnBrk="1" hangingPunct="1"/>
            <a:r>
              <a:rPr lang="ru-RU" altLang="ru-RU" smtClean="0"/>
              <a:t>предоставление и сопровождение ИТ-сервиса</a:t>
            </a:r>
          </a:p>
          <a:p>
            <a:pPr eaLnBrk="1" hangingPunct="1"/>
            <a:r>
              <a:rPr lang="ru-RU" altLang="ru-RU" smtClean="0"/>
              <a:t>мониторинг</a:t>
            </a:r>
          </a:p>
        </p:txBody>
      </p:sp>
    </p:spTree>
    <p:extLst>
      <p:ext uri="{BB962C8B-B14F-4D97-AF65-F5344CB8AC3E}">
        <p14:creationId xmlns:p14="http://schemas.microsoft.com/office/powerpoint/2010/main" xmlns="" val="1807077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/>
            <a:r>
              <a:rPr lang="ru-RU" altLang="ru-RU" sz="2800" dirty="0" smtClean="0"/>
              <a:t>Проблемы обеспечения качества </a:t>
            </a:r>
            <a:r>
              <a:rPr lang="ru-RU" altLang="ru-RU" sz="2800" dirty="0" err="1" smtClean="0"/>
              <a:t>ИТ-сервиса</a:t>
            </a:r>
            <a:r>
              <a:rPr lang="ru-RU" altLang="ru-RU" sz="2800" dirty="0" smtClean="0"/>
              <a:t> при функциональной структуре службы ИТ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780928"/>
            <a:ext cx="7467600" cy="3693024"/>
          </a:xfrm>
        </p:spPr>
        <p:txBody>
          <a:bodyPr/>
          <a:lstStyle/>
          <a:p>
            <a:pPr eaLnBrk="1" hangingPunct="1"/>
            <a:endParaRPr lang="ru-RU" altLang="ru-RU" dirty="0" smtClean="0"/>
          </a:p>
          <a:p>
            <a:pPr eaLnBrk="1" hangingPunct="1"/>
            <a:r>
              <a:rPr lang="ru-RU" altLang="ru-RU" dirty="0" smtClean="0"/>
              <a:t>координация функций</a:t>
            </a:r>
          </a:p>
          <a:p>
            <a:pPr eaLnBrk="1" hangingPunct="1"/>
            <a:r>
              <a:rPr lang="ru-RU" altLang="ru-RU" dirty="0" smtClean="0"/>
              <a:t>трудности обеспечения ответственности</a:t>
            </a:r>
          </a:p>
          <a:p>
            <a:pPr eaLnBrk="1" hangingPunct="1"/>
            <a:r>
              <a:rPr lang="ru-RU" altLang="ru-RU" dirty="0" smtClean="0"/>
              <a:t>трудности обеспечения единой «точки контакта» </a:t>
            </a:r>
          </a:p>
        </p:txBody>
      </p:sp>
    </p:spTree>
    <p:extLst>
      <p:ext uri="{BB962C8B-B14F-4D97-AF65-F5344CB8AC3E}">
        <p14:creationId xmlns:p14="http://schemas.microsoft.com/office/powerpoint/2010/main" xmlns="" val="4200287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ru-RU" sz="3200" dirty="0" smtClean="0"/>
              <a:t>ITIL</a:t>
            </a:r>
            <a:r>
              <a:rPr lang="ru-RU" altLang="ru-RU" sz="3200" dirty="0" smtClean="0"/>
              <a:t>/</a:t>
            </a:r>
            <a:r>
              <a:rPr lang="en-US" altLang="ru-RU" sz="3200" dirty="0" smtClean="0"/>
              <a:t>ITSM</a:t>
            </a:r>
            <a:endParaRPr lang="ru-RU" altLang="ru-RU" sz="4000" dirty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105000"/>
              </a:lnSpc>
            </a:pPr>
            <a:endParaRPr lang="ru-RU" altLang="ru-RU" sz="2000" dirty="0" smtClean="0"/>
          </a:p>
          <a:p>
            <a:pPr eaLnBrk="1" hangingPunct="1">
              <a:lnSpc>
                <a:spcPct val="105000"/>
              </a:lnSpc>
            </a:pPr>
            <a:r>
              <a:rPr lang="en-US" altLang="ru-RU" sz="2400" dirty="0" smtClean="0"/>
              <a:t>ITIL </a:t>
            </a:r>
            <a:r>
              <a:rPr lang="ru-RU" altLang="ru-RU" sz="2400" dirty="0" smtClean="0"/>
              <a:t>(</a:t>
            </a:r>
            <a:r>
              <a:rPr lang="en-US" altLang="ru-RU" sz="2400" dirty="0" smtClean="0"/>
              <a:t>IT Infrastructure Library</a:t>
            </a:r>
            <a:r>
              <a:rPr lang="ru-RU" altLang="ru-RU" sz="2400" dirty="0" smtClean="0"/>
              <a:t>) - библиотека инфраструктуры информационных технологий, описывающая процессный подход к предоставлению и поддержке ИТ-услуг</a:t>
            </a:r>
          </a:p>
          <a:p>
            <a:pPr eaLnBrk="1" hangingPunct="1">
              <a:lnSpc>
                <a:spcPct val="105000"/>
              </a:lnSpc>
            </a:pPr>
            <a:r>
              <a:rPr lang="ru-RU" altLang="ru-RU" sz="2400" dirty="0" smtClean="0"/>
              <a:t>ITSM (</a:t>
            </a:r>
            <a:r>
              <a:rPr lang="en-US" altLang="ru-RU" sz="2400" dirty="0" smtClean="0"/>
              <a:t>Information Technology Service Management</a:t>
            </a:r>
            <a:r>
              <a:rPr lang="ru-RU" altLang="ru-RU" sz="2400" dirty="0" smtClean="0"/>
              <a:t>) -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концепция и модель управления качеством информационных услуг  </a:t>
            </a:r>
          </a:p>
        </p:txBody>
      </p:sp>
    </p:spTree>
    <p:extLst>
      <p:ext uri="{BB962C8B-B14F-4D97-AF65-F5344CB8AC3E}">
        <p14:creationId xmlns:p14="http://schemas.microsoft.com/office/powerpoint/2010/main" xmlns="" val="2611301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ITIL/ITSM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effectLst/>
              </a:rPr>
              <a:t>Библиотека передового опыта ITIL (</a:t>
            </a:r>
            <a:r>
              <a:rPr lang="ru-RU" dirty="0" err="1" smtClean="0">
                <a:effectLst/>
              </a:rPr>
              <a:t>Information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Technology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Infrastructure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Library</a:t>
            </a:r>
            <a:r>
              <a:rPr lang="ru-RU" dirty="0" smtClean="0">
                <a:effectLst/>
              </a:rPr>
              <a:t>) в настоящее время фактически стала международным стандартом в сфере организации и управления информационными технологиями.</a:t>
            </a:r>
          </a:p>
          <a:p>
            <a:r>
              <a:rPr lang="ru-RU" dirty="0"/>
              <a:t>Отражением трансформации роли и места ИТ-службы в структуре </a:t>
            </a:r>
            <a:r>
              <a:rPr lang="ru-RU" dirty="0" smtClean="0"/>
              <a:t>предприятий </a:t>
            </a:r>
            <a:r>
              <a:rPr lang="ru-RU" dirty="0"/>
              <a:t>является концепция и модель управления качеством </a:t>
            </a:r>
            <a:r>
              <a:rPr lang="ru-RU" dirty="0" smtClean="0"/>
              <a:t>информационных услуг </a:t>
            </a:r>
            <a:r>
              <a:rPr lang="ru-RU" dirty="0"/>
              <a:t>(</a:t>
            </a:r>
            <a:r>
              <a:rPr lang="en-US" dirty="0"/>
              <a:t>Information Technology Service Management – ITSM, </a:t>
            </a:r>
            <a:r>
              <a:rPr lang="ru-RU" dirty="0"/>
              <a:t>управление </a:t>
            </a:r>
            <a:r>
              <a:rPr lang="ru-RU" dirty="0" smtClean="0"/>
              <a:t>ИТ-услугами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42562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ITIL/ITSM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effectLst/>
              </a:rPr>
              <a:t>Библиотека ITIL изначально разрабатывалась Центральным агентством по вычислительной технике и телекоммуникациям (</a:t>
            </a:r>
            <a:r>
              <a:rPr lang="ru-RU" dirty="0" err="1" smtClean="0">
                <a:effectLst/>
              </a:rPr>
              <a:t>Central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Computer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and</a:t>
            </a:r>
            <a:r>
              <a:rPr lang="ru-RU" dirty="0" smtClean="0">
                <a:effectLst/>
              </a:rPr>
              <a:t> </a:t>
            </a:r>
            <a:r>
              <a:rPr lang="ru-RU" dirty="0" err="1" smtClean="0">
                <a:effectLst/>
              </a:rPr>
              <a:t>Telecommunications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Agency</a:t>
            </a:r>
            <a:r>
              <a:rPr lang="ru-RU" dirty="0" smtClean="0">
                <a:effectLst/>
              </a:rPr>
              <a:t> – CCTA) при правительстве Великобритании. </a:t>
            </a:r>
          </a:p>
          <a:p>
            <a:r>
              <a:rPr lang="ru-RU" dirty="0" smtClean="0">
                <a:effectLst/>
              </a:rPr>
              <a:t>В настоящее время владельцем библиотеки является британская правительственная организация OGC (</a:t>
            </a:r>
            <a:r>
              <a:rPr lang="ru-RU" dirty="0" err="1" smtClean="0">
                <a:effectLst/>
              </a:rPr>
              <a:t>The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Office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of</a:t>
            </a:r>
            <a:r>
              <a:rPr lang="ru-RU" dirty="0" smtClean="0">
                <a:effectLst/>
              </a:rPr>
              <a:t> </a:t>
            </a:r>
            <a:r>
              <a:rPr lang="ru-RU" dirty="0" err="1" smtClean="0">
                <a:effectLst/>
              </a:rPr>
              <a:t>Government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Commerce</a:t>
            </a:r>
            <a:r>
              <a:rPr lang="ru-RU" dirty="0" smtClean="0">
                <a:effectLst/>
              </a:rPr>
              <a:t>), одно из направлений деятельности которой повышение эффективности и рентабельности использования информационных технологий в государственных учреждениях Великобритании.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1256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ITIL/ITSM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effectLst/>
              </a:rPr>
              <a:t>Философия библиотеки ITIL основана на общих схемах обеспечения качества (</a:t>
            </a:r>
            <a:r>
              <a:rPr lang="ru-RU" dirty="0" err="1" smtClean="0">
                <a:effectLst/>
              </a:rPr>
              <a:t>Total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Quality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frameworks</a:t>
            </a:r>
            <a:r>
              <a:rPr lang="ru-RU" dirty="0" smtClean="0">
                <a:effectLst/>
              </a:rPr>
              <a:t>), предлагаемых Европейской организацией Управления Качеством EFQM (</a:t>
            </a:r>
            <a:r>
              <a:rPr lang="ru-RU" dirty="0" err="1" smtClean="0">
                <a:effectLst/>
              </a:rPr>
              <a:t>European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Foundation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of</a:t>
            </a:r>
            <a:r>
              <a:rPr lang="ru-RU" dirty="0" smtClean="0">
                <a:effectLst/>
              </a:rPr>
              <a:t> </a:t>
            </a:r>
            <a:r>
              <a:rPr lang="ru-RU" dirty="0" err="1" smtClean="0">
                <a:effectLst/>
              </a:rPr>
              <a:t>Quality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Management</a:t>
            </a:r>
            <a:r>
              <a:rPr lang="ru-RU" dirty="0" smtClean="0">
                <a:effectLst/>
              </a:rPr>
              <a:t>) и стандартах серии ISO-9000. </a:t>
            </a:r>
          </a:p>
          <a:p>
            <a:r>
              <a:rPr lang="ru-RU" dirty="0" smtClean="0">
                <a:effectLst/>
              </a:rPr>
              <a:t>Системы качества поддерживаются за счет предоставления стандартизированного описания процессов с учетом передового опыта управления ИТ-услугами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2511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Проект ITIL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 проекту ITIL была разработана библиотека, описывающая лучшие </a:t>
            </a:r>
            <a:r>
              <a:rPr lang="ru-RU" dirty="0" smtClean="0"/>
              <a:t>из применяемых </a:t>
            </a:r>
            <a:r>
              <a:rPr lang="ru-RU" dirty="0"/>
              <a:t>на практике способов организации работы подразделений </a:t>
            </a:r>
            <a:r>
              <a:rPr lang="ru-RU" dirty="0" smtClean="0"/>
              <a:t>или компаний</a:t>
            </a:r>
            <a:r>
              <a:rPr lang="ru-RU" dirty="0"/>
              <a:t>, занимающихся предоставлением услуг в области </a:t>
            </a:r>
            <a:r>
              <a:rPr lang="ru-RU" dirty="0" smtClean="0"/>
              <a:t>информационных технологий</a:t>
            </a:r>
          </a:p>
          <a:p>
            <a:r>
              <a:rPr lang="ru-RU" dirty="0" smtClean="0">
                <a:effectLst/>
              </a:rPr>
              <a:t>Библиотека ITIL предлагает структурированное описание наиболее часто используемых ИТ-процессов, их целей и параметров, а также связей между отдельными ИТ-процессами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81664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 ITIL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Особенностью проекта является свобода использования его результатов:</a:t>
            </a:r>
          </a:p>
          <a:p>
            <a:r>
              <a:rPr lang="ru-RU" dirty="0" smtClean="0"/>
              <a:t>ограничений </a:t>
            </a:r>
            <a:r>
              <a:rPr lang="ru-RU" dirty="0"/>
              <a:t>на использование нет;</a:t>
            </a:r>
          </a:p>
          <a:p>
            <a:r>
              <a:rPr lang="ru-RU" dirty="0" smtClean="0"/>
              <a:t>материалы </a:t>
            </a:r>
            <a:r>
              <a:rPr lang="ru-RU" dirty="0"/>
              <a:t>модели могут быть использованы полностью или </a:t>
            </a:r>
            <a:r>
              <a:rPr lang="ru-RU" dirty="0" smtClean="0"/>
              <a:t>частично</a:t>
            </a:r>
            <a:r>
              <a:rPr lang="ru-RU" dirty="0"/>
              <a:t>;</a:t>
            </a:r>
          </a:p>
          <a:p>
            <a:r>
              <a:rPr lang="ru-RU" dirty="0" smtClean="0"/>
              <a:t>модель </a:t>
            </a:r>
            <a:r>
              <a:rPr lang="ru-RU" dirty="0"/>
              <a:t>может быть использована в точном соответствии с </a:t>
            </a:r>
            <a:r>
              <a:rPr lang="ru-RU" dirty="0" smtClean="0"/>
              <a:t>текстом книг </a:t>
            </a:r>
            <a:r>
              <a:rPr lang="ru-RU" dirty="0"/>
              <a:t>ITIL либо адаптирована пользователем.</a:t>
            </a:r>
          </a:p>
        </p:txBody>
      </p:sp>
    </p:spTree>
    <p:extLst>
      <p:ext uri="{BB962C8B-B14F-4D97-AF65-F5344CB8AC3E}">
        <p14:creationId xmlns:p14="http://schemas.microsoft.com/office/powerpoint/2010/main" xmlns="" val="1107136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dirty="0" smtClean="0"/>
              <a:t>Проект ITIL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836712"/>
            <a:ext cx="8784976" cy="5832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effectLst/>
              </a:rPr>
              <a:t>В настоящее время полная библиотека </a:t>
            </a:r>
            <a:r>
              <a:rPr lang="en-US" dirty="0" smtClean="0">
                <a:effectLst/>
              </a:rPr>
              <a:t>ITIL </a:t>
            </a:r>
            <a:r>
              <a:rPr lang="ru-RU" dirty="0" smtClean="0">
                <a:effectLst/>
              </a:rPr>
              <a:t>состоит из восьми томов:</a:t>
            </a:r>
          </a:p>
          <a:p>
            <a:r>
              <a:rPr lang="en-US" dirty="0" smtClean="0">
                <a:effectLst/>
              </a:rPr>
              <a:t>Service Support</a:t>
            </a:r>
            <a:r>
              <a:rPr lang="ru-RU" dirty="0"/>
              <a:t> (поддержка услуг) – представляет собой </a:t>
            </a:r>
            <a:r>
              <a:rPr lang="ru-RU" dirty="0" smtClean="0"/>
              <a:t>описание процессов</a:t>
            </a:r>
            <a:r>
              <a:rPr lang="ru-RU" dirty="0"/>
              <a:t>, позволяющих обеспечить пользователям доступ к </a:t>
            </a:r>
            <a:r>
              <a:rPr lang="ru-RU" dirty="0" smtClean="0"/>
              <a:t>ИТ-услугам</a:t>
            </a:r>
            <a:r>
              <a:rPr lang="ru-RU" dirty="0"/>
              <a:t>, необходимым для выполнения бизнес-задач;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Service Delivery </a:t>
            </a:r>
            <a:r>
              <a:rPr lang="ru-RU" dirty="0"/>
              <a:t> (предоставление услуг) – содержит описание </a:t>
            </a:r>
            <a:r>
              <a:rPr lang="ru-RU" dirty="0" smtClean="0"/>
              <a:t>типов ИТ-услуг</a:t>
            </a:r>
            <a:r>
              <a:rPr lang="ru-RU" dirty="0"/>
              <a:t>, предоставляемых предприятием;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Planning to Implement Service Management</a:t>
            </a:r>
            <a:r>
              <a:rPr lang="ru-RU" dirty="0"/>
              <a:t> (планирование </a:t>
            </a:r>
            <a:r>
              <a:rPr lang="ru-RU" dirty="0" smtClean="0"/>
              <a:t>внедрения управления </a:t>
            </a:r>
            <a:r>
              <a:rPr lang="ru-RU" dirty="0"/>
              <a:t>услугами) – посвящена проблемам и задачам </a:t>
            </a:r>
            <a:r>
              <a:rPr lang="ru-RU" dirty="0" smtClean="0"/>
              <a:t>планирования</a:t>
            </a:r>
            <a:r>
              <a:rPr lang="ru-RU" dirty="0"/>
              <a:t>, реализации и развития ITSM, необходимым для </a:t>
            </a:r>
            <a:r>
              <a:rPr lang="ru-RU" dirty="0" smtClean="0"/>
              <a:t>реализации поставленных </a:t>
            </a:r>
            <a:r>
              <a:rPr lang="ru-RU" dirty="0"/>
              <a:t>целей; </a:t>
            </a:r>
            <a:r>
              <a:rPr lang="en-US" dirty="0" smtClean="0">
                <a:effectLst/>
              </a:rPr>
              <a:t> </a:t>
            </a:r>
          </a:p>
          <a:p>
            <a:r>
              <a:rPr lang="en-US" dirty="0" smtClean="0">
                <a:effectLst/>
              </a:rPr>
              <a:t>Application Management </a:t>
            </a:r>
            <a:r>
              <a:rPr lang="ru-RU" dirty="0"/>
              <a:t> (управление приложениями) указывает, </a:t>
            </a:r>
            <a:r>
              <a:rPr lang="ru-RU" dirty="0" smtClean="0"/>
              <a:t>как обеспечить </a:t>
            </a:r>
            <a:r>
              <a:rPr lang="ru-RU" dirty="0"/>
              <a:t>соответствие программных приложений изменениям </a:t>
            </a:r>
            <a:r>
              <a:rPr lang="ru-RU" dirty="0" smtClean="0"/>
              <a:t>в потребностях </a:t>
            </a:r>
            <a:r>
              <a:rPr lang="ru-RU" dirty="0"/>
              <a:t>бизнеса, а также рассматривает общий </a:t>
            </a:r>
            <a:r>
              <a:rPr lang="ru-RU" dirty="0" smtClean="0"/>
              <a:t>жизненный цикл </a:t>
            </a:r>
            <a:r>
              <a:rPr lang="ru-RU" dirty="0"/>
              <a:t>приложений, включающий разработку, внедрение и </a:t>
            </a:r>
            <a:r>
              <a:rPr lang="ru-RU" dirty="0" smtClean="0"/>
              <a:t>сопровождение;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1904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836712"/>
            <a:ext cx="8784976" cy="583264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effectLst/>
              </a:rPr>
              <a:t>В настоящее время полная библиотека </a:t>
            </a:r>
            <a:r>
              <a:rPr lang="en-US" dirty="0" smtClean="0">
                <a:effectLst/>
              </a:rPr>
              <a:t>ITIL </a:t>
            </a:r>
            <a:r>
              <a:rPr lang="ru-RU" dirty="0" smtClean="0">
                <a:effectLst/>
              </a:rPr>
              <a:t>состоит из восьми томов:</a:t>
            </a:r>
          </a:p>
          <a:p>
            <a:r>
              <a:rPr lang="en-US" dirty="0" smtClean="0">
                <a:effectLst/>
              </a:rPr>
              <a:t>ICT Infrastructure Management </a:t>
            </a:r>
            <a:r>
              <a:rPr lang="ru-RU" dirty="0"/>
              <a:t> (управление ИТ-инфраструктурой). В книге представлено </a:t>
            </a:r>
            <a:r>
              <a:rPr lang="ru-RU" dirty="0" smtClean="0"/>
              <a:t>общее описание </a:t>
            </a:r>
            <a:r>
              <a:rPr lang="ru-RU" dirty="0"/>
              <a:t>методики организации работы ИТ-службы по </a:t>
            </a:r>
            <a:r>
              <a:rPr lang="ru-RU" dirty="0" smtClean="0"/>
              <a:t>управлению ИТ-инфраструктурой </a:t>
            </a:r>
            <a:r>
              <a:rPr lang="ru-RU" dirty="0"/>
              <a:t>компании;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Security Management </a:t>
            </a:r>
            <a:r>
              <a:rPr lang="ru-RU" dirty="0"/>
              <a:t> (управление безопасностью) – посвящена </a:t>
            </a:r>
            <a:r>
              <a:rPr lang="ru-RU" dirty="0" smtClean="0"/>
              <a:t>проблемам </a:t>
            </a:r>
            <a:r>
              <a:rPr lang="ru-RU" dirty="0"/>
              <a:t>безопасности. В ней рассматриваются проблемы </a:t>
            </a:r>
            <a:r>
              <a:rPr lang="ru-RU" dirty="0" smtClean="0"/>
              <a:t>разграничения </a:t>
            </a:r>
            <a:r>
              <a:rPr lang="ru-RU" dirty="0"/>
              <a:t>доступа к информации и ИТ-сервисам, особенности </a:t>
            </a:r>
            <a:r>
              <a:rPr lang="ru-RU" dirty="0" smtClean="0"/>
              <a:t>оценки, управления </a:t>
            </a:r>
            <a:r>
              <a:rPr lang="ru-RU" dirty="0"/>
              <a:t>и противодействия рискам, инциденты, связанные с </a:t>
            </a:r>
            <a:r>
              <a:rPr lang="ru-RU" dirty="0" smtClean="0"/>
              <a:t>нарушением </a:t>
            </a:r>
            <a:r>
              <a:rPr lang="ru-RU" dirty="0"/>
              <a:t>безопасности и способы реагирования на них.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Software Asset Management </a:t>
            </a:r>
          </a:p>
          <a:p>
            <a:r>
              <a:rPr lang="en-US" dirty="0" smtClean="0">
                <a:effectLst/>
              </a:rPr>
              <a:t>The Business Perspective: </a:t>
            </a:r>
            <a:r>
              <a:rPr lang="ru-RU" dirty="0"/>
              <a:t>(бизнес-перспектива) – </a:t>
            </a:r>
            <a:r>
              <a:rPr lang="ru-RU" dirty="0" smtClean="0"/>
              <a:t>рассматривается, как </a:t>
            </a:r>
            <a:r>
              <a:rPr lang="ru-RU" dirty="0"/>
              <a:t>работа ИТ-инфраструктуры может влиять на бизнес компании </a:t>
            </a:r>
            <a:r>
              <a:rPr lang="ru-RU" dirty="0" smtClean="0"/>
              <a:t>в целом</a:t>
            </a:r>
            <a:r>
              <a:rPr lang="ru-RU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xmlns="" val="4111513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/>
              </a:rPr>
              <a:t>Основные принципы </a:t>
            </a:r>
            <a:r>
              <a:rPr lang="en-US" b="1" dirty="0" smtClean="0">
                <a:effectLst/>
              </a:rPr>
              <a:t>ITIL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effectLst/>
              </a:rPr>
              <a:t>Организация деятельности ИТ-службы осуществляется с использованием процессного подхода.</a:t>
            </a:r>
          </a:p>
          <a:p>
            <a:r>
              <a:rPr lang="ru-RU" dirty="0" smtClean="0">
                <a:effectLst/>
              </a:rPr>
              <a:t>Задачей ИТ-службы является  предоставление основному бизнесу полного набора информационных услуг.</a:t>
            </a:r>
          </a:p>
          <a:p>
            <a:r>
              <a:rPr lang="ru-RU" dirty="0" smtClean="0">
                <a:effectLst/>
              </a:rPr>
              <a:t>ИТ-сервисы поставляются на основании «Соглашения об уровне предоставления сервисов (</a:t>
            </a:r>
            <a:r>
              <a:rPr lang="ru-RU" dirty="0" err="1" smtClean="0">
                <a:effectLst/>
              </a:rPr>
              <a:t>Service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Level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Agreement</a:t>
            </a:r>
            <a:r>
              <a:rPr lang="ru-RU" dirty="0" smtClean="0">
                <a:effectLst/>
              </a:rPr>
              <a:t>)», которое является согласованным и утвержденным документом.</a:t>
            </a:r>
          </a:p>
          <a:p>
            <a:r>
              <a:rPr lang="ru-RU" dirty="0" smtClean="0">
                <a:effectLst/>
              </a:rPr>
              <a:t>Качество предоставления ИТ-сервиса является измеряемой величиной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72093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/>
              </a:rPr>
              <a:t>Преимущества </a:t>
            </a:r>
            <a:r>
              <a:rPr lang="en-US" b="1" dirty="0" smtClean="0">
                <a:effectLst/>
              </a:rPr>
              <a:t>ITIL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effectLst/>
              </a:rPr>
              <a:t>использование передового опыта и проверенных знаний;</a:t>
            </a:r>
          </a:p>
          <a:p>
            <a:r>
              <a:rPr lang="ru-RU" dirty="0" smtClean="0">
                <a:effectLst/>
              </a:rPr>
              <a:t>направленность деятельности IT на решение задач бизнеса;</a:t>
            </a:r>
          </a:p>
          <a:p>
            <a:r>
              <a:rPr lang="ru-RU" dirty="0" smtClean="0">
                <a:effectLst/>
              </a:rPr>
              <a:t>использование IT-службы поставщиками IT-услуг для бизнес-подразделений;</a:t>
            </a:r>
          </a:p>
          <a:p>
            <a:r>
              <a:rPr lang="ru-RU" dirty="0" smtClean="0">
                <a:effectLst/>
              </a:rPr>
              <a:t>регламентирование деятельности IT соглашением об уровне услуг; </a:t>
            </a:r>
          </a:p>
          <a:p>
            <a:r>
              <a:rPr lang="ru-RU" dirty="0" smtClean="0">
                <a:effectLst/>
              </a:rPr>
              <a:t>стандартизация работы IT-персонала;</a:t>
            </a:r>
          </a:p>
          <a:p>
            <a:r>
              <a:rPr lang="ru-RU" dirty="0" smtClean="0">
                <a:effectLst/>
              </a:rPr>
              <a:t>направленность на обеспечение оптимального качества IT-услуг для потребителей;</a:t>
            </a:r>
          </a:p>
          <a:p>
            <a:r>
              <a:rPr lang="ru-RU" dirty="0" smtClean="0">
                <a:effectLst/>
              </a:rPr>
              <a:t>использование подходов менеджмента качества в управлении IT-сервисами;</a:t>
            </a:r>
          </a:p>
          <a:p>
            <a:r>
              <a:rPr lang="ru-RU" dirty="0" smtClean="0">
                <a:effectLst/>
              </a:rPr>
              <a:t>возможность подтверждения  стоимость IT-сервиса, на основании соглашения об уровне обслуживания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14178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ITIL/ITSM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effectLst/>
              </a:rPr>
              <a:t>Значительная роль в развитии и популяризации ITIL также принадлежит некоммерческому профессиональному сообществу </a:t>
            </a:r>
            <a:r>
              <a:rPr lang="ru-RU" dirty="0" err="1" smtClean="0">
                <a:effectLst/>
              </a:rPr>
              <a:t>itSMF</a:t>
            </a:r>
            <a:r>
              <a:rPr lang="ru-RU" dirty="0" smtClean="0">
                <a:effectLst/>
              </a:rPr>
              <a:t> (IT </a:t>
            </a:r>
            <a:r>
              <a:rPr lang="ru-RU" dirty="0" err="1" smtClean="0">
                <a:effectLst/>
              </a:rPr>
              <a:t>Service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Management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Forum</a:t>
            </a:r>
            <a:r>
              <a:rPr lang="ru-RU" dirty="0" smtClean="0">
                <a:effectLst/>
              </a:rPr>
              <a:t>), объединяющему крупные организации, в том числе компании-</a:t>
            </a:r>
            <a:r>
              <a:rPr lang="ru-RU" dirty="0" err="1" smtClean="0">
                <a:effectLst/>
              </a:rPr>
              <a:t>вендоры</a:t>
            </a:r>
            <a:r>
              <a:rPr lang="ru-RU" dirty="0" smtClean="0">
                <a:effectLst/>
              </a:rPr>
              <a:t> (</a:t>
            </a:r>
            <a:r>
              <a:rPr lang="ru-RU" dirty="0" err="1" smtClean="0">
                <a:effectLst/>
              </a:rPr>
              <a:t>Microsoft</a:t>
            </a:r>
            <a:r>
              <a:rPr lang="ru-RU" dirty="0" smtClean="0">
                <a:effectLst/>
              </a:rPr>
              <a:t>, SUN, HP и IBM), а также частных лиц, работающих в области организации и управления информационными технологиями.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2130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ITIL/ITSM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Модель </a:t>
            </a:r>
            <a:r>
              <a:rPr lang="en-US" dirty="0"/>
              <a:t>ITSM, </a:t>
            </a:r>
            <a:r>
              <a:rPr lang="ru-RU" dirty="0"/>
              <a:t>разработанная в рамках проекта </a:t>
            </a:r>
            <a:r>
              <a:rPr lang="en-US" dirty="0"/>
              <a:t>ITIL (IT Infrastructure </a:t>
            </a:r>
            <a:r>
              <a:rPr lang="en-US" dirty="0" smtClean="0"/>
              <a:t>Library</a:t>
            </a:r>
            <a:r>
              <a:rPr lang="ru-RU" dirty="0" smtClean="0"/>
              <a:t> - </a:t>
            </a:r>
            <a:r>
              <a:rPr lang="ru-RU" dirty="0"/>
              <a:t>библиотека инфраструктуры информационных </a:t>
            </a:r>
            <a:r>
              <a:rPr lang="ru-RU" dirty="0" smtClean="0"/>
              <a:t>технологий), описывает </a:t>
            </a:r>
            <a:r>
              <a:rPr lang="ru-RU" dirty="0"/>
              <a:t>процессный подход к предоставлению и </a:t>
            </a:r>
            <a:r>
              <a:rPr lang="ru-RU" dirty="0" smtClean="0"/>
              <a:t>поддержке </a:t>
            </a:r>
            <a:r>
              <a:rPr lang="ru-RU" dirty="0"/>
              <a:t>ИТ-услуг </a:t>
            </a:r>
            <a:endParaRPr lang="ru-RU" dirty="0" smtClean="0"/>
          </a:p>
          <a:p>
            <a:r>
              <a:rPr lang="ru-RU" dirty="0"/>
              <a:t>В отличие от более традиционного функционального подхода к </a:t>
            </a:r>
            <a:r>
              <a:rPr lang="ru-RU" dirty="0" smtClean="0"/>
              <a:t>организации </a:t>
            </a:r>
            <a:r>
              <a:rPr lang="ru-RU" dirty="0"/>
              <a:t>ИТ-службы, ITSM рекомендует сосредоточиться на клиенте и его </a:t>
            </a:r>
            <a:r>
              <a:rPr lang="ru-RU" dirty="0" smtClean="0"/>
              <a:t>потребностях</a:t>
            </a:r>
            <a:r>
              <a:rPr lang="ru-RU" dirty="0"/>
              <a:t>, на ИТ-услугах, предоставляемых пользователю </a:t>
            </a:r>
            <a:r>
              <a:rPr lang="ru-RU" dirty="0" smtClean="0"/>
              <a:t>информационными технологиями</a:t>
            </a:r>
            <a:r>
              <a:rPr lang="ru-RU" dirty="0"/>
              <a:t>, а не на них самих.</a:t>
            </a:r>
          </a:p>
        </p:txBody>
      </p:sp>
    </p:spTree>
    <p:extLst>
      <p:ext uri="{BB962C8B-B14F-4D97-AF65-F5344CB8AC3E}">
        <p14:creationId xmlns:p14="http://schemas.microsoft.com/office/powerpoint/2010/main" xmlns="" val="1493240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ITIL/ITSM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Модель ITSM является открытой для изменения со стороны </a:t>
            </a:r>
            <a:r>
              <a:rPr lang="ru-RU" dirty="0" smtClean="0"/>
              <a:t>пользователей </a:t>
            </a:r>
            <a:r>
              <a:rPr lang="ru-RU" dirty="0"/>
              <a:t>и описывает совокупность процессов службы ИС. Это позволяет </a:t>
            </a:r>
            <a:r>
              <a:rPr lang="ru-RU" dirty="0" smtClean="0"/>
              <a:t>настраивать </a:t>
            </a:r>
            <a:r>
              <a:rPr lang="ru-RU" dirty="0"/>
              <a:t>процессы ITSM для конкретного применения</a:t>
            </a:r>
            <a:r>
              <a:rPr lang="ru-RU" dirty="0" smtClean="0"/>
              <a:t>.</a:t>
            </a:r>
          </a:p>
          <a:p>
            <a:r>
              <a:rPr lang="ru-RU" dirty="0"/>
              <a:t>Модель ITSM не дает </a:t>
            </a:r>
            <a:r>
              <a:rPr lang="ru-RU" dirty="0" smtClean="0"/>
              <a:t>ИТ-менеджеру </a:t>
            </a:r>
            <a:r>
              <a:rPr lang="ru-RU" dirty="0"/>
              <a:t>службы ИС однозначных рекомендаций как конкретно строить </a:t>
            </a:r>
            <a:r>
              <a:rPr lang="ru-RU" dirty="0" smtClean="0"/>
              <a:t>систему </a:t>
            </a:r>
            <a:r>
              <a:rPr lang="ru-RU" dirty="0"/>
              <a:t>управления информационной инфраструктурой предприятия. </a:t>
            </a:r>
            <a:endParaRPr lang="ru-RU" dirty="0" smtClean="0"/>
          </a:p>
          <a:p>
            <a:r>
              <a:rPr lang="ru-RU" dirty="0" smtClean="0"/>
              <a:t>Концепция </a:t>
            </a:r>
            <a:r>
              <a:rPr lang="ru-RU" dirty="0"/>
              <a:t>ITSM содержит модель типовых процессов службы ИС, </a:t>
            </a:r>
            <a:r>
              <a:rPr lang="ru-RU" dirty="0" smtClean="0"/>
              <a:t>поня</a:t>
            </a:r>
            <a:r>
              <a:rPr lang="ru-RU" dirty="0"/>
              <a:t>тийный аппарат, на основе которых целесообразно строить модели </a:t>
            </a:r>
            <a:r>
              <a:rPr lang="ru-RU" dirty="0" smtClean="0"/>
              <a:t>процессов для </a:t>
            </a:r>
            <a:r>
              <a:rPr lang="ru-RU" dirty="0"/>
              <a:t>ИТ-службы.</a:t>
            </a:r>
            <a:r>
              <a:rPr lang="ru-RU" dirty="0" smtClean="0"/>
              <a:t>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3126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ITIL/ITSM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IT Service Management (ITSM) </a:t>
            </a:r>
            <a:r>
              <a:rPr lang="ru-RU" dirty="0" smtClean="0">
                <a:effectLst/>
              </a:rPr>
              <a:t>объединяет 10 процессов, описанных в книгах «</a:t>
            </a:r>
            <a:r>
              <a:rPr lang="en-US" dirty="0" smtClean="0">
                <a:effectLst/>
              </a:rPr>
              <a:t>Service Support» </a:t>
            </a:r>
            <a:r>
              <a:rPr lang="ru-RU" dirty="0" smtClean="0">
                <a:effectLst/>
              </a:rPr>
              <a:t>и «</a:t>
            </a:r>
            <a:r>
              <a:rPr lang="en-US" dirty="0" smtClean="0">
                <a:effectLst/>
              </a:rPr>
              <a:t>Service Delivery» </a:t>
            </a:r>
            <a:r>
              <a:rPr lang="ru-RU" dirty="0" smtClean="0">
                <a:effectLst/>
              </a:rPr>
              <a:t>библиотеки </a:t>
            </a:r>
            <a:r>
              <a:rPr lang="en-US" dirty="0" smtClean="0">
                <a:effectLst/>
              </a:rPr>
              <a:t>ITIL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06543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Процессы поддержки ИТ-сервисов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Блок процессов поддержки ИТ-сервисов включает следующие процессы:</a:t>
            </a:r>
          </a:p>
          <a:p>
            <a:r>
              <a:rPr lang="ru-RU" dirty="0" smtClean="0"/>
              <a:t>управление </a:t>
            </a:r>
            <a:r>
              <a:rPr lang="ru-RU" dirty="0"/>
              <a:t>инцидентами;</a:t>
            </a:r>
          </a:p>
          <a:p>
            <a:r>
              <a:rPr lang="ru-RU" dirty="0" smtClean="0"/>
              <a:t>управление </a:t>
            </a:r>
            <a:r>
              <a:rPr lang="ru-RU" dirty="0"/>
              <a:t>проблемами;</a:t>
            </a:r>
          </a:p>
          <a:p>
            <a:r>
              <a:rPr lang="ru-RU" dirty="0" smtClean="0"/>
              <a:t>управление </a:t>
            </a:r>
            <a:r>
              <a:rPr lang="ru-RU" dirty="0"/>
              <a:t>конфигурациями;</a:t>
            </a:r>
          </a:p>
          <a:p>
            <a:r>
              <a:rPr lang="ru-RU" dirty="0" smtClean="0"/>
              <a:t>управление </a:t>
            </a:r>
            <a:r>
              <a:rPr lang="ru-RU" dirty="0"/>
              <a:t>изменениями;</a:t>
            </a:r>
          </a:p>
          <a:p>
            <a:r>
              <a:rPr lang="ru-RU" dirty="0" smtClean="0"/>
              <a:t>управление </a:t>
            </a:r>
            <a:r>
              <a:rPr lang="ru-RU" dirty="0"/>
              <a:t>релизами.</a:t>
            </a:r>
          </a:p>
        </p:txBody>
      </p:sp>
    </p:spTree>
    <p:extLst>
      <p:ext uri="{BB962C8B-B14F-4D97-AF65-F5344CB8AC3E}">
        <p14:creationId xmlns:p14="http://schemas.microsoft.com/office/powerpoint/2010/main" xmlns="" val="1937538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Процесс управления инцидентами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effectLst/>
              </a:rPr>
              <a:t>Управление инцидентами (</a:t>
            </a:r>
            <a:r>
              <a:rPr lang="ru-RU" dirty="0" err="1" smtClean="0">
                <a:effectLst/>
              </a:rPr>
              <a:t>Incident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management</a:t>
            </a:r>
            <a:r>
              <a:rPr lang="ru-RU" dirty="0" smtClean="0">
                <a:effectLst/>
              </a:rPr>
              <a:t>)</a:t>
            </a:r>
          </a:p>
          <a:p>
            <a:r>
              <a:rPr lang="ru-RU" dirty="0" smtClean="0">
                <a:effectLst/>
              </a:rPr>
              <a:t>Цель процесса обеспечить устранение инцидентов в предельно сжатые сроки. </a:t>
            </a:r>
          </a:p>
          <a:p>
            <a:r>
              <a:rPr lang="ru-RU" dirty="0" smtClean="0">
                <a:effectLst/>
              </a:rPr>
              <a:t>Инцидент – это любое событие: сбои, запросы на консультации и т.п., которое может привести к понижению качества предоставления услуги.</a:t>
            </a:r>
          </a:p>
          <a:p>
            <a:r>
              <a:rPr lang="ru-RU" dirty="0" smtClean="0">
                <a:effectLst/>
              </a:rPr>
              <a:t> Для успешного управления инцидентами необходимо создание диспетчерской службы (</a:t>
            </a:r>
            <a:r>
              <a:rPr lang="ru-RU" dirty="0" err="1" smtClean="0">
                <a:effectLst/>
              </a:rPr>
              <a:t>Service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desk</a:t>
            </a:r>
            <a:r>
              <a:rPr lang="ru-RU" dirty="0" smtClean="0">
                <a:effectLst/>
              </a:rPr>
              <a:t>), которая должна являться единой точкой контакта с пользователями и координирует устранение инцидентов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99450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Процесс управления инцидентами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Показателями качества </a:t>
            </a:r>
            <a:r>
              <a:rPr lang="ru-RU" dirty="0" smtClean="0"/>
              <a:t>реализации </a:t>
            </a:r>
            <a:r>
              <a:rPr lang="ru-RU" dirty="0"/>
              <a:t>процесса являются:</a:t>
            </a:r>
          </a:p>
          <a:p>
            <a:r>
              <a:rPr lang="ru-RU" dirty="0" smtClean="0"/>
              <a:t>временная </a:t>
            </a:r>
            <a:r>
              <a:rPr lang="ru-RU" dirty="0"/>
              <a:t>продолжительность инцидентов;</a:t>
            </a:r>
          </a:p>
          <a:p>
            <a:r>
              <a:rPr lang="ru-RU" dirty="0" smtClean="0"/>
              <a:t>число </a:t>
            </a:r>
            <a:r>
              <a:rPr lang="ru-RU" dirty="0"/>
              <a:t>зарегистрированных инцидентов.</a:t>
            </a:r>
          </a:p>
          <a:p>
            <a:pPr marL="0" indent="0">
              <a:buNone/>
            </a:pPr>
            <a:r>
              <a:rPr lang="ru-RU" dirty="0" smtClean="0"/>
              <a:t>Функции процесса :</a:t>
            </a:r>
            <a:endParaRPr lang="ru-RU" dirty="0"/>
          </a:p>
          <a:p>
            <a:r>
              <a:rPr lang="ru-RU" dirty="0" smtClean="0"/>
              <a:t>прием </a:t>
            </a:r>
            <a:r>
              <a:rPr lang="ru-RU" dirty="0"/>
              <a:t>запросов пользователей;</a:t>
            </a:r>
          </a:p>
          <a:p>
            <a:r>
              <a:rPr lang="ru-RU" dirty="0" smtClean="0"/>
              <a:t>регистрация </a:t>
            </a:r>
            <a:r>
              <a:rPr lang="ru-RU" dirty="0"/>
              <a:t>инцидентов;</a:t>
            </a:r>
          </a:p>
          <a:p>
            <a:r>
              <a:rPr lang="ru-RU" dirty="0" smtClean="0"/>
              <a:t>категоризация </a:t>
            </a:r>
            <a:r>
              <a:rPr lang="ru-RU" dirty="0"/>
              <a:t>инцидентов;</a:t>
            </a:r>
          </a:p>
          <a:p>
            <a:r>
              <a:rPr lang="ru-RU" dirty="0" err="1" smtClean="0"/>
              <a:t>приоритизация</a:t>
            </a:r>
            <a:r>
              <a:rPr lang="ru-RU" dirty="0" smtClean="0"/>
              <a:t> </a:t>
            </a:r>
            <a:r>
              <a:rPr lang="ru-RU" dirty="0"/>
              <a:t>инцидентов;</a:t>
            </a:r>
          </a:p>
          <a:p>
            <a:r>
              <a:rPr lang="ru-RU" dirty="0" smtClean="0"/>
              <a:t>изоляция </a:t>
            </a:r>
            <a:r>
              <a:rPr lang="ru-RU" dirty="0"/>
              <a:t>инцидентов;</a:t>
            </a:r>
          </a:p>
          <a:p>
            <a:r>
              <a:rPr lang="ru-RU" dirty="0" smtClean="0"/>
              <a:t>эскалация </a:t>
            </a:r>
            <a:r>
              <a:rPr lang="ru-RU" dirty="0"/>
              <a:t>инцидентов;</a:t>
            </a:r>
          </a:p>
          <a:p>
            <a:r>
              <a:rPr lang="ru-RU" dirty="0" smtClean="0"/>
              <a:t>отслеживание </a:t>
            </a:r>
            <a:r>
              <a:rPr lang="ru-RU" dirty="0"/>
              <a:t>развития инцидента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разрешение </a:t>
            </a:r>
            <a:r>
              <a:rPr lang="ru-RU" dirty="0"/>
              <a:t>инцидентов;</a:t>
            </a:r>
          </a:p>
          <a:p>
            <a:r>
              <a:rPr lang="ru-RU" dirty="0" smtClean="0"/>
              <a:t>уведомление </a:t>
            </a:r>
            <a:r>
              <a:rPr lang="ru-RU" dirty="0"/>
              <a:t>клиентов;</a:t>
            </a:r>
          </a:p>
          <a:p>
            <a:r>
              <a:rPr lang="ru-RU" dirty="0" smtClean="0"/>
              <a:t>закрытие </a:t>
            </a:r>
            <a:r>
              <a:rPr lang="ru-RU" dirty="0"/>
              <a:t>инцидентов.</a:t>
            </a:r>
          </a:p>
        </p:txBody>
      </p:sp>
    </p:spTree>
    <p:extLst>
      <p:ext uri="{BB962C8B-B14F-4D97-AF65-F5344CB8AC3E}">
        <p14:creationId xmlns:p14="http://schemas.microsoft.com/office/powerpoint/2010/main" xmlns="" val="1820279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7850" y="260648"/>
            <a:ext cx="729615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274638"/>
            <a:ext cx="2016224" cy="5962674"/>
          </a:xfrm>
        </p:spPr>
        <p:txBody>
          <a:bodyPr>
            <a:normAutofit/>
          </a:bodyPr>
          <a:lstStyle/>
          <a:p>
            <a:r>
              <a:rPr lang="ru-RU" sz="2800" i="1" dirty="0" smtClean="0"/>
              <a:t>Процесс </a:t>
            </a:r>
            <a:r>
              <a:rPr lang="ru-RU" sz="2800" i="1" dirty="0" err="1" smtClean="0"/>
              <a:t>управле-ния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инциден-тами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858334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Процесс управления проблемами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effectLst/>
              </a:rPr>
              <a:t>Управление проблемами (</a:t>
            </a:r>
            <a:r>
              <a:rPr lang="ru-RU" dirty="0" err="1" smtClean="0">
                <a:effectLst/>
              </a:rPr>
              <a:t>Problem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management</a:t>
            </a:r>
            <a:r>
              <a:rPr lang="ru-RU" dirty="0" smtClean="0">
                <a:effectLst/>
              </a:rPr>
              <a:t>)</a:t>
            </a:r>
          </a:p>
          <a:p>
            <a:r>
              <a:rPr lang="ru-RU" dirty="0" smtClean="0">
                <a:effectLst/>
              </a:rPr>
              <a:t>Организация процесса направлена на уменьшение количества инцидентов, за счет выявления и устранения причин возникновения инцидентов</a:t>
            </a:r>
          </a:p>
          <a:p>
            <a:r>
              <a:rPr lang="ru-RU" dirty="0" smtClean="0"/>
              <a:t>Под </a:t>
            </a:r>
            <a:r>
              <a:rPr lang="ru-RU" i="1" dirty="0"/>
              <a:t>проблемой </a:t>
            </a:r>
            <a:r>
              <a:rPr lang="ru-RU" dirty="0"/>
              <a:t>понимают инцидент или группу инцидентов, имеющих </a:t>
            </a:r>
            <a:r>
              <a:rPr lang="ru-RU" dirty="0" smtClean="0"/>
              <a:t>общую неизвестную </a:t>
            </a:r>
            <a:r>
              <a:rPr lang="ru-RU" dirty="0"/>
              <a:t>причину.</a:t>
            </a:r>
          </a:p>
        </p:txBody>
      </p:sp>
    </p:spTree>
    <p:extLst>
      <p:ext uri="{BB962C8B-B14F-4D97-AF65-F5344CB8AC3E}">
        <p14:creationId xmlns:p14="http://schemas.microsoft.com/office/powerpoint/2010/main" xmlns="" val="3176670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Процесс управления проблемами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При реализации процесса должны выполняться следующие функции:</a:t>
            </a:r>
          </a:p>
          <a:p>
            <a:r>
              <a:rPr lang="ru-RU" dirty="0" smtClean="0"/>
              <a:t>анализ </a:t>
            </a:r>
            <a:r>
              <a:rPr lang="ru-RU" dirty="0"/>
              <a:t>тенденций инцидентов;</a:t>
            </a:r>
          </a:p>
          <a:p>
            <a:r>
              <a:rPr lang="ru-RU" dirty="0" smtClean="0"/>
              <a:t>регистрация </a:t>
            </a:r>
            <a:r>
              <a:rPr lang="ru-RU" dirty="0"/>
              <a:t>проблем;</a:t>
            </a:r>
          </a:p>
          <a:p>
            <a:r>
              <a:rPr lang="ru-RU" dirty="0" smtClean="0"/>
              <a:t>идентификация </a:t>
            </a:r>
            <a:r>
              <a:rPr lang="ru-RU" dirty="0"/>
              <a:t>корневых причин инцидентов;</a:t>
            </a:r>
          </a:p>
          <a:p>
            <a:r>
              <a:rPr lang="ru-RU" dirty="0" smtClean="0"/>
              <a:t>отслеживание </a:t>
            </a:r>
            <a:r>
              <a:rPr lang="ru-RU" dirty="0"/>
              <a:t>изменений проблем;</a:t>
            </a:r>
          </a:p>
          <a:p>
            <a:r>
              <a:rPr lang="ru-RU" dirty="0" smtClean="0"/>
              <a:t>выявление </a:t>
            </a:r>
            <a:r>
              <a:rPr lang="ru-RU" dirty="0"/>
              <a:t>известных ошибок;</a:t>
            </a:r>
          </a:p>
          <a:p>
            <a:r>
              <a:rPr lang="ru-RU" dirty="0" smtClean="0"/>
              <a:t>управление </a:t>
            </a:r>
            <a:r>
              <a:rPr lang="ru-RU" dirty="0"/>
              <a:t>известными ошибками;</a:t>
            </a:r>
          </a:p>
          <a:p>
            <a:r>
              <a:rPr lang="ru-RU" dirty="0" smtClean="0"/>
              <a:t>решение </a:t>
            </a:r>
            <a:r>
              <a:rPr lang="ru-RU" dirty="0"/>
              <a:t>проблем;</a:t>
            </a:r>
          </a:p>
          <a:p>
            <a:r>
              <a:rPr lang="ru-RU" dirty="0" smtClean="0"/>
              <a:t>закрытие </a:t>
            </a:r>
            <a:r>
              <a:rPr lang="ru-RU" dirty="0"/>
              <a:t>проблем.</a:t>
            </a:r>
          </a:p>
        </p:txBody>
      </p:sp>
    </p:spTree>
    <p:extLst>
      <p:ext uri="{BB962C8B-B14F-4D97-AF65-F5344CB8AC3E}">
        <p14:creationId xmlns:p14="http://schemas.microsoft.com/office/powerpoint/2010/main" xmlns="" val="3791539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14600" cy="6178698"/>
          </a:xfrm>
        </p:spPr>
        <p:txBody>
          <a:bodyPr>
            <a:normAutofit/>
          </a:bodyPr>
          <a:lstStyle/>
          <a:p>
            <a:r>
              <a:rPr lang="ru-RU" i="1" dirty="0" smtClean="0"/>
              <a:t>Процесс </a:t>
            </a:r>
            <a:r>
              <a:rPr lang="ru-RU" i="1" dirty="0" err="1" smtClean="0"/>
              <a:t>управле-ния</a:t>
            </a:r>
            <a:r>
              <a:rPr lang="ru-RU" i="1" dirty="0" smtClean="0"/>
              <a:t> </a:t>
            </a:r>
            <a:r>
              <a:rPr lang="ru-RU" i="1" dirty="0" err="1" smtClean="0"/>
              <a:t>пробле-мами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88640"/>
            <a:ext cx="628650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21085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Управление </a:t>
            </a:r>
            <a:r>
              <a:rPr lang="ru-RU" i="1" dirty="0"/>
              <a:t>конфигурациями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Процесс управления конфигурациями </a:t>
            </a:r>
            <a:r>
              <a:rPr lang="ru-RU" dirty="0"/>
              <a:t>предназначен для </a:t>
            </a:r>
            <a:r>
              <a:rPr lang="ru-RU" dirty="0" smtClean="0"/>
              <a:t>оказания помощи в </a:t>
            </a:r>
            <a:r>
              <a:rPr lang="ru-RU" dirty="0"/>
              <a:t>управлении </a:t>
            </a:r>
            <a:r>
              <a:rPr lang="ru-RU" dirty="0" smtClean="0"/>
              <a:t>экономическими </a:t>
            </a:r>
            <a:r>
              <a:rPr lang="ru-RU" dirty="0"/>
              <a:t>характеристиками ИТ-сервисов (комбинация </a:t>
            </a:r>
            <a:r>
              <a:rPr lang="ru-RU" dirty="0" smtClean="0"/>
              <a:t>требований </a:t>
            </a:r>
            <a:r>
              <a:rPr lang="ru-RU" dirty="0"/>
              <a:t>клиентов, качества и затрат) за счет поддержания логической </a:t>
            </a:r>
            <a:r>
              <a:rPr lang="ru-RU" dirty="0" smtClean="0"/>
              <a:t>модели инфраструктуры </a:t>
            </a:r>
            <a:r>
              <a:rPr lang="ru-RU" dirty="0"/>
              <a:t>ИТ и ИТ-сервисов, а также </a:t>
            </a:r>
            <a:r>
              <a:rPr lang="ru-RU" dirty="0" smtClean="0"/>
              <a:t>предоставления </a:t>
            </a:r>
            <a:r>
              <a:rPr lang="ru-RU" dirty="0"/>
              <a:t>информации о </a:t>
            </a:r>
            <a:r>
              <a:rPr lang="ru-RU" dirty="0" smtClean="0"/>
              <a:t>них другим </a:t>
            </a:r>
            <a:r>
              <a:rPr lang="ru-RU" dirty="0"/>
              <a:t>бизнес-процессам.</a:t>
            </a:r>
          </a:p>
        </p:txBody>
      </p:sp>
    </p:spTree>
    <p:extLst>
      <p:ext uri="{BB962C8B-B14F-4D97-AF65-F5344CB8AC3E}">
        <p14:creationId xmlns:p14="http://schemas.microsoft.com/office/powerpoint/2010/main" xmlns="" val="8947966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Управление </a:t>
            </a:r>
            <a:r>
              <a:rPr lang="ru-RU" i="1" dirty="0"/>
              <a:t>изменениями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/>
              <a:t>Процесс управления изменениями </a:t>
            </a:r>
            <a:r>
              <a:rPr lang="ru-RU" dirty="0"/>
              <a:t>предназначен для обеспечения </a:t>
            </a:r>
            <a:r>
              <a:rPr lang="ru-RU" dirty="0" smtClean="0"/>
              <a:t>уверенности </a:t>
            </a:r>
            <a:r>
              <a:rPr lang="ru-RU" dirty="0"/>
              <a:t>ИТ-менеджера в том, что все изменения необходимы, запланированы </a:t>
            </a:r>
            <a:r>
              <a:rPr lang="ru-RU" dirty="0" smtClean="0"/>
              <a:t>и согласованы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313242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Управление изменениями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Процесс управления изменениями выполняет следующие функции:</a:t>
            </a:r>
          </a:p>
          <a:p>
            <a:r>
              <a:rPr lang="ru-RU" dirty="0" smtClean="0"/>
              <a:t>обрабатывает </a:t>
            </a:r>
            <a:r>
              <a:rPr lang="ru-RU" dirty="0"/>
              <a:t>запросы на изменения;</a:t>
            </a:r>
          </a:p>
          <a:p>
            <a:r>
              <a:rPr lang="ru-RU" dirty="0" smtClean="0"/>
              <a:t>оценивает </a:t>
            </a:r>
            <a:r>
              <a:rPr lang="ru-RU" dirty="0"/>
              <a:t>последствия изменений;</a:t>
            </a:r>
          </a:p>
          <a:p>
            <a:r>
              <a:rPr lang="ru-RU" dirty="0" smtClean="0"/>
              <a:t>утверждает </a:t>
            </a:r>
            <a:r>
              <a:rPr lang="ru-RU" dirty="0"/>
              <a:t>изменения;</a:t>
            </a:r>
          </a:p>
          <a:p>
            <a:r>
              <a:rPr lang="ru-RU" dirty="0" smtClean="0"/>
              <a:t>разрабатывает </a:t>
            </a:r>
            <a:r>
              <a:rPr lang="ru-RU" dirty="0"/>
              <a:t>график проведения изменений, включая </a:t>
            </a:r>
            <a:r>
              <a:rPr lang="ru-RU" dirty="0" smtClean="0"/>
              <a:t>восстановление </a:t>
            </a:r>
            <a:r>
              <a:rPr lang="ru-RU" dirty="0"/>
              <a:t>при сбое;</a:t>
            </a:r>
          </a:p>
          <a:p>
            <a:r>
              <a:rPr lang="ru-RU" dirty="0" smtClean="0"/>
              <a:t>устанавливает </a:t>
            </a:r>
            <a:r>
              <a:rPr lang="ru-RU" dirty="0"/>
              <a:t>процедуру обработки запроса на изменение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устанавливает </a:t>
            </a:r>
            <a:r>
              <a:rPr lang="ru-RU" dirty="0"/>
              <a:t>категории и приоритеты изменений;</a:t>
            </a:r>
          </a:p>
          <a:p>
            <a:r>
              <a:rPr lang="ru-RU" dirty="0" smtClean="0"/>
              <a:t>управляет </a:t>
            </a:r>
            <a:r>
              <a:rPr lang="ru-RU" dirty="0"/>
              <a:t>проектами изменений;</a:t>
            </a:r>
          </a:p>
          <a:p>
            <a:r>
              <a:rPr lang="ru-RU" dirty="0" smtClean="0"/>
              <a:t>организует </a:t>
            </a:r>
            <a:r>
              <a:rPr lang="ru-RU" dirty="0"/>
              <a:t>работу комитета по оценке изменений;</a:t>
            </a:r>
          </a:p>
          <a:p>
            <a:r>
              <a:rPr lang="ru-RU" dirty="0" smtClean="0"/>
              <a:t>осуществляет </a:t>
            </a:r>
            <a:r>
              <a:rPr lang="ru-RU" dirty="0"/>
              <a:t>постоянное улучшение процесса.</a:t>
            </a:r>
          </a:p>
        </p:txBody>
      </p:sp>
    </p:spTree>
    <p:extLst>
      <p:ext uri="{BB962C8B-B14F-4D97-AF65-F5344CB8AC3E}">
        <p14:creationId xmlns:p14="http://schemas.microsoft.com/office/powerpoint/2010/main" xmlns="" val="4187263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4306490"/>
          </a:xfrm>
        </p:spPr>
        <p:txBody>
          <a:bodyPr>
            <a:normAutofit/>
          </a:bodyPr>
          <a:lstStyle/>
          <a:p>
            <a:r>
              <a:rPr lang="ru-RU" i="1" dirty="0"/>
              <a:t>Управление изменениями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16632"/>
            <a:ext cx="4751040" cy="651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82784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Управление </a:t>
            </a:r>
            <a:r>
              <a:rPr lang="ru-RU" i="1" dirty="0"/>
              <a:t>релизами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/>
              <a:t>Процесс управления релизами </a:t>
            </a:r>
            <a:r>
              <a:rPr lang="ru-RU" dirty="0"/>
              <a:t>предназначен для обеспечения </a:t>
            </a:r>
            <a:r>
              <a:rPr lang="ru-RU" dirty="0" smtClean="0"/>
              <a:t>согласованности </a:t>
            </a:r>
            <a:r>
              <a:rPr lang="ru-RU" dirty="0"/>
              <a:t>изменений, вносимых в ИТ-инфраструктуру предприятия. </a:t>
            </a:r>
            <a:endParaRPr lang="ru-RU" dirty="0" smtClean="0"/>
          </a:p>
          <a:p>
            <a:r>
              <a:rPr lang="ru-RU" dirty="0" smtClean="0"/>
              <a:t>Под </a:t>
            </a:r>
            <a:r>
              <a:rPr lang="ru-RU" i="1" dirty="0" smtClean="0"/>
              <a:t>релизом </a:t>
            </a:r>
            <a:r>
              <a:rPr lang="ru-RU" dirty="0" smtClean="0"/>
              <a:t>понимается </a:t>
            </a:r>
            <a:r>
              <a:rPr lang="ru-RU" dirty="0"/>
              <a:t>набор новых и/или измененных позиций конфигурации, </a:t>
            </a:r>
            <a:r>
              <a:rPr lang="ru-RU" dirty="0" smtClean="0"/>
              <a:t>которые тестируются </a:t>
            </a:r>
            <a:r>
              <a:rPr lang="ru-RU" dirty="0"/>
              <a:t>и внедряются совместно.</a:t>
            </a:r>
          </a:p>
        </p:txBody>
      </p:sp>
    </p:spTree>
    <p:extLst>
      <p:ext uri="{BB962C8B-B14F-4D97-AF65-F5344CB8AC3E}">
        <p14:creationId xmlns:p14="http://schemas.microsoft.com/office/powerpoint/2010/main" xmlns="" val="875496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Управление релизами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Процесс управления релизами состоит из трёх этапов:</a:t>
            </a:r>
          </a:p>
          <a:p>
            <a:r>
              <a:rPr lang="ru-RU" dirty="0" smtClean="0"/>
              <a:t>разработка</a:t>
            </a:r>
            <a:r>
              <a:rPr lang="ru-RU" dirty="0"/>
              <a:t>;</a:t>
            </a:r>
          </a:p>
          <a:p>
            <a:r>
              <a:rPr lang="ru-RU" dirty="0" smtClean="0"/>
              <a:t>тестирование</a:t>
            </a:r>
            <a:r>
              <a:rPr lang="ru-RU" dirty="0"/>
              <a:t>;</a:t>
            </a:r>
          </a:p>
          <a:p>
            <a:r>
              <a:rPr lang="ru-RU" dirty="0" smtClean="0"/>
              <a:t>распространение </a:t>
            </a:r>
            <a:r>
              <a:rPr lang="ru-RU" dirty="0"/>
              <a:t>и внедрение.</a:t>
            </a:r>
          </a:p>
        </p:txBody>
      </p:sp>
    </p:spTree>
    <p:extLst>
      <p:ext uri="{BB962C8B-B14F-4D97-AF65-F5344CB8AC3E}">
        <p14:creationId xmlns:p14="http://schemas.microsoft.com/office/powerpoint/2010/main" xmlns="" val="4605778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Управление релизами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340768"/>
            <a:ext cx="8229600" cy="49971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Процесс управления релизами выполняет следующие функции:</a:t>
            </a:r>
          </a:p>
          <a:p>
            <a:r>
              <a:rPr lang="ru-RU" dirty="0" smtClean="0"/>
              <a:t>планирование </a:t>
            </a:r>
            <a:r>
              <a:rPr lang="ru-RU" dirty="0"/>
              <a:t>релиза</a:t>
            </a:r>
            <a:r>
              <a:rPr lang="ru-RU" dirty="0" smtClean="0"/>
              <a:t>;</a:t>
            </a:r>
            <a:r>
              <a:rPr lang="ru-RU" dirty="0"/>
              <a:t> проектирование, разработка, тестирование и конфигурирование </a:t>
            </a:r>
            <a:r>
              <a:rPr lang="ru-RU" dirty="0" smtClean="0"/>
              <a:t>релиза</a:t>
            </a:r>
            <a:r>
              <a:rPr lang="ru-RU" dirty="0"/>
              <a:t>;</a:t>
            </a:r>
          </a:p>
          <a:p>
            <a:r>
              <a:rPr lang="ru-RU" dirty="0" smtClean="0"/>
              <a:t>подписание </a:t>
            </a:r>
            <a:r>
              <a:rPr lang="ru-RU" dirty="0"/>
              <a:t>релиза в развертывание;</a:t>
            </a:r>
          </a:p>
          <a:p>
            <a:r>
              <a:rPr lang="ru-RU" dirty="0" smtClean="0"/>
              <a:t>подготовка </a:t>
            </a:r>
            <a:r>
              <a:rPr lang="ru-RU" dirty="0"/>
              <a:t>релиза и обучение пользователей;</a:t>
            </a:r>
          </a:p>
          <a:p>
            <a:r>
              <a:rPr lang="ru-RU" dirty="0" smtClean="0"/>
              <a:t>аудит </a:t>
            </a:r>
            <a:r>
              <a:rPr lang="ru-RU" dirty="0"/>
              <a:t>оборудования и ПО до начала внедрения изменений и по </a:t>
            </a:r>
            <a:r>
              <a:rPr lang="ru-RU" dirty="0" smtClean="0"/>
              <a:t>завершении </a:t>
            </a:r>
            <a:r>
              <a:rPr lang="ru-RU" dirty="0"/>
              <a:t>такового;</a:t>
            </a:r>
          </a:p>
          <a:p>
            <a:r>
              <a:rPr lang="ru-RU" dirty="0" smtClean="0"/>
              <a:t>размещение </a:t>
            </a:r>
            <a:r>
              <a:rPr lang="ru-RU" dirty="0"/>
              <a:t>эталонных копий ПО в </a:t>
            </a:r>
            <a:r>
              <a:rPr lang="ru-RU" dirty="0" smtClean="0"/>
              <a:t>DSL (</a:t>
            </a:r>
            <a:r>
              <a:rPr lang="en-US" dirty="0"/>
              <a:t>Definitive Software </a:t>
            </a:r>
            <a:r>
              <a:rPr lang="en-US" dirty="0" smtClean="0"/>
              <a:t>Library</a:t>
            </a:r>
            <a:r>
              <a:rPr lang="ru-RU" dirty="0" smtClean="0"/>
              <a:t>);</a:t>
            </a:r>
            <a:endParaRPr lang="ru-RU" dirty="0"/>
          </a:p>
          <a:p>
            <a:r>
              <a:rPr lang="ru-RU" dirty="0" smtClean="0"/>
              <a:t>установка </a:t>
            </a:r>
            <a:r>
              <a:rPr lang="ru-RU" dirty="0"/>
              <a:t>нового или усовершенствованного оборудования и ПО;</a:t>
            </a:r>
          </a:p>
          <a:p>
            <a:r>
              <a:rPr lang="ru-RU" dirty="0" smtClean="0"/>
              <a:t>постоянное </a:t>
            </a:r>
            <a:r>
              <a:rPr lang="ru-RU" dirty="0"/>
              <a:t>улучшение процесса.</a:t>
            </a:r>
          </a:p>
        </p:txBody>
      </p:sp>
    </p:spTree>
    <p:extLst>
      <p:ext uri="{BB962C8B-B14F-4D97-AF65-F5344CB8AC3E}">
        <p14:creationId xmlns:p14="http://schemas.microsoft.com/office/powerpoint/2010/main" xmlns="" val="22967624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Процессы предоставления ИТ-сервисов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процесс управления уровнем сервиса;</a:t>
            </a:r>
          </a:p>
          <a:p>
            <a:r>
              <a:rPr lang="ru-RU" dirty="0" smtClean="0"/>
              <a:t>процесс </a:t>
            </a:r>
            <a:r>
              <a:rPr lang="ru-RU" dirty="0"/>
              <a:t>управления мощностью;</a:t>
            </a:r>
          </a:p>
          <a:p>
            <a:r>
              <a:rPr lang="ru-RU" dirty="0" smtClean="0"/>
              <a:t>процесс </a:t>
            </a:r>
            <a:r>
              <a:rPr lang="ru-RU" dirty="0"/>
              <a:t>управления доступностью;</a:t>
            </a:r>
          </a:p>
          <a:p>
            <a:r>
              <a:rPr lang="ru-RU" dirty="0" smtClean="0"/>
              <a:t>процесс </a:t>
            </a:r>
            <a:r>
              <a:rPr lang="ru-RU" dirty="0"/>
              <a:t>управления непрерывностью;</a:t>
            </a:r>
          </a:p>
          <a:p>
            <a:r>
              <a:rPr lang="ru-RU" dirty="0" smtClean="0"/>
              <a:t>процесс </a:t>
            </a:r>
            <a:r>
              <a:rPr lang="ru-RU" dirty="0"/>
              <a:t>управления финансами;</a:t>
            </a:r>
          </a:p>
          <a:p>
            <a:r>
              <a:rPr lang="ru-RU" dirty="0" smtClean="0"/>
              <a:t>процесс </a:t>
            </a:r>
            <a:r>
              <a:rPr lang="ru-RU" dirty="0"/>
              <a:t>управления безопасностью.</a:t>
            </a:r>
          </a:p>
        </p:txBody>
      </p:sp>
    </p:spTree>
    <p:extLst>
      <p:ext uri="{BB962C8B-B14F-4D97-AF65-F5344CB8AC3E}">
        <p14:creationId xmlns:p14="http://schemas.microsoft.com/office/powerpoint/2010/main" xmlns="" val="26068463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Управление </a:t>
            </a:r>
            <a:r>
              <a:rPr lang="ru-RU" i="1" dirty="0"/>
              <a:t>уровнем сервиса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/>
              <a:t>Процесс управления уровнем сервиса </a:t>
            </a:r>
            <a:r>
              <a:rPr lang="ru-RU" dirty="0"/>
              <a:t>(</a:t>
            </a:r>
            <a:r>
              <a:rPr lang="ru-RU" dirty="0" err="1"/>
              <a:t>Service</a:t>
            </a:r>
            <a:r>
              <a:rPr lang="ru-RU" dirty="0"/>
              <a:t> </a:t>
            </a:r>
            <a:r>
              <a:rPr lang="ru-RU" dirty="0" err="1"/>
              <a:t>Level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 − </a:t>
            </a:r>
            <a:r>
              <a:rPr lang="ru-RU" dirty="0" smtClean="0"/>
              <a:t>SLM) определяет</a:t>
            </a:r>
            <a:r>
              <a:rPr lang="ru-RU" dirty="0"/>
              <a:t>, согласовывает и контролирует параметры ИТ-сервиса, </a:t>
            </a:r>
            <a:r>
              <a:rPr lang="ru-RU" dirty="0" smtClean="0"/>
              <a:t>определенные </a:t>
            </a:r>
            <a:r>
              <a:rPr lang="ru-RU" dirty="0"/>
              <a:t>с точки зрения бизнеса, а не с точки зрения ИТ.</a:t>
            </a:r>
          </a:p>
        </p:txBody>
      </p:sp>
    </p:spTree>
    <p:extLst>
      <p:ext uri="{BB962C8B-B14F-4D97-AF65-F5344CB8AC3E}">
        <p14:creationId xmlns:p14="http://schemas.microsoft.com/office/powerpoint/2010/main" xmlns="" val="41745873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Управление уровнем сервиса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8424936" cy="51845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i="1" dirty="0"/>
              <a:t>Процесс управления уровнем сервиса </a:t>
            </a:r>
            <a:r>
              <a:rPr lang="ru-RU" dirty="0" smtClean="0"/>
              <a:t>осуществляет </a:t>
            </a:r>
            <a:r>
              <a:rPr lang="ru-RU" dirty="0"/>
              <a:t>следующие функции</a:t>
            </a:r>
            <a:r>
              <a:rPr lang="ru-RU" dirty="0" smtClean="0"/>
              <a:t>:</a:t>
            </a:r>
          </a:p>
          <a:p>
            <a:r>
              <a:rPr lang="ru-RU" dirty="0"/>
              <a:t>оценивает требования пользователей к ИТ-сервисам, </a:t>
            </a:r>
            <a:r>
              <a:rPr lang="ru-RU" dirty="0" smtClean="0"/>
              <a:t>распределяет их </a:t>
            </a:r>
            <a:r>
              <a:rPr lang="ru-RU" dirty="0"/>
              <a:t>по существующим сервисам и определяет потребности в </a:t>
            </a:r>
            <a:r>
              <a:rPr lang="ru-RU" dirty="0" smtClean="0"/>
              <a:t>специализированных </a:t>
            </a:r>
            <a:r>
              <a:rPr lang="ru-RU" dirty="0"/>
              <a:t>сервисах;</a:t>
            </a:r>
          </a:p>
          <a:p>
            <a:r>
              <a:rPr lang="ru-RU" dirty="0" smtClean="0"/>
              <a:t>согласует </a:t>
            </a:r>
            <a:r>
              <a:rPr lang="ru-RU" dirty="0"/>
              <a:t>и документирует </a:t>
            </a:r>
            <a:r>
              <a:rPr lang="en-US" dirty="0" smtClean="0"/>
              <a:t>SLA</a:t>
            </a:r>
            <a:r>
              <a:rPr lang="ru-RU" dirty="0" smtClean="0"/>
              <a:t> (</a:t>
            </a:r>
            <a:r>
              <a:rPr lang="en-US" dirty="0" smtClean="0"/>
              <a:t>Service Level</a:t>
            </a:r>
            <a:r>
              <a:rPr lang="ru-RU" dirty="0" smtClean="0"/>
              <a:t> </a:t>
            </a:r>
            <a:r>
              <a:rPr lang="en-US" dirty="0" smtClean="0"/>
              <a:t>Agreement</a:t>
            </a:r>
            <a:r>
              <a:rPr lang="ru-RU" dirty="0" smtClean="0"/>
              <a:t>)</a:t>
            </a:r>
            <a:r>
              <a:rPr lang="en-US" dirty="0" smtClean="0"/>
              <a:t>;</a:t>
            </a:r>
            <a:endParaRPr lang="en-US" dirty="0"/>
          </a:p>
          <a:p>
            <a:r>
              <a:rPr lang="ru-RU" dirty="0" smtClean="0"/>
              <a:t>организует </a:t>
            </a:r>
            <a:r>
              <a:rPr lang="ru-RU" dirty="0"/>
              <a:t>контроль результативности каталога сервисов в целом </a:t>
            </a:r>
            <a:r>
              <a:rPr lang="ru-RU" dirty="0" smtClean="0"/>
              <a:t>и уровня </a:t>
            </a:r>
            <a:r>
              <a:rPr lang="ru-RU" dirty="0"/>
              <a:t>отдельных сервисов;</a:t>
            </a:r>
          </a:p>
          <a:p>
            <a:r>
              <a:rPr lang="ru-RU" dirty="0" smtClean="0"/>
              <a:t>определяет </a:t>
            </a:r>
            <a:r>
              <a:rPr lang="ru-RU" dirty="0"/>
              <a:t>приоритетность сервисов;</a:t>
            </a:r>
          </a:p>
          <a:p>
            <a:r>
              <a:rPr lang="ru-RU" dirty="0" smtClean="0"/>
              <a:t>осуществляет </a:t>
            </a:r>
            <a:r>
              <a:rPr lang="ru-RU" dirty="0"/>
              <a:t>управление версиями </a:t>
            </a:r>
            <a:r>
              <a:rPr lang="en-US" dirty="0"/>
              <a:t>SLA;</a:t>
            </a:r>
          </a:p>
          <a:p>
            <a:r>
              <a:rPr lang="ru-RU" dirty="0" smtClean="0"/>
              <a:t>готовит </a:t>
            </a:r>
            <a:r>
              <a:rPr lang="ru-RU" dirty="0"/>
              <a:t>планы повышения качества сервиса, направленные на </a:t>
            </a:r>
            <a:r>
              <a:rPr lang="ru-RU" dirty="0" smtClean="0"/>
              <a:t>повышение </a:t>
            </a:r>
            <a:r>
              <a:rPr lang="ru-RU" dirty="0"/>
              <a:t>качества существующих сервисов, или включения в </a:t>
            </a:r>
            <a:r>
              <a:rPr lang="ru-RU" dirty="0" smtClean="0"/>
              <a:t>SLA новых </a:t>
            </a:r>
            <a:r>
              <a:rPr lang="ru-RU" dirty="0"/>
              <a:t>сервисов;</a:t>
            </a:r>
          </a:p>
          <a:p>
            <a:r>
              <a:rPr lang="ru-RU" dirty="0" smtClean="0"/>
              <a:t>обеспечивает </a:t>
            </a:r>
            <a:r>
              <a:rPr lang="ru-RU" dirty="0"/>
              <a:t>соответствие соглашения об уровне внутренней </a:t>
            </a:r>
            <a:r>
              <a:rPr lang="ru-RU" dirty="0" smtClean="0"/>
              <a:t>поддержки </a:t>
            </a:r>
            <a:r>
              <a:rPr lang="ru-RU" dirty="0"/>
              <a:t>службы ИС (</a:t>
            </a:r>
            <a:r>
              <a:rPr lang="en-US" dirty="0"/>
              <a:t>Operation Level Agreement − OLA) </a:t>
            </a:r>
            <a:r>
              <a:rPr lang="ru-RU" dirty="0"/>
              <a:t>и </a:t>
            </a:r>
            <a:r>
              <a:rPr lang="ru-RU" dirty="0" smtClean="0"/>
              <a:t>субординированных </a:t>
            </a:r>
            <a:r>
              <a:rPr lang="ru-RU" dirty="0"/>
              <a:t>контрактов ИС-службы с поставщиками </a:t>
            </a:r>
            <a:r>
              <a:rPr lang="ru-RU" dirty="0" smtClean="0"/>
              <a:t>оборудования, ПО </a:t>
            </a:r>
            <a:r>
              <a:rPr lang="ru-RU" dirty="0"/>
              <a:t>и услуг;</a:t>
            </a:r>
          </a:p>
          <a:p>
            <a:r>
              <a:rPr lang="ru-RU" dirty="0" smtClean="0"/>
              <a:t>осуществляет </a:t>
            </a:r>
            <a:r>
              <a:rPr lang="ru-RU" dirty="0"/>
              <a:t>постоянное улучшение процесса.</a:t>
            </a:r>
          </a:p>
        </p:txBody>
      </p:sp>
    </p:spTree>
    <p:extLst>
      <p:ext uri="{BB962C8B-B14F-4D97-AF65-F5344CB8AC3E}">
        <p14:creationId xmlns:p14="http://schemas.microsoft.com/office/powerpoint/2010/main" xmlns="" val="33179197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7"/>
            <a:ext cx="3538736" cy="3183029"/>
          </a:xfrm>
        </p:spPr>
        <p:txBody>
          <a:bodyPr>
            <a:normAutofit/>
          </a:bodyPr>
          <a:lstStyle/>
          <a:p>
            <a:r>
              <a:rPr lang="ru-RU" i="1" dirty="0"/>
              <a:t>Управление уровнем сервиса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5367" y="252505"/>
            <a:ext cx="4457700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477915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Управление </a:t>
            </a:r>
            <a:r>
              <a:rPr lang="ru-RU" i="1" dirty="0"/>
              <a:t>мощностями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/>
              <a:t>Процесс управления мощностями </a:t>
            </a:r>
            <a:r>
              <a:rPr lang="ru-RU" dirty="0"/>
              <a:t>(</a:t>
            </a:r>
            <a:r>
              <a:rPr lang="ru-RU" dirty="0" err="1"/>
              <a:t>Capacity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 – CAP) </a:t>
            </a:r>
            <a:r>
              <a:rPr lang="ru-RU" dirty="0" smtClean="0"/>
              <a:t>предназначен </a:t>
            </a:r>
            <a:r>
              <a:rPr lang="ru-RU" dirty="0"/>
              <a:t>для оптимизации использования ресурсов ИТ-инфраструктуры в </a:t>
            </a:r>
            <a:r>
              <a:rPr lang="ru-RU" dirty="0" smtClean="0"/>
              <a:t>соответствии </a:t>
            </a:r>
            <a:r>
              <a:rPr lang="ru-RU" dirty="0"/>
              <a:t>с требованиями бизнеса к уровню обслуживания и тенденциями </a:t>
            </a:r>
            <a:r>
              <a:rPr lang="ru-RU" dirty="0" smtClean="0"/>
              <a:t>развития </a:t>
            </a:r>
            <a:r>
              <a:rPr lang="ru-RU" dirty="0"/>
              <a:t>инфраструктуры.</a:t>
            </a:r>
          </a:p>
        </p:txBody>
      </p:sp>
    </p:spTree>
    <p:extLst>
      <p:ext uri="{BB962C8B-B14F-4D97-AF65-F5344CB8AC3E}">
        <p14:creationId xmlns:p14="http://schemas.microsoft.com/office/powerpoint/2010/main" xmlns="" val="42247768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Управление мощностями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Процесс управления мощностями выполняет следующие функции:</a:t>
            </a:r>
          </a:p>
          <a:p>
            <a:r>
              <a:rPr lang="ru-RU" dirty="0" smtClean="0"/>
              <a:t>инвентаризует </a:t>
            </a:r>
            <a:r>
              <a:rPr lang="ru-RU" dirty="0"/>
              <a:t>ИТ-ресурсы;</a:t>
            </a:r>
          </a:p>
          <a:p>
            <a:r>
              <a:rPr lang="ru-RU" dirty="0" smtClean="0"/>
              <a:t>картографирует </a:t>
            </a:r>
            <a:r>
              <a:rPr lang="ru-RU" dirty="0"/>
              <a:t>загрузку ИТ-сервисов и требования к ней, </a:t>
            </a:r>
            <a:r>
              <a:rPr lang="ru-RU" dirty="0" smtClean="0"/>
              <a:t>фиксирует </a:t>
            </a:r>
            <a:r>
              <a:rPr lang="ru-RU" dirty="0"/>
              <a:t>результаты;</a:t>
            </a:r>
          </a:p>
          <a:p>
            <a:r>
              <a:rPr lang="ru-RU" dirty="0" smtClean="0"/>
              <a:t>ведет </a:t>
            </a:r>
            <a:r>
              <a:rPr lang="ru-RU" dirty="0"/>
              <a:t>анализ проблем;</a:t>
            </a:r>
          </a:p>
          <a:p>
            <a:r>
              <a:rPr lang="ru-RU" dirty="0" smtClean="0"/>
              <a:t>дает </a:t>
            </a:r>
            <a:r>
              <a:rPr lang="ru-RU" dirty="0"/>
              <a:t>рекомендации в отношении аутсорсинга (в области </a:t>
            </a:r>
            <a:r>
              <a:rPr lang="ru-RU" dirty="0" smtClean="0"/>
              <a:t>пропускной </a:t>
            </a:r>
            <a:r>
              <a:rPr lang="ru-RU" dirty="0"/>
              <a:t>способности);</a:t>
            </a:r>
          </a:p>
          <a:p>
            <a:r>
              <a:rPr lang="ru-RU" dirty="0" smtClean="0"/>
              <a:t>анализирует </a:t>
            </a:r>
            <a:r>
              <a:rPr lang="ru-RU" dirty="0"/>
              <a:t>производительность в условиях реальной загрузки;</a:t>
            </a:r>
          </a:p>
          <a:p>
            <a:r>
              <a:rPr lang="ru-RU" dirty="0" smtClean="0"/>
              <a:t>определяет </a:t>
            </a:r>
            <a:r>
              <a:rPr lang="ru-RU" dirty="0"/>
              <a:t>систему планирования пропускной способности и </a:t>
            </a:r>
            <a:r>
              <a:rPr lang="ru-RU" dirty="0" smtClean="0"/>
              <a:t>измерения </a:t>
            </a:r>
            <a:r>
              <a:rPr lang="ru-RU" dirty="0"/>
              <a:t>последней</a:t>
            </a:r>
            <a:r>
              <a:rPr lang="ru-RU" dirty="0" smtClean="0"/>
              <a:t>;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осуществляет </a:t>
            </a:r>
            <a:r>
              <a:rPr lang="ru-RU" dirty="0"/>
              <a:t>постоянное улучшение процесса.</a:t>
            </a:r>
          </a:p>
        </p:txBody>
      </p:sp>
    </p:spTree>
    <p:extLst>
      <p:ext uri="{BB962C8B-B14F-4D97-AF65-F5344CB8AC3E}">
        <p14:creationId xmlns:p14="http://schemas.microsoft.com/office/powerpoint/2010/main" xmlns="" val="33327624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Управление </a:t>
            </a:r>
            <a:r>
              <a:rPr lang="ru-RU" i="1" dirty="0"/>
              <a:t>доступностью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Процесс управления доступностью </a:t>
            </a:r>
            <a:r>
              <a:rPr lang="ru-RU" dirty="0"/>
              <a:t>(</a:t>
            </a:r>
            <a:r>
              <a:rPr lang="ru-RU" dirty="0" err="1"/>
              <a:t>Availability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 – </a:t>
            </a:r>
            <a:r>
              <a:rPr lang="ru-RU" dirty="0" smtClean="0"/>
              <a:t>AVM) контролирует </a:t>
            </a:r>
            <a:r>
              <a:rPr lang="ru-RU" dirty="0"/>
              <a:t>способность службы ИС обеспечить экономически </a:t>
            </a:r>
            <a:r>
              <a:rPr lang="ru-RU" dirty="0" smtClean="0"/>
              <a:t>эффективный и </a:t>
            </a:r>
            <a:r>
              <a:rPr lang="ru-RU" dirty="0"/>
              <a:t>устойчивый уровень доступности ИТ-сервисов, удовлетворяющий </a:t>
            </a:r>
            <a:r>
              <a:rPr lang="ru-RU" dirty="0" smtClean="0"/>
              <a:t>требованиям </a:t>
            </a:r>
            <a:r>
              <a:rPr lang="ru-RU" dirty="0"/>
              <a:t>бизнеса</a:t>
            </a:r>
            <a:r>
              <a:rPr lang="ru-RU" dirty="0" smtClean="0"/>
              <a:t>.</a:t>
            </a:r>
          </a:p>
          <a:p>
            <a:r>
              <a:rPr lang="ru-RU" dirty="0"/>
              <a:t>Под доступностью понимается способность ИТ-сервиса исполнять </a:t>
            </a:r>
            <a:r>
              <a:rPr lang="ru-RU" dirty="0" smtClean="0"/>
              <a:t>требуемую </a:t>
            </a:r>
            <a:r>
              <a:rPr lang="ru-RU" dirty="0"/>
              <a:t>функцию в установленный момент или за установленный период </a:t>
            </a:r>
            <a:r>
              <a:rPr lang="ru-RU" dirty="0" smtClean="0"/>
              <a:t>времени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949793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Управление доступностью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Процесс управления доступностью осуществляет следующие функции:</a:t>
            </a:r>
          </a:p>
          <a:p>
            <a:r>
              <a:rPr lang="ru-RU" dirty="0" smtClean="0"/>
              <a:t>инвентаризация </a:t>
            </a:r>
            <a:r>
              <a:rPr lang="ru-RU" dirty="0"/>
              <a:t>ресурсов ИТ</a:t>
            </a:r>
            <a:r>
              <a:rPr lang="ru-RU" dirty="0" smtClean="0"/>
              <a:t>;</a:t>
            </a:r>
          </a:p>
          <a:p>
            <a:r>
              <a:rPr lang="ru-RU" dirty="0"/>
              <a:t>определение узких мест ИТ-сервисов с точки зрения доступности;</a:t>
            </a:r>
          </a:p>
          <a:p>
            <a:r>
              <a:rPr lang="ru-RU" dirty="0" smtClean="0"/>
              <a:t>анализ </a:t>
            </a:r>
            <a:r>
              <a:rPr lang="ru-RU" dirty="0"/>
              <a:t>проблем;</a:t>
            </a:r>
          </a:p>
          <a:p>
            <a:r>
              <a:rPr lang="ru-RU" dirty="0" smtClean="0"/>
              <a:t>выработка </a:t>
            </a:r>
            <a:r>
              <a:rPr lang="ru-RU" dirty="0"/>
              <a:t>рекомендаций в отношение аутсорсинга;</a:t>
            </a:r>
          </a:p>
          <a:p>
            <a:r>
              <a:rPr lang="ru-RU" dirty="0" smtClean="0"/>
              <a:t>анализ </a:t>
            </a:r>
            <a:r>
              <a:rPr lang="ru-RU" dirty="0"/>
              <a:t>доступности ИТ-сервисов, в том числе при отказе </a:t>
            </a:r>
            <a:r>
              <a:rPr lang="ru-RU" dirty="0" smtClean="0"/>
              <a:t>оборудования</a:t>
            </a:r>
            <a:r>
              <a:rPr lang="ru-RU" dirty="0"/>
              <a:t>, ПО, каналов связи и т.д.;</a:t>
            </a:r>
          </a:p>
          <a:p>
            <a:r>
              <a:rPr lang="ru-RU" dirty="0" smtClean="0"/>
              <a:t>регистрация </a:t>
            </a:r>
            <a:r>
              <a:rPr lang="ru-RU" dirty="0"/>
              <a:t>проблем доступности, угрожающие </a:t>
            </a:r>
            <a:r>
              <a:rPr lang="ru-RU" dirty="0" smtClean="0"/>
              <a:t>невыполнением SLA </a:t>
            </a:r>
            <a:r>
              <a:rPr lang="ru-RU" dirty="0"/>
              <a:t>и подготовка рекомендаций по их устранению;</a:t>
            </a:r>
          </a:p>
          <a:p>
            <a:r>
              <a:rPr lang="ru-RU" dirty="0" smtClean="0"/>
              <a:t>формирование </a:t>
            </a:r>
            <a:r>
              <a:rPr lang="ru-RU" dirty="0"/>
              <a:t>системы планирования доступности и измерения </a:t>
            </a:r>
            <a:r>
              <a:rPr lang="ru-RU" dirty="0" smtClean="0"/>
              <a:t>последней</a:t>
            </a:r>
            <a:r>
              <a:rPr lang="ru-RU" dirty="0"/>
              <a:t>;</a:t>
            </a:r>
          </a:p>
          <a:p>
            <a:r>
              <a:rPr lang="ru-RU" dirty="0" smtClean="0"/>
              <a:t>осуществление </a:t>
            </a:r>
            <a:r>
              <a:rPr lang="ru-RU" dirty="0"/>
              <a:t>постоянного улучшения процесса.</a:t>
            </a:r>
          </a:p>
        </p:txBody>
      </p:sp>
    </p:spTree>
    <p:extLst>
      <p:ext uri="{BB962C8B-B14F-4D97-AF65-F5344CB8AC3E}">
        <p14:creationId xmlns:p14="http://schemas.microsoft.com/office/powerpoint/2010/main" xmlns="" val="18248630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01918"/>
            <a:ext cx="5257800" cy="653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10369"/>
            <a:ext cx="4032448" cy="4162474"/>
          </a:xfrm>
        </p:spPr>
        <p:txBody>
          <a:bodyPr>
            <a:normAutofit/>
          </a:bodyPr>
          <a:lstStyle/>
          <a:p>
            <a:r>
              <a:rPr lang="ru-RU" i="1" dirty="0"/>
              <a:t>Управление доступностью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093830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Управление </a:t>
            </a:r>
            <a:r>
              <a:rPr lang="ru-RU" i="1" dirty="0"/>
              <a:t>непрерывностью предоставления ИТ-сервисов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/>
              <a:t>Процесс управления непрерывностью предоставления ИТ-сервисов </a:t>
            </a:r>
            <a:r>
              <a:rPr lang="ru-RU" dirty="0"/>
              <a:t>(</a:t>
            </a:r>
            <a:r>
              <a:rPr lang="ru-RU" dirty="0" smtClean="0"/>
              <a:t>IT </a:t>
            </a:r>
            <a:r>
              <a:rPr lang="ru-RU" dirty="0" err="1" smtClean="0"/>
              <a:t>Service</a:t>
            </a:r>
            <a:r>
              <a:rPr lang="ru-RU" dirty="0" smtClean="0"/>
              <a:t> </a:t>
            </a:r>
            <a:r>
              <a:rPr lang="ru-RU" dirty="0" err="1"/>
              <a:t>Continuity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 – ITSCM) обеспечивает выполнение </a:t>
            </a:r>
            <a:r>
              <a:rPr lang="ru-RU" dirty="0" smtClean="0"/>
              <a:t>требований к </a:t>
            </a:r>
            <a:r>
              <a:rPr lang="ru-RU" dirty="0"/>
              <a:t>устойчивости предоставляемых сервисов, в первую очередь необходимых </a:t>
            </a:r>
            <a:r>
              <a:rPr lang="ru-RU" dirty="0" smtClean="0"/>
              <a:t>для функционирования </a:t>
            </a:r>
            <a:r>
              <a:rPr lang="ru-RU" dirty="0"/>
              <a:t>критичных бизнес-процессов</a:t>
            </a:r>
            <a:r>
              <a:rPr lang="ru-RU" dirty="0" smtClean="0"/>
              <a:t>.</a:t>
            </a:r>
          </a:p>
          <a:p>
            <a:r>
              <a:rPr lang="ru-RU" dirty="0"/>
              <a:t>Под устойчивостью понимается способность ИС-службы и </a:t>
            </a:r>
            <a:r>
              <a:rPr lang="ru-RU" dirty="0" smtClean="0"/>
              <a:t>ИТ-инфраструктуры </a:t>
            </a:r>
            <a:r>
              <a:rPr lang="ru-RU" dirty="0"/>
              <a:t>организации поддерживать сервисы в работоспособном </a:t>
            </a:r>
            <a:r>
              <a:rPr lang="ru-RU" dirty="0" smtClean="0"/>
              <a:t>состоянии </a:t>
            </a:r>
            <a:r>
              <a:rPr lang="ru-RU" dirty="0"/>
              <a:t>в случае чрезвычайных ситуаций − пожара, наводнения, других </a:t>
            </a:r>
            <a:r>
              <a:rPr lang="ru-RU" dirty="0" smtClean="0"/>
              <a:t>стихийных </a:t>
            </a:r>
            <a:r>
              <a:rPr lang="ru-RU" dirty="0"/>
              <a:t>бедствий и техногенных катастроф.</a:t>
            </a:r>
          </a:p>
        </p:txBody>
      </p:sp>
    </p:spTree>
    <p:extLst>
      <p:ext uri="{BB962C8B-B14F-4D97-AF65-F5344CB8AC3E}">
        <p14:creationId xmlns:p14="http://schemas.microsoft.com/office/powerpoint/2010/main" xmlns="" val="38146904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Управление </a:t>
            </a:r>
            <a:r>
              <a:rPr lang="ru-RU" i="1" dirty="0"/>
              <a:t>финансами ИТ-службы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/>
              <a:t>Процесс управления финансами ИТ-службы </a:t>
            </a:r>
            <a:r>
              <a:rPr lang="ru-RU" dirty="0"/>
              <a:t>(</a:t>
            </a:r>
            <a:r>
              <a:rPr lang="ru-RU" dirty="0" err="1"/>
              <a:t>Financial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) </a:t>
            </a:r>
            <a:r>
              <a:rPr lang="ru-RU" dirty="0" smtClean="0"/>
              <a:t>отслеживает </a:t>
            </a:r>
            <a:r>
              <a:rPr lang="ru-RU" dirty="0"/>
              <a:t>фактические затраты в разрезе заказчиков, ИТ-сервисов и </a:t>
            </a:r>
            <a:r>
              <a:rPr lang="ru-RU" dirty="0" smtClean="0"/>
              <a:t>пользователей </a:t>
            </a:r>
            <a:r>
              <a:rPr lang="ru-RU" dirty="0"/>
              <a:t>и на этой основе рассчитывает внутренние цены на услуги ИС-службы.</a:t>
            </a:r>
          </a:p>
        </p:txBody>
      </p:sp>
    </p:spTree>
    <p:extLst>
      <p:ext uri="{BB962C8B-B14F-4D97-AF65-F5344CB8AC3E}">
        <p14:creationId xmlns:p14="http://schemas.microsoft.com/office/powerpoint/2010/main" xmlns="" val="1969199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Управление </a:t>
            </a:r>
            <a:r>
              <a:rPr lang="ru-RU" i="1" dirty="0"/>
              <a:t>финансами ИТ-службы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Функциями </a:t>
            </a:r>
            <a:r>
              <a:rPr lang="ru-RU" dirty="0" smtClean="0"/>
              <a:t>процесса </a:t>
            </a:r>
            <a:r>
              <a:rPr lang="ru-RU" i="1" dirty="0" smtClean="0"/>
              <a:t>управления </a:t>
            </a:r>
            <a:r>
              <a:rPr lang="ru-RU" i="1" dirty="0"/>
              <a:t>финансами ИТ-службы </a:t>
            </a:r>
            <a:r>
              <a:rPr lang="ru-RU" dirty="0" smtClean="0"/>
              <a:t>являются</a:t>
            </a:r>
            <a:r>
              <a:rPr lang="ru-RU" dirty="0"/>
              <a:t>:</a:t>
            </a:r>
          </a:p>
          <a:p>
            <a:r>
              <a:rPr lang="ru-RU" dirty="0" smtClean="0"/>
              <a:t>прогноз </a:t>
            </a:r>
            <a:r>
              <a:rPr lang="ru-RU" dirty="0"/>
              <a:t>затрат и выручки (последняя определяется на основании</a:t>
            </a:r>
          </a:p>
          <a:p>
            <a:r>
              <a:rPr lang="ru-RU" dirty="0"/>
              <a:t>внутренних цен на услуги);</a:t>
            </a:r>
          </a:p>
          <a:p>
            <a:r>
              <a:rPr lang="ru-RU" dirty="0" smtClean="0"/>
              <a:t>разработка </a:t>
            </a:r>
            <a:r>
              <a:rPr lang="ru-RU" dirty="0"/>
              <a:t>бюджета сервисов;</a:t>
            </a:r>
          </a:p>
          <a:p>
            <a:r>
              <a:rPr lang="ru-RU" dirty="0" smtClean="0"/>
              <a:t>анализ </a:t>
            </a:r>
            <a:r>
              <a:rPr lang="ru-RU" dirty="0"/>
              <a:t>использования сервисов и связанных с этим издержек, </a:t>
            </a:r>
            <a:r>
              <a:rPr lang="ru-RU" dirty="0" smtClean="0"/>
              <a:t>поиск путей </a:t>
            </a:r>
            <a:r>
              <a:rPr lang="ru-RU" dirty="0"/>
              <a:t>их снижения;</a:t>
            </a:r>
          </a:p>
          <a:p>
            <a:r>
              <a:rPr lang="ru-RU" dirty="0" err="1" smtClean="0"/>
              <a:t>калькулирование</a:t>
            </a:r>
            <a:r>
              <a:rPr lang="ru-RU" dirty="0" smtClean="0"/>
              <a:t> </a:t>
            </a:r>
            <a:r>
              <a:rPr lang="ru-RU" dirty="0"/>
              <a:t>счета и выставление его </a:t>
            </a:r>
            <a:r>
              <a:rPr lang="ru-RU" dirty="0" smtClean="0"/>
              <a:t>бизнес-пользователям, получение </a:t>
            </a:r>
            <a:r>
              <a:rPr lang="ru-RU" dirty="0"/>
              <a:t>платежей;</a:t>
            </a:r>
          </a:p>
          <a:p>
            <a:r>
              <a:rPr lang="ru-RU" dirty="0" smtClean="0"/>
              <a:t>расчет </a:t>
            </a:r>
            <a:r>
              <a:rPr lang="ru-RU" dirty="0"/>
              <a:t>совокупной стоимости владения (ССВ) ИТ-сервисов;</a:t>
            </a:r>
          </a:p>
          <a:p>
            <a:r>
              <a:rPr lang="ru-RU" dirty="0" smtClean="0"/>
              <a:t>установление </a:t>
            </a:r>
            <a:r>
              <a:rPr lang="ru-RU" dirty="0"/>
              <a:t>системы ценообразования и выставление счетов </a:t>
            </a:r>
            <a:r>
              <a:rPr lang="ru-RU" dirty="0" smtClean="0"/>
              <a:t>за услуги</a:t>
            </a:r>
            <a:r>
              <a:rPr lang="ru-RU" dirty="0"/>
              <a:t>;</a:t>
            </a:r>
          </a:p>
          <a:p>
            <a:r>
              <a:rPr lang="ru-RU" dirty="0" smtClean="0"/>
              <a:t>установление </a:t>
            </a:r>
            <a:r>
              <a:rPr lang="ru-RU" dirty="0"/>
              <a:t>системы управления затратами;</a:t>
            </a:r>
          </a:p>
          <a:p>
            <a:r>
              <a:rPr lang="ru-RU" dirty="0" smtClean="0"/>
              <a:t>установление </a:t>
            </a:r>
            <a:r>
              <a:rPr lang="ru-RU" dirty="0"/>
              <a:t>механизма привлечения инвестиций;</a:t>
            </a:r>
          </a:p>
          <a:p>
            <a:r>
              <a:rPr lang="ru-RU" dirty="0" smtClean="0"/>
              <a:t>осуществление </a:t>
            </a:r>
            <a:r>
              <a:rPr lang="ru-RU" dirty="0"/>
              <a:t>постоянного улучшения процесса.</a:t>
            </a:r>
          </a:p>
        </p:txBody>
      </p:sp>
    </p:spTree>
    <p:extLst>
      <p:ext uri="{BB962C8B-B14F-4D97-AF65-F5344CB8AC3E}">
        <p14:creationId xmlns:p14="http://schemas.microsoft.com/office/powerpoint/2010/main" xmlns="" val="21441170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Управление </a:t>
            </a:r>
            <a:r>
              <a:rPr lang="ru-RU" i="1" dirty="0"/>
              <a:t>безопасностью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Процесс управления безопасностью </a:t>
            </a:r>
            <a:r>
              <a:rPr lang="ru-RU" dirty="0"/>
              <a:t>(</a:t>
            </a:r>
            <a:r>
              <a:rPr lang="ru-RU" dirty="0" err="1"/>
              <a:t>Security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) </a:t>
            </a:r>
            <a:r>
              <a:rPr lang="ru-RU" dirty="0" smtClean="0"/>
              <a:t>обеспечивает внедрение</a:t>
            </a:r>
            <a:r>
              <a:rPr lang="ru-RU" dirty="0"/>
              <a:t>, контроль и техническую поддержку инфраструктуры </a:t>
            </a:r>
            <a:r>
              <a:rPr lang="ru-RU" dirty="0" smtClean="0"/>
              <a:t>безопасности, а </a:t>
            </a:r>
            <a:r>
              <a:rPr lang="ru-RU" dirty="0"/>
              <a:t>также разработку и контроль соблюдения стандартов безопасности </a:t>
            </a:r>
            <a:r>
              <a:rPr lang="ru-RU" dirty="0" smtClean="0"/>
              <a:t>существующих</a:t>
            </a:r>
            <a:r>
              <a:rPr lang="ru-RU" dirty="0"/>
              <a:t>, разрабатываемых и планируемых ИТ-сервисов.</a:t>
            </a:r>
          </a:p>
        </p:txBody>
      </p:sp>
    </p:spTree>
    <p:extLst>
      <p:ext uri="{BB962C8B-B14F-4D97-AF65-F5344CB8AC3E}">
        <p14:creationId xmlns:p14="http://schemas.microsoft.com/office/powerpoint/2010/main" xmlns="" val="42461165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Управление безопасностью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Функции процесса управления безопасностью таковы:</a:t>
            </a:r>
          </a:p>
          <a:p>
            <a:r>
              <a:rPr lang="ru-RU" dirty="0" smtClean="0"/>
              <a:t>разработка </a:t>
            </a:r>
            <a:r>
              <a:rPr lang="ru-RU" dirty="0"/>
              <a:t>корпоративной политики безопасности в части </a:t>
            </a:r>
            <a:r>
              <a:rPr lang="ru-RU" dirty="0" smtClean="0"/>
              <a:t>ИС, обеспечение </a:t>
            </a:r>
            <a:r>
              <a:rPr lang="ru-RU" dirty="0"/>
              <a:t>необходимого уровня безопасности в этой области;</a:t>
            </a:r>
          </a:p>
          <a:p>
            <a:r>
              <a:rPr lang="ru-RU" dirty="0" smtClean="0"/>
              <a:t>анализ </a:t>
            </a:r>
            <a:r>
              <a:rPr lang="ru-RU" dirty="0"/>
              <a:t>проблем безопасности и рисков в этой области;</a:t>
            </a:r>
          </a:p>
          <a:p>
            <a:r>
              <a:rPr lang="ru-RU" dirty="0" smtClean="0"/>
              <a:t>аудит </a:t>
            </a:r>
            <a:r>
              <a:rPr lang="ru-RU" dirty="0"/>
              <a:t>безопасности и оценка инцидентов в этой области;</a:t>
            </a:r>
          </a:p>
          <a:p>
            <a:r>
              <a:rPr lang="ru-RU" dirty="0" smtClean="0"/>
              <a:t>установление </a:t>
            </a:r>
            <a:r>
              <a:rPr lang="ru-RU" dirty="0"/>
              <a:t>процедур безопасности, включая защиту от вирусов;</a:t>
            </a:r>
          </a:p>
          <a:p>
            <a:r>
              <a:rPr lang="ru-RU" dirty="0" smtClean="0"/>
              <a:t>выбор </a:t>
            </a:r>
            <a:r>
              <a:rPr lang="ru-RU" dirty="0"/>
              <a:t>систем и инструментов поддержания безопасности;</a:t>
            </a:r>
          </a:p>
          <a:p>
            <a:r>
              <a:rPr lang="ru-RU" smtClean="0"/>
              <a:t>постоянное </a:t>
            </a:r>
            <a:r>
              <a:rPr lang="ru-RU" dirty="0"/>
              <a:t>улучшение процесса.</a:t>
            </a:r>
          </a:p>
        </p:txBody>
      </p:sp>
    </p:spTree>
    <p:extLst>
      <p:ext uri="{BB962C8B-B14F-4D97-AF65-F5344CB8AC3E}">
        <p14:creationId xmlns:p14="http://schemas.microsoft.com/office/powerpoint/2010/main" xmlns="" val="236796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smtClean="0"/>
              <a:t>ITSM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069668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1187460"/>
            <a:ext cx="2855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http://www.inframanager.ru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230428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4875" y="204788"/>
            <a:ext cx="7334250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507949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5252" y="3140968"/>
            <a:ext cx="4050155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38944"/>
          </a:xfrm>
        </p:spPr>
        <p:txBody>
          <a:bodyPr>
            <a:normAutofit/>
          </a:bodyPr>
          <a:lstStyle/>
          <a:p>
            <a:r>
              <a:rPr lang="en-US" dirty="0" smtClean="0"/>
              <a:t>ITSM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107504" y="2276872"/>
            <a:ext cx="5544616" cy="446449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/>
              <a:t>ИнфраМенеджер</a:t>
            </a:r>
            <a:r>
              <a:rPr lang="ru-RU" dirty="0" smtClean="0"/>
              <a:t> </a:t>
            </a:r>
            <a:r>
              <a:rPr lang="ru-RU" b="1" dirty="0" smtClean="0"/>
              <a:t>ITSM</a:t>
            </a:r>
            <a:r>
              <a:rPr lang="ru-RU" dirty="0" smtClean="0"/>
              <a:t> – единственное решение на российском рынке, содержащее в себе полный функционал для постановки всех ИТ-процессов эксплуатации ИТ-сервисов и обеспечивающее быстрое внедрение всех лучших практик организации работы ИТ-службы в организациях любого размера.</a:t>
            </a:r>
          </a:p>
          <a:p>
            <a:r>
              <a:rPr lang="ru-RU" dirty="0" smtClean="0"/>
              <a:t>Настройка системы НЕ требует специальной квалификации и навыков программирования, легко </a:t>
            </a:r>
            <a:r>
              <a:rPr lang="ru-RU" dirty="0" err="1" smtClean="0"/>
              <a:t>кастомизируется</a:t>
            </a:r>
            <a:r>
              <a:rPr lang="ru-RU" dirty="0" smtClean="0"/>
              <a:t> под потребности бизнеса. Благодаря этому, автоматизация ITSM процессов на базе </a:t>
            </a:r>
            <a:r>
              <a:rPr lang="ru-RU" dirty="0" err="1" smtClean="0"/>
              <a:t>ИнфраМенеджера</a:t>
            </a:r>
            <a:r>
              <a:rPr lang="ru-RU" dirty="0" smtClean="0"/>
              <a:t> обеспечивает снижение нагрузки с ИТ-специалистов на 60-70%.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980728"/>
            <a:ext cx="82089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ITSM</a:t>
            </a:r>
            <a:r>
              <a:rPr lang="ru-RU" sz="2000" dirty="0" smtClean="0"/>
              <a:t> система </a:t>
            </a:r>
            <a:r>
              <a:rPr lang="ru-RU" sz="2000" dirty="0" err="1" smtClean="0"/>
              <a:t>ИнфраМенеджер</a:t>
            </a:r>
            <a:r>
              <a:rPr lang="ru-RU" sz="2000" dirty="0" smtClean="0"/>
              <a:t> содержит в себе полный набор инструментов для автоматизации всех ключевых ИТ-задач. Комплексность системы обеспечивается глубокой интегрированностью ее элементов.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83782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239</TotalTime>
  <Words>1549</Words>
  <Application>Microsoft Office PowerPoint</Application>
  <PresentationFormat>Экран (4:3)</PresentationFormat>
  <Paragraphs>241</Paragraphs>
  <Slides>50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Эркер</vt:lpstr>
      <vt:lpstr>ITIL/ITSM − КОНЦЕПТУАЛЬНАЯ ОСНОВА ПРОЦЕССОВ ИС-СЛУЖБЫ </vt:lpstr>
      <vt:lpstr>ИТ-СЕРВИС</vt:lpstr>
      <vt:lpstr>Характеристики ИТ-сервиса</vt:lpstr>
      <vt:lpstr>Функциональные области управления службы ИТ</vt:lpstr>
      <vt:lpstr>Проблемы обеспечения качества ИТ-сервиса при функциональной структуре службы ИТ</vt:lpstr>
      <vt:lpstr>ITIL/ITSM</vt:lpstr>
      <vt:lpstr>ITIL/ITSM</vt:lpstr>
      <vt:lpstr>ITIL/ITSM</vt:lpstr>
      <vt:lpstr>ITIL/ITSM</vt:lpstr>
      <vt:lpstr> Проект ITIL </vt:lpstr>
      <vt:lpstr>Проект ITIL</vt:lpstr>
      <vt:lpstr>Проект ITIL</vt:lpstr>
      <vt:lpstr>Слайд 13</vt:lpstr>
      <vt:lpstr>Основные принципы ITIL</vt:lpstr>
      <vt:lpstr>Преимущества ITIL</vt:lpstr>
      <vt:lpstr>ITIL/ITSM</vt:lpstr>
      <vt:lpstr>ITIL/ITSM</vt:lpstr>
      <vt:lpstr>ITIL/ITSM</vt:lpstr>
      <vt:lpstr>ITIL/ITSM</vt:lpstr>
      <vt:lpstr>Процессы поддержки ИТ-сервисов</vt:lpstr>
      <vt:lpstr>Процесс управления инцидентами</vt:lpstr>
      <vt:lpstr>Процесс управления инцидентами</vt:lpstr>
      <vt:lpstr>Процесс управле-ния инциден-тами</vt:lpstr>
      <vt:lpstr>Процесс управления проблемами</vt:lpstr>
      <vt:lpstr>Процесс управления проблемами</vt:lpstr>
      <vt:lpstr>Процесс управле-ния пробле-мами</vt:lpstr>
      <vt:lpstr>Управление конфигурациями</vt:lpstr>
      <vt:lpstr>Управление изменениями</vt:lpstr>
      <vt:lpstr>Управление изменениями</vt:lpstr>
      <vt:lpstr>Управление изменениями</vt:lpstr>
      <vt:lpstr>Управление релизами</vt:lpstr>
      <vt:lpstr>Управление релизами</vt:lpstr>
      <vt:lpstr>Управление релизами</vt:lpstr>
      <vt:lpstr>Процессы предоставления ИТ-сервисов</vt:lpstr>
      <vt:lpstr>Управление уровнем сервиса</vt:lpstr>
      <vt:lpstr>Управление уровнем сервиса</vt:lpstr>
      <vt:lpstr>Управление уровнем сервиса</vt:lpstr>
      <vt:lpstr>Управление мощностями</vt:lpstr>
      <vt:lpstr>Управление мощностями</vt:lpstr>
      <vt:lpstr>Управление доступностью</vt:lpstr>
      <vt:lpstr>Управление доступностью</vt:lpstr>
      <vt:lpstr>Управление доступностью</vt:lpstr>
      <vt:lpstr>Управление непрерывностью предоставления ИТ-сервисов</vt:lpstr>
      <vt:lpstr>Управление финансами ИТ-службы</vt:lpstr>
      <vt:lpstr>Управление финансами ИТ-службы</vt:lpstr>
      <vt:lpstr>Управление безопасностью</vt:lpstr>
      <vt:lpstr>Управление безопасностью</vt:lpstr>
      <vt:lpstr>ITSM</vt:lpstr>
      <vt:lpstr>Слайд 49</vt:lpstr>
      <vt:lpstr>ITSM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Bedrina</cp:lastModifiedBy>
  <cp:revision>19</cp:revision>
  <dcterms:created xsi:type="dcterms:W3CDTF">2015-01-19T04:08:20Z</dcterms:created>
  <dcterms:modified xsi:type="dcterms:W3CDTF">2015-01-20T08:11:05Z</dcterms:modified>
</cp:coreProperties>
</file>