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8"/>
  </p:notesMasterIdLst>
  <p:sldIdLst>
    <p:sldId id="256" r:id="rId2"/>
    <p:sldId id="258" r:id="rId3"/>
    <p:sldId id="257" r:id="rId4"/>
    <p:sldId id="260" r:id="rId5"/>
    <p:sldId id="261" r:id="rId6"/>
    <p:sldId id="312" r:id="rId7"/>
    <p:sldId id="313" r:id="rId8"/>
    <p:sldId id="314" r:id="rId9"/>
    <p:sldId id="315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8" r:id="rId28"/>
    <p:sldId id="289" r:id="rId29"/>
    <p:sldId id="290" r:id="rId30"/>
    <p:sldId id="291" r:id="rId31"/>
    <p:sldId id="292" r:id="rId32"/>
    <p:sldId id="293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7" r:id="rId54"/>
    <p:sldId id="338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10" r:id="rId70"/>
    <p:sldId id="311" r:id="rId71"/>
    <p:sldId id="339" r:id="rId72"/>
    <p:sldId id="340" r:id="rId73"/>
    <p:sldId id="341" r:id="rId74"/>
    <p:sldId id="342" r:id="rId75"/>
    <p:sldId id="343" r:id="rId76"/>
    <p:sldId id="275" r:id="rId7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Бюджетное планирование и прогнозирование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62400" y="518160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Планирование и прогнозирование как элемент управления социально-экономической системой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Понятие бюджета и бюджетной политики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Бюджет как часть финансового планирования в РФ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Методы и нормы бюджетного планирования и прогнозирования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Принципы бюджетной системы РФ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Бюджетное планирование и его стадии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Понятие бюджета и бюджетной политики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/>
          <a:lstStyle/>
          <a:p>
            <a:pPr marL="0">
              <a:buNone/>
            </a:pPr>
            <a:r>
              <a:rPr lang="ru-RU" sz="3200" b="1" i="1" dirty="0" smtClean="0"/>
              <a:t>     </a:t>
            </a:r>
            <a:r>
              <a:rPr lang="ru-RU" sz="3600" dirty="0" smtClean="0"/>
              <a:t>В Бюджетном Кодексе РФ </a:t>
            </a:r>
            <a:r>
              <a:rPr lang="ru-RU" sz="3600" b="1" i="1" dirty="0" smtClean="0"/>
              <a:t>бюджет</a:t>
            </a:r>
            <a:r>
              <a:rPr lang="ru-RU" sz="3600" dirty="0" smtClean="0"/>
              <a:t> определен как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2800" i="1" dirty="0" smtClean="0"/>
              <a:t>По экономической сущности </a:t>
            </a:r>
            <a:r>
              <a:rPr lang="ru-RU" sz="2800" u="sng" dirty="0" smtClean="0"/>
              <a:t>государственный бюджет</a:t>
            </a:r>
            <a:r>
              <a:rPr lang="ru-RU" sz="2800" dirty="0" smtClean="0"/>
              <a:t> - это денежные отношения, возникающие у государства с юридическими и физическими лицами по поводу распределения национального дохода в связи с образованием и использованием бюджетного фонда, предназначенного для финансирования экономики, социально-культурных мероприятий, нужд обороны и государственного управления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 </a:t>
            </a:r>
            <a:r>
              <a:rPr lang="ru-RU" sz="3600" b="1" i="1" dirty="0" smtClean="0"/>
              <a:t>Бюджетная политика </a:t>
            </a:r>
            <a:r>
              <a:rPr lang="ru-RU" sz="3600" dirty="0" smtClean="0"/>
              <a:t>как целенаправленная деятельность государства по определению основных задач и количественных параметров формирования доходов и расходов бюджета, управления государственным долгом является одним из основных инструментов экономической политики государства</a:t>
            </a: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 Состояние государственных финансов оказывает весьма сильное воздействие на реальную экономику, поэтому динамика основных макроэкономических показателей также может выступать одним и критериев успешности варианта осуществляемой бюджетной политики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600" dirty="0" smtClean="0"/>
              <a:t>      Государственный бюджет, являясь основным финансовым планом государства, главным средством аккумулирования финансовых средств, дает политической власти реальную возможность осуществления властных полномочий, дает государству реальную экономическую и политическую власть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Бюджет, объединяя в себе основные финансовые категории (налоги, государственный кредит, государственные расходы), является ведущим звеном финансовой системы любого государства и играет как важную экономическую, так и политическую роль в любом современном обществе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Для осуществления функций бюджета государство вырабатывает </a:t>
            </a:r>
            <a:r>
              <a:rPr lang="ru-RU" sz="3200" b="1" i="1" dirty="0" smtClean="0"/>
              <a:t>бюджетный механизм</a:t>
            </a:r>
            <a:r>
              <a:rPr lang="ru-RU" sz="3200" dirty="0" smtClean="0"/>
              <a:t>, представляющий собой совокупность форм организации бюджетных отношений, методов мобилизации и использования средств общегосударственного фонда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i="1" dirty="0" smtClean="0"/>
              <a:t>Бюджетный механизм включает в себя: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бюджетную систему страны;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административные органы;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правовые основания в виде законов и постановлений высших органов управления страны;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систему документации и отчетности и прочие реквизиты, необходимые для конкретной деятельности по исполнению доходной и расходной частей бюджета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Использование бюджетного механизма </a:t>
            </a:r>
            <a:r>
              <a:rPr lang="ru-RU" sz="3200" dirty="0" smtClean="0"/>
              <a:t>для регулирования экономики осуществляется посредством маневрирования поступающими в распоряжение государства денежными средствами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dirty="0" smtClean="0"/>
              <a:t>В зависимости от экономического содержания разных групп бюджетных отношений в структуре бюджетного механизма выделяют </a:t>
            </a:r>
            <a:r>
              <a:rPr lang="ru-RU" sz="3200" b="1" i="1" dirty="0" smtClean="0"/>
              <a:t>три звена</a:t>
            </a:r>
            <a:r>
              <a:rPr lang="ru-RU" sz="3200" dirty="0" smtClean="0"/>
              <a:t>: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мобилизации денежных средств в бюджетную систему страны;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расходования бюджетных средств;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межбюджетного распределения и перераспределения финансовых ресурсов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В зависимости от особенностей управления бюджетными отношениями в бюджетном механизме выделяют следующие блоки: </a:t>
            </a:r>
          </a:p>
          <a:p>
            <a:pPr marL="0">
              <a:buNone/>
            </a:pPr>
            <a:r>
              <a:rPr lang="ru-RU" sz="3200" dirty="0" smtClean="0"/>
              <a:t>• бюджетное планирование; </a:t>
            </a:r>
          </a:p>
          <a:p>
            <a:pPr marL="0">
              <a:buNone/>
            </a:pPr>
            <a:r>
              <a:rPr lang="ru-RU" sz="3200" dirty="0" smtClean="0"/>
              <a:t>• бюджетное прогнозирование; </a:t>
            </a:r>
          </a:p>
          <a:p>
            <a:pPr marL="0">
              <a:buNone/>
            </a:pPr>
            <a:r>
              <a:rPr lang="ru-RU" sz="3200" dirty="0" smtClean="0"/>
              <a:t>• бюджетный контроль и т.д.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Бюджетное планирование </a:t>
            </a:r>
            <a:r>
              <a:rPr lang="ru-RU" sz="3200" dirty="0" smtClean="0"/>
              <a:t>- составляющая финансового планирования, позволяющая определить объем, источники и целевое использование бюджетных ресурсов на каждом из уровней управления: федеральном, региональном, муниципальном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400" dirty="0" smtClean="0"/>
              <a:t>     </a:t>
            </a:r>
            <a:r>
              <a:rPr lang="ru-RU" sz="3200" b="1" i="1" dirty="0" smtClean="0"/>
              <a:t>Бюджетное прогнозирование </a:t>
            </a:r>
            <a:r>
              <a:rPr lang="ru-RU" sz="3200" dirty="0" smtClean="0"/>
              <a:t>- это обоснованное, опирающееся на реальные расчеты предположение о направлениях развития бюджета, его возможных доходах и расходах, база бюджетного планирования</a:t>
            </a:r>
            <a:endParaRPr lang="ru-RU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Бюджетный контроль </a:t>
            </a:r>
            <a:r>
              <a:rPr lang="ru-RU" sz="3200" dirty="0" smtClean="0"/>
              <a:t>- составная часть государственного финансового контроля, посредством которого обеспечивается проверка правильности формирования и использования бюджетных средств</a:t>
            </a:r>
            <a:endParaRPr lang="ru-RU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На бюджетный механизм оказывает влияние бюджетное устройство страны.   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Функционирование государственного бюджета происходит посредством особых экономических форм, отражающих отдельные этапы перераспределения стоимости, - доходов и расходов бюджета. Эти экономические категории различны по своим функциональным характеристикам и будут рассмотрены далее</a:t>
            </a: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b="1" i="1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 играет важную экономическую, социальную и политическую роль в воспроизводственном процессе, является инструментом воздействия на развитие экономики и социальной сферы, выступая ускорителем, а иногда тормозом социально-экономического развития общества. Он представляет собой основной финансовый план страны, утверждаемым Федеральным Собранием РФ как закон. Через него мобилизуются средства предприятий различных форм собственности и часть доходов населения. Они направляются на финансирование экономики, социально-культурных мероприятий, укрепление обороноспособности страны, содержание органов государственного управления, создание государственных материальных и финансовых резервов, финансовую поддержку бюджетов субъектов федерации, погашение и обслуживание государственного долга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dirty="0" smtClean="0"/>
              <a:t>     В современных условиях наибольшим приоритетом пользуются агропромышленный, топливно-энергетический, военно-промышленный комплекс и транспорт. В расходах на национальную экономику более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60% </a:t>
            </a:r>
            <a:r>
              <a:rPr lang="ru-RU" dirty="0" smtClean="0"/>
              <a:t>составляют дотации приоритетным отраслям экономики. </a:t>
            </a:r>
          </a:p>
          <a:p>
            <a:pPr marL="0">
              <a:buNone/>
            </a:pPr>
            <a:r>
              <a:rPr lang="ru-RU" dirty="0" smtClean="0"/>
              <a:t>     Большое значение имеет социальная направленность бюджетных расходов. Приоритетом социальной политики РФ является государственная поддержка наименее защищенных слоев населения (пенсионеров, инвалидов, малообеспеченных семей), а также стабилизация финансирования учреждений здравоохранения, образования и культуры. </a:t>
            </a:r>
          </a:p>
          <a:p>
            <a:pPr marL="0">
              <a:buNone/>
            </a:pPr>
            <a:r>
              <a:rPr lang="ru-RU" dirty="0" smtClean="0"/>
              <a:t>     Государственный бюджет влияет на размеры частных накоплений, определение структуры доходов предприятий и реальные доходы населения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 </a:t>
            </a:r>
            <a:r>
              <a:rPr lang="ru-RU" sz="3200" b="1" i="1" dirty="0" smtClean="0"/>
              <a:t>Бюджетное устройство </a:t>
            </a:r>
            <a:r>
              <a:rPr lang="ru-RU" sz="3200" dirty="0" smtClean="0"/>
              <a:t>определяет организацию государственного бюджета и бюджетной системы страны, взаимоотношения между её отдельными звеньями, правовые основы функционирования бюджетов, входящих в бюджетную систему, состав и структуру бюджетов, процедурные стороны формирования и использования бюджетных средств и др. Бюджетное устройство базируется на государственном устройстве страны</a:t>
            </a:r>
            <a:endParaRPr lang="ru-RU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b="1" i="1" dirty="0" smtClean="0"/>
              <a:t>     </a:t>
            </a:r>
            <a:r>
              <a:rPr lang="ru-RU" sz="3200" dirty="0" smtClean="0"/>
              <a:t>К сожалению, БК РФ не дает определения бюджетного устройства, что свидетельствует о недопонимании взаимосвязи бюджетных категорий и их недооценке. </a:t>
            </a:r>
          </a:p>
          <a:p>
            <a:pPr marL="0">
              <a:buNone/>
            </a:pPr>
            <a:r>
              <a:rPr lang="ru-RU" sz="3200" dirty="0" smtClean="0"/>
              <a:t>     В ранее действовавшем федеральном законе «Об основах бюджетного устройства и бюджетного процесса в РФ» понятие бюджетного устройства трактовалось как: </a:t>
            </a:r>
            <a:r>
              <a:rPr lang="ru-RU" sz="3200" b="1" i="1" dirty="0" smtClean="0"/>
              <a:t>«организация бюджетной системы и принципы ее построения»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0292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i="1" dirty="0" smtClean="0"/>
              <a:t>     </a:t>
            </a:r>
            <a:r>
              <a:rPr lang="ru-RU" sz="3200" dirty="0" smtClean="0"/>
              <a:t>Основы бюджетного устройства определяются формой государственного и административного устройства страны, действующими в ней основными законодательными актами, ролью бюджета в общественном воспроизводстве и социальных процессах. По степени распределения власти между центром и административно-территориальными образованиями все государства подразделяются на унитарные, федеративные и конфедеративные</a:t>
            </a:r>
            <a:endParaRPr lang="ru-RU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700" dirty="0" smtClean="0"/>
              <a:t>     </a:t>
            </a:r>
            <a:r>
              <a:rPr lang="ru-RU" sz="2700" b="1" i="1" dirty="0" smtClean="0"/>
              <a:t>Унитарное (единое) государство </a:t>
            </a:r>
            <a:r>
              <a:rPr lang="ru-RU" sz="2700" dirty="0" smtClean="0"/>
              <a:t>- это форма государственного устройства, при которой административно-территориальные образования не имеют собственной государственности или автономии. В стране действуют единая конституция, общие для всех систем права и единые органы власти, централизованное управление экономическими, социальными и политическими процессами в государстве. Бюджетная система унитарного государства состоит из двух звеньев - государственного и местных бюджетов (например: Азербайджан, Великобритания, Венгрия, Греция, Израиль, Казахстан, Нидерланды, Северная и Южная Корея, Сингапур, Финляндия, Швеция и др.)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b="1" i="1" dirty="0" smtClean="0"/>
              <a:t>     Федеративное (объединенное) государство</a:t>
            </a:r>
            <a:r>
              <a:rPr lang="ru-RU" sz="2800" dirty="0" smtClean="0"/>
              <a:t> - это форма государственного устройства, при которой государственные образования или административно- территориальные образования, входящие в государство, имеют собственную государственность и обладают определенной политической самостоятельностью в пределах, распределенных между ними и центром компетенций. Бюджетная система федеративных государств трехзвенная и состоит из федеративного (федерального) бюджета, бюджетов членов (субъектов) федерации и местных бюджетов (например: США, Австралия, Австрия, ФРГ, Аргентина, Бразилия, Канада, Индия, Швейцария, ОАЭ, РФ, Бельгия и др.)</a:t>
            </a:r>
            <a:endParaRPr lang="ru-RU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i="1" dirty="0" smtClean="0"/>
              <a:t>     </a:t>
            </a:r>
            <a:r>
              <a:rPr lang="ru-RU" sz="3000" b="1" i="1" dirty="0" smtClean="0"/>
              <a:t>Конфедеративное (союзное) государство</a:t>
            </a:r>
            <a:r>
              <a:rPr lang="ru-RU" sz="3000" dirty="0" smtClean="0"/>
              <a:t> - это постоянный союз суверенных государств, созданный для достижения политических или военных целей. Бюджет такого государства формируется из взносов входящих в конфедерацию государств. У государств - членов конфедерации - действуют свои бюджетные и налоговые системы (например: Федерация Боснии и Герцеговины, Европейский Союз (хотя законодательно не закреплено), Союз России и Белоруссии)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buNone/>
            </a:pPr>
            <a:r>
              <a:rPr lang="ru-RU" dirty="0" smtClean="0"/>
              <a:t>     </a:t>
            </a:r>
            <a:r>
              <a:rPr lang="ru-RU" sz="3600" dirty="0" smtClean="0"/>
              <a:t>Составляющей частью бюджетного устройства России является </a:t>
            </a:r>
            <a:r>
              <a:rPr lang="ru-RU" sz="3600" b="1" i="1" dirty="0" smtClean="0"/>
              <a:t>бюджетная система</a:t>
            </a:r>
            <a:endParaRPr lang="ru-RU" sz="3600" b="1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181600"/>
          </a:xfrm>
        </p:spPr>
        <p:txBody>
          <a:bodyPr>
            <a:noAutofit/>
          </a:bodyPr>
          <a:lstStyle/>
          <a:p>
            <a:pPr marL="0" lv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Бюджетный кодекс РФ (далее БК РФ) даёт следующее определение </a:t>
            </a:r>
            <a:r>
              <a:rPr lang="ru-RU" sz="3200" b="1" i="1" dirty="0" smtClean="0"/>
              <a:t>бюджетной системы</a:t>
            </a:r>
            <a:r>
              <a:rPr lang="ru-RU" sz="3200" dirty="0" smtClean="0"/>
              <a:t>: «Основанная на экономических отношениях и государственном устройстве РФ,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фондов»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/>
              <a:t>Бюджетная сист</a:t>
            </a:r>
            <a:r>
              <a:rPr lang="ru-RU" sz="2800" dirty="0" smtClean="0"/>
              <a:t>ема - главное звено финансовой системы государства. Бюджетная система РФ нуждается в дальнейшем совершенствовании. Например, в ней не урегулированы проблемы межбюджетных отношений. Для построения бюджетной системы РФ по типу бюджетных систем демократических государств огромное значение имеет соблюдение принципов организации бюджетной системы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925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Бюджетная система РФ состоит из бюджетов трех уровней: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первый уровень - федеральный бюджет РФ и бюджеты государственных внебюджетных фондов;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второй уровень - бюджеты субъектов РФ (по Конституции РФ в бюджетную систему входят - 85 бюджетов, из них: 22 республиканских бюджета, 9 краевых и 46 областных бюджетов, 4 окружных бюджета автономных округов, бюджет автономной Еврейской области, городские бюджеты Москвы, Санкт-Петербурга и Севастополя) и бюджеты территориальных государственных внебюджетных фондов;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третий уровень - местные бюджеты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Свод бюджетов всех уровней составляет </a:t>
            </a:r>
            <a:r>
              <a:rPr lang="ru-RU" sz="3000" b="1" dirty="0" smtClean="0"/>
              <a:t>консолидированный бюджет РФ</a:t>
            </a:r>
            <a:r>
              <a:rPr lang="ru-RU" sz="3000" dirty="0" smtClean="0"/>
              <a:t>. 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dirty="0" smtClean="0"/>
              <a:t>Консолидированный бюджет субъекта РФ </a:t>
            </a:r>
            <a:r>
              <a:rPr lang="ru-RU" sz="3000" dirty="0" smtClean="0"/>
              <a:t>составляют бюджет самого субъекта РФ и свод бюджетов, находящихся на его территории муниципальных образований.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dirty="0" smtClean="0"/>
              <a:t>Консолидированный бюджет РФ </a:t>
            </a:r>
            <a:r>
              <a:rPr lang="ru-RU" sz="3000" dirty="0" smtClean="0"/>
              <a:t>- включает федеральный бюджет и консолидированные бюджеты субъектов РФ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Консолидированный бюджет позволяет получить полное представление обо всех доходах и расходах региона или Федерации в целом, он не утверждается, т.е. не имеет правовой нагрузки и служит для аналитических и статистических целей.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Он используется в бюджетном планировании и прогнозировании и разрабатывается одновременно с проектом бюджета соответствующего уровня. Его количественные характеристики служат для подтверждения реальности и обоснованности показателей бюджетов всех уровней бюджетной системы</a:t>
            </a:r>
            <a:endParaRPr lang="ru-RU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Бюджет как часть финансового планирования в РФ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Бюджетное планирование является составной частью финансового планирования и одним из важнейших инструментов государственного регулирования экономики</a:t>
            </a:r>
            <a:endParaRPr lang="ru-RU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b="1" i="1" dirty="0" smtClean="0"/>
              <a:t>      Экономическая сущность бюджетного планирования </a:t>
            </a:r>
            <a:r>
              <a:rPr lang="ru-RU" sz="3600" dirty="0" smtClean="0"/>
              <a:t>состоит в централизованном распределении и перераспределении ВВП и национального дохода между звеньями финансовой системы на основе общегосударственной программы социально-экономического развития страны</a:t>
            </a:r>
            <a:endParaRPr lang="ru-RU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Основой бюджетного планирования является </a:t>
            </a:r>
            <a:r>
              <a:rPr lang="ru-RU" sz="3600" b="1" i="1" dirty="0" smtClean="0"/>
              <a:t>бюджетное прогнозирование</a:t>
            </a:r>
            <a:r>
              <a:rPr lang="ru-RU" sz="3600" dirty="0" smtClean="0"/>
              <a:t>, под которым понимается процесс составления прогнозов (предположений) о возможных состояниях бюджета в будущем</a:t>
            </a:r>
            <a:endParaRPr lang="ru-RU" sz="3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 Бюджетное планирование базируется на бюджетном прогнозировании и показателях социально-экономического развития страны и ее территорий</a:t>
            </a:r>
            <a:endParaRPr lang="ru-RU" sz="3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991600" cy="6705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300" b="1" dirty="0" smtClean="0"/>
              <a:t>Основные задачи бюджетного планирования: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определение общего объема бюджетных ресурсов и их распределение по отдельным министерствам и ведомствам, конкретным бюджетополучателям;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определение необходимых пропорций между централизованными и децентрализованными финансовыми ресурсами;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выявление финансовых резервов государства и муниципальных органов власти;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расчет доходов и расходов бюджетов с разбивкой по статьям и временным периодам;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обеспечение сбалансированности бюджетов или источников покрытия их дефицитов (определение направлений расходования </a:t>
            </a:r>
            <a:r>
              <a:rPr lang="ru-RU" sz="2300" dirty="0" err="1" smtClean="0"/>
              <a:t>профицитов</a:t>
            </a:r>
            <a:r>
              <a:rPr lang="ru-RU" sz="2300" dirty="0" smtClean="0"/>
              <a:t>);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бюджетное регулирование;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300" dirty="0" smtClean="0"/>
              <a:t>государственный финансовый контроль за ходом выполнения бюджета</a:t>
            </a:r>
            <a:endParaRPr lang="ru-RU" sz="2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 Бюджетное планирование и прогнозирование осуществляют соответствующие органы государственной власти и финансовые органы: Министерство финансов Российской Федерации, территориальные финансовые органы, налоговые органы, бюджетополучатели</a:t>
            </a:r>
            <a:endParaRPr lang="ru-RU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Методы и нормы бюджетного планирования и прогнозирования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Важнейшая составная часть финансового планирования - бюджетное планирование, подчиненное требованиям финансовой политики государства</a:t>
            </a:r>
            <a:endParaRPr lang="ru-RU" sz="3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Экономическая сущность бюджетного планирования</a:t>
            </a:r>
            <a:r>
              <a:rPr lang="ru-RU" sz="3200" dirty="0" smtClean="0"/>
              <a:t> состоит в централизованном распределении и перераспределении ВВП и национального дохода между звеньями финансовой системы на основе общенационального плана социально-экономического развития страны в процессе составления и исполнения бюджетов разного уровня</a:t>
            </a:r>
            <a:endParaRPr lang="ru-RU" sz="3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Бюджетное планирование включает бюджетный процесс как порядок составления и исполнения бюджета, его нормативно-правовую и организационную основу, а также вопросы теории и методологии составления бюджета страны</a:t>
            </a:r>
            <a:endParaRPr lang="ru-RU" sz="3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Основы бюджетного планирования определяются конституцией РФ, Бюджетным кодексом РФ и другими законодательными актами страны</a:t>
            </a:r>
            <a:endParaRPr lang="ru-RU" sz="3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 Особое место в бюджетном планировании занимает перспективное финансовое планирование. </a:t>
            </a:r>
          </a:p>
          <a:p>
            <a:pPr marL="0">
              <a:buNone/>
            </a:pPr>
            <a:r>
              <a:rPr lang="ru-RU" sz="3200" dirty="0" smtClean="0"/>
              <a:t>      Перспективный финансовый план разрабатывается на три года на основе показателей бюджета. С перспективным финансовым планированием и сводным финансовым планированием тесно связано бюджетное прогнозирование</a:t>
            </a:r>
            <a:endParaRPr lang="ru-RU" sz="3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Важнейшее условие успешного ведения хозяйства на любом уровне - это постоянное совершенствование методов его управления. В отличие от сводного финансового планирования, осуществляемого на более длительный период, бюджетное прогнозирование является адресным и рассчитано на бюджетный период, т.е. на один год</a:t>
            </a:r>
            <a:endParaRPr lang="ru-RU" sz="3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Под </a:t>
            </a:r>
            <a:r>
              <a:rPr lang="ru-RU" sz="3200" b="1" i="1" dirty="0" smtClean="0"/>
              <a:t>прогнозом развития бюджета </a:t>
            </a:r>
            <a:r>
              <a:rPr lang="ru-RU" sz="3200" dirty="0" smtClean="0"/>
              <a:t>подразумевается комплекс оценок возможных путей развития его доходной и расходной частей. Цель бюджетного планирования: на основе сложившихся тенденций, конкретных социально-экономических условий и перспективных оценок разработать и обосновать оптимальные пути развития бюджета и на этой основе дать предложение по его укреплению</a:t>
            </a:r>
            <a:endParaRPr lang="ru-RU" sz="3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Своевременный учет результатов прогнозирования бюджета является важным условием для принятия наиболее эффективных мер в финансовой политике государства и регионов</a:t>
            </a:r>
            <a:endParaRPr lang="ru-RU" sz="3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При разработке прогноза развития бюджета могут быть использованы различные методы: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ru-RU" b="1" i="1" dirty="0" smtClean="0"/>
              <a:t>Метод экстраполяции</a:t>
            </a:r>
            <a:r>
              <a:rPr lang="ru-RU" dirty="0" smtClean="0"/>
              <a:t> - составление перспективы, исходя из практики предшествующих периодов. Однако данный метод пригоден для прогнозирования лишь некоторых статей расходов и доходов бюджета, имеющих более или менее стабильный характер.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b="1" i="1" dirty="0" smtClean="0"/>
              <a:t>Метод экспертных оценок</a:t>
            </a:r>
            <a:r>
              <a:rPr lang="ru-RU" dirty="0" smtClean="0"/>
              <a:t> - прогноз, строящийся на базе оценок, сделанных и обоснованных компетентными специалистами в отдельных отраслях науки и народного хозяйства. Основным недостатком является субъективизм</a:t>
            </a:r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>
              <a:buNone/>
            </a:pPr>
            <a:r>
              <a:rPr lang="ru-RU" sz="3600" dirty="0" smtClean="0"/>
              <a:t>При прогнозировании проекта бюджета обычно используются два метода одновременно</a:t>
            </a:r>
            <a:endParaRPr lang="ru-RU" sz="3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Основными методами планирования бюджетных расходов являются: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181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200" dirty="0" smtClean="0"/>
              <a:t>Программно-целевой - заключается в системном планировании предоставления бюджетных средств в соответствии с утвержденными целевыми программами, составляемыми для осуществления экономических и социальных задач. Этот метод планирования финансовых ресурсов способствует соблюдению единого подхода к формированию и рациональному распределению фондов финансовых ресурсов по конкретным программам и проектам, и их концентрации и целевому использованию, улучшению контроля. Объем средств, выделяемых для осуществления мероприятий и проектов, определяется на основе сметного порядка планирования и финансирования. В основе расчетов смет бюджетных учреждений лежат объемные показатели деятельности (число коек, учащихся, групп, классов и т.д.), время функционирования учреждения и финансовые нормы.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Нормативный - используется в основном при планировании средств на финансирование бюджетных мероприятий и бюджетных учреждений. Нормы устанавливаются законодательными и нормативными актами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/>
              <a:t>Нормы могут быть: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денежным выражением натуральных показателей удовлетворения социальных потребностей (например, нормы расходов на питание в бюджетных учреждениях, обеспечение их медикаментами, мягким инвентарем и др.),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нормы индивидуальных выплат (например, ставка заработной платы, размеры пособий, стипендий и т. д.);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нормы, в основе которых лежат средние статистические величины расходов за ряд лет, а также материально - финансовые возможности общества в конкретном периоде (например, нормы на содержание помещений, учебных расходов и т, д.)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1" dirty="0" smtClean="0"/>
              <a:t>Нормы могут быть: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b="1" i="1" dirty="0" smtClean="0"/>
              <a:t>обязательными</a:t>
            </a:r>
            <a:r>
              <a:rPr lang="ru-RU" sz="3200" dirty="0" smtClean="0"/>
              <a:t> (устанавливаются Правительством или территориальными органами власти);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b="1" i="1" dirty="0" err="1" smtClean="0"/>
              <a:t>факультaтивными</a:t>
            </a:r>
            <a:r>
              <a:rPr lang="ru-RU" sz="3200" dirty="0" smtClean="0"/>
              <a:t> (устанавливаются ведомствами)</a:t>
            </a:r>
            <a:endParaRPr lang="ru-RU" sz="32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algn="ctr">
              <a:spcBef>
                <a:spcPts val="1800"/>
              </a:spcBef>
              <a:buNone/>
            </a:pPr>
            <a:r>
              <a:rPr lang="ru-RU" sz="3600" b="1" i="1" dirty="0" smtClean="0"/>
              <a:t>Бюджетные нормы могут быть: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600" b="1" i="1" dirty="0" smtClean="0"/>
              <a:t> </a:t>
            </a:r>
            <a:r>
              <a:rPr lang="ru-RU" sz="3600" b="1" i="1" dirty="0" err="1" smtClean="0"/>
              <a:t>пpocтыми</a:t>
            </a:r>
            <a:r>
              <a:rPr lang="ru-RU" sz="3600" dirty="0" smtClean="0"/>
              <a:t> (для отдельных видов расходов);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600" b="1" i="1" dirty="0" smtClean="0"/>
              <a:t> укрупненными</a:t>
            </a:r>
            <a:r>
              <a:rPr lang="ru-RU" sz="3600" dirty="0" smtClean="0"/>
              <a:t> (для совокупности расходов или для учреждения в целом)</a:t>
            </a:r>
            <a:endParaRPr lang="ru-RU" sz="3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770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/>
              <a:t>      На основе натуральных показателей (численность обслуживаемых лиц, площадь помещения и т. д.) и финансовых норм составляются бюджетные сметы расходов, которые могут быть следующими: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индивидуальными - составляются для отдельного учреждения или отдельного мероприятия;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общими - составляются для группы однотипных учреждений или мероприятий;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на централизованные мероприятия - разрабатываются ведомствами для финансирования мероприятий, осущест­вляемых в централизованном порядке (закупка оборудо­вания, строительство, ремонт и т: д.);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сводными - объединяют и индивидуальные сметы и сметы на централизованные мероприятия, т. е. это сметы в целом по ведомству</a:t>
            </a:r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62500" lnSpcReduction="2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Бюджетная система функционирует на основе принципов, изложенных в БК РФ (гл. 5). 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Бюджетная система РФ основана на принципах: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единства бюджетной системы РФ;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разграничения доходов, расходов и источников финансирования дефицитов бюджетов между бюджетами бюджетной системы РФ;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самостоятельности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равенства бюджетных прав субъектов РФ, муниципальных образований;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полноты отражения доходов, расходов и источников финансирования дефицитов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сбалансированности бюджета;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результативности и эффективности использования бюджетных средств;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общего (совокупного) покрытия расходов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прозрачности (открытости);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достоверности бюджета;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адресности и целевого характера бюджетных средств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подведомственности расходов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единства кассы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Принцип </a:t>
            </a:r>
            <a:r>
              <a:rPr lang="ru-RU" b="1" i="1" dirty="0" smtClean="0"/>
              <a:t>единства бюджетной системы </a:t>
            </a:r>
            <a:r>
              <a:rPr lang="ru-RU" dirty="0" smtClean="0"/>
              <a:t>означает единство бюджетного законодательства РФ, принципов организации и функционирования бюджетной системы, форм бюджет ной документации и бюджетной отчетности, бюджетной классификации бюджетной системы, санкций за нарушение бюджетного законодательства, единый порядок установления и исполнения расходных обязательств, формирования доходов и осуществления расходов бюджетов бюджетной системы, ведения бюджетного учета и составления бюджетной отчетности бюджетов бюджетной системы РФ и бюджетных учреждений, единство порядка исполнения судебных актов по обращению взыскания на средства бюджетов бюджетной системы РФ</a:t>
            </a:r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разграничения доходов, расходов и источников финансирования дефицитов бюджетов между бюджетами бюджетной системы РФ</a:t>
            </a:r>
            <a:r>
              <a:rPr lang="ru-RU" dirty="0" smtClean="0"/>
              <a:t> означает закрепление в соответствии с законодательством доходов, расходов и источников финансирования дефицитов бюджетов за бюджетами бюджетной системы РФ, а также определение полномочий органов государственной власти (органов местного самоуправления) и органов управления государственными внебюджетными фондами по формированию доходов бюджетов, источников финансирования дефицитов бюджетов и установлению и исполнению расходных обязательств публично-правовых образований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b="1" i="1" dirty="0" smtClean="0"/>
              <a:t>Принцип самостоятельности бюджетов означает: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право и обязанность органов государственной власти и органов местного самоуправления самостоятельно обеспечивать сбалансированность соответствующих бюджетов и эффективность использования бюджетных средств, осуществлять бюджетный процесс, предоставлять средства из бюджета на исполнение расходных обязательств в форме межбюджетных трансфертов;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право органов государственной власти и органов местного самоуправления устанавливать в соответствии с законодательством РФ о налогах и сборах налоги и сборы, доходы от которых подлежат зачислению в соответствующие бюджеты бюджетной системы РФ; определять формы и направления расходования средств бюджетов;</a:t>
            </a: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3100" dirty="0" smtClean="0"/>
              <a:t>недопустимость установления расходных обязательств, подлежащих исполнению за счет доходов и источников финансирования дефицитов других бюджетов бюджетной системы РФ, а также расходных обязательств, подлежащих исполнению одновременно за счет средств двух и более бюджетов бюджетной системы РФ;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100" dirty="0" smtClean="0"/>
              <a:t> недопустимость введения в действие в течение текущего финансового года органами государственной власти и органами местного самоуправления изменений бюджетного законодательства РФ, приводящих к увеличению расходов и (или) снижению доходов других бюджетов бюджетной системы РФ без внесения изменений в законы (решения) о соответствующих бюджетах; изъятия дополнительных доходов, экономии по расходам бюджетов, полученных в результате эффективного исполнения бюджетов</a:t>
            </a:r>
            <a:endParaRPr lang="ru-RU" sz="31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/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равенства бюджетных прав субъектов РФ, муниципальных образований</a:t>
            </a:r>
            <a:r>
              <a:rPr lang="ru-RU" dirty="0" smtClean="0"/>
              <a:t> означает определение бюджетных полномочий органов государственной власти субъектов РФ и органов местного самоуправления, установление и исполнение расходных обязательств, формирование налоговых и неналоговых доходов бюджетов субъектов РФ и местных бюджетов, определение объема, форм и порядка предоставления межбюджетных трансфертов в соответствии с едиными принципами и требованиями</a:t>
            </a:r>
            <a:endParaRPr lang="ru-RU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полноты отражения доходов, расходов и источников финансирования дефицитов бюджетов </a:t>
            </a:r>
            <a:r>
              <a:rPr lang="ru-RU" sz="3200" dirty="0" smtClean="0"/>
              <a:t>означает, что все доходы, расходы и источники финансирования дефицитов бюджетов в обязательном порядке и в полном объеме отражаются в соответствующих бюджетах</a:t>
            </a:r>
            <a:endParaRPr lang="ru-RU" sz="32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сбалансированности бюджета </a:t>
            </a:r>
            <a:r>
              <a:rPr lang="ru-RU" sz="3200" dirty="0" smtClean="0"/>
              <a:t>означает, что объем предусмотренных бюджетом расходов должен соответствовать суммарному объему доходов бюджета и поступлений из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b="1" i="1" dirty="0" smtClean="0"/>
              <a:t>     Принцип результативности и эффективности использования бюджетных средств</a:t>
            </a:r>
            <a:r>
              <a:rPr lang="ru-RU" sz="2800" dirty="0" smtClean="0"/>
              <a:t> означает, что при составлении и исполнении бюджетов участники бюджетного процесса в рамках установленных им бюджетных полномочий должны исходить из необходимости достижения заданных результатов с использованием наименьшего объема средств или достижения наилучшего результата с использованием определенного бюджетом объема средств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8674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800" b="1" i="1" dirty="0" smtClean="0"/>
              <a:t>     Принцип общего (совокупного) покрытия расходов бюджетов </a:t>
            </a:r>
            <a:r>
              <a:rPr lang="ru-RU" sz="2800" dirty="0" smtClean="0"/>
              <a:t>означает, что расходы бюджета не могут быть увязаны с определенными доходами бюджета и источниками финансирования дефицита бюджета, кроме: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и субсидий, полученных из других бюджетов бюджетной системы РФ;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средств целевых иностранных кредитов (заимствований);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добровольных взносов, пожертвований, средств самообложения граждан;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расходов бюджета, осуществляемых в соответствии с международными договорами (соглашениями) с участием РФ;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расходов бюджета, осуществляемых за пределами территории РФ;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отдельных видов неналоговых доходов, предлагаемых к введению (отражению в бюджете) начиная с очередного финансового года</a:t>
            </a:r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прозрачности (открытости) </a:t>
            </a:r>
            <a:r>
              <a:rPr lang="ru-RU" dirty="0" smtClean="0"/>
              <a:t>означает: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обязательное опубликование в средствах массовой информации утвержденных бюджетов и отчетов об их исполнении, полноту представления информации о ходе исполнения бюджетов, а также доступность иных сведений о бюджетах;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обязательную открытость для общества и средств массовой информации проектов бюджетов, внесенных в законодательные (представительные) органы государственной власти (представительные органы муниципальных образований), процедур рассмотрения и принятия решений по проектам бюджетов;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стабильность и (или) преемственность бюджетной классификации РФ, а также обеспечение сопоставимости показателей бюджета отчетного, текущего и очередного финансового года (очередного финансового года и планового периода). </a:t>
            </a:r>
          </a:p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Секретные статьи могут утверждаться только в составе федерального бюджета</a:t>
            </a:r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smtClean="0"/>
              <a:t>Принцип достоверности бюджета </a:t>
            </a:r>
            <a:r>
              <a:rPr lang="ru-RU" sz="3200" dirty="0" smtClean="0"/>
              <a:t>означает надежность показателей прогноза социально-экономического развития соответствующей территории и реалистичность расчета доходов и расходов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адресности и целевого характера бюджетных средств</a:t>
            </a:r>
            <a:r>
              <a:rPr lang="ru-RU" sz="3200" dirty="0" smtClean="0"/>
              <a:t> означает, что бюджетные ассигнования и лимиты бюджетных обязательств доводятся до конкретных получателей бюджетных средств с указанием цели их использования</a:t>
            </a:r>
            <a:endParaRPr lang="ru-RU" sz="3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подведомственности расходов бюджетов </a:t>
            </a:r>
            <a:r>
              <a:rPr lang="ru-RU" sz="3200" dirty="0" smtClean="0"/>
              <a:t>означает, что получатели бюджетных средств вправе получать бюджетные ассигнования и лимиты бюджетных обязательств только от главного распорядителя (распорядителя) бюджетных средств, в ведении которого они находятся</a:t>
            </a:r>
            <a:endParaRPr lang="ru-RU" sz="32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единства кассы </a:t>
            </a:r>
            <a:r>
              <a:rPr lang="ru-RU" sz="3200" dirty="0" smtClean="0"/>
              <a:t>означает зачисление всех кассовых поступлений и осуществление всех кассовых выплат с единого счета бюджета, за исключением операций по исполнению бюджетов, осуществляемых за пределами территории соответственно РФ, субъекта РФ, муниципального образования, а также операций, осуществляемых в соответствии с валютным законодательством РФ</a:t>
            </a:r>
            <a:endParaRPr lang="ru-RU" sz="3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000" dirty="0" smtClean="0"/>
              <a:t>     </a:t>
            </a:r>
            <a:r>
              <a:rPr lang="ru-RU" sz="3200" dirty="0" smtClean="0"/>
              <a:t>Следует обратить внимание, что из всех перечисленных принципов только принципы единства, самостоятельности и разграничения доходов и расходов между уровнями бюджетной системы можно отнести к принципам построения системы. Именно они определяют бюджетную систему как единое целое</a:t>
            </a:r>
            <a:endParaRPr lang="ru-RU" sz="32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rmAutofit fontScale="85000" lnSpcReduction="10000"/>
          </a:bodyPr>
          <a:lstStyle/>
          <a:p>
            <a:pPr marL="0">
              <a:buNone/>
            </a:pPr>
            <a:r>
              <a:rPr lang="ru-RU" sz="3600" dirty="0" smtClean="0"/>
              <a:t>     </a:t>
            </a:r>
            <a:r>
              <a:rPr lang="ru-RU" sz="3600" b="1" i="1" dirty="0" smtClean="0"/>
              <a:t>Бюджетное планирование </a:t>
            </a:r>
            <a:r>
              <a:rPr lang="ru-RU" sz="3600" dirty="0" smtClean="0"/>
              <a:t>- важнейшая составная часть финансового планирования, подчиненная требованиям финансовой политики государства</a:t>
            </a:r>
          </a:p>
          <a:p>
            <a:pPr marL="0">
              <a:buNone/>
            </a:pPr>
            <a:r>
              <a:rPr lang="ru-RU" sz="3600" dirty="0" smtClean="0"/>
              <a:t>     Его экономическая сущность заключается в централизованном распределении и перераспределении стоимости общественного продукта и национального дохода между звеньями финансовой системы на основе государственной социально-экономической программы развития страны в процессе становления и исполнения бюджетов и внебюджетных фондов разного уровня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04800"/>
            <a:ext cx="424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spcAft>
                <a:spcPts val="600"/>
              </a:spcAft>
              <a:buClrTx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Бюджетное планирование и его стадии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382000" cy="5867400"/>
          </a:xfrm>
        </p:spPr>
        <p:txBody>
          <a:bodyPr/>
          <a:lstStyle/>
          <a:p>
            <a:pPr marL="0">
              <a:buNone/>
            </a:pPr>
            <a:r>
              <a:rPr lang="ru-RU" sz="3000" dirty="0" smtClean="0"/>
              <a:t>     Бюджетное планирование осуществляется уполномоченными законом органами государственной власти и включает в себя бюджетный процесс, его нормативно-правовую базу и организационную основу, а также вопросы теории и методологии составления бюджетов государства. В качестве принципов бюджетного планирования выделяют, в частности, единство правового регулирования, непрерывность планирования годового бюджета, балансовый метод и др.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60960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/>
              <a:t>Стадии бюджетного планирования:</a:t>
            </a:r>
          </a:p>
          <a:p>
            <a:pPr marL="514350" indent="-514350">
              <a:buClrTx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Осуществляется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сводное бюджетное планирование, в ходе которого определяются основные направления, пути и способы мобилизации финансовых ресурсов, изыскиваются возможности для увязки намечаемых, доходов и расходов на предстоящий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marL="514350" indent="-514350">
              <a:buClrTx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Производится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адресное бюджетное планирование, т.е. устанавливаются конкретные связи с бюджетом отраслей народного хозяйства, непроизводственной сферы и других расходов. Здесь же определяются поступления в бюджет по каждому виду налогов и сборов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 smtClean="0"/>
              <a:t>Перед бюджетным планированием выдвигаются следующие основные задачи:</a:t>
            </a:r>
          </a:p>
          <a:p>
            <a:pPr lvl="0">
              <a:buClrTx/>
              <a:buFont typeface="Wingdings" pitchFamily="2" charset="2"/>
              <a:buChar char="q"/>
            </a:pPr>
            <a:r>
              <a:rPr lang="ru-RU" dirty="0" smtClean="0"/>
              <a:t> установление </a:t>
            </a:r>
            <a:r>
              <a:rPr lang="ru-RU" dirty="0" smtClean="0"/>
              <a:t>общего объема финансовых ресурсов и их распределение по отдельным направлениям, </a:t>
            </a:r>
            <a:r>
              <a:rPr lang="ru-RU" dirty="0" smtClean="0"/>
              <a:t>национально - государственным </a:t>
            </a:r>
            <a:r>
              <a:rPr lang="ru-RU" dirty="0" smtClean="0"/>
              <a:t>и административным образованиям РФ, выявление размеров </a:t>
            </a:r>
            <a:r>
              <a:rPr lang="ru-RU" dirty="0" smtClean="0"/>
              <a:t>направления </a:t>
            </a:r>
            <a:r>
              <a:rPr lang="ru-RU" dirty="0" smtClean="0"/>
              <a:t>собственных ресурсов хозяйства;</a:t>
            </a:r>
          </a:p>
          <a:p>
            <a:pPr lvl="0">
              <a:buClrTx/>
              <a:buFont typeface="Wingdings" pitchFamily="2" charset="2"/>
              <a:buChar char="q"/>
            </a:pPr>
            <a:r>
              <a:rPr lang="ru-RU" dirty="0" smtClean="0"/>
              <a:t> организация </a:t>
            </a:r>
            <a:r>
              <a:rPr lang="ru-RU" dirty="0" smtClean="0"/>
              <a:t>работы по мобилизации денежных накоплений и других финансовых ресурсов государства, финансовому обеспечению развития экономики, науки и социальной сферы;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осуществление </a:t>
            </a:r>
            <a:r>
              <a:rPr lang="ru-RU" dirty="0" smtClean="0"/>
              <a:t>финансового контроля за ходом выполнения бюджета</a:t>
            </a:r>
            <a:endParaRPr lang="ru-RU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Бюджетное </a:t>
            </a:r>
            <a:r>
              <a:rPr lang="ru-RU" sz="3000" dirty="0" smtClean="0"/>
              <a:t>планирование направлено, в конечном счете, на составление проекта бюджета. В составлении и исполнении бюджета принимают участие все органы государственной власти и управления. </a:t>
            </a:r>
            <a:endParaRPr lang="ru-RU" sz="3000" dirty="0" smtClean="0"/>
          </a:p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</a:t>
            </a:r>
            <a:r>
              <a:rPr lang="ru-RU" sz="3000" dirty="0" smtClean="0"/>
              <a:t>    Непосредственно </a:t>
            </a:r>
            <a:r>
              <a:rPr lang="ru-RU" sz="3000" dirty="0" smtClean="0"/>
              <a:t>осуществляют бюджетное планирование Министерство финансов РФ, министерства финансов республик в составе РФ, финансовые управления администраций других территорий в соответствии с предоставленными им</a:t>
            </a:r>
            <a:r>
              <a:rPr lang="ru-RU" sz="3000" cap="small" dirty="0" smtClean="0"/>
              <a:t> </a:t>
            </a:r>
            <a:r>
              <a:rPr lang="ru-RU" sz="3000" dirty="0" smtClean="0"/>
              <a:t>правами</a:t>
            </a:r>
            <a:endParaRPr lang="ru-RU" sz="3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696</TotalTime>
  <Words>3748</Words>
  <PresentationFormat>Экран (4:3)</PresentationFormat>
  <Paragraphs>180</Paragraphs>
  <Slides>76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77" baseType="lpstr">
      <vt:lpstr>Поток</vt:lpstr>
      <vt:lpstr>Бюджетное планирование и прогнозирование</vt:lpstr>
      <vt:lpstr>Тема: Планирование и прогнозирование как элемент управления социально-экономической системой</vt:lpstr>
      <vt:lpstr>ВОПРОСЫ:</vt:lpstr>
      <vt:lpstr>1. Понятие бюджета и бюджетной политики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     2. Бюджет как часть финансового планирования в РФ </vt:lpstr>
      <vt:lpstr>Слайд 34</vt:lpstr>
      <vt:lpstr>Слайд 35</vt:lpstr>
      <vt:lpstr>Слайд 36</vt:lpstr>
      <vt:lpstr>Слайд 37</vt:lpstr>
      <vt:lpstr>Слайд 38</vt:lpstr>
      <vt:lpstr>3. Методы и нормы бюджетного планирования и прогнозирования 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При разработке прогноза развития бюджета могут быть использованы различные методы:</vt:lpstr>
      <vt:lpstr>Слайд 48</vt:lpstr>
      <vt:lpstr>Основными методами планирования бюджетных расходов являются:</vt:lpstr>
      <vt:lpstr>Слайд 50</vt:lpstr>
      <vt:lpstr>Слайд 51</vt:lpstr>
      <vt:lpstr>Слайд 52</vt:lpstr>
      <vt:lpstr>Слайд 53</vt:lpstr>
      <vt:lpstr>Слайд 54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Слайд 71</vt:lpstr>
      <vt:lpstr>Слайд 72</vt:lpstr>
      <vt:lpstr>Слайд 73</vt:lpstr>
      <vt:lpstr>Слайд 74</vt:lpstr>
      <vt:lpstr>Слайд 75</vt:lpstr>
      <vt:lpstr>Слайд 76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71</cp:revision>
  <dcterms:created xsi:type="dcterms:W3CDTF">2014-09-02T04:46:32Z</dcterms:created>
  <dcterms:modified xsi:type="dcterms:W3CDTF">2017-01-23T09:33:31Z</dcterms:modified>
</cp:coreProperties>
</file>