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2"/>
  </p:notesMasterIdLst>
  <p:handoutMasterIdLst>
    <p:handoutMasterId r:id="rId33"/>
  </p:handoutMasterIdLst>
  <p:sldIdLst>
    <p:sldId id="480" r:id="rId2"/>
    <p:sldId id="421" r:id="rId3"/>
    <p:sldId id="422" r:id="rId4"/>
    <p:sldId id="452" r:id="rId5"/>
    <p:sldId id="444" r:id="rId6"/>
    <p:sldId id="445" r:id="rId7"/>
    <p:sldId id="446" r:id="rId8"/>
    <p:sldId id="450" r:id="rId9"/>
    <p:sldId id="451" r:id="rId10"/>
    <p:sldId id="453" r:id="rId11"/>
    <p:sldId id="454" r:id="rId12"/>
    <p:sldId id="455" r:id="rId13"/>
    <p:sldId id="456" r:id="rId14"/>
    <p:sldId id="472" r:id="rId15"/>
    <p:sldId id="473" r:id="rId16"/>
    <p:sldId id="466" r:id="rId17"/>
    <p:sldId id="467" r:id="rId18"/>
    <p:sldId id="468" r:id="rId19"/>
    <p:sldId id="460" r:id="rId20"/>
    <p:sldId id="474" r:id="rId21"/>
    <p:sldId id="461" r:id="rId22"/>
    <p:sldId id="462" r:id="rId23"/>
    <p:sldId id="463" r:id="rId24"/>
    <p:sldId id="478" r:id="rId25"/>
    <p:sldId id="477" r:id="rId26"/>
    <p:sldId id="475" r:id="rId27"/>
    <p:sldId id="469" r:id="rId28"/>
    <p:sldId id="470" r:id="rId29"/>
    <p:sldId id="471" r:id="rId30"/>
    <p:sldId id="479" r:id="rId31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990000"/>
    <a:srgbClr val="FFFFCC"/>
    <a:srgbClr val="660066"/>
    <a:srgbClr val="FFCCFF"/>
    <a:srgbClr val="CC0000"/>
    <a:srgbClr val="FF0000"/>
    <a:srgbClr val="F5F1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33" autoAdjust="0"/>
    <p:restoredTop sz="94627" autoAdjust="0"/>
  </p:normalViewPr>
  <p:slideViewPr>
    <p:cSldViewPr>
      <p:cViewPr varScale="1">
        <p:scale>
          <a:sx n="105" d="100"/>
          <a:sy n="105" d="100"/>
        </p:scale>
        <p:origin x="-12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1AEE2A1-DAA2-4FEB-8CC6-419EA83FC13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381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9EF26-9B98-4A2D-AEAD-10A5F65339FB}" type="datetimeFigureOut">
              <a:rPr lang="ru-RU" smtClean="0"/>
              <a:t>07.02.2014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B17AE-6D7E-40CF-BD83-EFB4A4900F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26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B17AE-6D7E-40CF-BD83-EFB4A4900FC9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52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F9AB0-2896-4491-A9BA-EF8DA6AE66A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1687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6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84C13-5B95-46DA-990F-6F48BA42EBA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544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FCBC0-21EE-4A02-B1C7-FCD742B114D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1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F1A8C-1206-4B4D-8D03-BF8A2FDA73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659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61EA1-EB75-477F-A9D9-62848A12793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56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62C09-B603-4593-83A1-EDCCF8871FE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02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A82D1-6EF5-4148-B391-78A8AA84FCB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29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E856B4-514E-45D8-B8B4-779545F9665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82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9647F-E0F5-45E1-856E-9C5AF7AA3B1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20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6FAEB-3BC6-4057-8B7E-8B0CA663F20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55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0AEC7-38FB-42E1-879A-0AD9141487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244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566738" y="304800"/>
            <a:ext cx="8008937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CA3D1A99-AA7E-4430-8DBC-37479BB33BB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89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70661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7066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3ED08892-8EC6-48ED-AB01-D2AB68ABF12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6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3806552"/>
          </a:xfrm>
        </p:spPr>
        <p:txBody>
          <a:bodyPr/>
          <a:lstStyle/>
          <a:p>
            <a:r>
              <a:rPr lang="ru-RU" dirty="0" smtClean="0"/>
              <a:t>Управление рисками и страхование на предприятиях нефтегазового комплекса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918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3806552"/>
          </a:xfrm>
        </p:spPr>
        <p:txBody>
          <a:bodyPr/>
          <a:lstStyle/>
          <a:p>
            <a:r>
              <a:rPr lang="ru-RU" dirty="0" smtClean="0"/>
              <a:t>Понятие риска. Классификация рисков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88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Эффективное управление компанией предполагает: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3600" dirty="0"/>
              <a:t>Определение баланса между размером капитала и принимаемыми рисками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Нахождение баланса между риском и прибылью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67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Line 2"/>
          <p:cNvSpPr>
            <a:spLocks noChangeShapeType="1"/>
          </p:cNvSpPr>
          <p:nvPr/>
        </p:nvSpPr>
        <p:spPr bwMode="auto">
          <a:xfrm flipH="1" flipV="1">
            <a:off x="954088" y="1697038"/>
            <a:ext cx="17462" cy="3890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2803" name="Line 3"/>
          <p:cNvSpPr>
            <a:spLocks noChangeShapeType="1"/>
          </p:cNvSpPr>
          <p:nvPr/>
        </p:nvSpPr>
        <p:spPr bwMode="auto">
          <a:xfrm flipV="1">
            <a:off x="971550" y="5588000"/>
            <a:ext cx="6408762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2804" name="Line 4"/>
          <p:cNvSpPr>
            <a:spLocks noChangeShapeType="1"/>
          </p:cNvSpPr>
          <p:nvPr/>
        </p:nvSpPr>
        <p:spPr bwMode="auto">
          <a:xfrm>
            <a:off x="2411413" y="55165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2805" name="Line 5"/>
          <p:cNvSpPr>
            <a:spLocks noChangeShapeType="1"/>
          </p:cNvSpPr>
          <p:nvPr/>
        </p:nvSpPr>
        <p:spPr bwMode="auto">
          <a:xfrm>
            <a:off x="3851275" y="55165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2806" name="Line 6"/>
          <p:cNvSpPr>
            <a:spLocks noChangeShapeType="1"/>
          </p:cNvSpPr>
          <p:nvPr/>
        </p:nvSpPr>
        <p:spPr bwMode="auto">
          <a:xfrm>
            <a:off x="5292725" y="55165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2807" name="Line 7"/>
          <p:cNvSpPr>
            <a:spLocks noChangeShapeType="1"/>
          </p:cNvSpPr>
          <p:nvPr/>
        </p:nvSpPr>
        <p:spPr bwMode="auto">
          <a:xfrm>
            <a:off x="6732588" y="55165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2808" name="Rectangle 8"/>
          <p:cNvSpPr>
            <a:spLocks noChangeArrowheads="1"/>
          </p:cNvSpPr>
          <p:nvPr/>
        </p:nvSpPr>
        <p:spPr bwMode="auto">
          <a:xfrm>
            <a:off x="252413" y="765175"/>
            <a:ext cx="172878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dirty="0" smtClean="0"/>
              <a:t>Прибыль</a:t>
            </a:r>
            <a:endParaRPr lang="ru-RU" altLang="ru-RU" sz="3200" dirty="0"/>
          </a:p>
        </p:txBody>
      </p:sp>
      <p:sp>
        <p:nvSpPr>
          <p:cNvPr id="332809" name="Rectangle 9"/>
          <p:cNvSpPr>
            <a:spLocks noChangeArrowheads="1"/>
          </p:cNvSpPr>
          <p:nvPr/>
        </p:nvSpPr>
        <p:spPr bwMode="auto">
          <a:xfrm>
            <a:off x="6414269" y="5715000"/>
            <a:ext cx="2585617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dirty="0" smtClean="0"/>
              <a:t>Риск</a:t>
            </a:r>
            <a:endParaRPr lang="ru-RU" altLang="ru-RU" sz="3200" dirty="0"/>
          </a:p>
        </p:txBody>
      </p:sp>
      <p:sp>
        <p:nvSpPr>
          <p:cNvPr id="332811" name="Line 11"/>
          <p:cNvSpPr>
            <a:spLocks noChangeShapeType="1"/>
          </p:cNvSpPr>
          <p:nvPr/>
        </p:nvSpPr>
        <p:spPr bwMode="auto">
          <a:xfrm>
            <a:off x="827088" y="4149725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2814" name="Line 14"/>
          <p:cNvSpPr>
            <a:spLocks noChangeShapeType="1"/>
          </p:cNvSpPr>
          <p:nvPr/>
        </p:nvSpPr>
        <p:spPr bwMode="auto">
          <a:xfrm>
            <a:off x="827088" y="2708275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013619" y="2015207"/>
            <a:ext cx="5400650" cy="3528740"/>
          </a:xfrm>
          <a:prstGeom prst="line">
            <a:avLst/>
          </a:prstGeom>
          <a:ln w="3810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2087960" y="4679156"/>
            <a:ext cx="143272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075684" y="2736850"/>
            <a:ext cx="143272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97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2" grpId="0" animBg="1"/>
      <p:bldP spid="332803" grpId="0" animBg="1"/>
      <p:bldP spid="332804" grpId="0" animBg="1"/>
      <p:bldP spid="332805" grpId="0" animBg="1"/>
      <p:bldP spid="332806" grpId="0" animBg="1"/>
      <p:bldP spid="332807" grpId="0" animBg="1"/>
      <p:bldP spid="332808" grpId="0"/>
      <p:bldP spid="332809" grpId="0"/>
      <p:bldP spid="332811" grpId="0" animBg="1"/>
      <p:bldP spid="332814" grpId="0" animBg="1"/>
      <p:bldP spid="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Риски возникают из-за: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Случайности наступления событий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Альтернативности решений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Возможности определения ожидаемых результатов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Вероятности убытков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Вероятности получения дополнительной прибыли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77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Характерные черты риска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Риск непосредственно связан с принятием решения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Выбор решений носит вероятностный характер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Вероятность каждого решения определенна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Риск связывают с возможностью потерь или убытка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43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738" y="1752600"/>
            <a:ext cx="8325742" cy="4267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Возможность отклонения от предполагаемой цели (как отрицательного так и положительного)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Вероятность достижения предполагаемого результата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Отсутствие уверенности в достижении поставленной цели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Возможность материальных, моральных потерь, ущерба здоровью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44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черты риска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Противоречивость</a:t>
            </a:r>
            <a:r>
              <a:rPr lang="ru-RU" dirty="0" smtClean="0"/>
              <a:t> – между существующими рисками и их субъективной оценкой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Альтернативность</a:t>
            </a:r>
            <a:r>
              <a:rPr lang="ru-RU" dirty="0" smtClean="0"/>
              <a:t> – выбор из нескольких вариантов решений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Неопределённость</a:t>
            </a:r>
            <a:r>
              <a:rPr lang="ru-RU" dirty="0" smtClean="0"/>
              <a:t> – неполнота и неточность исходной информации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18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 в страховании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712968" cy="4267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3200" dirty="0"/>
              <a:t>Возможная опасность потерь, вытекающая из специфики тех или иных явлений природы и видов деятельности человеческого </a:t>
            </a:r>
            <a:r>
              <a:rPr lang="ru-RU" sz="3200" dirty="0" smtClean="0"/>
              <a:t>общества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/>
              <a:t>Вероятность наступления неблагоприятного события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/>
              <a:t>Возможное событие, на случай наступления которого заключается договор страхования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08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764704"/>
            <a:ext cx="8229600" cy="5112221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5400" dirty="0">
                <a:solidFill>
                  <a:srgbClr val="C00000"/>
                </a:solidFill>
              </a:rPr>
              <a:t>Риск в страховании  </a:t>
            </a:r>
            <a:r>
              <a:rPr lang="ru-RU" sz="5400" dirty="0"/>
              <a:t>- просчитанный потенциал убытка, имеющий вероятность </a:t>
            </a:r>
            <a:r>
              <a:rPr lang="ru-RU" sz="5400" dirty="0" smtClean="0"/>
              <a:t>происшествия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357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r>
              <a:rPr lang="ru-RU" sz="3600" dirty="0"/>
              <a:t>Риск может быть охарактеризован с двух точек зрения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5337" y="3429000"/>
            <a:ext cx="3527425" cy="266461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600" dirty="0"/>
              <a:t>  Частота наступления рисков</a:t>
            </a:r>
          </a:p>
          <a:p>
            <a:pPr>
              <a:buFont typeface="Wingdings" pitchFamily="2" charset="2"/>
              <a:buNone/>
            </a:pPr>
            <a:endParaRPr lang="ru-RU" sz="3600" dirty="0"/>
          </a:p>
          <a:p>
            <a:endParaRPr lang="ru-RU" sz="3600" dirty="0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6164" y="3429000"/>
            <a:ext cx="3924300" cy="302465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600" dirty="0"/>
              <a:t>  Тяжесть последствий - возможный ущерб</a:t>
            </a:r>
          </a:p>
        </p:txBody>
      </p:sp>
      <p:sp>
        <p:nvSpPr>
          <p:cNvPr id="140293" name="AutoShape 5"/>
          <p:cNvSpPr>
            <a:spLocks noChangeArrowheads="1"/>
          </p:cNvSpPr>
          <p:nvPr/>
        </p:nvSpPr>
        <p:spPr bwMode="auto">
          <a:xfrm>
            <a:off x="7740650" y="1628775"/>
            <a:ext cx="431800" cy="1944688"/>
          </a:xfrm>
          <a:prstGeom prst="curvedLeftArrow">
            <a:avLst>
              <a:gd name="adj1" fmla="val 90074"/>
              <a:gd name="adj2" fmla="val 180147"/>
              <a:gd name="adj3" fmla="val 33333"/>
            </a:avLst>
          </a:prstGeom>
          <a:solidFill>
            <a:schemeClr val="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0294" name="AutoShape 6"/>
          <p:cNvSpPr>
            <a:spLocks noChangeArrowheads="1"/>
          </p:cNvSpPr>
          <p:nvPr/>
        </p:nvSpPr>
        <p:spPr bwMode="auto">
          <a:xfrm flipH="1">
            <a:off x="665337" y="1628775"/>
            <a:ext cx="431800" cy="1944688"/>
          </a:xfrm>
          <a:prstGeom prst="curvedLeftArrow">
            <a:avLst>
              <a:gd name="adj1" fmla="val 90074"/>
              <a:gd name="adj2" fmla="val 180147"/>
              <a:gd name="adj3" fmla="val 33333"/>
            </a:avLst>
          </a:prstGeom>
          <a:solidFill>
            <a:schemeClr val="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97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Типы страховых рисков</a:t>
            </a:r>
          </a:p>
        </p:txBody>
      </p:sp>
      <p:grpSp>
        <p:nvGrpSpPr>
          <p:cNvPr id="141315" name="Group 3"/>
          <p:cNvGrpSpPr>
            <a:grpSpLocks/>
          </p:cNvGrpSpPr>
          <p:nvPr/>
        </p:nvGrpSpPr>
        <p:grpSpPr bwMode="auto">
          <a:xfrm>
            <a:off x="1908175" y="2060575"/>
            <a:ext cx="5761038" cy="3101975"/>
            <a:chOff x="2061" y="6904"/>
            <a:chExt cx="2736" cy="1436"/>
          </a:xfrm>
        </p:grpSpPr>
        <p:sp>
          <p:nvSpPr>
            <p:cNvPr id="141316" name="Line 4"/>
            <p:cNvSpPr>
              <a:spLocks noChangeShapeType="1"/>
            </p:cNvSpPr>
            <p:nvPr/>
          </p:nvSpPr>
          <p:spPr bwMode="auto">
            <a:xfrm flipV="1">
              <a:off x="2061" y="7024"/>
              <a:ext cx="0" cy="12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1317" name="Line 5"/>
            <p:cNvSpPr>
              <a:spLocks noChangeShapeType="1"/>
            </p:cNvSpPr>
            <p:nvPr/>
          </p:nvSpPr>
          <p:spPr bwMode="auto">
            <a:xfrm>
              <a:off x="2061" y="8340"/>
              <a:ext cx="27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1318" name="Freeform 6"/>
            <p:cNvSpPr>
              <a:spLocks/>
            </p:cNvSpPr>
            <p:nvPr/>
          </p:nvSpPr>
          <p:spPr bwMode="auto">
            <a:xfrm>
              <a:off x="2061" y="7984"/>
              <a:ext cx="2496" cy="336"/>
            </a:xfrm>
            <a:custGeom>
              <a:avLst/>
              <a:gdLst>
                <a:gd name="T0" fmla="*/ 0 w 2496"/>
                <a:gd name="T1" fmla="*/ 288 h 336"/>
                <a:gd name="T2" fmla="*/ 864 w 2496"/>
                <a:gd name="T3" fmla="*/ 288 h 336"/>
                <a:gd name="T4" fmla="*/ 1440 w 2496"/>
                <a:gd name="T5" fmla="*/ 0 h 336"/>
                <a:gd name="T6" fmla="*/ 2016 w 2496"/>
                <a:gd name="T7" fmla="*/ 288 h 336"/>
                <a:gd name="T8" fmla="*/ 2448 w 2496"/>
                <a:gd name="T9" fmla="*/ 288 h 336"/>
                <a:gd name="T10" fmla="*/ 2304 w 2496"/>
                <a:gd name="T11" fmla="*/ 28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96" h="336">
                  <a:moveTo>
                    <a:pt x="0" y="288"/>
                  </a:moveTo>
                  <a:cubicBezTo>
                    <a:pt x="312" y="312"/>
                    <a:pt x="624" y="336"/>
                    <a:pt x="864" y="288"/>
                  </a:cubicBezTo>
                  <a:cubicBezTo>
                    <a:pt x="1104" y="240"/>
                    <a:pt x="1248" y="0"/>
                    <a:pt x="1440" y="0"/>
                  </a:cubicBezTo>
                  <a:cubicBezTo>
                    <a:pt x="1632" y="0"/>
                    <a:pt x="1848" y="240"/>
                    <a:pt x="2016" y="288"/>
                  </a:cubicBezTo>
                  <a:cubicBezTo>
                    <a:pt x="2184" y="336"/>
                    <a:pt x="2400" y="288"/>
                    <a:pt x="2448" y="288"/>
                  </a:cubicBezTo>
                  <a:cubicBezTo>
                    <a:pt x="2496" y="288"/>
                    <a:pt x="2400" y="288"/>
                    <a:pt x="2304" y="28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1319" name="Freeform 7"/>
            <p:cNvSpPr>
              <a:spLocks/>
            </p:cNvSpPr>
            <p:nvPr/>
          </p:nvSpPr>
          <p:spPr bwMode="auto">
            <a:xfrm>
              <a:off x="2061" y="6904"/>
              <a:ext cx="2160" cy="1200"/>
            </a:xfrm>
            <a:custGeom>
              <a:avLst/>
              <a:gdLst>
                <a:gd name="T0" fmla="*/ 0 w 2160"/>
                <a:gd name="T1" fmla="*/ 1200 h 1200"/>
                <a:gd name="T2" fmla="*/ 288 w 2160"/>
                <a:gd name="T3" fmla="*/ 192 h 1200"/>
                <a:gd name="T4" fmla="*/ 432 w 2160"/>
                <a:gd name="T5" fmla="*/ 48 h 1200"/>
                <a:gd name="T6" fmla="*/ 576 w 2160"/>
                <a:gd name="T7" fmla="*/ 192 h 1200"/>
                <a:gd name="T8" fmla="*/ 720 w 2160"/>
                <a:gd name="T9" fmla="*/ 624 h 1200"/>
                <a:gd name="T10" fmla="*/ 1152 w 2160"/>
                <a:gd name="T11" fmla="*/ 912 h 1200"/>
                <a:gd name="T12" fmla="*/ 1872 w 2160"/>
                <a:gd name="T13" fmla="*/ 1056 h 1200"/>
                <a:gd name="T14" fmla="*/ 2160 w 2160"/>
                <a:gd name="T15" fmla="*/ 1200 h 1200"/>
                <a:gd name="T16" fmla="*/ 1872 w 2160"/>
                <a:gd name="T17" fmla="*/ 1056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0" h="1200">
                  <a:moveTo>
                    <a:pt x="0" y="1200"/>
                  </a:moveTo>
                  <a:cubicBezTo>
                    <a:pt x="108" y="792"/>
                    <a:pt x="216" y="384"/>
                    <a:pt x="288" y="192"/>
                  </a:cubicBezTo>
                  <a:cubicBezTo>
                    <a:pt x="360" y="0"/>
                    <a:pt x="384" y="48"/>
                    <a:pt x="432" y="48"/>
                  </a:cubicBezTo>
                  <a:cubicBezTo>
                    <a:pt x="480" y="48"/>
                    <a:pt x="528" y="96"/>
                    <a:pt x="576" y="192"/>
                  </a:cubicBezTo>
                  <a:cubicBezTo>
                    <a:pt x="624" y="288"/>
                    <a:pt x="624" y="504"/>
                    <a:pt x="720" y="624"/>
                  </a:cubicBezTo>
                  <a:cubicBezTo>
                    <a:pt x="816" y="744"/>
                    <a:pt x="960" y="840"/>
                    <a:pt x="1152" y="912"/>
                  </a:cubicBezTo>
                  <a:cubicBezTo>
                    <a:pt x="1344" y="984"/>
                    <a:pt x="1704" y="1008"/>
                    <a:pt x="1872" y="1056"/>
                  </a:cubicBezTo>
                  <a:cubicBezTo>
                    <a:pt x="2040" y="1104"/>
                    <a:pt x="2160" y="1200"/>
                    <a:pt x="2160" y="1200"/>
                  </a:cubicBezTo>
                  <a:cubicBezTo>
                    <a:pt x="2160" y="1200"/>
                    <a:pt x="2016" y="1128"/>
                    <a:pt x="1872" y="105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381000" y="1844675"/>
            <a:ext cx="16700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800" dirty="0">
                <a:latin typeface="Comic Sans MS" pitchFamily="66" charset="0"/>
              </a:rPr>
              <a:t>Частота</a:t>
            </a:r>
          </a:p>
        </p:txBody>
      </p:sp>
      <p:sp>
        <p:nvSpPr>
          <p:cNvPr id="141321" name="Text Box 9"/>
          <p:cNvSpPr txBox="1">
            <a:spLocks noChangeArrowheads="1"/>
          </p:cNvSpPr>
          <p:nvPr/>
        </p:nvSpPr>
        <p:spPr bwMode="auto">
          <a:xfrm>
            <a:off x="6011863" y="5229225"/>
            <a:ext cx="28813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latin typeface="Comic Sans MS" pitchFamily="66" charset="0"/>
              </a:rPr>
              <a:t>Тяжесть последствий</a:t>
            </a:r>
          </a:p>
        </p:txBody>
      </p:sp>
      <p:sp>
        <p:nvSpPr>
          <p:cNvPr id="141322" name="Text Box 10"/>
          <p:cNvSpPr txBox="1">
            <a:spLocks noChangeArrowheads="1"/>
          </p:cNvSpPr>
          <p:nvPr/>
        </p:nvSpPr>
        <p:spPr bwMode="auto">
          <a:xfrm>
            <a:off x="2555875" y="2708275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ru-RU" sz="2000" b="1"/>
              <a:t>1</a:t>
            </a:r>
          </a:p>
        </p:txBody>
      </p:sp>
      <p:sp>
        <p:nvSpPr>
          <p:cNvPr id="141323" name="Text Box 11"/>
          <p:cNvSpPr txBox="1">
            <a:spLocks noChangeArrowheads="1"/>
          </p:cNvSpPr>
          <p:nvPr/>
        </p:nvSpPr>
        <p:spPr bwMode="auto">
          <a:xfrm>
            <a:off x="4840288" y="4575175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ru-RU" sz="2000" b="1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0535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>
                <a:solidFill>
                  <a:schemeClr val="tx1"/>
                </a:solidFill>
              </a:rPr>
              <a:t>Треугольник Хейнса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518385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                            </a:t>
            </a:r>
            <a:r>
              <a:rPr lang="ru-RU" dirty="0" smtClean="0"/>
              <a:t>                          Тяжесть 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последствий</a:t>
            </a: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/>
              <a:t>Вероятность</a:t>
            </a:r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sp>
        <p:nvSpPr>
          <p:cNvPr id="142340" name="AutoShape 4"/>
          <p:cNvSpPr>
            <a:spLocks noChangeArrowheads="1"/>
          </p:cNvSpPr>
          <p:nvPr/>
        </p:nvSpPr>
        <p:spPr bwMode="auto">
          <a:xfrm>
            <a:off x="2124075" y="2060575"/>
            <a:ext cx="5256213" cy="360045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2341" name="Line 5"/>
          <p:cNvSpPr>
            <a:spLocks noChangeShapeType="1"/>
          </p:cNvSpPr>
          <p:nvPr/>
        </p:nvSpPr>
        <p:spPr bwMode="auto">
          <a:xfrm>
            <a:off x="2555875" y="5084763"/>
            <a:ext cx="4392613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2342" name="Line 6"/>
          <p:cNvSpPr>
            <a:spLocks noChangeShapeType="1"/>
          </p:cNvSpPr>
          <p:nvPr/>
        </p:nvSpPr>
        <p:spPr bwMode="auto">
          <a:xfrm>
            <a:off x="3059113" y="4437063"/>
            <a:ext cx="3457575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2343" name="Line 7"/>
          <p:cNvSpPr>
            <a:spLocks noChangeShapeType="1"/>
          </p:cNvSpPr>
          <p:nvPr/>
        </p:nvSpPr>
        <p:spPr bwMode="auto">
          <a:xfrm>
            <a:off x="3492500" y="3860800"/>
            <a:ext cx="2592388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2344" name="Line 8"/>
          <p:cNvSpPr>
            <a:spLocks noChangeShapeType="1"/>
          </p:cNvSpPr>
          <p:nvPr/>
        </p:nvSpPr>
        <p:spPr bwMode="auto">
          <a:xfrm>
            <a:off x="3851275" y="3284538"/>
            <a:ext cx="1800225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2345" name="Line 9"/>
          <p:cNvSpPr>
            <a:spLocks noChangeShapeType="1"/>
          </p:cNvSpPr>
          <p:nvPr/>
        </p:nvSpPr>
        <p:spPr bwMode="auto">
          <a:xfrm>
            <a:off x="4356100" y="2708275"/>
            <a:ext cx="863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2346" name="Line 10"/>
          <p:cNvSpPr>
            <a:spLocks noChangeShapeType="1"/>
          </p:cNvSpPr>
          <p:nvPr/>
        </p:nvSpPr>
        <p:spPr bwMode="auto">
          <a:xfrm>
            <a:off x="1835150" y="594995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2347" name="Line 11"/>
          <p:cNvSpPr>
            <a:spLocks noChangeShapeType="1"/>
          </p:cNvSpPr>
          <p:nvPr/>
        </p:nvSpPr>
        <p:spPr bwMode="auto">
          <a:xfrm>
            <a:off x="8748713" y="1773238"/>
            <a:ext cx="0" cy="3887787"/>
          </a:xfrm>
          <a:prstGeom prst="line">
            <a:avLst/>
          </a:prstGeom>
          <a:noFill/>
          <a:ln w="76200">
            <a:solidFill>
              <a:schemeClr val="tx1"/>
            </a:solidFill>
            <a:prstDash val="sysDot"/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2348" name="Line 12"/>
          <p:cNvSpPr>
            <a:spLocks noChangeShapeType="1"/>
          </p:cNvSpPr>
          <p:nvPr/>
        </p:nvSpPr>
        <p:spPr bwMode="auto">
          <a:xfrm flipV="1">
            <a:off x="1331913" y="1773238"/>
            <a:ext cx="0" cy="3887787"/>
          </a:xfrm>
          <a:prstGeom prst="line">
            <a:avLst/>
          </a:prstGeom>
          <a:noFill/>
          <a:ln w="76200">
            <a:solidFill>
              <a:schemeClr val="tx1"/>
            </a:solidFill>
            <a:prstDash val="sysDot"/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2349" name="Line 13"/>
          <p:cNvSpPr>
            <a:spLocks noChangeShapeType="1"/>
          </p:cNvSpPr>
          <p:nvPr/>
        </p:nvSpPr>
        <p:spPr bwMode="auto">
          <a:xfrm>
            <a:off x="1116013" y="50847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76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40" grpId="0" animBg="1"/>
      <p:bldP spid="142347" grpId="0" animBg="1"/>
      <p:bldP spid="14234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Классификация рисков по </a:t>
            </a:r>
            <a:r>
              <a:rPr lang="ru-RU" sz="4000" dirty="0" smtClean="0"/>
              <a:t>месту </a:t>
            </a:r>
            <a:r>
              <a:rPr lang="ru-RU" sz="4000" dirty="0"/>
              <a:t>возникновения</a:t>
            </a:r>
          </a:p>
        </p:txBody>
      </p:sp>
      <p:sp>
        <p:nvSpPr>
          <p:cNvPr id="144387" name="AutoShape 3"/>
          <p:cNvSpPr>
            <a:spLocks noChangeArrowheads="1"/>
          </p:cNvSpPr>
          <p:nvPr/>
        </p:nvSpPr>
        <p:spPr bwMode="auto">
          <a:xfrm>
            <a:off x="755650" y="3789363"/>
            <a:ext cx="3095625" cy="1871662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38100" cmpd="sng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Экзогенные 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(внешние) 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риски;</a:t>
            </a:r>
          </a:p>
        </p:txBody>
      </p:sp>
      <p:sp>
        <p:nvSpPr>
          <p:cNvPr id="144388" name="AutoShape 4"/>
          <p:cNvSpPr>
            <a:spLocks noChangeArrowheads="1"/>
          </p:cNvSpPr>
          <p:nvPr/>
        </p:nvSpPr>
        <p:spPr bwMode="auto">
          <a:xfrm>
            <a:off x="5148263" y="3860800"/>
            <a:ext cx="3095625" cy="187166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38100" cmpd="sng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Эндогенные </a:t>
            </a:r>
          </a:p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(внутренние) </a:t>
            </a:r>
          </a:p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риски</a:t>
            </a:r>
          </a:p>
        </p:txBody>
      </p:sp>
      <p:sp>
        <p:nvSpPr>
          <p:cNvPr id="144389" name="Line 5"/>
          <p:cNvSpPr>
            <a:spLocks noChangeShapeType="1"/>
          </p:cNvSpPr>
          <p:nvPr/>
        </p:nvSpPr>
        <p:spPr bwMode="auto">
          <a:xfrm flipH="1">
            <a:off x="3348038" y="1773238"/>
            <a:ext cx="1223962" cy="19431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390" name="Line 6"/>
          <p:cNvSpPr>
            <a:spLocks noChangeShapeType="1"/>
          </p:cNvSpPr>
          <p:nvPr/>
        </p:nvSpPr>
        <p:spPr bwMode="auto">
          <a:xfrm>
            <a:off x="4572000" y="1773238"/>
            <a:ext cx="1368425" cy="20161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rrowheads="1"/>
          </p:cNvSpPr>
          <p:nvPr>
            <p:ph type="title"/>
          </p:nvPr>
        </p:nvSpPr>
        <p:spPr>
          <a:ln w="38100" cmpd="dbl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4000">
                <a:solidFill>
                  <a:schemeClr val="tx1"/>
                </a:solidFill>
              </a:rPr>
              <a:t>Классификация рисков по управляемости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ru-RU"/>
          </a:p>
          <a:p>
            <a:pPr>
              <a:buFont typeface="Wingdings" pitchFamily="2" charset="2"/>
              <a:buChar char="Ø"/>
            </a:pPr>
            <a:endParaRPr lang="ru-RU"/>
          </a:p>
        </p:txBody>
      </p:sp>
      <p:sp>
        <p:nvSpPr>
          <p:cNvPr id="145412" name="AutoShape 4"/>
          <p:cNvSpPr>
            <a:spLocks noChangeArrowheads="1"/>
          </p:cNvSpPr>
          <p:nvPr/>
        </p:nvSpPr>
        <p:spPr bwMode="auto">
          <a:xfrm>
            <a:off x="755650" y="3789363"/>
            <a:ext cx="3095625" cy="1871662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38100" cmpd="sng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Поддающиеся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регулированию</a:t>
            </a:r>
          </a:p>
        </p:txBody>
      </p:sp>
      <p:sp>
        <p:nvSpPr>
          <p:cNvPr id="145413" name="AutoShape 5"/>
          <p:cNvSpPr>
            <a:spLocks noChangeArrowheads="1"/>
          </p:cNvSpPr>
          <p:nvPr/>
        </p:nvSpPr>
        <p:spPr bwMode="auto">
          <a:xfrm>
            <a:off x="5148263" y="3860800"/>
            <a:ext cx="3095625" cy="187166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38100" cmpd="sng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Не поддающиеся </a:t>
            </a:r>
          </a:p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регулированию</a:t>
            </a:r>
          </a:p>
        </p:txBody>
      </p:sp>
      <p:sp>
        <p:nvSpPr>
          <p:cNvPr id="145414" name="Line 6"/>
          <p:cNvSpPr>
            <a:spLocks noChangeShapeType="1"/>
          </p:cNvSpPr>
          <p:nvPr/>
        </p:nvSpPr>
        <p:spPr bwMode="auto">
          <a:xfrm flipH="1">
            <a:off x="3348038" y="1773238"/>
            <a:ext cx="1223962" cy="19431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415" name="Line 7"/>
          <p:cNvSpPr>
            <a:spLocks noChangeShapeType="1"/>
          </p:cNvSpPr>
          <p:nvPr/>
        </p:nvSpPr>
        <p:spPr bwMode="auto">
          <a:xfrm>
            <a:off x="4572000" y="1773238"/>
            <a:ext cx="1368425" cy="20161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17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рисков по </a:t>
            </a:r>
            <a:r>
              <a:rPr lang="ru-RU" dirty="0"/>
              <a:t>сфере </a:t>
            </a:r>
            <a:r>
              <a:rPr lang="ru-RU" dirty="0" smtClean="0"/>
              <a:t>возникновения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Производственный – связан с невыполнением предприятием планов по производству продукции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Коммерческий – риск потерь в процессе финансово-хозяйственной деятельности (повышение стоимости сырья, потери и порча товара и т.п.)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Финансовый – невозможность выполнения финансовых обязательств</a:t>
            </a:r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4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рисков по </a:t>
            </a:r>
            <a:r>
              <a:rPr lang="ru-RU" dirty="0" smtClean="0"/>
              <a:t>причине возникновения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267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600" dirty="0" smtClean="0"/>
              <a:t>Природно-естественные – проявление стихийных сил природы</a:t>
            </a:r>
          </a:p>
          <a:p>
            <a:pPr>
              <a:buFont typeface="Wingdings" pitchFamily="2" charset="2"/>
              <a:buChar char="Ø"/>
            </a:pPr>
            <a:r>
              <a:rPr lang="ru-RU" sz="2600" dirty="0" smtClean="0"/>
              <a:t>Экологические – нанесение ущерба окружающей среде</a:t>
            </a:r>
          </a:p>
          <a:p>
            <a:pPr>
              <a:buFont typeface="Wingdings" pitchFamily="2" charset="2"/>
              <a:buChar char="Ø"/>
            </a:pPr>
            <a:r>
              <a:rPr lang="ru-RU" sz="2600" dirty="0" smtClean="0"/>
              <a:t>Политические – убытки из-за государственной политики</a:t>
            </a:r>
          </a:p>
          <a:p>
            <a:pPr>
              <a:buFont typeface="Wingdings" pitchFamily="2" charset="2"/>
              <a:buChar char="Ø"/>
            </a:pPr>
            <a:r>
              <a:rPr lang="ru-RU" sz="2600" dirty="0" smtClean="0"/>
              <a:t>Транспортные – риски перевозок или доставки товара</a:t>
            </a:r>
          </a:p>
          <a:p>
            <a:pPr>
              <a:buFont typeface="Wingdings" pitchFamily="2" charset="2"/>
              <a:buChar char="Ø"/>
            </a:pPr>
            <a:r>
              <a:rPr lang="ru-RU" sz="2600" dirty="0" smtClean="0"/>
              <a:t>Имущественные – риски порчи имущества, аварий</a:t>
            </a:r>
          </a:p>
          <a:p>
            <a:pPr>
              <a:buFont typeface="Wingdings" pitchFamily="2" charset="2"/>
              <a:buChar char="Ø"/>
            </a:pPr>
            <a:r>
              <a:rPr lang="ru-RU" sz="2600" dirty="0" smtClean="0"/>
              <a:t>Торговые – убытки из-за задержки платежей, </a:t>
            </a:r>
            <a:r>
              <a:rPr lang="ru-RU" sz="2600" dirty="0" err="1" smtClean="0"/>
              <a:t>непоставки</a:t>
            </a:r>
            <a:r>
              <a:rPr lang="ru-RU" sz="2600" dirty="0" smtClean="0"/>
              <a:t> товара, отказа платежей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27397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Риски покупательной способности денег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Инфляционные – обесценивание денег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Дефляционный – падение уровня цен, снижение доходов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Валютные риски – изменение валютных курсов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Риск ликвидности – потери при реализации имущества, товаров, ценных бумаг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16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362950" cy="1641475"/>
          </a:xfrm>
        </p:spPr>
        <p:txBody>
          <a:bodyPr/>
          <a:lstStyle/>
          <a:p>
            <a:r>
              <a:rPr lang="ru-RU" sz="4000"/>
              <a:t>Классификация рисков по возможности оценки в денежной форме</a:t>
            </a:r>
          </a:p>
        </p:txBody>
      </p:sp>
      <p:sp>
        <p:nvSpPr>
          <p:cNvPr id="146435" name="AutoShape 3"/>
          <p:cNvSpPr>
            <a:spLocks noChangeArrowheads="1"/>
          </p:cNvSpPr>
          <p:nvPr/>
        </p:nvSpPr>
        <p:spPr bwMode="auto">
          <a:xfrm>
            <a:off x="5076825" y="3933825"/>
            <a:ext cx="3095625" cy="187166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38100" cmpd="sng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Нематериальные </a:t>
            </a:r>
          </a:p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(точного денежного </a:t>
            </a:r>
          </a:p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выражения </a:t>
            </a:r>
          </a:p>
          <a:p>
            <a:r>
              <a:rPr lang="ru-RU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не имеют)</a:t>
            </a:r>
          </a:p>
        </p:txBody>
      </p:sp>
      <p:sp>
        <p:nvSpPr>
          <p:cNvPr id="146436" name="Line 4"/>
          <p:cNvSpPr>
            <a:spLocks noChangeShapeType="1"/>
          </p:cNvSpPr>
          <p:nvPr/>
        </p:nvSpPr>
        <p:spPr bwMode="auto">
          <a:xfrm flipH="1">
            <a:off x="3276600" y="1989138"/>
            <a:ext cx="1223963" cy="19431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6437" name="Line 5"/>
          <p:cNvSpPr>
            <a:spLocks noChangeShapeType="1"/>
          </p:cNvSpPr>
          <p:nvPr/>
        </p:nvSpPr>
        <p:spPr bwMode="auto">
          <a:xfrm>
            <a:off x="4500563" y="1916113"/>
            <a:ext cx="1368425" cy="20161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6438" name="AutoShape 6"/>
          <p:cNvSpPr>
            <a:spLocks noChangeArrowheads="1"/>
          </p:cNvSpPr>
          <p:nvPr/>
        </p:nvSpPr>
        <p:spPr bwMode="auto">
          <a:xfrm>
            <a:off x="971550" y="3933825"/>
            <a:ext cx="3095625" cy="187166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38100" cmpd="sng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Материальные 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(имеют денежное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выражение)</a:t>
            </a:r>
          </a:p>
          <a:p>
            <a:endParaRPr lang="ru-RU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575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по характеру последствий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Чистые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Спекулятивные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41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tx1"/>
                </a:solidFill>
              </a:rPr>
              <a:t>Чистые риски </a:t>
            </a:r>
            <a:br>
              <a:rPr lang="ru-RU" sz="4000" dirty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260099" name="AutoShap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319722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200" dirty="0"/>
              <a:t>связаны со случайными событиями, влекущими за собой только убытки или ситуацию, при которой </a:t>
            </a:r>
            <a:r>
              <a:rPr lang="ru-RU" sz="3200" dirty="0" smtClean="0"/>
              <a:t>положение </a:t>
            </a:r>
            <a:r>
              <a:rPr lang="ru-RU" sz="3200" dirty="0"/>
              <a:t>остается тем же </a:t>
            </a:r>
            <a:r>
              <a:rPr lang="ru-RU" sz="3200" dirty="0" smtClean="0"/>
              <a:t>самым</a:t>
            </a:r>
          </a:p>
          <a:p>
            <a:pPr>
              <a:buFont typeface="Wingdings" pitchFamily="2" charset="2"/>
              <a:buNone/>
            </a:pPr>
            <a:r>
              <a:rPr lang="ru-RU" sz="3200" dirty="0" smtClean="0"/>
              <a:t>Стихийные бедствия, несчастные случаи, болезни работников</a:t>
            </a:r>
            <a:endParaRPr lang="ru-RU" sz="3200" dirty="0"/>
          </a:p>
        </p:txBody>
      </p:sp>
      <p:sp>
        <p:nvSpPr>
          <p:cNvPr id="260102" name="AutoShape 6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5013325"/>
            <a:ext cx="7056437" cy="1112838"/>
          </a:xfrm>
          <a:prstGeom prst="bracePair">
            <a:avLst>
              <a:gd name="adj" fmla="val 8333"/>
            </a:avLst>
          </a:prstGeom>
          <a:ln w="76200">
            <a:solidFill>
              <a:schemeClr val="hlink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9600" dirty="0"/>
              <a:t>  0           -</a:t>
            </a:r>
            <a:endParaRPr lang="ru-RU" sz="9600" dirty="0"/>
          </a:p>
        </p:txBody>
      </p:sp>
      <p:sp>
        <p:nvSpPr>
          <p:cNvPr id="260103" name="Line 7"/>
          <p:cNvSpPr>
            <a:spLocks noChangeShapeType="1"/>
          </p:cNvSpPr>
          <p:nvPr/>
        </p:nvSpPr>
        <p:spPr bwMode="auto">
          <a:xfrm>
            <a:off x="1692275" y="6453188"/>
            <a:ext cx="6264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13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Спекулятивные риски</a:t>
            </a:r>
          </a:p>
        </p:txBody>
      </p:sp>
      <p:sp>
        <p:nvSpPr>
          <p:cNvPr id="259075" name="AutoShap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321175"/>
          </a:xfrm>
          <a:prstGeom prst="roundRect">
            <a:avLst>
              <a:gd name="adj" fmla="val 16667"/>
            </a:avLst>
          </a:prstGeom>
          <a:noFill/>
          <a:ln w="28575">
            <a:noFill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ru-RU" sz="3200" dirty="0"/>
              <a:t>выражаются в возможности получения как положительного, так и отрицательного </a:t>
            </a:r>
            <a:r>
              <a:rPr lang="ru-RU" sz="3200" dirty="0" smtClean="0"/>
              <a:t>результата</a:t>
            </a:r>
          </a:p>
          <a:p>
            <a:pPr>
              <a:buNone/>
            </a:pPr>
            <a:r>
              <a:rPr lang="ru-RU" sz="3200" dirty="0" smtClean="0"/>
              <a:t>Изменение курсов валют, конъюнктуры рынка, условий инвестирования</a:t>
            </a:r>
          </a:p>
          <a:p>
            <a:pPr>
              <a:buNone/>
            </a:pPr>
            <a:r>
              <a:rPr lang="en-US" sz="8000" dirty="0" smtClean="0"/>
              <a:t>+        0         -</a:t>
            </a:r>
            <a:endParaRPr lang="ru-RU" sz="8000" dirty="0"/>
          </a:p>
        </p:txBody>
      </p:sp>
      <p:sp>
        <p:nvSpPr>
          <p:cNvPr id="259076" name="Rectangle 4"/>
          <p:cNvSpPr>
            <a:spLocks noChangeArrowheads="1"/>
          </p:cNvSpPr>
          <p:nvPr/>
        </p:nvSpPr>
        <p:spPr bwMode="auto">
          <a:xfrm>
            <a:off x="539750" y="4797425"/>
            <a:ext cx="814705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8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259077" name="Line 5"/>
          <p:cNvSpPr>
            <a:spLocks noChangeShapeType="1"/>
          </p:cNvSpPr>
          <p:nvPr/>
        </p:nvSpPr>
        <p:spPr bwMode="auto">
          <a:xfrm>
            <a:off x="827583" y="6453336"/>
            <a:ext cx="7129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15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Классификация рисков по последствиям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827463" cy="4525963"/>
          </a:xfrm>
        </p:spPr>
        <p:txBody>
          <a:bodyPr/>
          <a:lstStyle/>
          <a:p>
            <a:pPr algn="ctr">
              <a:buFont typeface="Wingdings" pitchFamily="2" charset="2"/>
              <a:buChar char="Ø"/>
            </a:pPr>
            <a:r>
              <a:rPr lang="ru-RU" dirty="0"/>
              <a:t>Фундаментальные</a:t>
            </a:r>
            <a:r>
              <a:rPr lang="ru-RU" i="1" dirty="0"/>
              <a:t> </a:t>
            </a:r>
            <a:r>
              <a:rPr lang="ru-RU" dirty="0"/>
              <a:t>оказывают влияние на большое число объектов, не поддаются контролю и планированию. 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84663" y="1600200"/>
            <a:ext cx="4402137" cy="4525963"/>
          </a:xfrm>
        </p:spPr>
        <p:txBody>
          <a:bodyPr/>
          <a:lstStyle/>
          <a:p>
            <a:pPr marL="533400" indent="-533400" algn="ctr">
              <a:buFont typeface="Wingdings" pitchFamily="2" charset="2"/>
              <a:buChar char="Ø"/>
            </a:pPr>
            <a:r>
              <a:rPr lang="ru-RU" dirty="0"/>
              <a:t>Частные</a:t>
            </a:r>
            <a:r>
              <a:rPr lang="ru-RU" i="1" dirty="0"/>
              <a:t> </a:t>
            </a:r>
          </a:p>
          <a:p>
            <a:pPr marL="533400" indent="-533400">
              <a:buFont typeface="Wingdings" pitchFamily="2" charset="2"/>
              <a:buNone/>
            </a:pPr>
            <a:r>
              <a:rPr lang="ru-RU" dirty="0"/>
              <a:t>    страдают один или несколько объектов, они связаны с отдельными личностями, как по причинам, так и по последствиям. </a:t>
            </a:r>
          </a:p>
          <a:p>
            <a:pPr marL="533400" indent="-533400"/>
            <a:endParaRPr lang="ru-RU" dirty="0"/>
          </a:p>
        </p:txBody>
      </p:sp>
      <p:sp>
        <p:nvSpPr>
          <p:cNvPr id="148485" name="AutoShape 5"/>
          <p:cNvSpPr>
            <a:spLocks noChangeArrowheads="1"/>
          </p:cNvSpPr>
          <p:nvPr/>
        </p:nvSpPr>
        <p:spPr bwMode="auto">
          <a:xfrm>
            <a:off x="468313" y="1700213"/>
            <a:ext cx="3671887" cy="43338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8486" name="AutoShape 6"/>
          <p:cNvSpPr>
            <a:spLocks noChangeArrowheads="1"/>
          </p:cNvSpPr>
          <p:nvPr/>
        </p:nvSpPr>
        <p:spPr bwMode="auto">
          <a:xfrm>
            <a:off x="5076825" y="1700213"/>
            <a:ext cx="3671888" cy="43338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43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по распределению во времени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Классический тип – равномерное распределение во времени, постоянная средняя убыточность</a:t>
            </a:r>
          </a:p>
          <a:p>
            <a:pPr marL="0" indent="0">
              <a:buNone/>
            </a:pPr>
            <a:r>
              <a:rPr lang="ru-RU" dirty="0" smtClean="0"/>
              <a:t>Убыточность = </a:t>
            </a:r>
          </a:p>
          <a:p>
            <a:pPr marL="0" indent="0">
              <a:buNone/>
            </a:pPr>
            <a:r>
              <a:rPr lang="ru-RU" dirty="0" smtClean="0"/>
              <a:t>сумма ущерба /стоимость имущества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56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по распределению во времени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2. Катастрофический тип – неравномерное распределение во времени, (стихийные бедствия, крупные аварии)</a:t>
            </a:r>
          </a:p>
          <a:p>
            <a:pPr marL="0" indent="0">
              <a:buNone/>
            </a:pPr>
            <a:r>
              <a:rPr lang="ru-RU" dirty="0"/>
              <a:t>3</a:t>
            </a:r>
            <a:r>
              <a:rPr lang="ru-RU" dirty="0" smtClean="0"/>
              <a:t>. Финансовые риски – убыточность изменяется в соответствии с динамикой экономического цикла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82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18488" cy="149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Требования к рискам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(чтобы их можно было застраховать)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575"/>
            <a:ext cx="8229600" cy="4065588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1. Наступление события должно иметь объективный </a:t>
            </a:r>
            <a:r>
              <a:rPr lang="ru-RU" sz="2800" dirty="0" smtClean="0"/>
              <a:t>характер, т.е. не зависеть от воли заинтересованных лиц</a:t>
            </a:r>
            <a:endParaRPr lang="ru-RU" sz="2800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2. Риск должен иметь случайный характер.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3. Вероятность наступления риска должна поддаваться измерению и оценке.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4. Ожидаемый ущерб должен быть достаточно большим.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5. Страховой взнос должен иметь разумную величину, сопоставимую с доходами страхователя.</a:t>
            </a:r>
          </a:p>
        </p:txBody>
      </p:sp>
    </p:spTree>
    <p:extLst>
      <p:ext uri="{BB962C8B-B14F-4D97-AF65-F5344CB8AC3E}">
        <p14:creationId xmlns:p14="http://schemas.microsoft.com/office/powerpoint/2010/main" val="188980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 dirty="0"/>
              <a:t>1. Превентивный способ-</a:t>
            </a:r>
            <a:r>
              <a:rPr lang="ru-RU" sz="4000" dirty="0"/>
              <a:t> </a:t>
            </a:r>
            <a:r>
              <a:rPr lang="ru-RU" sz="3200" dirty="0"/>
              <a:t>предупреждение </a:t>
            </a:r>
            <a:r>
              <a:rPr lang="ru-RU" sz="3200" dirty="0" smtClean="0"/>
              <a:t>рисков</a:t>
            </a:r>
            <a:endParaRPr lang="ru-RU" sz="32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000" dirty="0">
                <a:latin typeface="Arial Narrow" pitchFamily="34" charset="0"/>
              </a:rPr>
              <a:t>Ограничения:</a:t>
            </a:r>
            <a:endParaRPr lang="en-US" sz="4000" dirty="0">
              <a:latin typeface="Arial Narrow" pitchFamily="34" charset="0"/>
            </a:endParaRPr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1187450" y="4822825"/>
            <a:ext cx="3168650" cy="1296988"/>
          </a:xfrm>
          <a:prstGeom prst="roundRect">
            <a:avLst>
              <a:gd name="adj" fmla="val 16667"/>
            </a:avLst>
          </a:prstGeom>
          <a:solidFill>
            <a:srgbClr val="F8EFEC"/>
          </a:soli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о наступлении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события заранее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известно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4859338" y="4797425"/>
            <a:ext cx="3168650" cy="1296988"/>
          </a:xfrm>
          <a:prstGeom prst="roundRect">
            <a:avLst>
              <a:gd name="adj" fmla="val 16667"/>
            </a:avLst>
          </a:prstGeom>
          <a:solidFill>
            <a:srgbClr val="F8EFEC"/>
          </a:soli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ограниченные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технические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возможности</a:t>
            </a: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323850" y="2951163"/>
            <a:ext cx="3168650" cy="1296987"/>
          </a:xfrm>
          <a:prstGeom prst="roundRect">
            <a:avLst>
              <a:gd name="adj" fmla="val 16667"/>
            </a:avLst>
          </a:prstGeom>
          <a:solidFill>
            <a:srgbClr val="F8EFEC"/>
          </a:soli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значительные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затраты</a:t>
            </a:r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5724525" y="2951163"/>
            <a:ext cx="3168650" cy="1296987"/>
          </a:xfrm>
          <a:prstGeom prst="roundRect">
            <a:avLst>
              <a:gd name="adj" fmla="val 16667"/>
            </a:avLst>
          </a:prstGeom>
          <a:solidFill>
            <a:srgbClr val="F8EFEC"/>
          </a:soli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нет гарантии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благоприятного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исхода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H="1">
            <a:off x="3851275" y="2565400"/>
            <a:ext cx="720725" cy="2232025"/>
          </a:xfrm>
          <a:prstGeom prst="line">
            <a:avLst/>
          </a:prstGeom>
          <a:noFill/>
          <a:ln w="76200">
            <a:solidFill>
              <a:srgbClr val="FAEAF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4572000" y="2565400"/>
            <a:ext cx="863600" cy="2232025"/>
          </a:xfrm>
          <a:prstGeom prst="line">
            <a:avLst/>
          </a:prstGeom>
          <a:noFill/>
          <a:ln w="76200">
            <a:solidFill>
              <a:srgbClr val="FAEAF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H="1">
            <a:off x="3492500" y="2565400"/>
            <a:ext cx="1079500" cy="792163"/>
          </a:xfrm>
          <a:prstGeom prst="line">
            <a:avLst/>
          </a:prstGeom>
          <a:noFill/>
          <a:ln w="76200">
            <a:solidFill>
              <a:srgbClr val="FAEAF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4572000" y="2565400"/>
            <a:ext cx="1079500" cy="863600"/>
          </a:xfrm>
          <a:prstGeom prst="line">
            <a:avLst/>
          </a:prstGeom>
          <a:noFill/>
          <a:ln w="76200">
            <a:solidFill>
              <a:srgbClr val="FAEAF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28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476250"/>
            <a:ext cx="8218487" cy="2089150"/>
          </a:xfrm>
        </p:spPr>
        <p:txBody>
          <a:bodyPr/>
          <a:lstStyle/>
          <a:p>
            <a:r>
              <a:rPr lang="ru-RU" sz="4000" i="1"/>
              <a:t>2. Репрессивный способ -</a:t>
            </a:r>
            <a:r>
              <a:rPr lang="ru-RU" sz="3200"/>
              <a:t>ограничение распространения неблагоприятного события и снижение суммы потенциального ущерба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24175"/>
            <a:ext cx="8229600" cy="320198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000" dirty="0">
                <a:latin typeface="Arial Narrow" pitchFamily="34" charset="0"/>
              </a:rPr>
              <a:t>Ограничения:</a:t>
            </a: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23850" y="2997200"/>
            <a:ext cx="822960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ru-RU" sz="3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42900" indent="-342900" algn="l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ru-RU" sz="3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42900" indent="-342900" algn="l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ru-RU" sz="3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44038" name="AutoShape 6"/>
          <p:cNvSpPr>
            <a:spLocks noChangeArrowheads="1"/>
          </p:cNvSpPr>
          <p:nvPr/>
        </p:nvSpPr>
        <p:spPr bwMode="auto">
          <a:xfrm>
            <a:off x="4787900" y="5084763"/>
            <a:ext cx="3168650" cy="1270000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Ограниченные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технические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возможности</a:t>
            </a:r>
          </a:p>
        </p:txBody>
      </p:sp>
      <p:sp>
        <p:nvSpPr>
          <p:cNvPr id="44039" name="AutoShape 7"/>
          <p:cNvSpPr>
            <a:spLocks noChangeArrowheads="1"/>
          </p:cNvSpPr>
          <p:nvPr/>
        </p:nvSpPr>
        <p:spPr bwMode="auto">
          <a:xfrm>
            <a:off x="900113" y="5013325"/>
            <a:ext cx="3168650" cy="122396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Значительные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затраты</a:t>
            </a:r>
          </a:p>
        </p:txBody>
      </p:sp>
      <p:sp>
        <p:nvSpPr>
          <p:cNvPr id="44045" name="AutoShape 13"/>
          <p:cNvSpPr>
            <a:spLocks noChangeArrowheads="1"/>
          </p:cNvSpPr>
          <p:nvPr/>
        </p:nvSpPr>
        <p:spPr bwMode="auto">
          <a:xfrm rot="35042113">
            <a:off x="3641725" y="3575050"/>
            <a:ext cx="1895475" cy="1862138"/>
          </a:xfrm>
          <a:custGeom>
            <a:avLst/>
            <a:gdLst>
              <a:gd name="G0" fmla="+- 9257 0 0"/>
              <a:gd name="G1" fmla="+- 18514 0 0"/>
              <a:gd name="G2" fmla="+- 6171 0 0"/>
              <a:gd name="G3" fmla="*/ 9257 1 2"/>
              <a:gd name="G4" fmla="+- G3 10800 0"/>
              <a:gd name="G5" fmla="+- 21600 9257 18514"/>
              <a:gd name="G6" fmla="+- 18514 6171 0"/>
              <a:gd name="G7" fmla="*/ G6 1 2"/>
              <a:gd name="G8" fmla="*/ 18514 2 1"/>
              <a:gd name="G9" fmla="+- G8 0 21600"/>
              <a:gd name="G10" fmla="+- G5 0 G4"/>
              <a:gd name="G11" fmla="+- 9257 0 G4"/>
              <a:gd name="G12" fmla="*/ G2 G10 G11"/>
              <a:gd name="T0" fmla="*/ 15429 w 21600"/>
              <a:gd name="T1" fmla="*/ 0 h 21600"/>
              <a:gd name="T2" fmla="*/ 9257 w 21600"/>
              <a:gd name="T3" fmla="*/ 6171 h 21600"/>
              <a:gd name="T4" fmla="*/ 6171 w 21600"/>
              <a:gd name="T5" fmla="*/ 9257 h 21600"/>
              <a:gd name="T6" fmla="*/ 0 w 21600"/>
              <a:gd name="T7" fmla="*/ 15429 h 21600"/>
              <a:gd name="T8" fmla="*/ 6171 w 21600"/>
              <a:gd name="T9" fmla="*/ 21600 h 21600"/>
              <a:gd name="T10" fmla="*/ 12343 w 21600"/>
              <a:gd name="T11" fmla="*/ 18514 h 21600"/>
              <a:gd name="T12" fmla="*/ 18514 w 21600"/>
              <a:gd name="T13" fmla="*/ 12343 h 21600"/>
              <a:gd name="T14" fmla="*/ 21600 w 21600"/>
              <a:gd name="T15" fmla="*/ 617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08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2290762"/>
          </a:xfrm>
        </p:spPr>
        <p:txBody>
          <a:bodyPr/>
          <a:lstStyle/>
          <a:p>
            <a:r>
              <a:rPr lang="ru-RU" sz="4000" i="1" dirty="0"/>
              <a:t>3. Компенсация</a:t>
            </a:r>
            <a:r>
              <a:rPr lang="ru-RU" sz="4000" b="0" dirty="0"/>
              <a:t> -</a:t>
            </a:r>
            <a:r>
              <a:rPr lang="ru-RU" sz="4000" dirty="0"/>
              <a:t> </a:t>
            </a:r>
            <a:r>
              <a:rPr lang="ru-RU" sz="3200" dirty="0"/>
              <a:t>восстановление разрушенных материальных ценностей или уровня доходов </a:t>
            </a:r>
            <a:r>
              <a:rPr lang="ru-RU" sz="3200" dirty="0" smtClean="0"/>
              <a:t>предприятия</a:t>
            </a:r>
            <a:endParaRPr lang="ru-RU" sz="32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65400"/>
            <a:ext cx="8229600" cy="35607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dirty="0"/>
              <a:t>Источники финансирования: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ru-RU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</a:t>
            </a:r>
          </a:p>
        </p:txBody>
      </p:sp>
      <p:sp>
        <p:nvSpPr>
          <p:cNvPr id="45065" name="AutoShape 9"/>
          <p:cNvSpPr>
            <a:spLocks noChangeArrowheads="1"/>
          </p:cNvSpPr>
          <p:nvPr/>
        </p:nvSpPr>
        <p:spPr bwMode="auto">
          <a:xfrm>
            <a:off x="395288" y="3716338"/>
            <a:ext cx="1800225" cy="576262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1270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бюджет</a:t>
            </a:r>
          </a:p>
        </p:txBody>
      </p:sp>
      <p:sp>
        <p:nvSpPr>
          <p:cNvPr id="45066" name="AutoShape 10"/>
          <p:cNvSpPr>
            <a:spLocks noChangeArrowheads="1"/>
          </p:cNvSpPr>
          <p:nvPr/>
        </p:nvSpPr>
        <p:spPr bwMode="auto">
          <a:xfrm>
            <a:off x="1258888" y="4724400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1270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прибыль</a:t>
            </a:r>
          </a:p>
        </p:txBody>
      </p:sp>
      <p:sp>
        <p:nvSpPr>
          <p:cNvPr id="45067" name="AutoShape 11"/>
          <p:cNvSpPr>
            <a:spLocks noChangeArrowheads="1"/>
          </p:cNvSpPr>
          <p:nvPr/>
        </p:nvSpPr>
        <p:spPr bwMode="auto">
          <a:xfrm>
            <a:off x="5940425" y="4724400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кредиты</a:t>
            </a:r>
          </a:p>
        </p:txBody>
      </p:sp>
      <p:sp>
        <p:nvSpPr>
          <p:cNvPr id="45068" name="AutoShape 12"/>
          <p:cNvSpPr>
            <a:spLocks noChangeArrowheads="1"/>
          </p:cNvSpPr>
          <p:nvPr/>
        </p:nvSpPr>
        <p:spPr bwMode="auto">
          <a:xfrm>
            <a:off x="7019925" y="3716338"/>
            <a:ext cx="1800225" cy="576262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резервы</a:t>
            </a:r>
          </a:p>
        </p:txBody>
      </p:sp>
      <p:sp>
        <p:nvSpPr>
          <p:cNvPr id="45069" name="AutoShape 13"/>
          <p:cNvSpPr>
            <a:spLocks noChangeArrowheads="1"/>
          </p:cNvSpPr>
          <p:nvPr/>
        </p:nvSpPr>
        <p:spPr bwMode="auto">
          <a:xfrm>
            <a:off x="3419475" y="5661025"/>
            <a:ext cx="2303463" cy="576263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1270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страхование</a:t>
            </a:r>
          </a:p>
        </p:txBody>
      </p:sp>
      <p:sp>
        <p:nvSpPr>
          <p:cNvPr id="45070" name="AutoShape 14"/>
          <p:cNvSpPr>
            <a:spLocks noChangeArrowheads="1"/>
          </p:cNvSpPr>
          <p:nvPr/>
        </p:nvSpPr>
        <p:spPr bwMode="auto">
          <a:xfrm>
            <a:off x="1042988" y="31416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5071" name="AutoShape 15"/>
          <p:cNvSpPr>
            <a:spLocks noChangeArrowheads="1"/>
          </p:cNvSpPr>
          <p:nvPr/>
        </p:nvSpPr>
        <p:spPr bwMode="auto">
          <a:xfrm>
            <a:off x="2411413" y="4149725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5072" name="AutoShape 16"/>
          <p:cNvSpPr>
            <a:spLocks noChangeArrowheads="1"/>
          </p:cNvSpPr>
          <p:nvPr/>
        </p:nvSpPr>
        <p:spPr bwMode="auto">
          <a:xfrm>
            <a:off x="4356100" y="50847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5073" name="AutoShape 17"/>
          <p:cNvSpPr>
            <a:spLocks noChangeArrowheads="1"/>
          </p:cNvSpPr>
          <p:nvPr/>
        </p:nvSpPr>
        <p:spPr bwMode="auto">
          <a:xfrm>
            <a:off x="6300788" y="4149725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5074" name="AutoShape 18"/>
          <p:cNvSpPr>
            <a:spLocks noChangeArrowheads="1"/>
          </p:cNvSpPr>
          <p:nvPr/>
        </p:nvSpPr>
        <p:spPr bwMode="auto">
          <a:xfrm>
            <a:off x="7740650" y="31416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74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Этапы управления рисками</a:t>
            </a: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3131343" y="1556793"/>
            <a:ext cx="2120106" cy="614907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latin typeface="Comic Sans MS" pitchFamily="66" charset="0"/>
              </a:rPr>
              <a:t>Анализ риска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49509" name="Rectangle 5"/>
          <p:cNvSpPr>
            <a:spLocks noChangeArrowheads="1"/>
          </p:cNvSpPr>
          <p:nvPr/>
        </p:nvSpPr>
        <p:spPr bwMode="auto">
          <a:xfrm>
            <a:off x="1691408" y="3068960"/>
            <a:ext cx="5472880" cy="504056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latin typeface="Comic Sans MS" pitchFamily="66" charset="0"/>
              </a:rPr>
              <a:t>Выбор методов воздействия на риск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602312" y="2284017"/>
            <a:ext cx="1871663" cy="496912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latin typeface="Comic Sans MS" pitchFamily="66" charset="0"/>
              </a:rPr>
              <a:t>Оценка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55576" y="2280444"/>
            <a:ext cx="1871663" cy="500485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latin typeface="Comic Sans MS" pitchFamily="66" charset="0"/>
              </a:rPr>
              <a:t>Выявление 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915445" y="3933057"/>
            <a:ext cx="3024607" cy="576064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latin typeface="Comic Sans MS" pitchFamily="66" charset="0"/>
              </a:rPr>
              <a:t>Принятие решения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820864" y="4797153"/>
            <a:ext cx="3213967" cy="504056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latin typeface="Comic Sans MS" pitchFamily="66" charset="0"/>
              </a:rPr>
              <a:t>Воздействие на риск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000822" y="5733629"/>
            <a:ext cx="1871663" cy="720079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latin typeface="Comic Sans MS" pitchFamily="66" charset="0"/>
              </a:rPr>
              <a:t>Передача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379786" y="5733256"/>
            <a:ext cx="1871663" cy="720079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>
                <a:latin typeface="Comic Sans MS" pitchFamily="66" charset="0"/>
              </a:rPr>
              <a:t>С</a:t>
            </a:r>
            <a:r>
              <a:rPr lang="ru-RU" sz="2400" dirty="0" smtClean="0">
                <a:latin typeface="Comic Sans MS" pitchFamily="66" charset="0"/>
              </a:rPr>
              <a:t>охранение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699219" y="5733256"/>
            <a:ext cx="1871663" cy="720079"/>
          </a:xfrm>
          <a:prstGeom prst="rect">
            <a:avLst/>
          </a:prstGeom>
          <a:solidFill>
            <a:srgbClr val="FFCCCC"/>
          </a:solidFill>
          <a:ln w="412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latin typeface="Comic Sans MS" pitchFamily="66" charset="0"/>
              </a:rPr>
              <a:t>Снижение </a:t>
            </a:r>
            <a:endParaRPr lang="ru-RU" sz="2400" dirty="0">
              <a:latin typeface="Comic Sans MS" pitchFamily="66" charset="0"/>
            </a:endParaRPr>
          </a:p>
        </p:txBody>
      </p:sp>
      <p:cxnSp>
        <p:nvCxnSpPr>
          <p:cNvPr id="3" name="Прямая со стрелкой 2"/>
          <p:cNvCxnSpPr>
            <a:stCxn id="149507" idx="1"/>
            <a:endCxn id="6" idx="0"/>
          </p:cNvCxnSpPr>
          <p:nvPr/>
        </p:nvCxnSpPr>
        <p:spPr>
          <a:xfrm flipH="1">
            <a:off x="1691408" y="1864247"/>
            <a:ext cx="1439935" cy="416197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149507" idx="3"/>
            <a:endCxn id="5" idx="0"/>
          </p:cNvCxnSpPr>
          <p:nvPr/>
        </p:nvCxnSpPr>
        <p:spPr>
          <a:xfrm>
            <a:off x="5251449" y="1864247"/>
            <a:ext cx="1286695" cy="419770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11375" y="2780929"/>
            <a:ext cx="0" cy="288031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940052" y="2780929"/>
            <a:ext cx="0" cy="288031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49509" idx="2"/>
            <a:endCxn id="7" idx="0"/>
          </p:cNvCxnSpPr>
          <p:nvPr/>
        </p:nvCxnSpPr>
        <p:spPr>
          <a:xfrm flipH="1">
            <a:off x="4427749" y="3573016"/>
            <a:ext cx="99" cy="360041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7" idx="2"/>
            <a:endCxn id="8" idx="0"/>
          </p:cNvCxnSpPr>
          <p:nvPr/>
        </p:nvCxnSpPr>
        <p:spPr>
          <a:xfrm>
            <a:off x="4427749" y="4509121"/>
            <a:ext cx="99" cy="288032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1" idx="0"/>
          </p:cNvCxnSpPr>
          <p:nvPr/>
        </p:nvCxnSpPr>
        <p:spPr>
          <a:xfrm flipH="1">
            <a:off x="1635051" y="5301209"/>
            <a:ext cx="1185813" cy="432047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2"/>
          </p:cNvCxnSpPr>
          <p:nvPr/>
        </p:nvCxnSpPr>
        <p:spPr>
          <a:xfrm>
            <a:off x="4427848" y="5301209"/>
            <a:ext cx="0" cy="432047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9" idx="0"/>
          </p:cNvCxnSpPr>
          <p:nvPr/>
        </p:nvCxnSpPr>
        <p:spPr>
          <a:xfrm>
            <a:off x="6034831" y="5301209"/>
            <a:ext cx="901823" cy="432420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93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3970</TotalTime>
  <Words>697</Words>
  <Application>Microsoft Office PowerPoint</Application>
  <PresentationFormat>Экран (4:3)</PresentationFormat>
  <Paragraphs>158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Profile</vt:lpstr>
      <vt:lpstr>Управление рисками и страхование на предприятиях нефтегазового комплекса</vt:lpstr>
      <vt:lpstr>Понятие риска. Классификация рисков</vt:lpstr>
      <vt:lpstr>Эффективное управление компанией предполагает:</vt:lpstr>
      <vt:lpstr>Презентация PowerPoint</vt:lpstr>
      <vt:lpstr>Риски возникают из-за:</vt:lpstr>
      <vt:lpstr>Характерные черты риска</vt:lpstr>
      <vt:lpstr>Риск</vt:lpstr>
      <vt:lpstr>Основные черты риска</vt:lpstr>
      <vt:lpstr>Риск в страховании</vt:lpstr>
      <vt:lpstr>Презентация PowerPoint</vt:lpstr>
      <vt:lpstr>Риск может быть охарактеризован с двух точек зрения</vt:lpstr>
      <vt:lpstr>Типы страховых рисков</vt:lpstr>
      <vt:lpstr>Треугольник Хейнса</vt:lpstr>
      <vt:lpstr>Классификация рисков по месту возникновения</vt:lpstr>
      <vt:lpstr>Классификация рисков по управляемости</vt:lpstr>
      <vt:lpstr>Классификация рисков по сфере возникновения</vt:lpstr>
      <vt:lpstr>Классификация рисков по причине возникновения</vt:lpstr>
      <vt:lpstr>Риски покупательной способности денег</vt:lpstr>
      <vt:lpstr>Классификация рисков по возможности оценки в денежной форме</vt:lpstr>
      <vt:lpstr>Классификация по характеру последствий</vt:lpstr>
      <vt:lpstr>Чистые риски  </vt:lpstr>
      <vt:lpstr>Спекулятивные риски</vt:lpstr>
      <vt:lpstr>Классификация рисков по последствиям</vt:lpstr>
      <vt:lpstr>Классификация по распределению во времени</vt:lpstr>
      <vt:lpstr>Классификация по распределению во времени</vt:lpstr>
      <vt:lpstr>Требования к рискам (чтобы их можно было застраховать)</vt:lpstr>
      <vt:lpstr>1. Превентивный способ- предупреждение рисков</vt:lpstr>
      <vt:lpstr>2. Репрессивный способ -ограничение распространения неблагоприятного события и снижение суммы потенциального ущерба</vt:lpstr>
      <vt:lpstr>3. Компенсация - восстановление разрушенных материальных ценностей или уровня доходов предприятия</vt:lpstr>
      <vt:lpstr>Этапы управления рисками</vt:lpstr>
    </vt:vector>
  </TitlesOfParts>
  <Company>VSUES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  Концептуальные основы финансового менеджмента</dc:title>
  <dc:creator>prihodko</dc:creator>
  <cp:lastModifiedBy>Приходько Светлана</cp:lastModifiedBy>
  <cp:revision>58</cp:revision>
  <cp:lastPrinted>2013-12-10T22:48:01Z</cp:lastPrinted>
  <dcterms:created xsi:type="dcterms:W3CDTF">2006-06-09T23:55:19Z</dcterms:created>
  <dcterms:modified xsi:type="dcterms:W3CDTF">2014-02-07T02:14:02Z</dcterms:modified>
</cp:coreProperties>
</file>