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037C9-849B-4B4E-AF55-5F2B36AEF0A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E3C5-D014-4156-A355-BCBFFAC15CA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6DD4E-E17E-459D-9B7B-0CE99934DF4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9670-6374-4255-A394-44E4FFAACA5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2C81A-5660-4AD3-9EB3-2B33657E3FD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04FE0-EB23-4ECF-A8B0-52DA14C78AA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17BF-D84D-4B53-9219-91728EA0A43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CF08-739B-4031-86E3-ADDF31735B2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F734EB4-D327-47ED-98E9-39FB367D1E9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B7D-74C3-444E-AE28-907CC3869FB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3377-3C10-4296-B649-4C93EA0CF0A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949C0B-57E9-42FC-8898-B2B065E31FCE}" type="slidenum">
              <a:rPr lang="ru-RU" altLang="ru-RU" smtClean="0"/>
              <a:pPr/>
              <a:t>‹#›</a:t>
            </a:fld>
            <a:endParaRPr lang="ru-RU" alt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52;&#1086;&#1076;&#1077;&#1083;&#1100;%20&#1087;&#1086;&#1083;&#1091;&#1087;&#1088;&#1086;&#1074;&#1086;&#1076;&#1085;&#1080;&#1082;&#1086;&#1074;&#1086;&#1075;&#1086;%20&#1076;&#1080;&#1086;&#1076;&#1072;_files\form7.gif" TargetMode="External"/><Relationship Id="rId1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52;&#1086;&#1076;&#1077;&#1083;&#1100;%20&#1087;&#1086;&#1083;&#1091;&#1087;&#1088;&#1086;&#1074;&#1086;&#1076;&#1085;&#1080;&#1082;&#1086;&#1074;&#1086;&#1075;&#1086;%20&#1076;&#1080;&#1086;&#1076;&#1072;_files\form4.gif" TargetMode="External"/><Relationship Id="rId12" Type="http://schemas.openxmlformats.org/officeDocument/2006/relationships/image" Target="../media/image17.png"/><Relationship Id="rId17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52;&#1086;&#1076;&#1077;&#1083;&#1100;%20&#1087;&#1086;&#1083;&#1091;&#1087;&#1088;&#1086;&#1074;&#1086;&#1076;&#1085;&#1080;&#1082;&#1086;&#1074;&#1086;&#1075;&#1086;%20&#1076;&#1080;&#1086;&#1076;&#1072;_files\form9.gif" TargetMode="External"/><Relationship Id="rId2" Type="http://schemas.openxmlformats.org/officeDocument/2006/relationships/image" Target="../media/image11.png"/><Relationship Id="rId16" Type="http://schemas.openxmlformats.org/officeDocument/2006/relationships/image" Target="../media/image19.png"/><Relationship Id="rId20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52;&#1086;&#1076;&#1077;&#1083;&#1100;%20&#1087;&#1086;&#1083;&#1091;&#1087;&#1088;&#1086;&#1074;&#1086;&#1076;&#1085;&#1080;&#1082;&#1086;&#1074;&#1086;&#1075;&#1086;%20&#1076;&#1080;&#1086;&#1076;&#1072;_files\form6.gif" TargetMode="External"/><Relationship Id="rId5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52;&#1086;&#1076;&#1077;&#1083;&#1100;%20&#1087;&#1086;&#1083;&#1091;&#1087;&#1088;&#1086;&#1074;&#1086;&#1076;&#1085;&#1080;&#1082;&#1086;&#1074;&#1086;&#1075;&#1086;%20&#1076;&#1080;&#1086;&#1076;&#1072;_files\form3.gif" TargetMode="External"/><Relationship Id="rId15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52;&#1086;&#1076;&#1077;&#1083;&#1100;%20&#1087;&#1086;&#1083;&#1091;&#1087;&#1088;&#1086;&#1074;&#1086;&#1076;&#1085;&#1080;&#1082;&#1086;&#1074;&#1086;&#1075;&#1086;%20&#1076;&#1080;&#1086;&#1076;&#1072;_files\form8.gif" TargetMode="External"/><Relationship Id="rId10" Type="http://schemas.openxmlformats.org/officeDocument/2006/relationships/image" Target="../media/image16.png"/><Relationship Id="rId19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52;&#1086;&#1076;&#1077;&#1083;&#1100;%20&#1087;&#1086;&#1083;&#1091;&#1087;&#1088;&#1086;&#1074;&#1086;&#1076;&#1085;&#1080;&#1082;&#1086;&#1074;&#1086;&#1075;&#1086;%20&#1076;&#1080;&#1086;&#1076;&#1072;_files\form10.gif" TargetMode="External"/><Relationship Id="rId4" Type="http://schemas.openxmlformats.org/officeDocument/2006/relationships/image" Target="../media/image13.png"/><Relationship Id="rId9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52;&#1086;&#1076;&#1077;&#1083;&#1100;%20&#1087;&#1086;&#1083;&#1091;&#1087;&#1088;&#1086;&#1074;&#1086;&#1076;&#1085;&#1080;&#1082;&#1086;&#1074;&#1086;&#1075;&#1086;%20&#1076;&#1080;&#1086;&#1076;&#1072;_files\form5.gif" TargetMode="External"/><Relationship Id="rId1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20.gif" TargetMode="External"/><Relationship Id="rId18" Type="http://schemas.openxmlformats.org/officeDocument/2006/relationships/image" Target="../media/image35.png"/><Relationship Id="rId26" Type="http://schemas.openxmlformats.org/officeDocument/2006/relationships/image" Target="../media/image2.gif"/><Relationship Id="rId3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15.gif" TargetMode="External"/><Relationship Id="rId21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24.gif" TargetMode="External"/><Relationship Id="rId7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17.gif" TargetMode="External"/><Relationship Id="rId12" Type="http://schemas.openxmlformats.org/officeDocument/2006/relationships/image" Target="../media/image32.png"/><Relationship Id="rId17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22.gif" TargetMode="External"/><Relationship Id="rId25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26.gif" TargetMode="External"/><Relationship Id="rId2" Type="http://schemas.openxmlformats.org/officeDocument/2006/relationships/image" Target="../media/image27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19.gif" TargetMode="External"/><Relationship Id="rId24" Type="http://schemas.openxmlformats.org/officeDocument/2006/relationships/image" Target="../media/image38.png"/><Relationship Id="rId5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16.gif" TargetMode="External"/><Relationship Id="rId15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21.gif" TargetMode="External"/><Relationship Id="rId23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25.gif" TargetMode="External"/><Relationship Id="rId10" Type="http://schemas.openxmlformats.org/officeDocument/2006/relationships/image" Target="../media/image31.png"/><Relationship Id="rId19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23.gif" TargetMode="External"/><Relationship Id="rId4" Type="http://schemas.openxmlformats.org/officeDocument/2006/relationships/image" Target="../media/image28.png"/><Relationship Id="rId9" Type="http://schemas.openxmlformats.org/officeDocument/2006/relationships/image" Target="file:///G:\&#1052;&#1086;&#1080;%20&#1044;&#1086;&#1082;&#1091;&#1084;&#1077;&#1085;&#1090;&#1099;\00%20&#1044;&#1086;&#1082;&#1091;&#1084;&#1077;&#1085;&#1090;&#1099;_&#1056;&#1072;&#1073;&#1086;&#1095;&#1080;&#1077;\00%20&#1054;&#1050;&#1055;&#1080;&#1052;%20&#1056;&#1069;&#1057;\&#1041;&#1080;&#1086;&#1087;&#1086;&#1083;&#1103;&#1088;&#1085;&#1099;&#1081;%20&#1090;&#1088;&#1072;&#1085;&#1079;&#1080;&#1089;&#1090;&#1086;&#1088;_files\form18.gif" TargetMode="External"/><Relationship Id="rId14" Type="http://schemas.openxmlformats.org/officeDocument/2006/relationships/image" Target="../media/image33.png"/><Relationship Id="rId22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2348880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altLang="ru-RU" sz="6000" dirty="0">
                <a:solidFill>
                  <a:schemeClr val="hlink"/>
                </a:solidFill>
              </a:rPr>
              <a:t>Моделирование радиоэлектронных систем</a:t>
            </a:r>
            <a:endParaRPr lang="ru-RU" sz="6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2354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704088"/>
            <a:ext cx="7139136" cy="564672"/>
          </a:xfrm>
        </p:spPr>
        <p:txBody>
          <a:bodyPr/>
          <a:lstStyle/>
          <a:p>
            <a:pPr marL="838200" indent="-838200"/>
            <a:r>
              <a:rPr lang="ru-RU" altLang="ru-RU" sz="3200" b="1" dirty="0" smtClean="0">
                <a:solidFill>
                  <a:schemeClr val="hlink"/>
                </a:solidFill>
              </a:rPr>
              <a:t>Схема процесса моделирования РЭУ</a:t>
            </a:r>
            <a:endParaRPr lang="ru-RU" altLang="ru-RU" sz="3200" b="1" dirty="0">
              <a:solidFill>
                <a:schemeClr val="hlink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Схема взаимодействия моделей"/>
          <p:cNvPicPr>
            <a:picLocks noChangeAspect="1" noChangeArrowheads="1"/>
          </p:cNvPicPr>
          <p:nvPr/>
        </p:nvPicPr>
        <p:blipFill>
          <a:blip r:embed="rId2">
            <a:lum bright="12000" contrast="50000"/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88" y="1557338"/>
            <a:ext cx="8243888" cy="3455987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68313" y="4997450"/>
            <a:ext cx="8351837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b="1"/>
              <a:t>Блоками</a:t>
            </a:r>
            <a:r>
              <a:rPr lang="ru-RU" altLang="ru-RU"/>
              <a:t> выделена исходная информация для построения моделей физических процессов в виде электрической схемы и эскиза конструкции и сами модели. </a:t>
            </a:r>
            <a:r>
              <a:rPr lang="ru-RU" altLang="ru-RU" b="1"/>
              <a:t>Стрелками</a:t>
            </a:r>
            <a:r>
              <a:rPr lang="ru-RU" altLang="ru-RU"/>
              <a:t> показано взаимодействие между моделями. </a:t>
            </a:r>
            <a:r>
              <a:rPr lang="ru-RU" altLang="ru-RU" b="1"/>
              <a:t>Надписи</a:t>
            </a:r>
            <a:r>
              <a:rPr lang="ru-RU" altLang="ru-RU"/>
              <a:t> на стрелках показывают информацию, которая получается в результате расчета по одной модели и требуется для построения другой.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776"/>
            <a:ext cx="8229600" cy="5256584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400" u="sng" dirty="0">
                <a:solidFill>
                  <a:schemeClr val="accent2"/>
                </a:solidFill>
              </a:rPr>
              <a:t>Модель электрических процессов:</a:t>
            </a:r>
            <a:r>
              <a:rPr lang="ru-RU" altLang="ru-RU" sz="2400" u="sng" dirty="0"/>
              <a:t> </a:t>
            </a:r>
            <a:endParaRPr lang="ru-RU" altLang="ru-RU" sz="2400" dirty="0"/>
          </a:p>
          <a:p>
            <a:r>
              <a:rPr lang="ru-RU" altLang="ru-RU" sz="2400" dirty="0"/>
              <a:t>отражает электрические процессы, протекающие в схеме аппаратуры, что должно обеспечить получение с заданной точностью функциональных и режимных электрических характеристик; </a:t>
            </a:r>
          </a:p>
          <a:p>
            <a:r>
              <a:rPr lang="ru-RU" altLang="ru-RU" sz="2400" dirty="0"/>
              <a:t>включает в себя эквивалентные схемы радиоэлементов (резисторов, конденсаторов, катушек индуктивности, диодов, транзисторов, микросхем и пр.); </a:t>
            </a:r>
          </a:p>
          <a:p>
            <a:r>
              <a:rPr lang="ru-RU" altLang="ru-RU" sz="2400" dirty="0"/>
              <a:t>учитывает паразитные проводимости, емкости, индуктивности, взаимные индуктивности и другие параметры, отражающие влияние конструкции на протекающие электрические процессы.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0768"/>
            <a:ext cx="8229600" cy="5112568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400" u="sng" dirty="0">
                <a:solidFill>
                  <a:schemeClr val="accent2"/>
                </a:solidFill>
              </a:rPr>
              <a:t>Модель тепловых процессов:</a:t>
            </a:r>
            <a:r>
              <a:rPr lang="ru-RU" altLang="ru-RU" sz="2400" u="sng" dirty="0"/>
              <a:t> </a:t>
            </a:r>
            <a:endParaRPr lang="ru-RU" altLang="ru-RU" sz="2400" dirty="0"/>
          </a:p>
          <a:p>
            <a:r>
              <a:rPr lang="ru-RU" altLang="ru-RU" sz="2400" dirty="0"/>
              <a:t>отражает тепловые процессы в конструкции, связанные с теплообменом под влиянием окружающей среды, тепловыделениями в радиоэлементах, действием систем охлаждения и </a:t>
            </a:r>
            <a:r>
              <a:rPr lang="ru-RU" altLang="ru-RU" sz="2400" dirty="0" err="1"/>
              <a:t>термостатирования</a:t>
            </a:r>
            <a:r>
              <a:rPr lang="ru-RU" altLang="ru-RU" sz="2400" dirty="0"/>
              <a:t>, что должно обеспечить получение с заданной точностью тепловых характеристик; </a:t>
            </a:r>
          </a:p>
          <a:p>
            <a:r>
              <a:rPr lang="ru-RU" altLang="ru-RU" sz="2400" dirty="0"/>
              <a:t>учитывает </a:t>
            </a:r>
            <a:r>
              <a:rPr lang="ru-RU" altLang="ru-RU" sz="2400" dirty="0" err="1"/>
              <a:t>кондуктивные</a:t>
            </a:r>
            <a:r>
              <a:rPr lang="ru-RU" altLang="ru-RU" sz="2400" dirty="0"/>
              <a:t>, конвективные и лучистые составляющие теплообмена в аппаратуре; </a:t>
            </a:r>
          </a:p>
          <a:p>
            <a:r>
              <a:rPr lang="ru-RU" altLang="ru-RU" sz="2400" dirty="0"/>
              <a:t>учитывает </a:t>
            </a:r>
            <a:r>
              <a:rPr lang="ru-RU" altLang="ru-RU" sz="2400" dirty="0" err="1"/>
              <a:t>распределенность</a:t>
            </a:r>
            <a:r>
              <a:rPr lang="ru-RU" altLang="ru-RU" sz="2400" dirty="0"/>
              <a:t> массы элементов конструкции и </a:t>
            </a:r>
            <a:r>
              <a:rPr lang="ru-RU" altLang="ru-RU" sz="2400" dirty="0" err="1"/>
              <a:t>анизотропность</a:t>
            </a:r>
            <a:r>
              <a:rPr lang="ru-RU" altLang="ru-RU" sz="2400" dirty="0"/>
              <a:t> тепловых свойств </a:t>
            </a:r>
            <a:r>
              <a:rPr lang="ru-RU" altLang="ru-RU" sz="2400" dirty="0" err="1"/>
              <a:t>электрорадиоэлементов</a:t>
            </a:r>
            <a:r>
              <a:rPr lang="ru-RU" altLang="ru-RU" sz="24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504041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u="sng" dirty="0">
                <a:solidFill>
                  <a:schemeClr val="accent2"/>
                </a:solidFill>
              </a:rPr>
              <a:t>Модель механических процессов:</a:t>
            </a:r>
            <a:r>
              <a:rPr lang="ru-RU" altLang="ru-RU" sz="2400" u="sng" dirty="0"/>
              <a:t> </a:t>
            </a:r>
            <a:endParaRPr lang="ru-RU" altLang="ru-RU" sz="2400" dirty="0"/>
          </a:p>
          <a:p>
            <a:pPr>
              <a:lnSpc>
                <a:spcPct val="90000"/>
              </a:lnSpc>
            </a:pPr>
            <a:r>
              <a:rPr lang="ru-RU" altLang="ru-RU" sz="2400" dirty="0"/>
              <a:t>отражает механические процессы в конструкции, связанные с появлением механических деформаций и напряжений при механических воздействиях, что должно обеспечить получение с заданной точностью статических, частотных и временных механических характеристик;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учитывает </a:t>
            </a:r>
            <a:r>
              <a:rPr lang="ru-RU" altLang="ru-RU" sz="2400" dirty="0" err="1"/>
              <a:t>распределенность</a:t>
            </a:r>
            <a:r>
              <a:rPr lang="ru-RU" altLang="ru-RU" sz="2400" dirty="0"/>
              <a:t> массы несущих конструкций и </a:t>
            </a:r>
            <a:r>
              <a:rPr lang="ru-RU" altLang="ru-RU" sz="2400" dirty="0" err="1"/>
              <a:t>анизатропность</a:t>
            </a:r>
            <a:r>
              <a:rPr lang="ru-RU" altLang="ru-RU" sz="2400" dirty="0"/>
              <a:t> механических свойств ЭРЭ;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учитывает эффект внутреннего трения в материалах конструкции при деформациях;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учитывает жесткость крепления ЭРЭ к печатным платам, шасси и другим несущим конструкциям, а также крепления элементов конструкции друг с другом.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776"/>
            <a:ext cx="8229600" cy="518457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u="sng" dirty="0">
                <a:solidFill>
                  <a:schemeClr val="accent2"/>
                </a:solidFill>
              </a:rPr>
              <a:t>Модель надежности и качества:</a:t>
            </a:r>
            <a:r>
              <a:rPr lang="ru-RU" altLang="ru-RU" sz="2400" u="sng" dirty="0"/>
              <a:t> </a:t>
            </a:r>
            <a:endParaRPr lang="ru-RU" altLang="ru-RU" sz="2400" dirty="0"/>
          </a:p>
          <a:p>
            <a:pPr>
              <a:lnSpc>
                <a:spcPct val="120000"/>
              </a:lnSpc>
            </a:pPr>
            <a:r>
              <a:rPr lang="ru-RU" altLang="ru-RU" sz="2400" dirty="0"/>
              <a:t>отражает, с заданной точностью, характеристики надежности и качества аппаратуры, связанные с технологическими факторами, тепловыми и механическими воздействиями, процессами старения; </a:t>
            </a:r>
          </a:p>
          <a:p>
            <a:pPr>
              <a:lnSpc>
                <a:spcPct val="120000"/>
              </a:lnSpc>
            </a:pPr>
            <a:r>
              <a:rPr lang="ru-RU" altLang="ru-RU" sz="2400" dirty="0"/>
              <a:t>учитывает электрические, механические и тепловые режимы ЭРЭ; </a:t>
            </a:r>
          </a:p>
          <a:p>
            <a:pPr>
              <a:lnSpc>
                <a:spcPct val="120000"/>
              </a:lnSpc>
            </a:pPr>
            <a:r>
              <a:rPr lang="ru-RU" altLang="ru-RU" sz="2400" dirty="0"/>
              <a:t>учитывает электрические, механические и тепловые режимы элементов конструкции; </a:t>
            </a:r>
          </a:p>
          <a:p>
            <a:pPr>
              <a:lnSpc>
                <a:spcPct val="120000"/>
              </a:lnSpc>
            </a:pPr>
            <a:r>
              <a:rPr lang="ru-RU" altLang="ru-RU" sz="2400" dirty="0"/>
              <a:t>учитывает разбросы параметров ЭРЭ и элементов конструкции.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794367"/>
            <a:ext cx="7078241" cy="1143000"/>
          </a:xfrm>
        </p:spPr>
        <p:txBody>
          <a:bodyPr>
            <a:normAutofit fontScale="90000"/>
          </a:bodyPr>
          <a:lstStyle/>
          <a:p>
            <a:r>
              <a:rPr lang="ru-RU" altLang="ru-RU" sz="3200" b="1" dirty="0">
                <a:solidFill>
                  <a:schemeClr val="hlink"/>
                </a:solidFill>
              </a:rPr>
              <a:t>Схема алгоритма методики моделирования радиоэлектронных </a:t>
            </a:r>
            <a:r>
              <a:rPr lang="ru-RU" altLang="ru-RU" sz="3200" b="1" dirty="0" smtClean="0">
                <a:solidFill>
                  <a:schemeClr val="hlink"/>
                </a:solidFill>
              </a:rPr>
              <a:t>устройств</a:t>
            </a:r>
            <a:endParaRPr lang="ru-RU" altLang="ru-RU" sz="3200" b="1" dirty="0">
              <a:solidFill>
                <a:schemeClr val="hlink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Порядок при проведении моделирования физических процессов, протекающих в аппаратуре определяется: </a:t>
            </a:r>
          </a:p>
          <a:p>
            <a:pPr>
              <a:lnSpc>
                <a:spcPct val="120000"/>
              </a:lnSpc>
            </a:pPr>
            <a:r>
              <a:rPr lang="ru-RU" altLang="ru-RU" sz="2400" dirty="0"/>
              <a:t>логикой проектирования аппаратуры,</a:t>
            </a:r>
          </a:p>
          <a:p>
            <a:pPr>
              <a:lnSpc>
                <a:spcPct val="120000"/>
              </a:lnSpc>
            </a:pPr>
            <a:r>
              <a:rPr lang="ru-RU" altLang="ru-RU" sz="2400" dirty="0"/>
              <a:t>взаимосвязью моделей физических процессов между собой.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Схема алгоритма методики моделирования РЭС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88913"/>
            <a:ext cx="3886200" cy="6553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435600" y="1916113"/>
            <a:ext cx="3240088" cy="61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sz="1600">
                <a:solidFill>
                  <a:schemeClr val="hlink"/>
                </a:solidFill>
              </a:rPr>
              <a:t>Схема алгоритма методики моделирования РЭС</a:t>
            </a:r>
            <a:r>
              <a:rPr lang="ru-RU" altLang="ru-RU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Схема алгоритма методики моделирования РЭС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404813"/>
            <a:ext cx="2857500" cy="5867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851275" y="2565400"/>
            <a:ext cx="4903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1600">
                <a:solidFill>
                  <a:schemeClr val="hlink"/>
                </a:solidFill>
              </a:rPr>
              <a:t>Схема алгоритма методики моделирования РЭС</a:t>
            </a:r>
            <a:r>
              <a:rPr lang="ru-RU" altLang="ru-RU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692696"/>
            <a:ext cx="6995120" cy="708688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solidFill>
                  <a:schemeClr val="hlink"/>
                </a:solidFill>
              </a:rPr>
              <a:t>Основные модели элементов</a:t>
            </a:r>
            <a:r>
              <a:rPr lang="ru-RU" altLang="ru-RU" sz="3200" dirty="0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000" u="sng">
                <a:solidFill>
                  <a:schemeClr val="accent2"/>
                </a:solidFill>
              </a:rPr>
              <a:t>Модели резистора, конденсатора, индуктивности</a:t>
            </a:r>
          </a:p>
          <a:p>
            <a:pPr>
              <a:buFontTx/>
              <a:buNone/>
            </a:pPr>
            <a:endParaRPr lang="ru-RU" altLang="ru-RU" sz="2000" u="sng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ru-RU" altLang="ru-RU" sz="2000" u="sng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ru-RU" altLang="ru-RU" sz="2400" u="sng">
              <a:solidFill>
                <a:schemeClr val="accent2"/>
              </a:solidFill>
            </a:endParaRPr>
          </a:p>
        </p:txBody>
      </p:sp>
      <p:pic>
        <p:nvPicPr>
          <p:cNvPr id="9220" name="Picture 4" descr="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276475"/>
            <a:ext cx="29527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68313" y="3644900"/>
            <a:ext cx="76882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/>
              <a:t>U - напряжение на элементе; I - ток через элемент; </a:t>
            </a:r>
          </a:p>
          <a:p>
            <a:pPr algn="ctr"/>
            <a:r>
              <a:rPr lang="ru-RU" altLang="ru-RU"/>
              <a:t>R - сопротивление резистора; </a:t>
            </a:r>
          </a:p>
          <a:p>
            <a:pPr algn="ctr"/>
            <a:r>
              <a:rPr lang="ru-RU" altLang="ru-RU"/>
              <a:t>С - емкость конденсатора;</a:t>
            </a:r>
          </a:p>
          <a:p>
            <a:pPr algn="ctr"/>
            <a:r>
              <a:rPr lang="ru-RU" altLang="ru-RU"/>
              <a:t>L - индуктивность катушки.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 sz="2800" dirty="0">
                <a:solidFill>
                  <a:schemeClr val="hlink"/>
                </a:solidFill>
              </a:rPr>
              <a:t>Модели резистора, конденсатора, индуктивности</a:t>
            </a:r>
          </a:p>
        </p:txBody>
      </p:sp>
      <p:pic>
        <p:nvPicPr>
          <p:cNvPr id="11268" name="Picture 4" descr="Топологические высокочастотные модели: а) резистора, б) конденсатора, в) катушки индуктивности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2420938"/>
            <a:ext cx="6286500" cy="1047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116013" y="4724400"/>
            <a:ext cx="67691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/>
              <a:t>Рис. Топологические высокочастотные модели: а) резистора, б) конденсатора, в) катушки индуктивности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7" y="260350"/>
            <a:ext cx="6934225" cy="936402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solidFill>
                  <a:schemeClr val="hlink"/>
                </a:solidFill>
              </a:rPr>
              <a:t>Модель полупроводникового диода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altLang="ru-RU" sz="2800"/>
          </a:p>
          <a:p>
            <a:pPr>
              <a:buFontTx/>
              <a:buNone/>
            </a:pPr>
            <a:endParaRPr lang="ru-RU" altLang="ru-RU" sz="2800"/>
          </a:p>
        </p:txBody>
      </p:sp>
      <p:pic>
        <p:nvPicPr>
          <p:cNvPr id="12292" name="Picture 4" descr="Топологическая модель ди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84313"/>
            <a:ext cx="2663825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Область определения модели полупроводникового дио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268413"/>
            <a:ext cx="21113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116013" y="3500438"/>
            <a:ext cx="27352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/>
              <a:t>Рис. Топологическая модель диода 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4787900" y="3363913"/>
            <a:ext cx="362108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/>
              <a:t>Рис. Область определения модели полупроводникового диода 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4716463" y="4532313"/>
            <a:ext cx="4032250" cy="119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buFontTx/>
              <a:buChar char="•"/>
            </a:pPr>
            <a:r>
              <a:rPr lang="ru-RU" altLang="ru-RU" sz="1600"/>
              <a:t> область определения модели выделена на ней серым цветом;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altLang="ru-RU" sz="1600"/>
              <a:t> модель описывает работу диода во всех режимах</a:t>
            </a:r>
            <a:r>
              <a:rPr lang="ru-RU" altLang="ru-RU"/>
              <a:t>  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684213" y="4545013"/>
            <a:ext cx="3590925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buFontTx/>
              <a:buChar char="•"/>
            </a:pPr>
            <a:r>
              <a:rPr lang="ru-RU" altLang="ru-RU"/>
              <a:t> </a:t>
            </a:r>
            <a:r>
              <a:rPr lang="ru-RU" altLang="ru-RU" sz="1600"/>
              <a:t>модель относится к низкочастотным динамическим моделям большого сигнала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0" y="295445"/>
            <a:ext cx="5981650" cy="850900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solidFill>
                  <a:schemeClr val="hlink"/>
                </a:solidFill>
              </a:rPr>
              <a:t>Модель полупроводникового диода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1600">
                <a:solidFill>
                  <a:schemeClr val="accent2"/>
                </a:solidFill>
              </a:rPr>
              <a:t>Нелинейное сопротивление p-n перехода:</a:t>
            </a:r>
          </a:p>
        </p:txBody>
      </p:sp>
      <p:pic>
        <p:nvPicPr>
          <p:cNvPr id="13316" name="Picture 4" descr="form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844675"/>
            <a:ext cx="14732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116013" y="3860800"/>
            <a:ext cx="1711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1600">
                <a:solidFill>
                  <a:schemeClr val="accent2"/>
                </a:solidFill>
              </a:rPr>
              <a:t>Емкость диода: </a:t>
            </a:r>
          </a:p>
        </p:txBody>
      </p:sp>
      <p:pic>
        <p:nvPicPr>
          <p:cNvPr id="13318" name="Picture 6" descr="for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81525"/>
            <a:ext cx="241776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4" descr="G:\Мои Документы\00 Документы_Рабочие\00 ОКПиМ РЭС\Модель полупроводникового диода_files\form3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773238"/>
            <a:ext cx="212725" cy="32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5" name="Picture 13" descr="G:\Мои Документы\00 Документы_Рабочие\00 ОКПиМ РЭС\Модель полупроводникового диода_files\form4.gif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276475"/>
            <a:ext cx="419100" cy="32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G:\Мои Документы\00 Документы_Рабочие\00 ОКПиМ РЭС\Модель полупроводникового диода_files\form5.gif"/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852738"/>
            <a:ext cx="288925" cy="32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3" name="Picture 11" descr="G:\Мои Документы\00 Документы_Рабочие\00 ОКПиМ РЭС\Модель полупроводникового диода_files\form6.gif"/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357563"/>
            <a:ext cx="274638" cy="32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G:\Мои Документы\00 Документы_Рабочие\00 ОКПиМ РЭС\Модель полупроводникового диода_files\form7.gif"/>
          <p:cNvPicPr>
            <a:picLocks noChangeAspect="1" noChangeArrowheads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933825"/>
            <a:ext cx="174625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1" name="Picture 9" descr="G:\Мои Документы\00 Документы_Рабочие\00 ОКПиМ РЭС\Модель полупроводникового диода_files\form8.gif"/>
          <p:cNvPicPr>
            <a:picLocks noChangeAspect="1" noChangeArrowheads="1"/>
          </p:cNvPicPr>
          <p:nvPr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437063"/>
            <a:ext cx="160337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G:\Мои Документы\00 Документы_Рабочие\00 ОКПиМ РЭС\Модель полупроводникового диода_files\form9.gif"/>
          <p:cNvPicPr>
            <a:picLocks noChangeAspect="1" noChangeArrowheads="1"/>
          </p:cNvPicPr>
          <p:nvPr/>
        </p:nvPicPr>
        <p:blipFill>
          <a:blip r:embed="rId16" r:link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941888"/>
            <a:ext cx="212725" cy="23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G:\Мои Документы\00 Документы_Рабочие\00 ОКПиМ РЭС\Модель полупроводникового диода_files\form10.gif"/>
          <p:cNvPicPr>
            <a:picLocks noChangeAspect="1" noChangeArrowheads="1"/>
          </p:cNvPicPr>
          <p:nvPr/>
        </p:nvPicPr>
        <p:blipFill>
          <a:blip r:embed="rId18" r:link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445125"/>
            <a:ext cx="288925" cy="32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0" y="106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0" y="106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0" y="106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0" y="106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0" y="106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0" y="106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0" y="106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0" y="106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3442" name="Group 130"/>
          <p:cNvGraphicFramePr>
            <a:graphicFrameLocks noGrp="1"/>
          </p:cNvGraphicFramePr>
          <p:nvPr/>
        </p:nvGraphicFramePr>
        <p:xfrm>
          <a:off x="5148263" y="1484313"/>
          <a:ext cx="3592512" cy="4434840"/>
        </p:xfrm>
        <a:graphic>
          <a:graphicData uri="http://schemas.openxmlformats.org/drawingml/2006/table">
            <a:tbl>
              <a:tblPr/>
              <a:tblGrid>
                <a:gridCol w="1204912"/>
                <a:gridCol w="2387600"/>
              </a:tblGrid>
              <a:tr h="279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Обозначение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параметра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 насыщения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Температурный потенциал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Сопротивление диода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Емкость при нулевом смещении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степени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Постоянная времени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Контактная разность потенциалов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Напряжение стабилизации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7" name="Рисунок 56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74638"/>
            <a:ext cx="7067128" cy="777875"/>
          </a:xfrm>
        </p:spPr>
        <p:txBody>
          <a:bodyPr/>
          <a:lstStyle/>
          <a:p>
            <a:r>
              <a:rPr lang="ru-RU" altLang="ru-RU" sz="3200" dirty="0">
                <a:solidFill>
                  <a:schemeClr val="hlink"/>
                </a:solidFill>
              </a:rPr>
              <a:t>Модель биполярного транзистора</a:t>
            </a:r>
          </a:p>
        </p:txBody>
      </p:sp>
      <p:pic>
        <p:nvPicPr>
          <p:cNvPr id="14340" name="Picture 4" descr="Топологическая модель биполярного транзистора n-p-n тип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052513"/>
            <a:ext cx="2190750" cy="2352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1" name="Picture 5" descr="Входные и выходные характеристики биполярного&#10;транзистора в схеме с общим эмиттером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052513"/>
            <a:ext cx="4530725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95288" y="4508500"/>
            <a:ext cx="344805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ru-RU" altLang="ru-RU" sz="1600"/>
              <a:t>  модель относится к низкочастотным динамическим моделям большого сигнала</a:t>
            </a:r>
            <a:r>
              <a:rPr lang="ru-RU" altLang="ru-RU"/>
              <a:t> 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95288" y="3500438"/>
            <a:ext cx="338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Рис. Топологическая модель биполярного транзистора 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3851275" y="3500438"/>
            <a:ext cx="47529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/>
              <a:t>Рис. Входные и выходные характеристики биполярного транзистора в схеме с общим эмиттером 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851275" y="4570413"/>
            <a:ext cx="4968875" cy="11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Tx/>
              <a:buChar char="•"/>
            </a:pPr>
            <a:r>
              <a:rPr lang="ru-RU" altLang="ru-RU" sz="1600"/>
              <a:t>серыми прямоугольниками на графиках выделены области определения этой модели</a:t>
            </a:r>
          </a:p>
          <a:p>
            <a:pPr algn="just">
              <a:buFontTx/>
              <a:buChar char="•"/>
            </a:pPr>
            <a:r>
              <a:rPr lang="ru-RU" altLang="ru-RU" sz="1600"/>
              <a:t>модель описывает работу транзистора во всех режимах, исключая пробой.</a:t>
            </a:r>
            <a:r>
              <a:rPr lang="ru-RU" altLang="ru-RU"/>
              <a:t>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303535"/>
            <a:ext cx="7067128" cy="922337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solidFill>
                  <a:schemeClr val="hlink"/>
                </a:solidFill>
              </a:rPr>
              <a:t>Модель биполярного транзистора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1600">
                <a:solidFill>
                  <a:schemeClr val="accent2"/>
                </a:solidFill>
              </a:rPr>
              <a:t>Для нелинейных сопротивлений </a:t>
            </a:r>
          </a:p>
          <a:p>
            <a:pPr>
              <a:buFontTx/>
              <a:buNone/>
            </a:pPr>
            <a:r>
              <a:rPr lang="ru-RU" altLang="ru-RU" sz="1600">
                <a:solidFill>
                  <a:schemeClr val="accent2"/>
                </a:solidFill>
              </a:rPr>
              <a:t>            p-n переходов:</a:t>
            </a:r>
          </a:p>
        </p:txBody>
      </p:sp>
      <p:pic>
        <p:nvPicPr>
          <p:cNvPr id="15364" name="Picture 4" descr="form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989138"/>
            <a:ext cx="156527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611188" y="3429000"/>
            <a:ext cx="3292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Для зависимого источника тока:</a:t>
            </a:r>
            <a:r>
              <a:rPr lang="ru-RU" altLang="ru-RU"/>
              <a:t> </a:t>
            </a:r>
          </a:p>
        </p:txBody>
      </p:sp>
      <p:pic>
        <p:nvPicPr>
          <p:cNvPr id="15367" name="Picture 7" descr="form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076700"/>
            <a:ext cx="13716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 descr="form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581525"/>
            <a:ext cx="29051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4572000" y="1173163"/>
            <a:ext cx="363537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altLang="ru-RU" sz="1600">
                <a:solidFill>
                  <a:schemeClr val="accent2"/>
                </a:solidFill>
              </a:rPr>
              <a:t>Для нелинейных емкостей эмиттер-база и коллектор-база:</a:t>
            </a:r>
            <a:r>
              <a:rPr lang="ru-RU" altLang="ru-RU" sz="1600"/>
              <a:t> </a:t>
            </a:r>
          </a:p>
        </p:txBody>
      </p:sp>
      <p:pic>
        <p:nvPicPr>
          <p:cNvPr id="15370" name="Picture 10" descr="form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349500"/>
            <a:ext cx="2662238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9" name="Picture 15" descr="G:\Мои Документы\00 Документы_Рабочие\00 ОКПиМ РЭС\Биополярный транзистор_files\form15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236537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G:\Мои Документы\00 Документы_Рабочие\00 ОКПиМ РЭС\Биополярный транзистор_files\form16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276475"/>
            <a:ext cx="236537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7" name="Picture 13" descr="G:\Мои Документы\00 Документы_Рабочие\00 ОКПиМ РЭС\Биополярный транзистор_files\form17.gif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565400"/>
            <a:ext cx="3810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G:\Мои Документы\00 Документы_Рабочие\00 ОКПиМ РЭС\Биополярный транзистор_files\form18.gif"/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852738"/>
            <a:ext cx="3810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5" name="Picture 11" descr="G:\Мои Документы\00 Документы_Рабочие\00 ОКПиМ РЭС\Биополярный транзистор_files\form19.gif"/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141663"/>
            <a:ext cx="2968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G:\Мои Документы\00 Документы_Рабочие\00 ОКПиМ РЭС\Биополярный транзистор_files\form20.gif"/>
          <p:cNvPicPr>
            <a:picLocks noChangeAspect="1" noChangeArrowheads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429000"/>
            <a:ext cx="25082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G:\Мои Документы\00 Документы_Рабочие\00 ОКПиМ РЭС\Биополярный транзистор_files\form21.gif"/>
          <p:cNvPicPr>
            <a:picLocks noChangeAspect="1" noChangeArrowheads="1"/>
          </p:cNvPicPr>
          <p:nvPr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789363"/>
            <a:ext cx="190500" cy="19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G:\Мои Документы\00 Документы_Рабочие\00 ОКПиМ РЭС\Биополярный транзистор_files\form22.gif"/>
          <p:cNvPicPr>
            <a:picLocks noChangeAspect="1" noChangeArrowheads="1"/>
          </p:cNvPicPr>
          <p:nvPr/>
        </p:nvPicPr>
        <p:blipFill>
          <a:blip r:embed="rId16" r:link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076700"/>
            <a:ext cx="236537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G:\Мои Документы\00 Документы_Рабочие\00 ОКПиМ РЭС\Биополярный транзистор_files\form23.gif"/>
          <p:cNvPicPr>
            <a:picLocks noChangeAspect="1" noChangeArrowheads="1"/>
          </p:cNvPicPr>
          <p:nvPr/>
        </p:nvPicPr>
        <p:blipFill>
          <a:blip r:embed="rId18" r:link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65625"/>
            <a:ext cx="198437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G:\Мои Документы\00 Документы_Рабочие\00 ОКПиМ РЭС\Биополярный транзистор_files\form24.gif"/>
          <p:cNvPicPr>
            <a:picLocks noChangeAspect="1" noChangeArrowheads="1"/>
          </p:cNvPicPr>
          <p:nvPr/>
        </p:nvPicPr>
        <p:blipFill>
          <a:blip r:embed="rId20" r:link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652963"/>
            <a:ext cx="55562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G:\Мои Документы\00 Документы_Рабочие\00 ОКПиМ РЭС\Биополярный транзистор_files\form25.gif"/>
          <p:cNvPicPr>
            <a:picLocks noChangeAspect="1" noChangeArrowheads="1"/>
          </p:cNvPicPr>
          <p:nvPr/>
        </p:nvPicPr>
        <p:blipFill>
          <a:blip r:embed="rId22" r:link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941888"/>
            <a:ext cx="7620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G:\Мои Документы\00 Документы_Рабочие\00 ОКПиМ РЭС\Биополярный транзистор_files\form26.gif"/>
          <p:cNvPicPr>
            <a:picLocks noChangeAspect="1" noChangeArrowheads="1"/>
          </p:cNvPicPr>
          <p:nvPr/>
        </p:nvPicPr>
        <p:blipFill>
          <a:blip r:embed="rId24" r:link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300663"/>
            <a:ext cx="503237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25" name="Rectangle 41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31" name="Rectangle 47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437" name="Rectangle 53"/>
          <p:cNvSpPr>
            <a:spLocks noChangeArrowheads="1"/>
          </p:cNvSpPr>
          <p:nvPr/>
        </p:nvSpPr>
        <p:spPr bwMode="auto">
          <a:xfrm>
            <a:off x="0" y="-111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572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840822"/>
              </p:ext>
            </p:extLst>
          </p:nvPr>
        </p:nvGraphicFramePr>
        <p:xfrm>
          <a:off x="755650" y="1628775"/>
          <a:ext cx="7848600" cy="3962400"/>
        </p:xfrm>
        <a:graphic>
          <a:graphicData uri="http://schemas.openxmlformats.org/drawingml/2006/table">
            <a:tbl>
              <a:tblPr/>
              <a:tblGrid>
                <a:gridCol w="1273175"/>
                <a:gridCol w="6575425"/>
              </a:tblGrid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Обозначение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параметра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Ток насыщения эмиттера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Ток насыщения коллектора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Температурный потенциал эмиттера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Температурный потенциал коллектора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Коэффициент усиления по току при прямом включении в схеме с ОЭ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Коэффициент усиления по току при инверсном включении в схеме с ОЭ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Контактная разность потенциалов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9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Коэффициент усиления по напряжению при прямом включении в схеме с ОЭ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Коэффициент усиления по напряжению при инверсном включении в схеме с ОЭ 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Постоянные времени при прямом и инверсном включении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Барьерные емкости эмиттера и коллектора при нулевом смещении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0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Показатели степени в уравнениях барьерных емкостей 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73" name="Rectangle 189"/>
          <p:cNvSpPr>
            <a:spLocks noChangeArrowheads="1"/>
          </p:cNvSpPr>
          <p:nvPr/>
        </p:nvSpPr>
        <p:spPr bwMode="auto">
          <a:xfrm>
            <a:off x="1922255" y="1196752"/>
            <a:ext cx="51450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dirty="0">
                <a:solidFill>
                  <a:schemeClr val="accent2"/>
                </a:solidFill>
              </a:rPr>
              <a:t>Параметры модели биполярного транзистора</a:t>
            </a:r>
            <a:r>
              <a:rPr lang="ru-RU" altLang="ru-RU" dirty="0"/>
              <a:t> </a:t>
            </a:r>
          </a:p>
        </p:txBody>
      </p:sp>
      <p:sp>
        <p:nvSpPr>
          <p:cNvPr id="16574" name="Rectangle 190"/>
          <p:cNvSpPr>
            <a:spLocks noChangeArrowheads="1"/>
          </p:cNvSpPr>
          <p:nvPr/>
        </p:nvSpPr>
        <p:spPr bwMode="auto">
          <a:xfrm>
            <a:off x="827584" y="667623"/>
            <a:ext cx="79200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 dirty="0">
                <a:solidFill>
                  <a:schemeClr val="hlink"/>
                </a:solidFill>
              </a:rPr>
              <a:t>Модель биполярного транзистора</a:t>
            </a: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301919aec21dc6075ac62b8352cd0cd671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120</TotalTime>
  <Words>657</Words>
  <Application>Microsoft Office PowerPoint</Application>
  <PresentationFormat>Экран (4:3)</PresentationFormat>
  <Paragraphs>82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Поток</vt:lpstr>
      <vt:lpstr>Моделирование радиоэлектронных систем</vt:lpstr>
      <vt:lpstr>Схема процесса моделирования РЭУ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алгоритма методики моделирования радиоэлектронных устройств</vt:lpstr>
      <vt:lpstr>Презентация PowerPoint</vt:lpstr>
      <vt:lpstr>Презентация PowerPoint</vt:lpstr>
      <vt:lpstr>Основные модели элементов </vt:lpstr>
      <vt:lpstr>Модели резистора, конденсатора, индуктивности</vt:lpstr>
      <vt:lpstr>Модель полупроводникового диода</vt:lpstr>
      <vt:lpstr>Модель полупроводникового диода</vt:lpstr>
      <vt:lpstr>Модель биполярного транзистора</vt:lpstr>
      <vt:lpstr>Модель биполярного транзистора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Игорь</dc:creator>
  <cp:lastModifiedBy>Belous</cp:lastModifiedBy>
  <cp:revision>28</cp:revision>
  <dcterms:created xsi:type="dcterms:W3CDTF">2011-03-10T09:27:20Z</dcterms:created>
  <dcterms:modified xsi:type="dcterms:W3CDTF">2014-02-13T10:56:46Z</dcterms:modified>
</cp:coreProperties>
</file>