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70" r:id="rId5"/>
    <p:sldId id="271" r:id="rId6"/>
    <p:sldId id="272" r:id="rId7"/>
    <p:sldId id="260" r:id="rId8"/>
    <p:sldId id="259" r:id="rId9"/>
    <p:sldId id="261" r:id="rId10"/>
    <p:sldId id="262" r:id="rId11"/>
    <p:sldId id="273" r:id="rId12"/>
    <p:sldId id="263" r:id="rId13"/>
    <p:sldId id="264" r:id="rId14"/>
    <p:sldId id="265" r:id="rId15"/>
    <p:sldId id="274" r:id="rId16"/>
    <p:sldId id="266" r:id="rId17"/>
    <p:sldId id="278" r:id="rId18"/>
    <p:sldId id="275" r:id="rId19"/>
    <p:sldId id="267" r:id="rId20"/>
    <p:sldId id="276" r:id="rId21"/>
    <p:sldId id="269" r:id="rId22"/>
    <p:sldId id="277" r:id="rId23"/>
  </p:sldIdLst>
  <p:sldSz cx="12192000" cy="6858000"/>
  <p:notesSz cx="6858000" cy="9144000"/>
  <p:custDataLst>
    <p:tags r:id="rId24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66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138" y="3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9/19/2022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9/19/2022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9/19/2022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9/19/2022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9/19/2022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9/19/2022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9/19/2022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9/19/2022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9/19/2022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9/19/2022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iming>
    <p:tnLst>
      <p:par>
        <p:cTn id="1" dur="indefinite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Управление временем проекта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/>
              <a:t>Тема 2</a:t>
            </a:r>
          </a:p>
        </p:txBody>
      </p:sp>
    </p:spTree>
    <p:extLst>
      <p:ext uri="{BB962C8B-B14F-4D97-AF65-F5344CB8AC3E}">
        <p14:creationId xmlns:p14="http://schemas.microsoft.com/office/powerpoint/2010/main" val="2648780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899890"/>
          </a:xfrm>
        </p:spPr>
        <p:txBody>
          <a:bodyPr/>
          <a:lstStyle/>
          <a:p>
            <a:r>
              <a:rPr lang="ru-RU" dirty="0"/>
              <a:t>План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1524000"/>
            <a:ext cx="8915400" cy="3777622"/>
          </a:xfrm>
        </p:spPr>
        <p:txBody>
          <a:bodyPr>
            <a:normAutofit/>
          </a:bodyPr>
          <a:lstStyle/>
          <a:p>
            <a:r>
              <a:rPr lang="ru-RU" sz="2200" dirty="0"/>
              <a:t>Сущность планирования проекта и управления временем</a:t>
            </a:r>
          </a:p>
          <a:p>
            <a:r>
              <a:rPr lang="ru-RU" sz="2200" dirty="0"/>
              <a:t>Структура разбиения (декомпозиции) работ и назначение ответственных</a:t>
            </a:r>
          </a:p>
          <a:p>
            <a:r>
              <a:rPr lang="ru-RU" sz="2200" dirty="0"/>
              <a:t>Определение основных вех проекта и сетевое планирование</a:t>
            </a:r>
          </a:p>
          <a:p>
            <a:r>
              <a:rPr lang="ru-RU" sz="2200" dirty="0"/>
              <a:t>Диаграмма </a:t>
            </a:r>
            <a:r>
              <a:rPr lang="ru-RU" sz="2200" dirty="0" err="1"/>
              <a:t>Ганта</a:t>
            </a:r>
            <a:r>
              <a:rPr lang="ru-RU" sz="2200" dirty="0"/>
              <a:t> </a:t>
            </a:r>
          </a:p>
          <a:p>
            <a:r>
              <a:rPr lang="ru-RU" sz="2200" dirty="0"/>
              <a:t>Критический путь и определение запаса времени</a:t>
            </a:r>
          </a:p>
        </p:txBody>
      </p:sp>
    </p:spTree>
    <p:extLst>
      <p:ext uri="{BB962C8B-B14F-4D97-AF65-F5344CB8AC3E}">
        <p14:creationId xmlns:p14="http://schemas.microsoft.com/office/powerpoint/2010/main" val="2220965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40246"/>
          </a:xfrm>
        </p:spPr>
        <p:txBody>
          <a:bodyPr/>
          <a:lstStyle/>
          <a:p>
            <a:r>
              <a:rPr lang="ru-RU" dirty="0"/>
              <a:t>Планирование проекта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1264356"/>
            <a:ext cx="8915400" cy="4646866"/>
          </a:xfrm>
        </p:spPr>
        <p:txBody>
          <a:bodyPr>
            <a:normAutofit lnSpcReduction="10000"/>
          </a:bodyPr>
          <a:lstStyle/>
          <a:p>
            <a:r>
              <a:rPr lang="ru-RU" sz="2200" dirty="0"/>
              <a:t>состоит в определении целей и способов их достижения на основе формирования комплекса работ (мероприятий, действий), которые должны быть выполнены, выборе нужных для этого методов и средств, а также ресурсов и согласовании действий организаций — участников проекта.</a:t>
            </a:r>
          </a:p>
          <a:p>
            <a:r>
              <a:rPr lang="ru-RU" sz="2200" dirty="0"/>
              <a:t>определяет все необходимые параметры реализации проекта: продолжительность по каждому из контролируемых этапов, потребность в трудовых, материально-технических и финансовых ресурсах, сроки поставки сырья, материалов, комплектующих и технологического оборудования, сроки и объемы привлечения проектных, строительных и других организаций</a:t>
            </a:r>
          </a:p>
        </p:txBody>
      </p:sp>
    </p:spTree>
    <p:extLst>
      <p:ext uri="{BB962C8B-B14F-4D97-AF65-F5344CB8AC3E}">
        <p14:creationId xmlns:p14="http://schemas.microsoft.com/office/powerpoint/2010/main" val="3863725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40246"/>
          </a:xfrm>
        </p:spPr>
        <p:txBody>
          <a:bodyPr/>
          <a:lstStyle/>
          <a:p>
            <a:r>
              <a:rPr lang="ru-RU" dirty="0"/>
              <a:t>Управление временем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1264356"/>
            <a:ext cx="8915400" cy="4646866"/>
          </a:xfrm>
        </p:spPr>
        <p:txBody>
          <a:bodyPr>
            <a:normAutofit/>
          </a:bodyPr>
          <a:lstStyle/>
          <a:p>
            <a:r>
              <a:rPr lang="ru-RU" sz="2200" dirty="0"/>
              <a:t>одна из важнейших подсистем проекта в силу того, что наряду с затратами и результатами определяет ограничения проекта.</a:t>
            </a:r>
          </a:p>
          <a:p>
            <a:r>
              <a:rPr lang="ru-RU" sz="2200" dirty="0"/>
              <a:t>осуществляется на всех этапах жизненного цикла проекта, реализуясь в различных функциях проект-менеджмента. На этапе разработки проекта — это планирование времени проекта, на этапе реализации — контроль выполнения сетевого графика и внесение изменений по ходу осуществления проекта.</a:t>
            </a:r>
          </a:p>
        </p:txBody>
      </p:sp>
    </p:spTree>
    <p:extLst>
      <p:ext uri="{BB962C8B-B14F-4D97-AF65-F5344CB8AC3E}">
        <p14:creationId xmlns:p14="http://schemas.microsoft.com/office/powerpoint/2010/main" val="502242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40246"/>
          </a:xfrm>
        </p:spPr>
        <p:txBody>
          <a:bodyPr/>
          <a:lstStyle/>
          <a:p>
            <a:r>
              <a:rPr lang="ru-RU" dirty="0"/>
              <a:t>Управление временем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1264356"/>
            <a:ext cx="8915400" cy="4646866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ru-RU" sz="2200" dirty="0"/>
          </a:p>
          <a:p>
            <a:pPr marL="0" indent="0">
              <a:buNone/>
            </a:pPr>
            <a:r>
              <a:rPr lang="ru-RU" sz="2200" dirty="0"/>
              <a:t>Главная задача планирования интегрирует в себе достижение трех условий:</a:t>
            </a:r>
          </a:p>
          <a:p>
            <a:r>
              <a:rPr lang="ru-RU" sz="2200" dirty="0"/>
              <a:t> минимизация продолжительности проекта в условиях ограниченности ресурсов;</a:t>
            </a:r>
          </a:p>
          <a:p>
            <a:r>
              <a:rPr lang="ru-RU" sz="2200" dirty="0"/>
              <a:t>минимизация стоимости проекта;</a:t>
            </a:r>
          </a:p>
          <a:p>
            <a:r>
              <a:rPr lang="ru-RU" sz="2200" dirty="0"/>
              <a:t>равномерное распределение ресурсов.</a:t>
            </a:r>
          </a:p>
          <a:p>
            <a:endParaRPr lang="ru-RU" sz="2200" dirty="0"/>
          </a:p>
          <a:p>
            <a:pPr marL="0" indent="0">
              <a:buNone/>
            </a:pPr>
            <a:r>
              <a:rPr lang="ru-RU" sz="2200" dirty="0"/>
              <a:t>Итогом выполнения главной задачи планирования времени является  обоснованный  календарный  план.</a:t>
            </a:r>
          </a:p>
          <a:p>
            <a:endParaRPr lang="ru-RU" sz="2200" dirty="0"/>
          </a:p>
        </p:txBody>
      </p:sp>
    </p:spTree>
    <p:extLst>
      <p:ext uri="{BB962C8B-B14F-4D97-AF65-F5344CB8AC3E}">
        <p14:creationId xmlns:p14="http://schemas.microsoft.com/office/powerpoint/2010/main" val="3545541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40246"/>
          </a:xfrm>
        </p:spPr>
        <p:txBody>
          <a:bodyPr/>
          <a:lstStyle/>
          <a:p>
            <a:r>
              <a:rPr lang="ru-RU" dirty="0"/>
              <a:t>Календарный план -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1264356"/>
            <a:ext cx="8915400" cy="464686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200" dirty="0"/>
              <a:t>это проектно-технологические документы, устанавливающие полный перечень работ проекта, их последовательность, взаимосвязь, сроки выполнения, продолжительность, исполнителей и ресурсы, необходимые для выполнения работ. </a:t>
            </a:r>
          </a:p>
          <a:p>
            <a:pPr marL="0" indent="0">
              <a:buNone/>
            </a:pPr>
            <a:r>
              <a:rPr lang="ru-RU" sz="2200" dirty="0"/>
              <a:t>Создание календарного плана предполагает ряд предварительных действий:</a:t>
            </a:r>
          </a:p>
          <a:p>
            <a:r>
              <a:rPr lang="ru-RU" sz="2200" dirty="0"/>
              <a:t>1) определение продолжительности работ;</a:t>
            </a:r>
          </a:p>
          <a:p>
            <a:r>
              <a:rPr lang="ru-RU" sz="2200" dirty="0"/>
              <a:t>2) установление взаимосвязи между работами;</a:t>
            </a:r>
          </a:p>
          <a:p>
            <a:r>
              <a:rPr lang="ru-RU" sz="2200" dirty="0"/>
              <a:t>3) определение времени доступности всех видов ресурсов.</a:t>
            </a:r>
          </a:p>
          <a:p>
            <a:endParaRPr lang="ru-RU" sz="2200" dirty="0"/>
          </a:p>
        </p:txBody>
      </p:sp>
    </p:spTree>
    <p:extLst>
      <p:ext uri="{BB962C8B-B14F-4D97-AF65-F5344CB8AC3E}">
        <p14:creationId xmlns:p14="http://schemas.microsoft.com/office/powerpoint/2010/main" val="2434025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741846"/>
          </a:xfrm>
        </p:spPr>
        <p:txBody>
          <a:bodyPr/>
          <a:lstStyle/>
          <a:p>
            <a:r>
              <a:rPr lang="ru-RU" dirty="0"/>
              <a:t>Структура разбиения работ (</a:t>
            </a:r>
            <a:r>
              <a:rPr lang="ru-RU" dirty="0" err="1"/>
              <a:t>СРР</a:t>
            </a:r>
            <a:r>
              <a:rPr lang="ru-RU" dirty="0"/>
              <a:t>)-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92925" y="1365956"/>
            <a:ext cx="8915400" cy="4334933"/>
          </a:xfrm>
        </p:spPr>
        <p:txBody>
          <a:bodyPr>
            <a:noAutofit/>
          </a:bodyPr>
          <a:lstStyle/>
          <a:p>
            <a:r>
              <a:rPr lang="ru-RU" sz="2200" dirty="0"/>
              <a:t>иерархическая структура последовательной декомпозиции проекта на </a:t>
            </a:r>
            <a:r>
              <a:rPr lang="ru-RU" sz="2200" dirty="0" err="1"/>
              <a:t>подпроекты</a:t>
            </a:r>
            <a:r>
              <a:rPr lang="ru-RU" sz="2200" dirty="0"/>
              <a:t>, пакеты работ различного уровня, пакеты детальных работ.</a:t>
            </a:r>
          </a:p>
          <a:p>
            <a:r>
              <a:rPr lang="ru-RU" sz="2200" dirty="0"/>
              <a:t>является базовым средством для создания системы управления проектом, так как позволяет решать проблемы организации работ, распределения ответственности, оценки стоимости, создания системы отчетности, эффективно поддерживать процедуры сбора информации о выполнении работ и отображать результаты в информационной управленческой системе для обобщения графиков, стоимости, ресурсов, работ и дат их завершения.</a:t>
            </a:r>
          </a:p>
        </p:txBody>
      </p:sp>
    </p:spTree>
    <p:extLst>
      <p:ext uri="{BB962C8B-B14F-4D97-AF65-F5344CB8AC3E}">
        <p14:creationId xmlns:p14="http://schemas.microsoft.com/office/powerpoint/2010/main" val="3565617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945046"/>
          </a:xfrm>
        </p:spPr>
        <p:txBody>
          <a:bodyPr>
            <a:normAutofit fontScale="90000"/>
          </a:bodyPr>
          <a:lstStyle/>
          <a:p>
            <a:r>
              <a:rPr lang="ru-RU" dirty="0"/>
              <a:t>Схема структуры разбиения работ (</a:t>
            </a:r>
            <a:r>
              <a:rPr lang="ru-RU" dirty="0" err="1"/>
              <a:t>СРР</a:t>
            </a:r>
            <a:r>
              <a:rPr lang="ru-RU" dirty="0"/>
              <a:t>) по уровням</a:t>
            </a:r>
          </a:p>
        </p:txBody>
      </p:sp>
      <p:pic>
        <p:nvPicPr>
          <p:cNvPr id="4" name="Рисунок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2925" y="1889477"/>
            <a:ext cx="8808853" cy="4477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2133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06379"/>
          </a:xfrm>
        </p:spPr>
        <p:txBody>
          <a:bodyPr>
            <a:normAutofit fontScale="90000"/>
          </a:bodyPr>
          <a:lstStyle/>
          <a:p>
            <a:r>
              <a:rPr lang="ru-RU" dirty="0" err="1"/>
              <a:t>СРР</a:t>
            </a:r>
            <a:r>
              <a:rPr lang="ru-RU" dirty="0"/>
              <a:t> позволяет: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1230489"/>
            <a:ext cx="8915400" cy="5192889"/>
          </a:xfrm>
        </p:spPr>
        <p:txBody>
          <a:bodyPr>
            <a:noAutofit/>
          </a:bodyPr>
          <a:lstStyle/>
          <a:p>
            <a:pPr lvl="0"/>
            <a:r>
              <a:rPr lang="ru-RU" sz="2200" dirty="0"/>
              <a:t>определить работы, пакеты работ, обеспечивающие достижение подцелей (частных целей) проекта;</a:t>
            </a:r>
          </a:p>
          <a:p>
            <a:pPr lvl="0"/>
            <a:r>
              <a:rPr lang="ru-RU" sz="2200" dirty="0"/>
              <a:t>проверить, все ли цели будут достигнуты в результате реализации проекта;</a:t>
            </a:r>
          </a:p>
          <a:p>
            <a:pPr lvl="0"/>
            <a:r>
              <a:rPr lang="ru-RU" sz="2200" dirty="0"/>
              <a:t>создать удобную, соответствующую целям структуру отчетности;</a:t>
            </a:r>
          </a:p>
          <a:p>
            <a:pPr lvl="0"/>
            <a:r>
              <a:rPr lang="ru-RU" sz="2200" dirty="0"/>
              <a:t>определить на соответствующем уровне детализации плана вехи (ключевые результаты), которые должны стать контрольными по проекту;</a:t>
            </a:r>
          </a:p>
          <a:p>
            <a:pPr lvl="0"/>
            <a:r>
              <a:rPr lang="ru-RU" sz="2200" dirty="0"/>
              <a:t>распределить ответственность за достижение целей между исполнителями и тем самым гарантировать, что ни одна из работ не выпадет из поля зрения;</a:t>
            </a:r>
          </a:p>
          <a:p>
            <a:pPr lvl="0"/>
            <a:r>
              <a:rPr lang="ru-RU" sz="2200" dirty="0"/>
              <a:t>обеспечить членам команды понимание общих целей и задач проекта.</a:t>
            </a:r>
          </a:p>
        </p:txBody>
      </p:sp>
    </p:spTree>
    <p:extLst>
      <p:ext uri="{BB962C8B-B14F-4D97-AF65-F5344CB8AC3E}">
        <p14:creationId xmlns:p14="http://schemas.microsoft.com/office/powerpoint/2010/main" val="442319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Основанием декомпозиции </a:t>
            </a:r>
            <a:r>
              <a:rPr lang="ru-RU" dirty="0" err="1"/>
              <a:t>СРР</a:t>
            </a:r>
            <a:r>
              <a:rPr lang="ru-RU" dirty="0"/>
              <a:t> могут служить: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ru-RU" sz="2200" dirty="0"/>
              <a:t>компоненты товара (объекта, услуги, направления деятельности), получаемого в результате реализации проекта;</a:t>
            </a:r>
          </a:p>
          <a:p>
            <a:pPr lvl="0"/>
            <a:r>
              <a:rPr lang="ru-RU" sz="2200" dirty="0"/>
              <a:t>процессные или функциональные элементы деятельности организации, реализующей проект;</a:t>
            </a:r>
          </a:p>
          <a:p>
            <a:pPr lvl="0"/>
            <a:r>
              <a:rPr lang="ru-RU" sz="2200" dirty="0"/>
              <a:t>этапы жизненного цикла проекта, его основные фазы;</a:t>
            </a:r>
          </a:p>
          <a:p>
            <a:pPr lvl="0"/>
            <a:r>
              <a:rPr lang="ru-RU" sz="2200" dirty="0"/>
              <a:t>подразделения организационной структуры;</a:t>
            </a:r>
          </a:p>
          <a:p>
            <a:pPr lvl="0"/>
            <a:r>
              <a:rPr lang="ru-RU" sz="2200" dirty="0"/>
              <a:t>географическое размещение для пространственно-распределенных проектов.</a:t>
            </a:r>
          </a:p>
        </p:txBody>
      </p:sp>
    </p:spTree>
    <p:extLst>
      <p:ext uri="{BB962C8B-B14F-4D97-AF65-F5344CB8AC3E}">
        <p14:creationId xmlns:p14="http://schemas.microsoft.com/office/powerpoint/2010/main" val="1253841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06379"/>
          </a:xfrm>
        </p:spPr>
        <p:txBody>
          <a:bodyPr>
            <a:normAutofit fontScale="90000"/>
          </a:bodyPr>
          <a:lstStyle/>
          <a:p>
            <a:r>
              <a:rPr lang="ru-RU" dirty="0"/>
              <a:t>Трудоемкость работы –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1230490"/>
            <a:ext cx="8915400" cy="1678966"/>
          </a:xfrm>
        </p:spPr>
        <p:txBody>
          <a:bodyPr>
            <a:noAutofit/>
          </a:bodyPr>
          <a:lstStyle/>
          <a:p>
            <a:pPr lvl="0"/>
            <a:r>
              <a:rPr lang="ru-RU" sz="2200" dirty="0"/>
              <a:t>это время, необходимое одному человеку на выполнение данной работы, измеряется в человеко-часах.</a:t>
            </a:r>
          </a:p>
          <a:p>
            <a:pPr marL="0" lvl="0" indent="0" algn="ctr">
              <a:buNone/>
            </a:pPr>
            <a:r>
              <a:rPr lang="ru-RU" sz="2200" dirty="0"/>
              <a:t>Длительность реального рабочего времени в зависимости от эффективности использования, часов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769F3964-22D1-4726-9119-BB3D5D514AC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3318885" y="2800461"/>
            <a:ext cx="5742737" cy="2768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715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i="1" dirty="0"/>
              <a:t>Структурная схема организации</a:t>
            </a:r>
            <a:r>
              <a:rPr lang="ru-RU" dirty="0"/>
              <a:t> (</a:t>
            </a:r>
            <a:r>
              <a:rPr lang="ru-RU" dirty="0" err="1"/>
              <a:t>ССО</a:t>
            </a:r>
            <a:r>
              <a:rPr lang="ru-RU" dirty="0"/>
              <a:t>) и </a:t>
            </a:r>
            <a:r>
              <a:rPr lang="ru-RU" i="1" dirty="0"/>
              <a:t>матрица ответственности -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1905001"/>
            <a:ext cx="8915400" cy="4710288"/>
          </a:xfrm>
        </p:spPr>
        <p:txBody>
          <a:bodyPr>
            <a:normAutofit/>
          </a:bodyPr>
          <a:lstStyle/>
          <a:p>
            <a:r>
              <a:rPr lang="ru-RU" sz="2200" dirty="0"/>
              <a:t>инструменты, призванные помогать главному менеджеру в создании команды, отвечающей целям и задачам проекта. </a:t>
            </a:r>
            <a:r>
              <a:rPr lang="ru-RU" sz="2200" dirty="0" err="1"/>
              <a:t>ССО</a:t>
            </a:r>
            <a:r>
              <a:rPr lang="ru-RU" sz="2200" dirty="0"/>
              <a:t> является описанием организационной структуры, необходимой для выполнения работ, определенных в </a:t>
            </a:r>
            <a:r>
              <a:rPr lang="ru-RU" sz="2200" dirty="0" err="1"/>
              <a:t>СРР</a:t>
            </a:r>
            <a:r>
              <a:rPr lang="ru-RU" sz="2200" dirty="0"/>
              <a:t>.</a:t>
            </a:r>
          </a:p>
          <a:p>
            <a:r>
              <a:rPr lang="ru-RU" sz="2200" dirty="0"/>
              <a:t>Целью </a:t>
            </a:r>
            <a:r>
              <a:rPr lang="ru-RU" sz="2200" dirty="0" err="1"/>
              <a:t>ССО</a:t>
            </a:r>
            <a:r>
              <a:rPr lang="ru-RU" sz="2200" dirty="0"/>
              <a:t> является определение состава и распределение обязанностей исполнителей для работ, входящих в </a:t>
            </a:r>
            <a:r>
              <a:rPr lang="ru-RU" sz="2200" dirty="0" err="1"/>
              <a:t>СРР</a:t>
            </a:r>
            <a:r>
              <a:rPr lang="ru-RU" sz="2200" dirty="0"/>
              <a:t>. Состав и порядок реализации работ во многом определяет форму организационной структуры, создаваемой для достижения целей проекта.</a:t>
            </a:r>
          </a:p>
          <a:p>
            <a:r>
              <a:rPr lang="ru-RU" sz="2200" dirty="0"/>
              <a:t>Матрица ответственности обеспечивает описание и согласование структуры ответственности за выполнение пакетов работ.</a:t>
            </a:r>
          </a:p>
        </p:txBody>
      </p:sp>
    </p:spTree>
    <p:extLst>
      <p:ext uri="{BB962C8B-B14F-4D97-AF65-F5344CB8AC3E}">
        <p14:creationId xmlns:p14="http://schemas.microsoft.com/office/powerpoint/2010/main" val="3616660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74112"/>
          </a:xfrm>
        </p:spPr>
        <p:txBody>
          <a:bodyPr/>
          <a:lstStyle/>
          <a:p>
            <a:r>
              <a:rPr lang="ru-RU" dirty="0"/>
              <a:t>Пример матрицы ответственности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2433813"/>
              </p:ext>
            </p:extLst>
          </p:nvPr>
        </p:nvGraphicFramePr>
        <p:xfrm>
          <a:off x="2592925" y="1298222"/>
          <a:ext cx="7917030" cy="4921956"/>
        </p:xfrm>
        <a:graphic>
          <a:graphicData uri="http://schemas.openxmlformats.org/drawingml/2006/table">
            <a:tbl>
              <a:tblPr firstRow="1" firstCol="1" bandRow="1"/>
              <a:tblGrid>
                <a:gridCol w="1762479">
                  <a:extLst>
                    <a:ext uri="{9D8B030D-6E8A-4147-A177-3AD203B41FA5}">
                      <a16:colId xmlns:a16="http://schemas.microsoft.com/office/drawing/2014/main" xmlns="" val="4146795844"/>
                    </a:ext>
                  </a:extLst>
                </a:gridCol>
                <a:gridCol w="473427">
                  <a:extLst>
                    <a:ext uri="{9D8B030D-6E8A-4147-A177-3AD203B41FA5}">
                      <a16:colId xmlns:a16="http://schemas.microsoft.com/office/drawing/2014/main" xmlns="" val="4285082578"/>
                    </a:ext>
                  </a:extLst>
                </a:gridCol>
                <a:gridCol w="473427">
                  <a:extLst>
                    <a:ext uri="{9D8B030D-6E8A-4147-A177-3AD203B41FA5}">
                      <a16:colId xmlns:a16="http://schemas.microsoft.com/office/drawing/2014/main" xmlns="" val="857531160"/>
                    </a:ext>
                  </a:extLst>
                </a:gridCol>
                <a:gridCol w="473427">
                  <a:extLst>
                    <a:ext uri="{9D8B030D-6E8A-4147-A177-3AD203B41FA5}">
                      <a16:colId xmlns:a16="http://schemas.microsoft.com/office/drawing/2014/main" xmlns="" val="3178376409"/>
                    </a:ext>
                  </a:extLst>
                </a:gridCol>
                <a:gridCol w="473427">
                  <a:extLst>
                    <a:ext uri="{9D8B030D-6E8A-4147-A177-3AD203B41FA5}">
                      <a16:colId xmlns:a16="http://schemas.microsoft.com/office/drawing/2014/main" xmlns="" val="2318184984"/>
                    </a:ext>
                  </a:extLst>
                </a:gridCol>
                <a:gridCol w="473427">
                  <a:extLst>
                    <a:ext uri="{9D8B030D-6E8A-4147-A177-3AD203B41FA5}">
                      <a16:colId xmlns:a16="http://schemas.microsoft.com/office/drawing/2014/main" xmlns="" val="4005855423"/>
                    </a:ext>
                  </a:extLst>
                </a:gridCol>
                <a:gridCol w="473427">
                  <a:extLst>
                    <a:ext uri="{9D8B030D-6E8A-4147-A177-3AD203B41FA5}">
                      <a16:colId xmlns:a16="http://schemas.microsoft.com/office/drawing/2014/main" xmlns="" val="3227401114"/>
                    </a:ext>
                  </a:extLst>
                </a:gridCol>
                <a:gridCol w="473427">
                  <a:extLst>
                    <a:ext uri="{9D8B030D-6E8A-4147-A177-3AD203B41FA5}">
                      <a16:colId xmlns:a16="http://schemas.microsoft.com/office/drawing/2014/main" xmlns="" val="3612778723"/>
                    </a:ext>
                  </a:extLst>
                </a:gridCol>
                <a:gridCol w="473427">
                  <a:extLst>
                    <a:ext uri="{9D8B030D-6E8A-4147-A177-3AD203B41FA5}">
                      <a16:colId xmlns:a16="http://schemas.microsoft.com/office/drawing/2014/main" xmlns="" val="3209517963"/>
                    </a:ext>
                  </a:extLst>
                </a:gridCol>
                <a:gridCol w="473427">
                  <a:extLst>
                    <a:ext uri="{9D8B030D-6E8A-4147-A177-3AD203B41FA5}">
                      <a16:colId xmlns:a16="http://schemas.microsoft.com/office/drawing/2014/main" xmlns="" val="896772030"/>
                    </a:ext>
                  </a:extLst>
                </a:gridCol>
                <a:gridCol w="473427">
                  <a:extLst>
                    <a:ext uri="{9D8B030D-6E8A-4147-A177-3AD203B41FA5}">
                      <a16:colId xmlns:a16="http://schemas.microsoft.com/office/drawing/2014/main" xmlns="" val="519466049"/>
                    </a:ext>
                  </a:extLst>
                </a:gridCol>
                <a:gridCol w="473427">
                  <a:extLst>
                    <a:ext uri="{9D8B030D-6E8A-4147-A177-3AD203B41FA5}">
                      <a16:colId xmlns:a16="http://schemas.microsoft.com/office/drawing/2014/main" xmlns="" val="172309238"/>
                    </a:ext>
                  </a:extLst>
                </a:gridCol>
                <a:gridCol w="473427">
                  <a:extLst>
                    <a:ext uri="{9D8B030D-6E8A-4147-A177-3AD203B41FA5}">
                      <a16:colId xmlns:a16="http://schemas.microsoft.com/office/drawing/2014/main" xmlns="" val="1308673515"/>
                    </a:ext>
                  </a:extLst>
                </a:gridCol>
                <a:gridCol w="473427">
                  <a:extLst>
                    <a:ext uri="{9D8B030D-6E8A-4147-A177-3AD203B41FA5}">
                      <a16:colId xmlns:a16="http://schemas.microsoft.com/office/drawing/2014/main" xmlns="" val="3197258097"/>
                    </a:ext>
                  </a:extLst>
                </a:gridCol>
              </a:tblGrid>
              <a:tr h="1294388">
                <a:tc>
                  <a:txBody>
                    <a:bodyPr/>
                    <a:lstStyle/>
                    <a:p>
                      <a:pPr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53290" marR="532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Инжиниринг</a:t>
                      </a:r>
                    </a:p>
                  </a:txBody>
                  <a:tcPr marL="53290" marR="53290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Маркетинг</a:t>
                      </a:r>
                    </a:p>
                  </a:txBody>
                  <a:tcPr marL="53290" marR="53290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Информационное обеспечение</a:t>
                      </a:r>
                    </a:p>
                  </a:txBody>
                  <a:tcPr marL="53290" marR="53290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Планирование</a:t>
                      </a:r>
                    </a:p>
                  </a:txBody>
                  <a:tcPr marL="53290" marR="53290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Заключение контрактов</a:t>
                      </a:r>
                    </a:p>
                  </a:txBody>
                  <a:tcPr marL="53290" marR="53290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Привлечение инвестиций</a:t>
                      </a:r>
                    </a:p>
                  </a:txBody>
                  <a:tcPr marL="53290" marR="53290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Финансовый анализ и контроль</a:t>
                      </a:r>
                    </a:p>
                  </a:txBody>
                  <a:tcPr marL="53290" marR="53290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Учет и отчётность</a:t>
                      </a:r>
                    </a:p>
                  </a:txBody>
                  <a:tcPr marL="53290" marR="53290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Обеспечение </a:t>
                      </a:r>
                      <a:r>
                        <a:rPr lang="ru-RU" sz="12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НИОКР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90" marR="53290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Персонал</a:t>
                      </a:r>
                    </a:p>
                  </a:txBody>
                  <a:tcPr marL="53290" marR="53290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Материально-техническое снабжение</a:t>
                      </a:r>
                    </a:p>
                  </a:txBody>
                  <a:tcPr marL="53290" marR="53290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Менеджмент качества</a:t>
                      </a:r>
                    </a:p>
                  </a:txBody>
                  <a:tcPr marL="53290" marR="53290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Юридическая поддержка</a:t>
                      </a:r>
                    </a:p>
                  </a:txBody>
                  <a:tcPr marL="53290" marR="53290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4145737765"/>
                  </a:ext>
                </a:extLst>
              </a:tr>
              <a:tr h="453446">
                <a:tc>
                  <a:txBody>
                    <a:bodyPr/>
                    <a:lstStyle/>
                    <a:p>
                      <a:pPr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Генеральный директор</a:t>
                      </a:r>
                    </a:p>
                  </a:txBody>
                  <a:tcPr marL="53290" marR="532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90" marR="532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90" marR="532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90" marR="532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90" marR="532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90" marR="532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90" marR="532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90" marR="532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90" marR="532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90" marR="532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90" marR="532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90" marR="532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90" marR="532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90" marR="532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886074793"/>
                  </a:ext>
                </a:extLst>
              </a:tr>
              <a:tr h="906892">
                <a:tc>
                  <a:txBody>
                    <a:bodyPr/>
                    <a:lstStyle/>
                    <a:p>
                      <a:pPr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Зам. по экономике планированию и финансам</a:t>
                      </a:r>
                    </a:p>
                  </a:txBody>
                  <a:tcPr marL="53290" marR="532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90" marR="532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90" marR="532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90" marR="532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90" marR="532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90" marR="532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90" marR="532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90" marR="532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90" marR="532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90" marR="532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90" marR="532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90" marR="532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90" marR="532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90" marR="532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158882229"/>
                  </a:ext>
                </a:extLst>
              </a:tr>
              <a:tr h="453446">
                <a:tc>
                  <a:txBody>
                    <a:bodyPr/>
                    <a:lstStyle/>
                    <a:p>
                      <a:pPr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Коммерческий директор</a:t>
                      </a:r>
                    </a:p>
                  </a:txBody>
                  <a:tcPr marL="53290" marR="532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90" marR="532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90" marR="532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90" marR="532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90" marR="532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90" marR="532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90" marR="532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90" marR="532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90" marR="532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90" marR="532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90" marR="532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90" marR="532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90" marR="532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90" marR="532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295160123"/>
                  </a:ext>
                </a:extLst>
              </a:tr>
              <a:tr h="453446">
                <a:tc>
                  <a:txBody>
                    <a:bodyPr/>
                    <a:lstStyle/>
                    <a:p>
                      <a:pPr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Зам. по производству</a:t>
                      </a:r>
                    </a:p>
                  </a:txBody>
                  <a:tcPr marL="53290" marR="532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90" marR="532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90" marR="532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90" marR="532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90" marR="532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90" marR="532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90" marR="532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90" marR="532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90" marR="532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90" marR="532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90" marR="532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90" marR="532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90" marR="532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90" marR="532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971225485"/>
                  </a:ext>
                </a:extLst>
              </a:tr>
              <a:tr h="453446">
                <a:tc>
                  <a:txBody>
                    <a:bodyPr/>
                    <a:lstStyle/>
                    <a:p>
                      <a:pPr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Зам по развитию</a:t>
                      </a:r>
                    </a:p>
                  </a:txBody>
                  <a:tcPr marL="53290" marR="532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90" marR="532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90" marR="532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90" marR="532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90" marR="532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90" marR="532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90" marR="532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90" marR="532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90" marR="532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90" marR="532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90" marR="532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90" marR="532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90" marR="532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90" marR="532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510135984"/>
                  </a:ext>
                </a:extLst>
              </a:tr>
              <a:tr h="453446">
                <a:tc>
                  <a:txBody>
                    <a:bodyPr/>
                    <a:lstStyle/>
                    <a:p>
                      <a:pPr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Зам. по общим вопросам</a:t>
                      </a:r>
                    </a:p>
                  </a:txBody>
                  <a:tcPr marL="53290" marR="532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90" marR="532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90" marR="532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90" marR="532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90" marR="532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90" marR="532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90" marR="532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90" marR="532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90" marR="532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90" marR="532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90" marR="532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90" marR="532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90" marR="532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90" marR="532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543989185"/>
                  </a:ext>
                </a:extLst>
              </a:tr>
              <a:tr h="226723">
                <a:tc>
                  <a:txBody>
                    <a:bodyPr/>
                    <a:lstStyle/>
                    <a:p>
                      <a:pPr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…</a:t>
                      </a:r>
                    </a:p>
                  </a:txBody>
                  <a:tcPr marL="53290" marR="532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90" marR="532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90" marR="532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90" marR="532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90" marR="532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90" marR="532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90" marR="532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90" marR="532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90" marR="532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90" marR="532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90" marR="532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90" marR="532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90" marR="532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90" marR="532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4095803486"/>
                  </a:ext>
                </a:extLst>
              </a:tr>
              <a:tr h="226723">
                <a:tc>
                  <a:txBody>
                    <a:bodyPr/>
                    <a:lstStyle/>
                    <a:p>
                      <a:pPr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…</a:t>
                      </a:r>
                    </a:p>
                  </a:txBody>
                  <a:tcPr marL="53290" marR="532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90" marR="532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90" marR="532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90" marR="532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90" marR="532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90" marR="532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90" marR="532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90" marR="532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90" marR="532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90" marR="532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90" marR="532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90" marR="532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90" marR="532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90" marR="532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9677855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14638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575733"/>
            <a:ext cx="8915400" cy="5335489"/>
          </a:xfrm>
        </p:spPr>
        <p:txBody>
          <a:bodyPr>
            <a:normAutofit lnSpcReduction="10000"/>
          </a:bodyPr>
          <a:lstStyle/>
          <a:p>
            <a:r>
              <a:rPr lang="ru-RU" sz="2200" b="1" dirty="0"/>
              <a:t>Вехи </a:t>
            </a:r>
            <a:r>
              <a:rPr lang="ru-RU" sz="2200" dirty="0"/>
              <a:t>отмечают существенные, определяющие дальнейший ход развития проекта, точки перехода от одного состояния проекта к другому и поэтому позволяют решать проблемы контроля, предоставляя набор естественных контрольных точек. На основании выделенных вех и их последовательности строятся сетевые диаграммы.</a:t>
            </a:r>
          </a:p>
          <a:p>
            <a:r>
              <a:rPr lang="ru-RU" sz="2200" dirty="0"/>
              <a:t>Последовательность и взаимосвязи работ отображаются на сетевом графике. Существуют: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ru-RU" sz="2000" dirty="0"/>
              <a:t>традиционный  график;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ru-RU" sz="2000" dirty="0"/>
              <a:t>  график  </a:t>
            </a:r>
            <a:r>
              <a:rPr lang="ru-RU" sz="2000" dirty="0" err="1"/>
              <a:t>PERT</a:t>
            </a:r>
            <a:r>
              <a:rPr lang="ru-RU" sz="2000" dirty="0"/>
              <a:t>.  </a:t>
            </a:r>
          </a:p>
          <a:p>
            <a:pPr marL="0" indent="0">
              <a:buNone/>
            </a:pPr>
            <a:r>
              <a:rPr lang="ru-RU" sz="2400" dirty="0"/>
              <a:t>Традиционный  график построен по принципу события-работы, график </a:t>
            </a:r>
            <a:r>
              <a:rPr lang="ru-RU" sz="2400" dirty="0" err="1"/>
              <a:t>PERT</a:t>
            </a:r>
            <a:r>
              <a:rPr lang="ru-RU" sz="2400" dirty="0"/>
              <a:t> (</a:t>
            </a:r>
            <a:r>
              <a:rPr lang="ru-RU" sz="2400" dirty="0" err="1"/>
              <a:t>Program</a:t>
            </a:r>
            <a:r>
              <a:rPr lang="ru-RU" sz="2400" dirty="0"/>
              <a:t> </a:t>
            </a:r>
            <a:r>
              <a:rPr lang="ru-RU" sz="2400" dirty="0" err="1"/>
              <a:t>Evaluation</a:t>
            </a:r>
            <a:r>
              <a:rPr lang="ru-RU" sz="2400" dirty="0"/>
              <a:t> </a:t>
            </a:r>
            <a:r>
              <a:rPr lang="ru-RU" sz="2400" dirty="0" err="1"/>
              <a:t>and</a:t>
            </a:r>
            <a:r>
              <a:rPr lang="ru-RU" sz="2400" dirty="0"/>
              <a:t> </a:t>
            </a:r>
            <a:r>
              <a:rPr lang="ru-RU" sz="2400" dirty="0" err="1"/>
              <a:t>Review</a:t>
            </a:r>
            <a:r>
              <a:rPr lang="ru-RU" sz="2400" dirty="0"/>
              <a:t> </a:t>
            </a:r>
            <a:r>
              <a:rPr lang="ru-RU" sz="2400" dirty="0" err="1"/>
              <a:t>Tech-nique</a:t>
            </a:r>
            <a:r>
              <a:rPr lang="ru-RU" sz="2400" dirty="0"/>
              <a:t> — метод оценки и пересмотра плана) — по типу работы-связи.</a:t>
            </a:r>
          </a:p>
          <a:p>
            <a:endParaRPr lang="ru-RU" sz="2200" dirty="0"/>
          </a:p>
        </p:txBody>
      </p:sp>
    </p:spTree>
    <p:extLst>
      <p:ext uri="{BB962C8B-B14F-4D97-AF65-F5344CB8AC3E}">
        <p14:creationId xmlns:p14="http://schemas.microsoft.com/office/powerpoint/2010/main" val="2954938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DEA0774-3D99-47DE-B98B-56C348761B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22799"/>
          </a:xfrm>
        </p:spPr>
        <p:txBody>
          <a:bodyPr>
            <a:normAutofit fontScale="90000"/>
          </a:bodyPr>
          <a:lstStyle/>
          <a:p>
            <a:r>
              <a:rPr lang="ru-RU" dirty="0"/>
              <a:t>Сетевые графики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DF626492-FF8D-43C0-96F0-BA753FB6FBD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1440399" y="1991813"/>
            <a:ext cx="4729491" cy="3023532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50485559-69B5-4445-B864-376CF58D8A17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6465455" y="1991814"/>
            <a:ext cx="4729491" cy="3023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3692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i="1" dirty="0"/>
              <a:t>Сетевая диаграмма</a:t>
            </a:r>
            <a:r>
              <a:rPr lang="ru-RU" dirty="0"/>
              <a:t> (сеть, граф сети, </a:t>
            </a:r>
            <a:r>
              <a:rPr lang="ru-RU" dirty="0" err="1"/>
              <a:t>PERT</a:t>
            </a:r>
            <a:r>
              <a:rPr lang="ru-RU" dirty="0"/>
              <a:t>-диаграмма) -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257779" y="2133600"/>
            <a:ext cx="4007554" cy="438008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200" dirty="0"/>
              <a:t>графическое отображение работ проекта и зависимостей между ними. </a:t>
            </a:r>
          </a:p>
          <a:p>
            <a:pPr marL="0" indent="0">
              <a:buNone/>
            </a:pPr>
            <a:r>
              <a:rPr lang="ru-RU" sz="2200" dirty="0"/>
              <a:t>В проектном менеджменте под термином «сеть» понимается полный комплекс работ и вех проекта с установленными между ними зависимостями.</a:t>
            </a:r>
          </a:p>
        </p:txBody>
      </p:sp>
      <p:pic>
        <p:nvPicPr>
          <p:cNvPr id="4" name="Рисунок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5333" y="2133600"/>
            <a:ext cx="5431790" cy="40386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51079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5745" y="415636"/>
            <a:ext cx="9227128" cy="609599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88023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595090"/>
          </a:xfrm>
        </p:spPr>
        <p:txBody>
          <a:bodyPr>
            <a:normAutofit fontScale="90000"/>
          </a:bodyPr>
          <a:lstStyle/>
          <a:p>
            <a:r>
              <a:rPr lang="ru-RU" i="1" dirty="0"/>
              <a:t>Критический путь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1478844"/>
            <a:ext cx="8915400" cy="4432378"/>
          </a:xfrm>
        </p:spPr>
        <p:txBody>
          <a:bodyPr>
            <a:normAutofit/>
          </a:bodyPr>
          <a:lstStyle/>
          <a:p>
            <a:r>
              <a:rPr lang="ru-RU" sz="2200" dirty="0"/>
              <a:t>Максимальный по продолжительности полный путь в сети называется критическим; работы, лежащие на этом пути, также называются критическими.</a:t>
            </a:r>
          </a:p>
          <a:p>
            <a:r>
              <a:rPr lang="ru-RU" sz="2200" dirty="0"/>
              <a:t>Именно длительность критического пути определяет наименьшую общую продолжительность работ по проекту в целом, так как критический путь оценивает продолжительность реализации проекта в запланированных условиях без каких-либо задержек.</a:t>
            </a:r>
          </a:p>
          <a:p>
            <a:endParaRPr lang="ru-RU" sz="2200" dirty="0"/>
          </a:p>
          <a:p>
            <a:r>
              <a:rPr lang="ru-RU" dirty="0"/>
              <a:t>Рассматривая пример сетевой диаграммы, можно увидеть, что критический путь проходит через вершины </a:t>
            </a:r>
            <a:r>
              <a:rPr lang="en-US" dirty="0"/>
              <a:t>B</a:t>
            </a:r>
            <a:r>
              <a:rPr lang="ru-RU" dirty="0"/>
              <a:t>, </a:t>
            </a:r>
            <a:r>
              <a:rPr lang="en-US" dirty="0"/>
              <a:t>D</a:t>
            </a:r>
            <a:r>
              <a:rPr lang="ru-RU" dirty="0"/>
              <a:t>, </a:t>
            </a:r>
            <a:r>
              <a:rPr lang="en-US" dirty="0"/>
              <a:t>G</a:t>
            </a:r>
            <a:r>
              <a:rPr lang="ru-RU" dirty="0"/>
              <a:t>, </a:t>
            </a:r>
            <a:r>
              <a:rPr lang="en-US" dirty="0"/>
              <a:t>K</a:t>
            </a:r>
            <a:r>
              <a:rPr lang="ru-RU" dirty="0"/>
              <a:t>, </a:t>
            </a:r>
            <a:r>
              <a:rPr lang="en-US" dirty="0"/>
              <a:t>L </a:t>
            </a:r>
            <a:r>
              <a:rPr lang="ru-RU" dirty="0"/>
              <a:t>и составляет 19 недель (4 + 3+ 6 + 5 +1). </a:t>
            </a:r>
            <a:endParaRPr lang="ru-RU" sz="2200" dirty="0"/>
          </a:p>
        </p:txBody>
      </p:sp>
    </p:spTree>
    <p:extLst>
      <p:ext uri="{BB962C8B-B14F-4D97-AF65-F5344CB8AC3E}">
        <p14:creationId xmlns:p14="http://schemas.microsoft.com/office/powerpoint/2010/main" val="254461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89212" y="411673"/>
            <a:ext cx="8911687" cy="595090"/>
          </a:xfrm>
        </p:spPr>
        <p:txBody>
          <a:bodyPr>
            <a:normAutofit fontScale="90000"/>
          </a:bodyPr>
          <a:lstStyle/>
          <a:p>
            <a:r>
              <a:rPr lang="ru-RU" i="1" dirty="0"/>
              <a:t>Основные правила сетевого графика: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1006763"/>
            <a:ext cx="8915400" cy="5560291"/>
          </a:xfrm>
        </p:spPr>
        <p:txBody>
          <a:bodyPr>
            <a:normAutofit fontScale="92500" lnSpcReduction="20000"/>
          </a:bodyPr>
          <a:lstStyle/>
          <a:p>
            <a:r>
              <a:rPr lang="ru-RU" sz="2200" dirty="0"/>
              <a:t>1) после завершения предшествующей работы можно приступать  к  выполнению  последующей,  к  которой  идут  стрелки;</a:t>
            </a:r>
          </a:p>
          <a:p>
            <a:r>
              <a:rPr lang="ru-RU" sz="2200" dirty="0"/>
              <a:t>2) начать работу можно, только завершив все предыдущие работы, от которых стрелки ведут к искомой работе .</a:t>
            </a:r>
          </a:p>
          <a:p>
            <a:pPr marL="0" indent="0">
              <a:buNone/>
            </a:pPr>
            <a:r>
              <a:rPr lang="ru-RU" sz="2200" u="sng" dirty="0"/>
              <a:t>Ранний старт </a:t>
            </a:r>
            <a:r>
              <a:rPr lang="ru-RU" sz="2200" dirty="0"/>
              <a:t>(раннее начало) операции — время, раньше которого операция не может начаться.</a:t>
            </a:r>
          </a:p>
          <a:p>
            <a:pPr marL="0" indent="0">
              <a:buNone/>
            </a:pPr>
            <a:r>
              <a:rPr lang="ru-RU" sz="2200" u="sng" dirty="0"/>
              <a:t>Ранний финиш </a:t>
            </a:r>
            <a:r>
              <a:rPr lang="ru-RU" sz="2200" dirty="0"/>
              <a:t>(раннее окончание) операции — время, раньше которого операция не может завершиться.</a:t>
            </a:r>
          </a:p>
          <a:p>
            <a:pPr marL="0" indent="0">
              <a:buNone/>
            </a:pPr>
            <a:r>
              <a:rPr lang="ru-RU" sz="2200" dirty="0"/>
              <a:t>Для первой операции сетевого графика естественно принять время раннего старта равным условному нулю. Очевидно, время раннего финиша должно включать время начала операции плюс ее длительность.</a:t>
            </a:r>
          </a:p>
          <a:p>
            <a:pPr marL="0" indent="0">
              <a:buNone/>
            </a:pPr>
            <a:r>
              <a:rPr lang="ru-RU" sz="2200" u="sng" dirty="0"/>
              <a:t>Поздний финиш </a:t>
            </a:r>
            <a:r>
              <a:rPr lang="ru-RU" sz="2200" dirty="0"/>
              <a:t>(позднее окончание) операции — время, позже которого операция не может закончиться без срыва сроков проекта в целом и сроков старта последующих операций.</a:t>
            </a:r>
          </a:p>
          <a:p>
            <a:pPr marL="0" indent="0">
              <a:buNone/>
            </a:pPr>
            <a:r>
              <a:rPr lang="ru-RU" sz="2200" u="sng" dirty="0"/>
              <a:t>Поздний старт </a:t>
            </a:r>
            <a:r>
              <a:rPr lang="ru-RU" sz="2200" dirty="0"/>
              <a:t>(позднее начало) операции — время, позже которого операция не может начаться.</a:t>
            </a:r>
          </a:p>
          <a:p>
            <a:pPr marL="0" indent="0">
              <a:buNone/>
            </a:pPr>
            <a:endParaRPr lang="ru-RU" sz="2200" dirty="0"/>
          </a:p>
        </p:txBody>
      </p:sp>
    </p:spTree>
    <p:extLst>
      <p:ext uri="{BB962C8B-B14F-4D97-AF65-F5344CB8AC3E}">
        <p14:creationId xmlns:p14="http://schemas.microsoft.com/office/powerpoint/2010/main" val="3972604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595090"/>
          </a:xfrm>
        </p:spPr>
        <p:txBody>
          <a:bodyPr>
            <a:normAutofit fontScale="90000"/>
          </a:bodyPr>
          <a:lstStyle/>
          <a:p>
            <a:r>
              <a:rPr lang="ru-RU" i="1" dirty="0"/>
              <a:t>Календарный план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1478844"/>
            <a:ext cx="8915400" cy="1153520"/>
          </a:xfrm>
        </p:spPr>
        <p:txBody>
          <a:bodyPr>
            <a:normAutofit/>
          </a:bodyPr>
          <a:lstStyle/>
          <a:p>
            <a:r>
              <a:rPr lang="ru-RU" sz="2200" dirty="0"/>
              <a:t>Стандартный  календарный план  должен  содержать  конкретные  сроки,  сведения  о  резервах времени и фамилии ответственных членов команды.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5978FCEC-F7A1-45BE-A8DD-EDE06EFF8A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72509" y="2783436"/>
            <a:ext cx="7250546" cy="18160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4269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89212" y="341888"/>
            <a:ext cx="8911687" cy="798290"/>
          </a:xfrm>
        </p:spPr>
        <p:txBody>
          <a:bodyPr/>
          <a:lstStyle/>
          <a:p>
            <a:r>
              <a:rPr lang="ru-RU" i="1" dirty="0"/>
              <a:t>Диаграмма </a:t>
            </a:r>
            <a:r>
              <a:rPr lang="ru-RU" i="1" dirty="0" err="1"/>
              <a:t>Ганта</a:t>
            </a:r>
            <a:r>
              <a:rPr lang="ru-RU" dirty="0"/>
              <a:t> -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5499" y="1140178"/>
            <a:ext cx="8915400" cy="1806222"/>
          </a:xfrm>
        </p:spPr>
        <p:txBody>
          <a:bodyPr>
            <a:noAutofit/>
          </a:bodyPr>
          <a:lstStyle/>
          <a:p>
            <a:r>
              <a:rPr lang="ru-RU" sz="2200" dirty="0"/>
              <a:t>горизонтальная линейная диаграмма, на которой задачи проекта представляются протяженными во времени отрезками, характеризующимися датами начала и окончания, задержками и, возможно, другими временными параметрами.</a:t>
            </a:r>
          </a:p>
        </p:txBody>
      </p:sp>
      <p:pic>
        <p:nvPicPr>
          <p:cNvPr id="4" name="Рисунок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9212" y="3228622"/>
            <a:ext cx="8915400" cy="335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8715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595090"/>
          </a:xfrm>
        </p:spPr>
        <p:txBody>
          <a:bodyPr>
            <a:normAutofit fontScale="90000"/>
          </a:bodyPr>
          <a:lstStyle/>
          <a:p>
            <a:r>
              <a:rPr lang="ru-RU" i="1" dirty="0"/>
              <a:t>Ресурсный конфликт – </a:t>
            </a:r>
            <a:br>
              <a:rPr lang="ru-RU" i="1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1219200"/>
            <a:ext cx="8915400" cy="5283200"/>
          </a:xfrm>
        </p:spPr>
        <p:txBody>
          <a:bodyPr>
            <a:normAutofit fontScale="92500" lnSpcReduction="20000"/>
          </a:bodyPr>
          <a:lstStyle/>
          <a:p>
            <a:r>
              <a:rPr lang="ru-RU" sz="2200" dirty="0"/>
              <a:t>это несоответствие  между  пределом  потребления  ресурса  (возможностью) и потребностью в данном ресурсе для выполнения работы. </a:t>
            </a:r>
          </a:p>
          <a:p>
            <a:pPr marL="0" indent="0">
              <a:buNone/>
            </a:pPr>
            <a:r>
              <a:rPr lang="ru-RU" sz="2200" dirty="0"/>
              <a:t>Методы разрешения конфликтов: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ru-RU" sz="2000" dirty="0"/>
              <a:t>сжатие;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ru-RU" sz="2000" dirty="0"/>
              <a:t>растяжение;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ru-RU" sz="2000" dirty="0"/>
              <a:t>нормализация.</a:t>
            </a:r>
          </a:p>
          <a:p>
            <a:pPr marL="0" indent="0">
              <a:buNone/>
            </a:pPr>
            <a:r>
              <a:rPr lang="ru-RU" sz="2200" dirty="0"/>
              <a:t>Сжатие расписания работ приводит к сокращению сроков проекта, но увеличивает риски.</a:t>
            </a:r>
          </a:p>
          <a:p>
            <a:pPr marL="0" indent="0">
              <a:buNone/>
            </a:pPr>
            <a:r>
              <a:rPr lang="ru-RU" sz="2200" dirty="0"/>
              <a:t>Методы сжатия:</a:t>
            </a:r>
          </a:p>
          <a:p>
            <a:r>
              <a:rPr lang="ru-RU" sz="2200" dirty="0"/>
              <a:t> </a:t>
            </a:r>
            <a:r>
              <a:rPr lang="ru-RU" sz="2200" dirty="0" err="1"/>
              <a:t>Crashing</a:t>
            </a:r>
            <a:r>
              <a:rPr lang="ru-RU" sz="2200" dirty="0"/>
              <a:t>  —  привлечение  дополнительных  ресурсов  для ускорения выполнения работ, находящихся на критическом пути;</a:t>
            </a:r>
          </a:p>
          <a:p>
            <a:r>
              <a:rPr lang="ru-RU" sz="2200" dirty="0" err="1"/>
              <a:t>Fast</a:t>
            </a:r>
            <a:r>
              <a:rPr lang="ru-RU" sz="2200" dirty="0"/>
              <a:t> </a:t>
            </a:r>
            <a:r>
              <a:rPr lang="ru-RU" sz="2200" dirty="0" err="1"/>
              <a:t>Tracking</a:t>
            </a:r>
            <a:r>
              <a:rPr lang="ru-RU" sz="2200" dirty="0"/>
              <a:t> — параллельное выполнение фаз или работ проекта,  которые  в  обычной  практике  выполняются  последовательно.</a:t>
            </a:r>
          </a:p>
        </p:txBody>
      </p:sp>
    </p:spTree>
    <p:extLst>
      <p:ext uri="{BB962C8B-B14F-4D97-AF65-F5344CB8AC3E}">
        <p14:creationId xmlns:p14="http://schemas.microsoft.com/office/powerpoint/2010/main" val="4232744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daa75af90b8337d5d14514b13c4eace27446f4"/>
</p:tagLst>
</file>

<file path=ppt/theme/theme1.xml><?xml version="1.0" encoding="utf-8"?>
<a:theme xmlns:a="http://schemas.openxmlformats.org/drawingml/2006/main" name="Легкий дым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407</TotalTime>
  <Words>1216</Words>
  <Application>Microsoft Office PowerPoint</Application>
  <PresentationFormat>Широкоэкранный</PresentationFormat>
  <Paragraphs>215</Paragraphs>
  <Slides>22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9" baseType="lpstr">
      <vt:lpstr>Arial</vt:lpstr>
      <vt:lpstr>Calibri</vt:lpstr>
      <vt:lpstr>Century Gothic</vt:lpstr>
      <vt:lpstr>Times New Roman</vt:lpstr>
      <vt:lpstr>Wingdings</vt:lpstr>
      <vt:lpstr>Wingdings 3</vt:lpstr>
      <vt:lpstr>Легкий дым</vt:lpstr>
      <vt:lpstr>Управление временем проекта</vt:lpstr>
      <vt:lpstr>План</vt:lpstr>
      <vt:lpstr>Планирование проекта</vt:lpstr>
      <vt:lpstr>Управление временем</vt:lpstr>
      <vt:lpstr>Управление временем</vt:lpstr>
      <vt:lpstr>Календарный план -</vt:lpstr>
      <vt:lpstr>Структура разбиения работ (СРР)-</vt:lpstr>
      <vt:lpstr>Схема структуры разбиения работ (СРР) по уровням</vt:lpstr>
      <vt:lpstr>СРР позволяет:</vt:lpstr>
      <vt:lpstr>Основанием декомпозиции СРР могут служить:</vt:lpstr>
      <vt:lpstr>Трудоемкость работы – </vt:lpstr>
      <vt:lpstr>Структурная схема организации (ССО) и матрица ответственности -</vt:lpstr>
      <vt:lpstr>Пример матрицы ответственности</vt:lpstr>
      <vt:lpstr>Презентация PowerPoint</vt:lpstr>
      <vt:lpstr>Сетевые графики</vt:lpstr>
      <vt:lpstr>Сетевая диаграмма (сеть, граф сети, PERT-диаграмма) -</vt:lpstr>
      <vt:lpstr>Презентация PowerPoint</vt:lpstr>
      <vt:lpstr>Критический путь</vt:lpstr>
      <vt:lpstr>Основные правила сетевого графика:</vt:lpstr>
      <vt:lpstr>Календарный план</vt:lpstr>
      <vt:lpstr>Диаграмма Ганта -</vt:lpstr>
      <vt:lpstr>Ресурсный конфликт – 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Планирование проекта</dc:title>
  <dc:creator>И.В.</dc:creator>
  <cp:lastModifiedBy>Попова Инна</cp:lastModifiedBy>
  <cp:revision>19</cp:revision>
  <dcterms:created xsi:type="dcterms:W3CDTF">2017-09-10T09:54:11Z</dcterms:created>
  <dcterms:modified xsi:type="dcterms:W3CDTF">2022-09-19T02:47:19Z</dcterms:modified>
</cp:coreProperties>
</file>