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notesMasterIdLst>
    <p:notesMasterId r:id="rId30"/>
  </p:notesMasterIdLst>
  <p:sldIdLst>
    <p:sldId id="257" r:id="rId2"/>
    <p:sldId id="258" r:id="rId3"/>
    <p:sldId id="259" r:id="rId4"/>
    <p:sldId id="260" r:id="rId5"/>
    <p:sldId id="261" r:id="rId6"/>
    <p:sldId id="277" r:id="rId7"/>
    <p:sldId id="262" r:id="rId8"/>
    <p:sldId id="263" r:id="rId9"/>
    <p:sldId id="264" r:id="rId10"/>
    <p:sldId id="278" r:id="rId11"/>
    <p:sldId id="279" r:id="rId12"/>
    <p:sldId id="280" r:id="rId13"/>
    <p:sldId id="281" r:id="rId14"/>
    <p:sldId id="282" r:id="rId15"/>
    <p:sldId id="283" r:id="rId16"/>
    <p:sldId id="284" r:id="rId17"/>
    <p:sldId id="285" r:id="rId18"/>
    <p:sldId id="286" r:id="rId19"/>
    <p:sldId id="287" r:id="rId20"/>
    <p:sldId id="288" r:id="rId21"/>
    <p:sldId id="289" r:id="rId22"/>
    <p:sldId id="290" r:id="rId23"/>
    <p:sldId id="291" r:id="rId24"/>
    <p:sldId id="292" r:id="rId25"/>
    <p:sldId id="293" r:id="rId26"/>
    <p:sldId id="275" r:id="rId27"/>
    <p:sldId id="294" r:id="rId28"/>
    <p:sldId id="295" r:id="rId2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9" d="100"/>
          <a:sy n="109" d="100"/>
        </p:scale>
        <p:origin x="1674"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8FB94ED-BCF7-44C7-8CFC-BDFBE978FB2E}" type="datetimeFigureOut">
              <a:rPr lang="ru-RU" smtClean="0"/>
              <a:t>02.06.2018</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E1DAFF3-3AB9-4AE3-AABB-2BBB5C0A0303}" type="slidenum">
              <a:rPr lang="ru-RU" smtClean="0"/>
              <a:t>‹#›</a:t>
            </a:fld>
            <a:endParaRPr lang="ru-RU"/>
          </a:p>
        </p:txBody>
      </p:sp>
    </p:spTree>
    <p:extLst>
      <p:ext uri="{BB962C8B-B14F-4D97-AF65-F5344CB8AC3E}">
        <p14:creationId xmlns:p14="http://schemas.microsoft.com/office/powerpoint/2010/main" val="1668729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CE1DAFF3-3AB9-4AE3-AABB-2BBB5C0A0303}" type="slidenum">
              <a:rPr lang="ru-RU" smtClean="0"/>
              <a:t>7</a:t>
            </a:fld>
            <a:endParaRPr lang="ru-RU"/>
          </a:p>
        </p:txBody>
      </p:sp>
    </p:spTree>
    <p:extLst>
      <p:ext uri="{BB962C8B-B14F-4D97-AF65-F5344CB8AC3E}">
        <p14:creationId xmlns:p14="http://schemas.microsoft.com/office/powerpoint/2010/main" val="14271188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E8134976-45E4-4970-B38F-6AF2A868CC2A}" type="slidenum">
              <a:rPr lang="ru-RU" smtClean="0"/>
              <a:t>10</a:t>
            </a:fld>
            <a:endParaRPr lang="ru-RU"/>
          </a:p>
        </p:txBody>
      </p:sp>
    </p:spTree>
    <p:extLst>
      <p:ext uri="{BB962C8B-B14F-4D97-AF65-F5344CB8AC3E}">
        <p14:creationId xmlns:p14="http://schemas.microsoft.com/office/powerpoint/2010/main" val="2973457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E8134976-45E4-4970-B38F-6AF2A868CC2A}" type="slidenum">
              <a:rPr lang="ru-RU" smtClean="0"/>
              <a:t>11</a:t>
            </a:fld>
            <a:endParaRPr lang="ru-RU"/>
          </a:p>
        </p:txBody>
      </p:sp>
    </p:spTree>
    <p:extLst>
      <p:ext uri="{BB962C8B-B14F-4D97-AF65-F5344CB8AC3E}">
        <p14:creationId xmlns:p14="http://schemas.microsoft.com/office/powerpoint/2010/main" val="24296132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E8134976-45E4-4970-B38F-6AF2A868CC2A}" type="slidenum">
              <a:rPr lang="ru-RU" smtClean="0"/>
              <a:t>12</a:t>
            </a:fld>
            <a:endParaRPr lang="ru-RU"/>
          </a:p>
        </p:txBody>
      </p:sp>
    </p:spTree>
    <p:extLst>
      <p:ext uri="{BB962C8B-B14F-4D97-AF65-F5344CB8AC3E}">
        <p14:creationId xmlns:p14="http://schemas.microsoft.com/office/powerpoint/2010/main" val="1848300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E8134976-45E4-4970-B38F-6AF2A868CC2A}" type="slidenum">
              <a:rPr lang="ru-RU" smtClean="0"/>
              <a:t>13</a:t>
            </a:fld>
            <a:endParaRPr lang="ru-RU"/>
          </a:p>
        </p:txBody>
      </p:sp>
    </p:spTree>
    <p:extLst>
      <p:ext uri="{BB962C8B-B14F-4D97-AF65-F5344CB8AC3E}">
        <p14:creationId xmlns:p14="http://schemas.microsoft.com/office/powerpoint/2010/main" val="5553982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E8134976-45E4-4970-B38F-6AF2A868CC2A}" type="slidenum">
              <a:rPr lang="ru-RU" smtClean="0"/>
              <a:t>14</a:t>
            </a:fld>
            <a:endParaRPr lang="ru-RU"/>
          </a:p>
        </p:txBody>
      </p:sp>
    </p:spTree>
    <p:extLst>
      <p:ext uri="{BB962C8B-B14F-4D97-AF65-F5344CB8AC3E}">
        <p14:creationId xmlns:p14="http://schemas.microsoft.com/office/powerpoint/2010/main" val="24297214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E8134976-45E4-4970-B38F-6AF2A868CC2A}" type="slidenum">
              <a:rPr lang="ru-RU" smtClean="0"/>
              <a:t>15</a:t>
            </a:fld>
            <a:endParaRPr lang="ru-RU"/>
          </a:p>
        </p:txBody>
      </p:sp>
    </p:spTree>
    <p:extLst>
      <p:ext uri="{BB962C8B-B14F-4D97-AF65-F5344CB8AC3E}">
        <p14:creationId xmlns:p14="http://schemas.microsoft.com/office/powerpoint/2010/main" val="24297214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E8134976-45E4-4970-B38F-6AF2A868CC2A}" type="slidenum">
              <a:rPr lang="ru-RU" smtClean="0"/>
              <a:t>16</a:t>
            </a:fld>
            <a:endParaRPr lang="ru-RU"/>
          </a:p>
        </p:txBody>
      </p:sp>
    </p:spTree>
    <p:extLst>
      <p:ext uri="{BB962C8B-B14F-4D97-AF65-F5344CB8AC3E}">
        <p14:creationId xmlns:p14="http://schemas.microsoft.com/office/powerpoint/2010/main" val="19163907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E8134976-45E4-4970-B38F-6AF2A868CC2A}" type="slidenum">
              <a:rPr lang="ru-RU" smtClean="0"/>
              <a:t>17</a:t>
            </a:fld>
            <a:endParaRPr lang="ru-RU"/>
          </a:p>
        </p:txBody>
      </p:sp>
    </p:spTree>
    <p:extLst>
      <p:ext uri="{BB962C8B-B14F-4D97-AF65-F5344CB8AC3E}">
        <p14:creationId xmlns:p14="http://schemas.microsoft.com/office/powerpoint/2010/main" val="24297214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E8134976-45E4-4970-B38F-6AF2A868CC2A}" type="slidenum">
              <a:rPr lang="ru-RU" smtClean="0"/>
              <a:t>18</a:t>
            </a:fld>
            <a:endParaRPr lang="ru-RU"/>
          </a:p>
        </p:txBody>
      </p:sp>
    </p:spTree>
    <p:extLst>
      <p:ext uri="{BB962C8B-B14F-4D97-AF65-F5344CB8AC3E}">
        <p14:creationId xmlns:p14="http://schemas.microsoft.com/office/powerpoint/2010/main" val="19453179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E8134976-45E4-4970-B38F-6AF2A868CC2A}" type="slidenum">
              <a:rPr lang="ru-RU" smtClean="0"/>
              <a:t>19</a:t>
            </a:fld>
            <a:endParaRPr lang="ru-RU"/>
          </a:p>
        </p:txBody>
      </p:sp>
    </p:spTree>
    <p:extLst>
      <p:ext uri="{BB962C8B-B14F-4D97-AF65-F5344CB8AC3E}">
        <p14:creationId xmlns:p14="http://schemas.microsoft.com/office/powerpoint/2010/main" val="36470679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E8134976-45E4-4970-B38F-6AF2A868CC2A}" type="slidenum">
              <a:rPr lang="ru-RU" smtClean="0"/>
              <a:t>20</a:t>
            </a:fld>
            <a:endParaRPr lang="ru-RU"/>
          </a:p>
        </p:txBody>
      </p:sp>
    </p:spTree>
    <p:extLst>
      <p:ext uri="{BB962C8B-B14F-4D97-AF65-F5344CB8AC3E}">
        <p14:creationId xmlns:p14="http://schemas.microsoft.com/office/powerpoint/2010/main" val="42381274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E8134976-45E4-4970-B38F-6AF2A868CC2A}" type="slidenum">
              <a:rPr lang="ru-RU" smtClean="0"/>
              <a:t>21</a:t>
            </a:fld>
            <a:endParaRPr lang="ru-RU"/>
          </a:p>
        </p:txBody>
      </p:sp>
    </p:spTree>
    <p:extLst>
      <p:ext uri="{BB962C8B-B14F-4D97-AF65-F5344CB8AC3E}">
        <p14:creationId xmlns:p14="http://schemas.microsoft.com/office/powerpoint/2010/main" val="2660532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E8134976-45E4-4970-B38F-6AF2A868CC2A}" type="slidenum">
              <a:rPr lang="ru-RU" smtClean="0"/>
              <a:t>22</a:t>
            </a:fld>
            <a:endParaRPr lang="ru-RU"/>
          </a:p>
        </p:txBody>
      </p:sp>
    </p:spTree>
    <p:extLst>
      <p:ext uri="{BB962C8B-B14F-4D97-AF65-F5344CB8AC3E}">
        <p14:creationId xmlns:p14="http://schemas.microsoft.com/office/powerpoint/2010/main" val="41239759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E8134976-45E4-4970-B38F-6AF2A868CC2A}" type="slidenum">
              <a:rPr lang="ru-RU" smtClean="0"/>
              <a:t>23</a:t>
            </a:fld>
            <a:endParaRPr lang="ru-RU"/>
          </a:p>
        </p:txBody>
      </p:sp>
    </p:spTree>
    <p:extLst>
      <p:ext uri="{BB962C8B-B14F-4D97-AF65-F5344CB8AC3E}">
        <p14:creationId xmlns:p14="http://schemas.microsoft.com/office/powerpoint/2010/main" val="41239759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E8134976-45E4-4970-B38F-6AF2A868CC2A}" type="slidenum">
              <a:rPr lang="ru-RU" smtClean="0"/>
              <a:t>24</a:t>
            </a:fld>
            <a:endParaRPr lang="ru-RU"/>
          </a:p>
        </p:txBody>
      </p:sp>
    </p:spTree>
    <p:extLst>
      <p:ext uri="{BB962C8B-B14F-4D97-AF65-F5344CB8AC3E}">
        <p14:creationId xmlns:p14="http://schemas.microsoft.com/office/powerpoint/2010/main" val="9963871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E8134976-45E4-4970-B38F-6AF2A868CC2A}" type="slidenum">
              <a:rPr lang="ru-RU" smtClean="0"/>
              <a:t>25</a:t>
            </a:fld>
            <a:endParaRPr lang="ru-RU"/>
          </a:p>
        </p:txBody>
      </p:sp>
    </p:spTree>
    <p:extLst>
      <p:ext uri="{BB962C8B-B14F-4D97-AF65-F5344CB8AC3E}">
        <p14:creationId xmlns:p14="http://schemas.microsoft.com/office/powerpoint/2010/main" val="17835907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02.06.2018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29399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02.06.2018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36378786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ru-RU" smtClean="0"/>
              <a:t>Образец заголовка</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B106E36-FD25-4E2D-B0AA-010F637433A0}" type="datetimeFigureOut">
              <a:rPr lang="ru-RU" smtClean="0"/>
              <a:pPr/>
              <a:t>02.06.2018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11657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5B106E36-FD25-4E2D-B0AA-010F637433A0}" type="datetimeFigureOut">
              <a:rPr lang="ru-RU" smtClean="0"/>
              <a:pPr/>
              <a:t>02.06.2018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11763975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822960" y="2582334"/>
            <a:ext cx="3703320" cy="32867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63440" y="2582334"/>
            <a:ext cx="3703320" cy="32867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5B106E36-FD25-4E2D-B0AA-010F637433A0}" type="datetimeFigureOut">
              <a:rPr lang="ru-RU" smtClean="0"/>
              <a:pPr/>
              <a:t>02.06.2018</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38238584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5B106E36-FD25-4E2D-B0AA-010F637433A0}" type="datetimeFigureOut">
              <a:rPr lang="ru-RU" smtClean="0"/>
              <a:pPr/>
              <a:t>02.06.2018</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29914926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5B106E36-FD25-4E2D-B0AA-010F637433A0}" type="datetimeFigureOut">
              <a:rPr lang="ru-RU" smtClean="0"/>
              <a:pPr/>
              <a:t>02.06.2018</a:t>
            </a:fld>
            <a:endParaRPr lang="ru-RU"/>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ru-RU"/>
          </a:p>
        </p:txBody>
      </p:sp>
      <p:sp>
        <p:nvSpPr>
          <p:cNvPr id="9" name="Slide Number Placeholder 8"/>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11411460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5B106E36-FD25-4E2D-B0AA-010F637433A0}" type="datetimeFigureOut">
              <a:rPr lang="ru-RU" smtClean="0"/>
              <a:pPr/>
              <a:t>02.06.2018</a:t>
            </a:fld>
            <a:endParaRPr lang="ru-RU"/>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ru-RU"/>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725C68B6-61C2-468F-89AB-4B9F7531AA68}" type="slidenum">
              <a:rPr lang="ru-RU" smtClean="0"/>
              <a:pPr/>
              <a:t>‹#›</a:t>
            </a:fld>
            <a:endParaRPr lang="ru-RU"/>
          </a:p>
        </p:txBody>
      </p:sp>
    </p:spTree>
    <p:extLst>
      <p:ext uri="{BB962C8B-B14F-4D97-AF65-F5344CB8AC3E}">
        <p14:creationId xmlns:p14="http://schemas.microsoft.com/office/powerpoint/2010/main" val="205481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5B106E36-FD25-4E2D-B0AA-010F637433A0}" type="datetimeFigureOut">
              <a:rPr lang="ru-RU" smtClean="0"/>
              <a:pPr/>
              <a:t>02.06.2018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25656086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02.06.2018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20384661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02.06.2018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39521060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5B106E36-FD25-4E2D-B0AA-010F637433A0}" type="datetimeFigureOut">
              <a:rPr lang="ru-RU" smtClean="0"/>
              <a:pPr/>
              <a:t>02.06.2018</a:t>
            </a:fld>
            <a:endParaRPr lang="ru-RU"/>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ru-RU"/>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725C68B6-61C2-468F-89AB-4B9F7531AA68}" type="slidenum">
              <a:rPr lang="ru-RU" smtClean="0"/>
              <a:pPr/>
              <a:t>‹#›</a:t>
            </a:fld>
            <a:endParaRPr lang="ru-RU"/>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3132666"/>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emf"/><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emf"/></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3.emf"/></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3.emf"/></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3.emf"/></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3.emf"/></Relationships>
</file>

<file path=ppt/slides/_rels/slide1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3.emf"/></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3.emf"/></Relationships>
</file>

<file path=ppt/slides/_rels/slide1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3.emf"/></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3.emf"/></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3.emf"/></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3.emf"/></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3.emf"/></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3.emf"/></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3.emf"/></Relationships>
</file>

<file path=ppt/slides/_rels/slide2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827584" y="332656"/>
            <a:ext cx="7498080" cy="2736304"/>
          </a:xfrm>
        </p:spPr>
        <p:txBody>
          <a:bodyPr>
            <a:normAutofit/>
          </a:bodyPr>
          <a:lstStyle/>
          <a:p>
            <a:pPr marL="0" indent="0" algn="ctr">
              <a:buNone/>
            </a:pPr>
            <a:r>
              <a:rPr lang="ru-RU" sz="5400" dirty="0" smtClean="0">
                <a:latin typeface="Times New Roman" panose="02020603050405020304" pitchFamily="18" charset="0"/>
                <a:cs typeface="Times New Roman" panose="02020603050405020304" pitchFamily="18" charset="0"/>
              </a:rPr>
              <a:t>Методология налогового планирования компании</a:t>
            </a:r>
            <a:endParaRPr lang="ru-RU" sz="5400" dirty="0">
              <a:latin typeface="Times New Roman" panose="02020603050405020304" pitchFamily="18" charset="0"/>
              <a:cs typeface="Times New Roman" panose="02020603050405020304" pitchFamily="18" charset="0"/>
            </a:endParaRPr>
          </a:p>
        </p:txBody>
      </p:sp>
      <p:pic>
        <p:nvPicPr>
          <p:cNvPr id="6"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7"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600" dirty="0" smtClean="0">
                <a:latin typeface="Times New Roman" panose="02020603050405020304" pitchFamily="18" charset="0"/>
                <a:cs typeface="Times New Roman" panose="02020603050405020304" pitchFamily="18" charset="0"/>
              </a:rPr>
              <a:t>Изучив материал, вы сможете:</a:t>
            </a:r>
            <a:endParaRPr lang="ru-RU" sz="3600" dirty="0">
              <a:latin typeface="Times New Roman" panose="02020603050405020304" pitchFamily="18" charset="0"/>
              <a:cs typeface="Times New Roman" panose="02020603050405020304" pitchFamily="18" charset="0"/>
            </a:endParaRPr>
          </a:p>
        </p:txBody>
      </p:sp>
      <p:sp>
        <p:nvSpPr>
          <p:cNvPr id="3" name="Содержимое 2"/>
          <p:cNvSpPr>
            <a:spLocks noGrp="1"/>
          </p:cNvSpPr>
          <p:nvPr>
            <p:ph idx="1"/>
          </p:nvPr>
        </p:nvSpPr>
        <p:spPr/>
        <p:txBody>
          <a:bodyPr>
            <a:normAutofit fontScale="85000" lnSpcReduction="20000"/>
          </a:bodyPr>
          <a:lstStyle/>
          <a:p>
            <a:pPr algn="just">
              <a:buFont typeface="Wingdings" panose="05000000000000000000" pitchFamily="2" charset="2"/>
              <a:buChar char="Ø"/>
            </a:pPr>
            <a:r>
              <a:rPr lang="ru-RU" sz="2000" dirty="0" smtClean="0">
                <a:latin typeface="Times New Roman" panose="02020603050405020304" pitchFamily="18" charset="0"/>
                <a:cs typeface="Times New Roman" panose="02020603050405020304" pitchFamily="18" charset="0"/>
              </a:rPr>
              <a:t>определить </a:t>
            </a:r>
            <a:r>
              <a:rPr lang="ru-RU" sz="2000" dirty="0">
                <a:latin typeface="Times New Roman" panose="02020603050405020304" pitchFamily="18" charset="0"/>
                <a:cs typeface="Times New Roman" panose="02020603050405020304" pitchFamily="18" charset="0"/>
              </a:rPr>
              <a:t>сущность и значение налогового прогнозирования и планирования,</a:t>
            </a:r>
          </a:p>
          <a:p>
            <a:pPr algn="just">
              <a:buFont typeface="Wingdings" panose="05000000000000000000" pitchFamily="2" charset="2"/>
              <a:buChar char="Ø"/>
            </a:pPr>
            <a:endParaRPr lang="en-US" sz="2000" dirty="0" smtClean="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ru-RU" sz="2000" dirty="0" smtClean="0">
                <a:latin typeface="Times New Roman" panose="02020603050405020304" pitchFamily="18" charset="0"/>
                <a:cs typeface="Times New Roman" panose="02020603050405020304" pitchFamily="18" charset="0"/>
              </a:rPr>
              <a:t>назвать </a:t>
            </a:r>
            <a:r>
              <a:rPr lang="ru-RU" sz="2000" dirty="0">
                <a:latin typeface="Times New Roman" panose="02020603050405020304" pitchFamily="18" charset="0"/>
                <a:cs typeface="Times New Roman" panose="02020603050405020304" pitchFamily="18" charset="0"/>
              </a:rPr>
              <a:t>цели и задачи налогового прогнозирования и планирования, </a:t>
            </a:r>
          </a:p>
          <a:p>
            <a:pPr algn="just">
              <a:buFont typeface="Wingdings" panose="05000000000000000000" pitchFamily="2" charset="2"/>
              <a:buChar char="Ø"/>
            </a:pPr>
            <a:endParaRPr lang="en-US" sz="2000" dirty="0" smtClean="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ru-RU" sz="2000" dirty="0" smtClean="0">
                <a:latin typeface="Times New Roman" panose="02020603050405020304" pitchFamily="18" charset="0"/>
                <a:cs typeface="Times New Roman" panose="02020603050405020304" pitchFamily="18" charset="0"/>
              </a:rPr>
              <a:t>дать </a:t>
            </a:r>
            <a:r>
              <a:rPr lang="ru-RU" sz="2000" dirty="0">
                <a:latin typeface="Times New Roman" panose="02020603050405020304" pitchFamily="18" charset="0"/>
                <a:cs typeface="Times New Roman" panose="02020603050405020304" pitchFamily="18" charset="0"/>
              </a:rPr>
              <a:t>сравнительную характеристику понятий - уклонение от уплаты налогов, обход налогов и налоговое прогнозирования и планирования;</a:t>
            </a:r>
          </a:p>
          <a:p>
            <a:pPr algn="just">
              <a:buFont typeface="Wingdings" panose="05000000000000000000" pitchFamily="2" charset="2"/>
              <a:buChar char="Ø"/>
            </a:pPr>
            <a:endParaRPr lang="en-US" sz="2000" dirty="0" smtClean="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ru-RU" sz="2000" dirty="0" smtClean="0">
                <a:latin typeface="Times New Roman" panose="02020603050405020304" pitchFamily="18" charset="0"/>
                <a:cs typeface="Times New Roman" panose="02020603050405020304" pitchFamily="18" charset="0"/>
              </a:rPr>
              <a:t>проанализировать </a:t>
            </a:r>
            <a:r>
              <a:rPr lang="ru-RU" sz="2000" dirty="0">
                <a:latin typeface="Times New Roman" panose="02020603050405020304" pitchFamily="18" charset="0"/>
                <a:cs typeface="Times New Roman" panose="02020603050405020304" pitchFamily="18" charset="0"/>
              </a:rPr>
              <a:t>систему взаимоотношений налогоплательщиков и государства как основу налогового прогнозирования и планирования. </a:t>
            </a:r>
          </a:p>
          <a:p>
            <a:pPr algn="just">
              <a:buFont typeface="Wingdings" panose="05000000000000000000" pitchFamily="2" charset="2"/>
              <a:buChar char="Ø"/>
            </a:pPr>
            <a:endParaRPr lang="en-US" sz="2000" dirty="0" smtClean="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ru-RU" sz="2000" dirty="0" smtClean="0">
                <a:latin typeface="Times New Roman" panose="02020603050405020304" pitchFamily="18" charset="0"/>
                <a:cs typeface="Times New Roman" panose="02020603050405020304" pitchFamily="18" charset="0"/>
              </a:rPr>
              <a:t>охарактеризовать </a:t>
            </a:r>
            <a:r>
              <a:rPr lang="ru-RU" sz="2000" dirty="0">
                <a:latin typeface="Times New Roman" panose="02020603050405020304" pitchFamily="18" charset="0"/>
                <a:cs typeface="Times New Roman" panose="02020603050405020304" pitchFamily="18" charset="0"/>
              </a:rPr>
              <a:t>правового обеспечения для налогового прогнозирования и планирования.</a:t>
            </a:r>
          </a:p>
          <a:p>
            <a:pPr marL="0" indent="0" algn="just">
              <a:buNone/>
            </a:pPr>
            <a:endParaRPr lang="ru-RU"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ru-RU" dirty="0" smtClean="0"/>
          </a:p>
          <a:p>
            <a:endParaRPr lang="ru-RU" dirty="0"/>
          </a:p>
        </p:txBody>
      </p:sp>
      <p:pic>
        <p:nvPicPr>
          <p:cNvPr id="7"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8"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51520" y="332656"/>
            <a:ext cx="8640068" cy="5370701"/>
          </a:xfrm>
          <a:prstGeom prst="rect">
            <a:avLst/>
          </a:prstGeom>
          <a:noFill/>
        </p:spPr>
        <p:txBody>
          <a:bodyPr wrap="square" rtlCol="0">
            <a:spAutoFit/>
          </a:bodyPr>
          <a:lstStyle/>
          <a:p>
            <a:pPr algn="ctr"/>
            <a:r>
              <a:rPr lang="ru-RU" sz="2800" b="1" i="1" dirty="0">
                <a:latin typeface="Times New Roman" panose="02020603050405020304" pitchFamily="18" charset="0"/>
                <a:cs typeface="Times New Roman" panose="02020603050405020304" pitchFamily="18" charset="0"/>
              </a:rPr>
              <a:t>Основные понятия</a:t>
            </a:r>
            <a:endParaRPr lang="en-US" sz="2800" b="1" i="1" dirty="0">
              <a:latin typeface="Times New Roman" panose="02020603050405020304" pitchFamily="18" charset="0"/>
              <a:cs typeface="Times New Roman" panose="02020603050405020304" pitchFamily="18" charset="0"/>
            </a:endParaRPr>
          </a:p>
          <a:p>
            <a:pPr>
              <a:lnSpc>
                <a:spcPct val="150000"/>
              </a:lnSpc>
            </a:pPr>
            <a:r>
              <a:rPr lang="ru-RU" b="1" i="1" dirty="0">
                <a:latin typeface="Times New Roman" panose="02020603050405020304" pitchFamily="18" charset="0"/>
                <a:cs typeface="Times New Roman" panose="02020603050405020304" pitchFamily="18" charset="0"/>
              </a:rPr>
              <a:t>Сущность налогового планирования</a:t>
            </a:r>
            <a:r>
              <a:rPr lang="ru-RU" dirty="0">
                <a:latin typeface="Times New Roman" panose="02020603050405020304" pitchFamily="18" charset="0"/>
                <a:cs typeface="Times New Roman" panose="02020603050405020304" pitchFamily="18" charset="0"/>
              </a:rPr>
              <a:t> заключается в признании за каждым налогоплательщиком права использовать все допустимые законами средства, приемы и способы для максимального сокращения своих налоговых обязательств. </a:t>
            </a:r>
            <a:endParaRPr lang="en-US" b="1" i="1" dirty="0">
              <a:latin typeface="Times New Roman" panose="02020603050405020304" pitchFamily="18" charset="0"/>
              <a:cs typeface="Times New Roman" panose="02020603050405020304" pitchFamily="18" charset="0"/>
            </a:endParaRPr>
          </a:p>
          <a:p>
            <a:pPr>
              <a:lnSpc>
                <a:spcPct val="150000"/>
              </a:lnSpc>
            </a:pPr>
            <a:r>
              <a:rPr lang="ru-RU" b="1" i="1" dirty="0">
                <a:latin typeface="Times New Roman" panose="02020603050405020304" pitchFamily="18" charset="0"/>
                <a:cs typeface="Times New Roman" panose="02020603050405020304" pitchFamily="18" charset="0"/>
              </a:rPr>
              <a:t>Налоговое планирование </a:t>
            </a:r>
            <a:r>
              <a:rPr lang="ru-RU" dirty="0">
                <a:latin typeface="Times New Roman" panose="02020603050405020304" pitchFamily="18" charset="0"/>
                <a:cs typeface="Times New Roman" panose="02020603050405020304" pitchFamily="18" charset="0"/>
              </a:rPr>
              <a:t>можно определить, как организацию деятельности хозяйственных объектов с целью минимизации налоговых обязательств без нарушения буквы и духа закона. </a:t>
            </a:r>
            <a:endParaRPr lang="en-US" b="1" i="1" dirty="0">
              <a:latin typeface="Times New Roman" panose="02020603050405020304" pitchFamily="18" charset="0"/>
              <a:cs typeface="Times New Roman" panose="02020603050405020304" pitchFamily="18" charset="0"/>
            </a:endParaRPr>
          </a:p>
          <a:p>
            <a:pPr>
              <a:lnSpc>
                <a:spcPct val="150000"/>
              </a:lnSpc>
            </a:pPr>
            <a:r>
              <a:rPr lang="ru-RU" b="1" i="1" dirty="0">
                <a:latin typeface="Times New Roman" panose="02020603050405020304" pitchFamily="18" charset="0"/>
                <a:cs typeface="Times New Roman" panose="02020603050405020304" pitchFamily="18" charset="0"/>
              </a:rPr>
              <a:t>В основе налогового планирования лежит:</a:t>
            </a:r>
            <a:endParaRPr lang="en-US" b="1" i="1" dirty="0">
              <a:latin typeface="Times New Roman" panose="02020603050405020304" pitchFamily="18" charset="0"/>
              <a:cs typeface="Times New Roman" panose="02020603050405020304" pitchFamily="18" charset="0"/>
            </a:endParaRPr>
          </a:p>
          <a:p>
            <a:pPr marL="285750" indent="-285750">
              <a:lnSpc>
                <a:spcPct val="150000"/>
              </a:lnSpc>
              <a:buFont typeface="Arial" panose="020B0604020202020204" pitchFamily="34" charset="0"/>
              <a:buChar char="•"/>
            </a:pPr>
            <a:r>
              <a:rPr lang="ru-RU" dirty="0">
                <a:latin typeface="Times New Roman" panose="02020603050405020304" pitchFamily="18" charset="0"/>
                <a:cs typeface="Times New Roman" panose="02020603050405020304" pitchFamily="18" charset="0"/>
              </a:rPr>
              <a:t>максимально полное и правильное использование всех разрешенных законом льгот,</a:t>
            </a:r>
            <a:endParaRPr lang="en-US" dirty="0">
              <a:latin typeface="Times New Roman" panose="02020603050405020304" pitchFamily="18" charset="0"/>
              <a:cs typeface="Times New Roman" panose="02020603050405020304" pitchFamily="18" charset="0"/>
            </a:endParaRPr>
          </a:p>
          <a:p>
            <a:pPr marL="285750" indent="-285750">
              <a:lnSpc>
                <a:spcPct val="150000"/>
              </a:lnSpc>
              <a:buFont typeface="Arial" panose="020B0604020202020204" pitchFamily="34" charset="0"/>
              <a:buChar char="•"/>
            </a:pPr>
            <a:r>
              <a:rPr lang="ru-RU" dirty="0">
                <a:latin typeface="Times New Roman" panose="02020603050405020304" pitchFamily="18" charset="0"/>
                <a:cs typeface="Times New Roman" panose="02020603050405020304" pitchFamily="18" charset="0"/>
              </a:rPr>
              <a:t>оценка позиции налоговой администрации;</a:t>
            </a:r>
            <a:endParaRPr lang="en-US" dirty="0">
              <a:latin typeface="Times New Roman" panose="02020603050405020304" pitchFamily="18" charset="0"/>
              <a:cs typeface="Times New Roman" panose="02020603050405020304" pitchFamily="18" charset="0"/>
            </a:endParaRPr>
          </a:p>
          <a:p>
            <a:pPr marL="285750" indent="-285750">
              <a:lnSpc>
                <a:spcPct val="150000"/>
              </a:lnSpc>
              <a:buFont typeface="Arial" panose="020B0604020202020204" pitchFamily="34" charset="0"/>
              <a:buChar char="•"/>
            </a:pPr>
            <a:r>
              <a:rPr lang="ru-RU" dirty="0">
                <a:latin typeface="Times New Roman" panose="02020603050405020304" pitchFamily="18" charset="0"/>
                <a:cs typeface="Times New Roman" panose="02020603050405020304" pitchFamily="18" charset="0"/>
              </a:rPr>
              <a:t>оценка основных направлений налоговой и инвестиционной политики государства.</a:t>
            </a:r>
          </a:p>
          <a:p>
            <a:endParaRPr lang="ru-RU" dirty="0"/>
          </a:p>
        </p:txBody>
      </p:sp>
      <p:pic>
        <p:nvPicPr>
          <p:cNvPr id="9"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10"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95536" y="332656"/>
            <a:ext cx="8424936" cy="4832092"/>
          </a:xfrm>
          <a:prstGeom prst="rect">
            <a:avLst/>
          </a:prstGeom>
          <a:noFill/>
        </p:spPr>
        <p:txBody>
          <a:bodyPr wrap="square" rtlCol="0">
            <a:spAutoFit/>
          </a:bodyPr>
          <a:lstStyle/>
          <a:p>
            <a:pPr algn="ctr"/>
            <a:r>
              <a:rPr lang="ru-RU" sz="2800" b="1" i="1" dirty="0">
                <a:latin typeface="Times New Roman" panose="02020603050405020304" pitchFamily="18" charset="0"/>
                <a:cs typeface="Times New Roman" panose="02020603050405020304" pitchFamily="18" charset="0"/>
              </a:rPr>
              <a:t>Соответствие ли налоговое планирование основам рыночной экономики?</a:t>
            </a:r>
            <a:r>
              <a:rPr lang="ru-RU" dirty="0">
                <a:latin typeface="Times New Roman" panose="02020603050405020304" pitchFamily="18" charset="0"/>
                <a:cs typeface="Times New Roman" panose="02020603050405020304" pitchFamily="18" charset="0"/>
              </a:rPr>
              <a:t> </a:t>
            </a:r>
          </a:p>
          <a:p>
            <a:endParaRPr lang="ru-RU" dirty="0" smtClean="0">
              <a:latin typeface="Times New Roman" panose="02020603050405020304" pitchFamily="18" charset="0"/>
              <a:cs typeface="Times New Roman" panose="02020603050405020304" pitchFamily="18" charset="0"/>
            </a:endParaRPr>
          </a:p>
          <a:p>
            <a:r>
              <a:rPr lang="ru-RU" dirty="0" smtClean="0">
                <a:latin typeface="Times New Roman" panose="02020603050405020304" pitchFamily="18" charset="0"/>
                <a:cs typeface="Times New Roman" panose="02020603050405020304" pitchFamily="18" charset="0"/>
              </a:rPr>
              <a:t>Право </a:t>
            </a:r>
            <a:r>
              <a:rPr lang="ru-RU" dirty="0">
                <a:latin typeface="Times New Roman" panose="02020603050405020304" pitchFamily="18" charset="0"/>
                <a:cs typeface="Times New Roman" panose="02020603050405020304" pitchFamily="18" charset="0"/>
              </a:rPr>
              <a:t>субъектов налогообложения на защиту своих прав, в том числе права собственности, оправдано как главной целью рыночной экономики, так и основными принципами (неприкосновенность частной собственности, гарантии от произвола государства).</a:t>
            </a:r>
          </a:p>
          <a:p>
            <a:endParaRPr lang="ru-RU" dirty="0" smtClean="0">
              <a:latin typeface="Times New Roman" panose="02020603050405020304" pitchFamily="18" charset="0"/>
              <a:cs typeface="Times New Roman" panose="02020603050405020304" pitchFamily="18" charset="0"/>
            </a:endParaRPr>
          </a:p>
          <a:p>
            <a:r>
              <a:rPr lang="ru-RU" dirty="0" smtClean="0">
                <a:latin typeface="Times New Roman" panose="02020603050405020304" pitchFamily="18" charset="0"/>
                <a:cs typeface="Times New Roman" panose="02020603050405020304" pitchFamily="18" charset="0"/>
              </a:rPr>
              <a:t>В </a:t>
            </a:r>
            <a:r>
              <a:rPr lang="ru-RU" dirty="0">
                <a:latin typeface="Times New Roman" panose="02020603050405020304" pitchFamily="18" charset="0"/>
                <a:cs typeface="Times New Roman" panose="02020603050405020304" pitchFamily="18" charset="0"/>
              </a:rPr>
              <a:t>1935 г. судья Дж. Сандерленд так выразил принципиальную позицию Верховного суда США: «Право налогоплательщиков избегать налогов с использованием всех разрешенных законами средств никем ни может быть оспорено».</a:t>
            </a:r>
          </a:p>
          <a:p>
            <a:r>
              <a:rPr lang="ru-RU" dirty="0">
                <a:latin typeface="Times New Roman" panose="02020603050405020304" pitchFamily="18" charset="0"/>
                <a:cs typeface="Times New Roman" panose="02020603050405020304" pitchFamily="18" charset="0"/>
              </a:rPr>
              <a:t>По законодательству Российской Федерации субъекты предпринимательства наделены полномочиями, защищать свои имущественные права, в том числе право собственности, любыми не запрещенными законом способами. Таким образом, налоговое планирование не может служить основанием для штрафных санкций или административных наказаний со стороны государственных органов.</a:t>
            </a:r>
          </a:p>
        </p:txBody>
      </p:sp>
      <p:pic>
        <p:nvPicPr>
          <p:cNvPr id="9"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10"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95536" y="404664"/>
            <a:ext cx="8424936" cy="4493538"/>
          </a:xfrm>
          <a:prstGeom prst="rect">
            <a:avLst/>
          </a:prstGeom>
          <a:noFill/>
        </p:spPr>
        <p:txBody>
          <a:bodyPr wrap="square" rtlCol="0">
            <a:spAutoFit/>
          </a:bodyPr>
          <a:lstStyle/>
          <a:p>
            <a:pPr algn="ctr"/>
            <a:r>
              <a:rPr lang="ru-RU" sz="2400" b="1" i="1" dirty="0">
                <a:latin typeface="Times New Roman" panose="02020603050405020304" pitchFamily="18" charset="0"/>
                <a:cs typeface="Times New Roman" panose="02020603050405020304" pitchFamily="18" charset="0"/>
              </a:rPr>
              <a:t>Налоговое планирование - это часть управленческой деятельности.</a:t>
            </a:r>
            <a:r>
              <a:rPr lang="ru-RU" dirty="0"/>
              <a:t> </a:t>
            </a:r>
            <a:endParaRPr lang="en-US" dirty="0" smtClean="0"/>
          </a:p>
          <a:p>
            <a:pPr algn="ctr"/>
            <a:endParaRPr lang="en-US" dirty="0"/>
          </a:p>
          <a:p>
            <a:r>
              <a:rPr lang="ru-RU" sz="2000" dirty="0" smtClean="0">
                <a:latin typeface="Times New Roman" panose="02020603050405020304" pitchFamily="18" charset="0"/>
                <a:cs typeface="Times New Roman" panose="02020603050405020304" pitchFamily="18" charset="0"/>
              </a:rPr>
              <a:t>Налоговое </a:t>
            </a:r>
            <a:r>
              <a:rPr lang="ru-RU" sz="2000" dirty="0">
                <a:latin typeface="Times New Roman" panose="02020603050405020304" pitchFamily="18" charset="0"/>
                <a:cs typeface="Times New Roman" panose="02020603050405020304" pitchFamily="18" charset="0"/>
              </a:rPr>
              <a:t>планирование представляет собой неотъемлемую составную часть управленческой деятельности. Налоговые платежи для любого физического и юридического лица — это одна из самых больших статей расходов, поэтому налоговое планирование так же способствует повышению рентабельности бизнеса, как сокращение издержек производства, транспортировки, хранения, сбыта. Поэтому его можно отнести к планированию расходов. Для предприятия эти расходы близки к накладным, т.е. расходам, увеличивающим издержки производителя и снижающим уровень чистого дохода. Уменьшение налоговых выплат, таким образом, для предприятия равноценно снижению издержек или увеличению доходности.</a:t>
            </a:r>
          </a:p>
        </p:txBody>
      </p:sp>
      <p:pic>
        <p:nvPicPr>
          <p:cNvPr id="9"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10"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67544" y="260648"/>
            <a:ext cx="8496944" cy="5786199"/>
          </a:xfrm>
          <a:prstGeom prst="rect">
            <a:avLst/>
          </a:prstGeom>
          <a:noFill/>
        </p:spPr>
        <p:txBody>
          <a:bodyPr wrap="square" rtlCol="0">
            <a:spAutoFit/>
          </a:bodyPr>
          <a:lstStyle/>
          <a:p>
            <a:pPr algn="ctr"/>
            <a:r>
              <a:rPr lang="ru-RU" b="1" i="1" dirty="0">
                <a:latin typeface="Times New Roman" panose="02020603050405020304" pitchFamily="18" charset="0"/>
                <a:cs typeface="Times New Roman" panose="02020603050405020304" pitchFamily="18" charset="0"/>
              </a:rPr>
              <a:t>Виды и формы налогового планирования</a:t>
            </a:r>
          </a:p>
          <a:p>
            <a:pPr>
              <a:lnSpc>
                <a:spcPct val="150000"/>
              </a:lnSpc>
            </a:pPr>
            <a:r>
              <a:rPr lang="ru-RU" sz="1600" dirty="0">
                <a:latin typeface="Times New Roman" panose="02020603050405020304" pitchFamily="18" charset="0"/>
                <a:cs typeface="Times New Roman" panose="02020603050405020304" pitchFamily="18" charset="0"/>
              </a:rPr>
              <a:t>Налоговое планирование подразделяется на:</a:t>
            </a:r>
          </a:p>
          <a:p>
            <a:pPr marL="342900" indent="-342900">
              <a:lnSpc>
                <a:spcPct val="150000"/>
              </a:lnSpc>
              <a:buFont typeface="+mj-lt"/>
              <a:buAutoNum type="arabicPeriod"/>
            </a:pPr>
            <a:r>
              <a:rPr lang="ru-RU" sz="1600" dirty="0" smtClean="0">
                <a:latin typeface="Times New Roman" panose="02020603050405020304" pitchFamily="18" charset="0"/>
                <a:cs typeface="Times New Roman" panose="02020603050405020304" pitchFamily="18" charset="0"/>
              </a:rPr>
              <a:t>планирование </a:t>
            </a:r>
            <a:r>
              <a:rPr lang="ru-RU" sz="1600" dirty="0">
                <a:latin typeface="Times New Roman" panose="02020603050405020304" pitchFamily="18" charset="0"/>
                <a:cs typeface="Times New Roman" panose="02020603050405020304" pitchFamily="18" charset="0"/>
              </a:rPr>
              <a:t>в рамках одного предприятия (корпоративное налоговое планирование</a:t>
            </a:r>
            <a:r>
              <a:rPr lang="ru-RU" sz="1600" dirty="0" smtClean="0">
                <a:latin typeface="Times New Roman" panose="02020603050405020304" pitchFamily="18" charset="0"/>
                <a:cs typeface="Times New Roman" panose="02020603050405020304" pitchFamily="18" charset="0"/>
              </a:rPr>
              <a:t>)</a:t>
            </a:r>
            <a:endParaRPr lang="en-US" sz="1600" dirty="0" smtClean="0">
              <a:latin typeface="Times New Roman" panose="02020603050405020304" pitchFamily="18" charset="0"/>
              <a:cs typeface="Times New Roman" panose="02020603050405020304" pitchFamily="18" charset="0"/>
            </a:endParaRPr>
          </a:p>
          <a:p>
            <a:pPr marL="342900" indent="-342900">
              <a:lnSpc>
                <a:spcPct val="150000"/>
              </a:lnSpc>
              <a:buFont typeface="+mj-lt"/>
              <a:buAutoNum type="arabicPeriod"/>
            </a:pPr>
            <a:r>
              <a:rPr lang="ru-RU" sz="1600" dirty="0" smtClean="0">
                <a:latin typeface="Times New Roman" panose="02020603050405020304" pitchFamily="18" charset="0"/>
                <a:cs typeface="Times New Roman" panose="02020603050405020304" pitchFamily="18" charset="0"/>
              </a:rPr>
              <a:t>налоговое </a:t>
            </a:r>
            <a:r>
              <a:rPr lang="ru-RU" sz="1600" dirty="0">
                <a:latin typeface="Times New Roman" panose="02020603050405020304" pitchFamily="18" charset="0"/>
                <a:cs typeface="Times New Roman" panose="02020603050405020304" pitchFamily="18" charset="0"/>
              </a:rPr>
              <a:t>планирование в рамках системы (группы) предприятий. </a:t>
            </a:r>
            <a:endParaRPr lang="en-US" sz="1600" dirty="0" smtClean="0">
              <a:latin typeface="Times New Roman" panose="02020603050405020304" pitchFamily="18" charset="0"/>
              <a:cs typeface="Times New Roman" panose="02020603050405020304" pitchFamily="18" charset="0"/>
            </a:endParaRPr>
          </a:p>
          <a:p>
            <a:pPr marL="342900" indent="-342900">
              <a:lnSpc>
                <a:spcPct val="150000"/>
              </a:lnSpc>
              <a:buFont typeface="+mj-lt"/>
              <a:buAutoNum type="arabicPeriod"/>
            </a:pPr>
            <a:r>
              <a:rPr lang="ru-RU" sz="1600" dirty="0" smtClean="0">
                <a:latin typeface="Times New Roman" panose="02020603050405020304" pitchFamily="18" charset="0"/>
                <a:cs typeface="Times New Roman" panose="02020603050405020304" pitchFamily="18" charset="0"/>
              </a:rPr>
              <a:t>индивидуальное </a:t>
            </a:r>
            <a:r>
              <a:rPr lang="ru-RU" sz="1600" dirty="0">
                <a:latin typeface="Times New Roman" panose="02020603050405020304" pitchFamily="18" charset="0"/>
                <a:cs typeface="Times New Roman" panose="02020603050405020304" pitchFamily="18" charset="0"/>
              </a:rPr>
              <a:t>или семейное, личное (налоговое планирование для физических лиц).</a:t>
            </a:r>
          </a:p>
          <a:p>
            <a:endParaRPr lang="en-US" sz="1600" dirty="0" smtClean="0">
              <a:latin typeface="Times New Roman" panose="02020603050405020304" pitchFamily="18" charset="0"/>
              <a:cs typeface="Times New Roman" panose="02020603050405020304" pitchFamily="18" charset="0"/>
            </a:endParaRPr>
          </a:p>
          <a:p>
            <a:pPr>
              <a:lnSpc>
                <a:spcPct val="150000"/>
              </a:lnSpc>
            </a:pPr>
            <a:r>
              <a:rPr lang="ru-RU" sz="1600" dirty="0" smtClean="0">
                <a:latin typeface="Times New Roman" panose="02020603050405020304" pitchFamily="18" charset="0"/>
                <a:cs typeface="Times New Roman" panose="02020603050405020304" pitchFamily="18" charset="0"/>
              </a:rPr>
              <a:t>Первое </a:t>
            </a:r>
            <a:r>
              <a:rPr lang="ru-RU" sz="1600" dirty="0">
                <a:latin typeface="Times New Roman" panose="02020603050405020304" pitchFamily="18" charset="0"/>
                <a:cs typeface="Times New Roman" panose="02020603050405020304" pitchFamily="18" charset="0"/>
              </a:rPr>
              <a:t>и второе имеет своей целью обеспечить выживание предприятий (фирм),– третье сохранность состояний граждан.</a:t>
            </a:r>
          </a:p>
          <a:p>
            <a:pPr>
              <a:lnSpc>
                <a:spcPct val="150000"/>
              </a:lnSpc>
            </a:pPr>
            <a:r>
              <a:rPr lang="ru-RU" sz="1600" dirty="0">
                <a:latin typeface="Times New Roman" panose="02020603050405020304" pitchFamily="18" charset="0"/>
                <a:cs typeface="Times New Roman" panose="02020603050405020304" pitchFamily="18" charset="0"/>
              </a:rPr>
              <a:t>В зависимости от того, выходит экономическая деятельность за пределы одной страны или ограничивается территорией отдельно взятого государства, налоговое планирование подразделяется на национальное и международное. </a:t>
            </a:r>
            <a:endParaRPr lang="en-US" sz="1600" dirty="0" smtClean="0">
              <a:latin typeface="Times New Roman" panose="02020603050405020304" pitchFamily="18" charset="0"/>
              <a:cs typeface="Times New Roman" panose="02020603050405020304" pitchFamily="18" charset="0"/>
            </a:endParaRPr>
          </a:p>
          <a:p>
            <a:pPr>
              <a:lnSpc>
                <a:spcPct val="150000"/>
              </a:lnSpc>
            </a:pPr>
            <a:r>
              <a:rPr lang="ru-RU" sz="1600" dirty="0" smtClean="0">
                <a:latin typeface="Times New Roman" panose="02020603050405020304" pitchFamily="18" charset="0"/>
                <a:cs typeface="Times New Roman" panose="02020603050405020304" pitchFamily="18" charset="0"/>
              </a:rPr>
              <a:t>Налоговое </a:t>
            </a:r>
            <a:r>
              <a:rPr lang="ru-RU" sz="1600" dirty="0">
                <a:latin typeface="Times New Roman" panose="02020603050405020304" pitchFamily="18" charset="0"/>
                <a:cs typeface="Times New Roman" panose="02020603050405020304" pitchFamily="18" charset="0"/>
              </a:rPr>
              <a:t>планирование подразделяется на корпоративное и индивидуальное.</a:t>
            </a:r>
          </a:p>
          <a:p>
            <a:pPr marL="285750" indent="-285750">
              <a:lnSpc>
                <a:spcPct val="150000"/>
              </a:lnSpc>
              <a:buFont typeface="Arial" panose="020B0604020202020204" pitchFamily="34" charset="0"/>
              <a:buChar char="•"/>
            </a:pPr>
            <a:r>
              <a:rPr lang="ru-RU" sz="1600" dirty="0">
                <a:latin typeface="Times New Roman" panose="02020603050405020304" pitchFamily="18" charset="0"/>
                <a:cs typeface="Times New Roman" panose="02020603050405020304" pitchFamily="18" charset="0"/>
              </a:rPr>
              <a:t>Корпоративное - налоговое планирование для предприятий.</a:t>
            </a:r>
          </a:p>
          <a:p>
            <a:pPr marL="285750" indent="-285750">
              <a:lnSpc>
                <a:spcPct val="150000"/>
              </a:lnSpc>
              <a:buFont typeface="Arial" panose="020B0604020202020204" pitchFamily="34" charset="0"/>
              <a:buChar char="•"/>
            </a:pPr>
            <a:r>
              <a:rPr lang="ru-RU" sz="1600" dirty="0">
                <a:latin typeface="Times New Roman" panose="02020603050405020304" pitchFamily="18" charset="0"/>
                <a:cs typeface="Times New Roman" panose="02020603050405020304" pitchFamily="18" charset="0"/>
              </a:rPr>
              <a:t>Индивидуальное или семейное, личное (налоговое планирование для физических лиц).</a:t>
            </a:r>
          </a:p>
          <a:p>
            <a:pPr>
              <a:lnSpc>
                <a:spcPct val="150000"/>
              </a:lnSpc>
            </a:pPr>
            <a:r>
              <a:rPr lang="ru-RU" sz="1600" dirty="0">
                <a:latin typeface="Times New Roman" panose="02020603050405020304" pitchFamily="18" charset="0"/>
                <a:cs typeface="Times New Roman" panose="02020603050405020304" pitchFamily="18" charset="0"/>
              </a:rPr>
              <a:t>Первое имеет своей целью обеспечить выживание предприятий (фирм), второе – сохранность состояний граждан.</a:t>
            </a:r>
          </a:p>
        </p:txBody>
      </p:sp>
      <p:pic>
        <p:nvPicPr>
          <p:cNvPr id="6"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7"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extLst>
      <p:ext uri="{BB962C8B-B14F-4D97-AF65-F5344CB8AC3E}">
        <p14:creationId xmlns:p14="http://schemas.microsoft.com/office/powerpoint/2010/main" val="25511071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lum bright="40000" contrast="40000"/>
            <a:extLst>
              <a:ext uri="{28A0092B-C50C-407E-A947-70E740481C1C}">
                <a14:useLocalDpi xmlns:a14="http://schemas.microsoft.com/office/drawing/2010/main" val="0"/>
              </a:ext>
            </a:extLst>
          </a:blip>
          <a:srcRect/>
          <a:stretch>
            <a:fillRect/>
          </a:stretch>
        </p:blipFill>
        <p:spPr bwMode="auto">
          <a:xfrm>
            <a:off x="323528" y="44623"/>
            <a:ext cx="8496944" cy="51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Прямоугольник 7"/>
          <p:cNvSpPr/>
          <p:nvPr/>
        </p:nvSpPr>
        <p:spPr>
          <a:xfrm>
            <a:off x="1007604" y="5168164"/>
            <a:ext cx="7128792" cy="369332"/>
          </a:xfrm>
          <a:prstGeom prst="rect">
            <a:avLst/>
          </a:prstGeom>
        </p:spPr>
        <p:txBody>
          <a:bodyPr wrap="square">
            <a:spAutoFit/>
          </a:bodyPr>
          <a:lstStyle/>
          <a:p>
            <a:pPr algn="ctr"/>
            <a:r>
              <a:rPr lang="ru-RU" dirty="0"/>
              <a:t>Рисунок 2. Налоговое планирование на макро- и микроуровнях</a:t>
            </a:r>
          </a:p>
        </p:txBody>
      </p:sp>
      <p:pic>
        <p:nvPicPr>
          <p:cNvPr id="10" name="Picture 1"/>
          <p:cNvPicPr>
            <a:picLocks noChangeAspect="1" noChangeArrowheads="1"/>
          </p:cNvPicPr>
          <p:nvPr/>
        </p:nvPicPr>
        <p:blipFill>
          <a:blip r:embed="rId4"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11" name="Picture 2"/>
          <p:cNvPicPr>
            <a:picLocks noChangeAspect="1" noChangeArrowheads="1"/>
          </p:cNvPicPr>
          <p:nvPr/>
        </p:nvPicPr>
        <p:blipFill>
          <a:blip r:embed="rId5"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95536" y="332656"/>
            <a:ext cx="8352928" cy="5122941"/>
          </a:xfrm>
          <a:prstGeom prst="rect">
            <a:avLst/>
          </a:prstGeom>
          <a:noFill/>
        </p:spPr>
        <p:txBody>
          <a:bodyPr wrap="square" rtlCol="0">
            <a:spAutoFit/>
          </a:bodyPr>
          <a:lstStyle/>
          <a:p>
            <a:pPr>
              <a:lnSpc>
                <a:spcPct val="150000"/>
              </a:lnSpc>
            </a:pPr>
            <a:r>
              <a:rPr lang="ru-RU" sz="2000" b="1" i="1" dirty="0"/>
              <a:t>Налоговое планирование, может осуществляться в трех различных формах:</a:t>
            </a:r>
          </a:p>
          <a:p>
            <a:pPr marL="342900" indent="-342900">
              <a:lnSpc>
                <a:spcPct val="150000"/>
              </a:lnSpc>
              <a:buFont typeface="+mj-lt"/>
              <a:buAutoNum type="alphaLcParenR"/>
            </a:pPr>
            <a:r>
              <a:rPr lang="ru-RU" sz="2000" dirty="0" smtClean="0"/>
              <a:t>мониторинг </a:t>
            </a:r>
            <a:r>
              <a:rPr lang="ru-RU" sz="2000" dirty="0"/>
              <a:t>налоговых вопросов выделенным работником бухгалтерии или финансового отдела предприятия;</a:t>
            </a:r>
          </a:p>
          <a:p>
            <a:pPr marL="342900" indent="-342900">
              <a:lnSpc>
                <a:spcPct val="150000"/>
              </a:lnSpc>
              <a:buFont typeface="+mj-lt"/>
              <a:buAutoNum type="alphaLcParenR"/>
            </a:pPr>
            <a:r>
              <a:rPr lang="ru-RU" sz="2000" dirty="0" smtClean="0"/>
              <a:t>налоговое </a:t>
            </a:r>
            <a:r>
              <a:rPr lang="ru-RU" sz="2000" dirty="0"/>
              <a:t>планирование и текущий финансовый контроль за налоговыми обязательствами предприятия силами специализированного отдела (группы);</a:t>
            </a:r>
          </a:p>
          <a:p>
            <a:pPr marL="342900" indent="-342900">
              <a:lnSpc>
                <a:spcPct val="150000"/>
              </a:lnSpc>
              <a:buFont typeface="+mj-lt"/>
              <a:buAutoNum type="alphaLcParenR"/>
            </a:pPr>
            <a:r>
              <a:rPr lang="ru-RU" sz="2000" dirty="0" smtClean="0"/>
              <a:t>привлечение </a:t>
            </a:r>
            <a:r>
              <a:rPr lang="ru-RU" sz="2000" dirty="0"/>
              <a:t>внешних консультантов либо для налоговой экспертизы новых проектов (новых инвестиций), либо также и для контроля над текущими налоговыми платежами фирмы, вплоть до составления налоговой отчетности и представления ее налоговым органам.</a:t>
            </a:r>
          </a:p>
        </p:txBody>
      </p:sp>
      <p:pic>
        <p:nvPicPr>
          <p:cNvPr id="7"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8"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23528" y="260648"/>
            <a:ext cx="8568060" cy="5216813"/>
          </a:xfrm>
          <a:prstGeom prst="rect">
            <a:avLst/>
          </a:prstGeom>
          <a:noFill/>
        </p:spPr>
        <p:txBody>
          <a:bodyPr wrap="square" rtlCol="0">
            <a:spAutoFit/>
          </a:bodyPr>
          <a:lstStyle/>
          <a:p>
            <a:pPr algn="ctr">
              <a:lnSpc>
                <a:spcPct val="150000"/>
              </a:lnSpc>
            </a:pPr>
            <a:r>
              <a:rPr lang="ru-RU" sz="2400" b="1" i="1" dirty="0">
                <a:latin typeface="Times New Roman" panose="02020603050405020304" pitchFamily="18" charset="0"/>
                <a:cs typeface="Times New Roman" panose="02020603050405020304" pitchFamily="18" charset="0"/>
              </a:rPr>
              <a:t>Основные формы организации налогового планирования</a:t>
            </a:r>
          </a:p>
          <a:p>
            <a:pPr>
              <a:lnSpc>
                <a:spcPct val="150000"/>
              </a:lnSpc>
            </a:pPr>
            <a:r>
              <a:rPr lang="ru-RU" dirty="0" smtClean="0">
                <a:latin typeface="Times New Roman" panose="02020603050405020304" pitchFamily="18" charset="0"/>
                <a:cs typeface="Times New Roman" panose="02020603050405020304" pitchFamily="18" charset="0"/>
              </a:rPr>
              <a:t>К </a:t>
            </a:r>
            <a:r>
              <a:rPr lang="ru-RU" dirty="0">
                <a:latin typeface="Times New Roman" panose="02020603050405020304" pitchFamily="18" charset="0"/>
                <a:cs typeface="Times New Roman" panose="02020603050405020304" pitchFamily="18" charset="0"/>
              </a:rPr>
              <a:t>основным видам деятельности по налоговому планированию относятся:</a:t>
            </a:r>
          </a:p>
          <a:p>
            <a:pPr marL="285750" indent="-285750">
              <a:lnSpc>
                <a:spcPct val="150000"/>
              </a:lnSpc>
              <a:buFont typeface="Arial" panose="020B0604020202020204" pitchFamily="34" charset="0"/>
              <a:buChar char="•"/>
            </a:pPr>
            <a:r>
              <a:rPr lang="ru-RU" dirty="0" smtClean="0">
                <a:latin typeface="Times New Roman" panose="02020603050405020304" pitchFamily="18" charset="0"/>
                <a:cs typeface="Times New Roman" panose="02020603050405020304" pitchFamily="18" charset="0"/>
              </a:rPr>
              <a:t>сбор </a:t>
            </a:r>
            <a:r>
              <a:rPr lang="ru-RU" dirty="0">
                <a:latin typeface="Times New Roman" panose="02020603050405020304" pitchFamily="18" charset="0"/>
                <a:cs typeface="Times New Roman" panose="02020603050405020304" pitchFamily="18" charset="0"/>
              </a:rPr>
              <a:t>и систематизация информации по проблемам налогообложения (мониторинг налогового законодательства мониторинг налоговых вопросов выделенным работником бухгалтерии или финансового отдела предприятия);</a:t>
            </a:r>
          </a:p>
          <a:p>
            <a:pPr marL="285750" indent="-285750">
              <a:lnSpc>
                <a:spcPct val="150000"/>
              </a:lnSpc>
              <a:buFont typeface="Arial" panose="020B0604020202020204" pitchFamily="34" charset="0"/>
              <a:buChar char="•"/>
            </a:pPr>
            <a:r>
              <a:rPr lang="ru-RU" dirty="0" smtClean="0">
                <a:latin typeface="Times New Roman" panose="02020603050405020304" pitchFamily="18" charset="0"/>
                <a:cs typeface="Times New Roman" panose="02020603050405020304" pitchFamily="18" charset="0"/>
              </a:rPr>
              <a:t>текущее </a:t>
            </a:r>
            <a:r>
              <a:rPr lang="ru-RU" dirty="0">
                <a:latin typeface="Times New Roman" panose="02020603050405020304" pitchFamily="18" charset="0"/>
                <a:cs typeface="Times New Roman" panose="02020603050405020304" pitchFamily="18" charset="0"/>
              </a:rPr>
              <a:t>налоговое планирование и текущий контроль за выполнением налоговых обязательств;</a:t>
            </a:r>
          </a:p>
          <a:p>
            <a:pPr marL="285750" indent="-285750">
              <a:lnSpc>
                <a:spcPct val="150000"/>
              </a:lnSpc>
              <a:buFont typeface="Arial" panose="020B0604020202020204" pitchFamily="34" charset="0"/>
              <a:buChar char="•"/>
            </a:pPr>
            <a:r>
              <a:rPr lang="ru-RU" dirty="0" smtClean="0">
                <a:latin typeface="Times New Roman" panose="02020603050405020304" pitchFamily="18" charset="0"/>
                <a:cs typeface="Times New Roman" panose="02020603050405020304" pitchFamily="18" charset="0"/>
              </a:rPr>
              <a:t>экспертиза </a:t>
            </a:r>
            <a:r>
              <a:rPr lang="ru-RU" dirty="0">
                <a:latin typeface="Times New Roman" panose="02020603050405020304" pitchFamily="18" charset="0"/>
                <a:cs typeface="Times New Roman" panose="02020603050405020304" pitchFamily="18" charset="0"/>
              </a:rPr>
              <a:t>экономических проектов, планов и управленческих решений с точки зрения налогового законодательства;</a:t>
            </a:r>
          </a:p>
          <a:p>
            <a:pPr marL="285750" indent="-285750">
              <a:lnSpc>
                <a:spcPct val="150000"/>
              </a:lnSpc>
              <a:buFont typeface="Arial" panose="020B0604020202020204" pitchFamily="34" charset="0"/>
              <a:buChar char="•"/>
            </a:pPr>
            <a:r>
              <a:rPr lang="ru-RU" dirty="0" smtClean="0">
                <a:latin typeface="Times New Roman" panose="02020603050405020304" pitchFamily="18" charset="0"/>
                <a:cs typeface="Times New Roman" panose="02020603050405020304" pitchFamily="18" charset="0"/>
              </a:rPr>
              <a:t>разработка </a:t>
            </a:r>
            <a:r>
              <a:rPr lang="ru-RU" dirty="0">
                <a:latin typeface="Times New Roman" panose="02020603050405020304" pitchFamily="18" charset="0"/>
                <a:cs typeface="Times New Roman" panose="02020603050405020304" pitchFamily="18" charset="0"/>
              </a:rPr>
              <a:t>и осуществление мероприятий по оптимизации налоговых обязательств в соответствии с изменениями национального законодательства или норм международного налогового права.</a:t>
            </a:r>
          </a:p>
        </p:txBody>
      </p:sp>
      <p:pic>
        <p:nvPicPr>
          <p:cNvPr id="9"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10"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28" y="260648"/>
            <a:ext cx="8496944" cy="3462486"/>
          </a:xfrm>
          <a:prstGeom prst="rect">
            <a:avLst/>
          </a:prstGeom>
          <a:noFill/>
        </p:spPr>
        <p:txBody>
          <a:bodyPr wrap="square" rtlCol="0">
            <a:spAutoFit/>
          </a:bodyPr>
          <a:lstStyle/>
          <a:p>
            <a:pPr algn="ctr">
              <a:lnSpc>
                <a:spcPct val="150000"/>
              </a:lnSpc>
            </a:pPr>
            <a:r>
              <a:rPr lang="ru-RU" sz="2000" b="1" i="1" dirty="0">
                <a:latin typeface="Times New Roman" panose="02020603050405020304" pitchFamily="18" charset="0"/>
                <a:cs typeface="Times New Roman" panose="02020603050405020304" pitchFamily="18" charset="0"/>
              </a:rPr>
              <a:t>Уклонение от уплаты налогов, обход налогов и налоговое планирование</a:t>
            </a:r>
          </a:p>
          <a:p>
            <a:pPr>
              <a:lnSpc>
                <a:spcPct val="150000"/>
              </a:lnSpc>
            </a:pPr>
            <a:r>
              <a:rPr lang="ru-RU" dirty="0">
                <a:latin typeface="Times New Roman" panose="02020603050405020304" pitchFamily="18" charset="0"/>
                <a:cs typeface="Times New Roman" panose="02020603050405020304" pitchFamily="18" charset="0"/>
              </a:rPr>
              <a:t>Необходимо разграничивать уклонение от уплаты налогов, обход налогов и налоговое планирование. </a:t>
            </a:r>
          </a:p>
          <a:p>
            <a:pPr>
              <a:lnSpc>
                <a:spcPct val="150000"/>
              </a:lnSpc>
            </a:pPr>
            <a:r>
              <a:rPr lang="ru-RU" dirty="0">
                <a:latin typeface="Times New Roman" panose="02020603050405020304" pitchFamily="18" charset="0"/>
                <a:cs typeface="Times New Roman" panose="02020603050405020304" pitchFamily="18" charset="0"/>
              </a:rPr>
              <a:t>Уклонение от уплаты налогов или уклонение от налогов происходит в виде:</a:t>
            </a:r>
          </a:p>
          <a:p>
            <a:pPr marL="285750" indent="-285750">
              <a:lnSpc>
                <a:spcPct val="150000"/>
              </a:lnSpc>
              <a:buFont typeface="Arial" panose="020B0604020202020204" pitchFamily="34" charset="0"/>
              <a:buChar char="•"/>
            </a:pPr>
            <a:r>
              <a:rPr lang="ru-RU" dirty="0" smtClean="0">
                <a:latin typeface="Times New Roman" panose="02020603050405020304" pitchFamily="18" charset="0"/>
                <a:cs typeface="Times New Roman" panose="02020603050405020304" pitchFamily="18" charset="0"/>
              </a:rPr>
              <a:t>незаконного </a:t>
            </a:r>
            <a:r>
              <a:rPr lang="ru-RU" dirty="0">
                <a:latin typeface="Times New Roman" panose="02020603050405020304" pitchFamily="18" charset="0"/>
                <a:cs typeface="Times New Roman" panose="02020603050405020304" pitchFamily="18" charset="0"/>
              </a:rPr>
              <a:t>использования налоговых льгот,</a:t>
            </a:r>
          </a:p>
          <a:p>
            <a:pPr marL="285750" indent="-285750">
              <a:lnSpc>
                <a:spcPct val="150000"/>
              </a:lnSpc>
              <a:buFont typeface="Arial" panose="020B0604020202020204" pitchFamily="34" charset="0"/>
              <a:buChar char="•"/>
            </a:pPr>
            <a:r>
              <a:rPr lang="ru-RU" dirty="0" smtClean="0">
                <a:latin typeface="Times New Roman" panose="02020603050405020304" pitchFamily="18" charset="0"/>
                <a:cs typeface="Times New Roman" panose="02020603050405020304" pitchFamily="18" charset="0"/>
              </a:rPr>
              <a:t>несвоевременной </a:t>
            </a:r>
            <a:r>
              <a:rPr lang="ru-RU" dirty="0">
                <a:latin typeface="Times New Roman" panose="02020603050405020304" pitchFamily="18" charset="0"/>
                <a:cs typeface="Times New Roman" panose="02020603050405020304" pitchFamily="18" charset="0"/>
              </a:rPr>
              <a:t>оплаты налогов;</a:t>
            </a:r>
          </a:p>
          <a:p>
            <a:pPr marL="285750" indent="-285750">
              <a:lnSpc>
                <a:spcPct val="150000"/>
              </a:lnSpc>
              <a:buFont typeface="Arial" panose="020B0604020202020204" pitchFamily="34" charset="0"/>
              <a:buChar char="•"/>
            </a:pPr>
            <a:r>
              <a:rPr lang="ru-RU" dirty="0" smtClean="0">
                <a:latin typeface="Times New Roman" panose="02020603050405020304" pitchFamily="18" charset="0"/>
                <a:cs typeface="Times New Roman" panose="02020603050405020304" pitchFamily="18" charset="0"/>
              </a:rPr>
              <a:t>предоставления </a:t>
            </a:r>
            <a:r>
              <a:rPr lang="ru-RU" dirty="0">
                <a:latin typeface="Times New Roman" panose="02020603050405020304" pitchFamily="18" charset="0"/>
                <a:cs typeface="Times New Roman" panose="02020603050405020304" pitchFamily="18" charset="0"/>
              </a:rPr>
              <a:t>недостоверных данных для исчисления и уплаты налогов. </a:t>
            </a:r>
            <a:endParaRPr lang="en-US" dirty="0" smtClean="0">
              <a:latin typeface="Times New Roman" panose="02020603050405020304" pitchFamily="18" charset="0"/>
              <a:cs typeface="Times New Roman" panose="02020603050405020304" pitchFamily="18" charset="0"/>
            </a:endParaRPr>
          </a:p>
          <a:p>
            <a:pPr>
              <a:lnSpc>
                <a:spcPct val="150000"/>
              </a:lnSpc>
            </a:pPr>
            <a:endParaRPr lang="ru-RU" dirty="0">
              <a:latin typeface="Times New Roman" panose="02020603050405020304" pitchFamily="18" charset="0"/>
              <a:cs typeface="Times New Roman" panose="02020603050405020304" pitchFamily="18" charset="0"/>
            </a:endParaRPr>
          </a:p>
        </p:txBody>
      </p:sp>
      <p:pic>
        <p:nvPicPr>
          <p:cNvPr id="6" name="Picture 1"/>
          <p:cNvPicPr>
            <a:picLocks noChangeAspect="1" noChangeArrowheads="1"/>
          </p:cNvPicPr>
          <p:nvPr/>
        </p:nvPicPr>
        <p:blipFill>
          <a:blip r:embed="rId3"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7" name="Picture 2"/>
          <p:cNvPicPr>
            <a:picLocks noChangeAspect="1" noChangeArrowheads="1"/>
          </p:cNvPicPr>
          <p:nvPr/>
        </p:nvPicPr>
        <p:blipFill>
          <a:blip r:embed="rId4" cstate="print"/>
          <a:srcRect/>
          <a:stretch>
            <a:fillRect/>
          </a:stretch>
        </p:blipFill>
        <p:spPr bwMode="auto">
          <a:xfrm>
            <a:off x="8002174" y="5949280"/>
            <a:ext cx="863600" cy="257175"/>
          </a:xfrm>
          <a:prstGeom prst="rect">
            <a:avLst/>
          </a:prstGeom>
          <a:noFill/>
          <a:ln w="9525">
            <a:noFill/>
            <a:miter lim="800000"/>
            <a:headEnd/>
            <a:tailEnd/>
          </a:ln>
          <a:effectLst/>
        </p:spPr>
      </p:pic>
    </p:spTree>
    <p:extLst>
      <p:ext uri="{BB962C8B-B14F-4D97-AF65-F5344CB8AC3E}">
        <p14:creationId xmlns:p14="http://schemas.microsoft.com/office/powerpoint/2010/main" val="33349949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
          <p:cNvPicPr>
            <a:picLocks noChangeAspect="1" noChangeArrowheads="1"/>
          </p:cNvPicPr>
          <p:nvPr/>
        </p:nvPicPr>
        <p:blipFill>
          <a:blip r:embed="rId3" cstate="print"/>
          <a:srcRect/>
          <a:stretch>
            <a:fillRect/>
          </a:stretch>
        </p:blipFill>
        <p:spPr bwMode="auto">
          <a:xfrm>
            <a:off x="7425911" y="5517480"/>
            <a:ext cx="428625" cy="719138"/>
          </a:xfrm>
          <a:prstGeom prst="rect">
            <a:avLst/>
          </a:prstGeom>
          <a:noFill/>
          <a:ln w="9525">
            <a:noFill/>
            <a:miter lim="800000"/>
            <a:headEnd/>
            <a:tailEnd/>
          </a:ln>
          <a:effectLst/>
        </p:spPr>
      </p:pic>
      <p:sp>
        <p:nvSpPr>
          <p:cNvPr id="2" name="TextBox 1"/>
          <p:cNvSpPr txBox="1"/>
          <p:nvPr/>
        </p:nvSpPr>
        <p:spPr>
          <a:xfrm>
            <a:off x="467544" y="332656"/>
            <a:ext cx="8280920" cy="5493812"/>
          </a:xfrm>
          <a:prstGeom prst="rect">
            <a:avLst/>
          </a:prstGeom>
          <a:noFill/>
        </p:spPr>
        <p:txBody>
          <a:bodyPr wrap="square" rtlCol="0">
            <a:spAutoFit/>
          </a:bodyPr>
          <a:lstStyle/>
          <a:p>
            <a:pPr>
              <a:lnSpc>
                <a:spcPct val="150000"/>
              </a:lnSpc>
            </a:pPr>
            <a:r>
              <a:rPr lang="ru-RU" dirty="0">
                <a:latin typeface="Times New Roman" panose="02020603050405020304" pitchFamily="18" charset="0"/>
                <a:cs typeface="Times New Roman" panose="02020603050405020304" pitchFamily="18" charset="0"/>
              </a:rPr>
              <a:t>При уклонении от уплаты налогов налогоплательщик уменьшает свои налоговые обязательства запрещенными законом способами. Иногда употребляют термин «незаконное уменьшение или сокрытие части налоговой базы». Такие действия по законам любой страны должны быть уголовно наказуемы. В развитых странах уклонение от уплаты налогов карается не только государством (тюремное заключение, конфискации, штрафы), но и осуждается всем обществом. Быть уличенным даже единожды в уклонении от уплаты налогов значит реально столкнуться с невозможностью поступить на государственную службу, заниматься целым рядом видов деятельности и потерять уважение в обществе</a:t>
            </a:r>
            <a:r>
              <a:rPr lang="ru-RU" dirty="0" smtClean="0">
                <a:latin typeface="Times New Roman" panose="02020603050405020304" pitchFamily="18" charset="0"/>
                <a:cs typeface="Times New Roman" panose="02020603050405020304" pitchFamily="18" charset="0"/>
              </a:rPr>
              <a:t>.</a:t>
            </a:r>
            <a:endParaRPr lang="en-US" dirty="0" smtClean="0">
              <a:latin typeface="Times New Roman" panose="02020603050405020304" pitchFamily="18" charset="0"/>
              <a:cs typeface="Times New Roman" panose="02020603050405020304" pitchFamily="18" charset="0"/>
            </a:endParaRPr>
          </a:p>
          <a:p>
            <a:pPr>
              <a:lnSpc>
                <a:spcPct val="150000"/>
              </a:lnSpc>
            </a:pPr>
            <a:r>
              <a:rPr lang="ru-RU" dirty="0">
                <a:latin typeface="Times New Roman" panose="02020603050405020304" pitchFamily="18" charset="0"/>
                <a:cs typeface="Times New Roman" panose="02020603050405020304" pitchFamily="18" charset="0"/>
              </a:rPr>
              <a:t>Понятие «обход налогов» применимо в ситуациях, когда предприятие не является налогоплательщиком, но занимается деятельностью, по закону подлежащей обложению налогами, либо оно не зарегистрировано, а также когда имеет место сокрытие дохода (прибыли) или отсутствует учет объекта обложения налогом.</a:t>
            </a:r>
          </a:p>
        </p:txBody>
      </p:sp>
      <p:pic>
        <p:nvPicPr>
          <p:cNvPr id="7" name="Picture 2"/>
          <p:cNvPicPr>
            <a:picLocks noChangeAspect="1" noChangeArrowheads="1"/>
          </p:cNvPicPr>
          <p:nvPr/>
        </p:nvPicPr>
        <p:blipFill>
          <a:blip r:embed="rId4" cstate="print"/>
          <a:srcRect/>
          <a:stretch>
            <a:fillRect/>
          </a:stretch>
        </p:blipFill>
        <p:spPr bwMode="auto">
          <a:xfrm>
            <a:off x="8002174" y="5949280"/>
            <a:ext cx="863600" cy="257175"/>
          </a:xfrm>
          <a:prstGeom prst="rect">
            <a:avLst/>
          </a:prstGeom>
          <a:noFill/>
          <a:ln w="9525">
            <a:noFill/>
            <a:miter lim="800000"/>
            <a:headEnd/>
            <a:tailEnd/>
          </a:ln>
          <a:effectLst/>
        </p:spPr>
      </p:pic>
    </p:spTree>
    <p:extLst>
      <p:ext uri="{BB962C8B-B14F-4D97-AF65-F5344CB8AC3E}">
        <p14:creationId xmlns:p14="http://schemas.microsoft.com/office/powerpoint/2010/main" val="74879028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
          <p:cNvPicPr>
            <a:picLocks noChangeAspect="1" noChangeArrowheads="1"/>
          </p:cNvPicPr>
          <p:nvPr/>
        </p:nvPicPr>
        <p:blipFill>
          <a:blip r:embed="rId3" cstate="print"/>
          <a:srcRect/>
          <a:stretch>
            <a:fillRect/>
          </a:stretch>
        </p:blipFill>
        <p:spPr bwMode="auto">
          <a:xfrm>
            <a:off x="7425911" y="5517480"/>
            <a:ext cx="428625" cy="719138"/>
          </a:xfrm>
          <a:prstGeom prst="rect">
            <a:avLst/>
          </a:prstGeom>
          <a:noFill/>
          <a:ln w="9525">
            <a:noFill/>
            <a:miter lim="800000"/>
            <a:headEnd/>
            <a:tailEnd/>
          </a:ln>
          <a:effectLst/>
        </p:spPr>
      </p:pic>
      <p:sp>
        <p:nvSpPr>
          <p:cNvPr id="2" name="TextBox 1"/>
          <p:cNvSpPr txBox="1"/>
          <p:nvPr/>
        </p:nvSpPr>
        <p:spPr>
          <a:xfrm>
            <a:off x="467544" y="404664"/>
            <a:ext cx="8208912" cy="5444054"/>
          </a:xfrm>
          <a:prstGeom prst="rect">
            <a:avLst/>
          </a:prstGeom>
          <a:noFill/>
        </p:spPr>
        <p:txBody>
          <a:bodyPr wrap="square" rtlCol="0">
            <a:spAutoFit/>
          </a:bodyPr>
          <a:lstStyle/>
          <a:p>
            <a:pPr>
              <a:lnSpc>
                <a:spcPct val="150000"/>
              </a:lnSpc>
            </a:pPr>
            <a:r>
              <a:rPr lang="ru-RU" dirty="0">
                <a:latin typeface="Times New Roman" panose="02020603050405020304" pitchFamily="18" charset="0"/>
                <a:cs typeface="Times New Roman" panose="02020603050405020304" pitchFamily="18" charset="0"/>
              </a:rPr>
              <a:t>Крайними формами нарушения налогового законодательства являются бегство от налогов. </a:t>
            </a:r>
            <a:endParaRPr lang="en-US" dirty="0" smtClean="0">
              <a:latin typeface="Times New Roman" panose="02020603050405020304" pitchFamily="18" charset="0"/>
              <a:cs typeface="Times New Roman" panose="02020603050405020304" pitchFamily="18" charset="0"/>
            </a:endParaRPr>
          </a:p>
          <a:p>
            <a:pPr>
              <a:lnSpc>
                <a:spcPct val="150000"/>
              </a:lnSpc>
            </a:pPr>
            <a:r>
              <a:rPr lang="ru-RU" dirty="0" smtClean="0">
                <a:latin typeface="Times New Roman" panose="02020603050405020304" pitchFamily="18" charset="0"/>
                <a:cs typeface="Times New Roman" panose="02020603050405020304" pitchFamily="18" charset="0"/>
              </a:rPr>
              <a:t>Эта </a:t>
            </a:r>
            <a:r>
              <a:rPr lang="ru-RU" dirty="0">
                <a:latin typeface="Times New Roman" panose="02020603050405020304" pitchFamily="18" charset="0"/>
                <a:cs typeface="Times New Roman" panose="02020603050405020304" pitchFamily="18" charset="0"/>
              </a:rPr>
              <a:t>формы криминального хозяйственного </a:t>
            </a:r>
            <a:r>
              <a:rPr lang="ru-RU" dirty="0" smtClean="0">
                <a:latin typeface="Times New Roman" panose="02020603050405020304" pitchFamily="18" charset="0"/>
                <a:cs typeface="Times New Roman" panose="02020603050405020304" pitchFamily="18" charset="0"/>
              </a:rPr>
              <a:t>поведения:</a:t>
            </a:r>
            <a:endParaRPr lang="ru-RU" dirty="0">
              <a:latin typeface="Times New Roman" panose="02020603050405020304" pitchFamily="18" charset="0"/>
              <a:cs typeface="Times New Roman" panose="02020603050405020304" pitchFamily="18" charset="0"/>
            </a:endParaRPr>
          </a:p>
          <a:p>
            <a:pPr marL="285750" indent="-285750">
              <a:lnSpc>
                <a:spcPct val="150000"/>
              </a:lnSpc>
              <a:buFont typeface="Arial" panose="020B0604020202020204" pitchFamily="34" charset="0"/>
              <a:buChar char="•"/>
            </a:pPr>
            <a:r>
              <a:rPr lang="ru-RU" dirty="0" smtClean="0">
                <a:latin typeface="Times New Roman" panose="02020603050405020304" pitchFamily="18" charset="0"/>
                <a:cs typeface="Times New Roman" panose="02020603050405020304" pitchFamily="18" charset="0"/>
              </a:rPr>
              <a:t>перевод </a:t>
            </a:r>
            <a:r>
              <a:rPr lang="ru-RU" dirty="0">
                <a:latin typeface="Times New Roman" panose="02020603050405020304" pitchFamily="18" charset="0"/>
                <a:cs typeface="Times New Roman" panose="02020603050405020304" pitchFamily="18" charset="0"/>
              </a:rPr>
              <a:t>налогооблагаемых доходов или собственности за рубеж без уплаты отечественных налогов (не путать с обычным долгосрочным вывозом капитала, коммерческим кредитом или миграцией «горячих денег», осуществляемых на легальной основе), </a:t>
            </a:r>
          </a:p>
          <a:p>
            <a:pPr marL="285750" indent="-285750">
              <a:lnSpc>
                <a:spcPct val="150000"/>
              </a:lnSpc>
              <a:buFont typeface="Arial" panose="020B0604020202020204" pitchFamily="34" charset="0"/>
              <a:buChar char="•"/>
            </a:pPr>
            <a:r>
              <a:rPr lang="ru-RU" dirty="0" smtClean="0">
                <a:latin typeface="Times New Roman" panose="02020603050405020304" pitchFamily="18" charset="0"/>
                <a:cs typeface="Times New Roman" panose="02020603050405020304" pitchFamily="18" charset="0"/>
              </a:rPr>
              <a:t>злостная </a:t>
            </a:r>
            <a:r>
              <a:rPr lang="ru-RU" dirty="0">
                <a:latin typeface="Times New Roman" panose="02020603050405020304" pitchFamily="18" charset="0"/>
                <a:cs typeface="Times New Roman" panose="02020603050405020304" pitchFamily="18" charset="0"/>
              </a:rPr>
              <a:t>неуплата налогов, </a:t>
            </a:r>
          </a:p>
          <a:p>
            <a:pPr marL="285750" indent="-285750">
              <a:lnSpc>
                <a:spcPct val="150000"/>
              </a:lnSpc>
              <a:buFont typeface="Arial" panose="020B0604020202020204" pitchFamily="34" charset="0"/>
              <a:buChar char="•"/>
            </a:pPr>
            <a:r>
              <a:rPr lang="ru-RU" dirty="0" smtClean="0">
                <a:latin typeface="Times New Roman" panose="02020603050405020304" pitchFamily="18" charset="0"/>
                <a:cs typeface="Times New Roman" panose="02020603050405020304" pitchFamily="18" charset="0"/>
              </a:rPr>
              <a:t>незарегистрированная </a:t>
            </a:r>
            <a:r>
              <a:rPr lang="ru-RU" dirty="0">
                <a:latin typeface="Times New Roman" panose="02020603050405020304" pitchFamily="18" charset="0"/>
                <a:cs typeface="Times New Roman" panose="02020603050405020304" pitchFamily="18" charset="0"/>
              </a:rPr>
              <a:t>и поэтому необлагаемая налогами деятельность в теневой экономике, </a:t>
            </a:r>
          </a:p>
          <a:p>
            <a:pPr marL="285750" indent="-285750">
              <a:lnSpc>
                <a:spcPct val="150000"/>
              </a:lnSpc>
              <a:buFont typeface="Arial" panose="020B0604020202020204" pitchFamily="34" charset="0"/>
              <a:buChar char="•"/>
            </a:pPr>
            <a:r>
              <a:rPr lang="ru-RU" dirty="0" smtClean="0">
                <a:latin typeface="Times New Roman" panose="02020603050405020304" pitchFamily="18" charset="0"/>
                <a:cs typeface="Times New Roman" panose="02020603050405020304" pitchFamily="18" charset="0"/>
              </a:rPr>
              <a:t>подкуп </a:t>
            </a:r>
            <a:r>
              <a:rPr lang="ru-RU" dirty="0">
                <a:latin typeface="Times New Roman" panose="02020603050405020304" pitchFamily="18" charset="0"/>
                <a:cs typeface="Times New Roman" panose="02020603050405020304" pitchFamily="18" charset="0"/>
              </a:rPr>
              <a:t>работников налоговых служб ради сокращения налоговых платежей или полного освобождения от них.</a:t>
            </a:r>
          </a:p>
          <a:p>
            <a:pPr>
              <a:lnSpc>
                <a:spcPct val="150000"/>
              </a:lnSpc>
            </a:pPr>
            <a:r>
              <a:rPr lang="ru-RU" b="1" i="1" dirty="0">
                <a:latin typeface="Times New Roman" panose="02020603050405020304" pitchFamily="18" charset="0"/>
                <a:cs typeface="Times New Roman" panose="02020603050405020304" pitchFamily="18" charset="0"/>
              </a:rPr>
              <a:t>Легальная минимизация налоговых выплат — суть налогового планирования</a:t>
            </a:r>
          </a:p>
        </p:txBody>
      </p:sp>
      <p:pic>
        <p:nvPicPr>
          <p:cNvPr id="7" name="Picture 2"/>
          <p:cNvPicPr>
            <a:picLocks noChangeAspect="1" noChangeArrowheads="1"/>
          </p:cNvPicPr>
          <p:nvPr/>
        </p:nvPicPr>
        <p:blipFill>
          <a:blip r:embed="rId4" cstate="print"/>
          <a:srcRect/>
          <a:stretch>
            <a:fillRect/>
          </a:stretch>
        </p:blipFill>
        <p:spPr bwMode="auto">
          <a:xfrm>
            <a:off x="8002174" y="5949280"/>
            <a:ext cx="863600" cy="257175"/>
          </a:xfrm>
          <a:prstGeom prst="rect">
            <a:avLst/>
          </a:prstGeom>
          <a:noFill/>
          <a:ln w="9525">
            <a:noFill/>
            <a:miter lim="800000"/>
            <a:headEnd/>
            <a:tailEnd/>
          </a:ln>
          <a:effectLst/>
        </p:spPr>
      </p:pic>
    </p:spTree>
    <p:extLst>
      <p:ext uri="{BB962C8B-B14F-4D97-AF65-F5344CB8AC3E}">
        <p14:creationId xmlns:p14="http://schemas.microsoft.com/office/powerpoint/2010/main" val="100438748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5536" y="332656"/>
            <a:ext cx="8496944" cy="4613058"/>
          </a:xfrm>
          <a:prstGeom prst="rect">
            <a:avLst/>
          </a:prstGeom>
          <a:noFill/>
        </p:spPr>
        <p:txBody>
          <a:bodyPr wrap="square" rtlCol="0">
            <a:spAutoFit/>
          </a:bodyPr>
          <a:lstStyle/>
          <a:p>
            <a:pPr>
              <a:lnSpc>
                <a:spcPct val="150000"/>
              </a:lnSpc>
            </a:pPr>
            <a:r>
              <a:rPr lang="ru-RU" dirty="0">
                <a:latin typeface="Times New Roman" panose="02020603050405020304" pitchFamily="18" charset="0"/>
                <a:cs typeface="Times New Roman" panose="02020603050405020304" pitchFamily="18" charset="0"/>
              </a:rPr>
              <a:t>В отличие от перечисленных нарушений налогового законодательства налоговое планирование основано на использовании всех допустимых налоговых льгот и легальных приемов, независимо от личного мнения представителей налоговой администрации, средств массовой информации.</a:t>
            </a:r>
          </a:p>
          <a:p>
            <a:pPr>
              <a:lnSpc>
                <a:spcPct val="150000"/>
              </a:lnSpc>
            </a:pPr>
            <a:r>
              <a:rPr lang="ru-RU" b="1" i="1" dirty="0">
                <a:latin typeface="Times New Roman" panose="02020603050405020304" pitchFamily="18" charset="0"/>
                <a:cs typeface="Times New Roman" panose="02020603050405020304" pitchFamily="18" charset="0"/>
              </a:rPr>
              <a:t>Минимизация налоговых выплат </a:t>
            </a:r>
            <a:r>
              <a:rPr lang="ru-RU" dirty="0">
                <a:latin typeface="Times New Roman" panose="02020603050405020304" pitchFamily="18" charset="0"/>
                <a:cs typeface="Times New Roman" panose="02020603050405020304" pitchFamily="18" charset="0"/>
              </a:rPr>
              <a:t>— один из главных инструментов государственной экономической политики, позволяющей мотивировать хозяйственное поведение собственников производственных ресурсов в желательном для государства направлении.</a:t>
            </a:r>
          </a:p>
          <a:p>
            <a:pPr>
              <a:lnSpc>
                <a:spcPct val="150000"/>
              </a:lnSpc>
            </a:pPr>
            <a:r>
              <a:rPr lang="ru-RU" b="1" i="1" dirty="0">
                <a:latin typeface="Times New Roman" panose="02020603050405020304" pitchFamily="18" charset="0"/>
                <a:cs typeface="Times New Roman" panose="02020603050405020304" pitchFamily="18" charset="0"/>
              </a:rPr>
              <a:t>Минимизация налоговых выплат </a:t>
            </a:r>
            <a:r>
              <a:rPr lang="ru-RU" dirty="0">
                <a:latin typeface="Times New Roman" panose="02020603050405020304" pitchFamily="18" charset="0"/>
                <a:cs typeface="Times New Roman" panose="02020603050405020304" pitchFamily="18" charset="0"/>
              </a:rPr>
              <a:t>— это законный вид деятельности, требующий хорошей базовой подготовки, знаний по целому ряду специальных дисциплин, постоянной работы по осмыслению старых и новых явлений и правил.</a:t>
            </a:r>
          </a:p>
        </p:txBody>
      </p:sp>
      <p:pic>
        <p:nvPicPr>
          <p:cNvPr id="6" name="Picture 1"/>
          <p:cNvPicPr>
            <a:picLocks noChangeAspect="1" noChangeArrowheads="1"/>
          </p:cNvPicPr>
          <p:nvPr/>
        </p:nvPicPr>
        <p:blipFill>
          <a:blip r:embed="rId3"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7" name="Picture 2"/>
          <p:cNvPicPr>
            <a:picLocks noChangeAspect="1" noChangeArrowheads="1"/>
          </p:cNvPicPr>
          <p:nvPr/>
        </p:nvPicPr>
        <p:blipFill>
          <a:blip r:embed="rId4" cstate="print"/>
          <a:srcRect/>
          <a:stretch>
            <a:fillRect/>
          </a:stretch>
        </p:blipFill>
        <p:spPr bwMode="auto">
          <a:xfrm>
            <a:off x="8002174" y="5949280"/>
            <a:ext cx="863600" cy="257175"/>
          </a:xfrm>
          <a:prstGeom prst="rect">
            <a:avLst/>
          </a:prstGeom>
          <a:noFill/>
          <a:ln w="9525">
            <a:noFill/>
            <a:miter lim="800000"/>
            <a:headEnd/>
            <a:tailEnd/>
          </a:ln>
          <a:effectLst/>
        </p:spPr>
      </p:pic>
    </p:spTree>
    <p:extLst>
      <p:ext uri="{BB962C8B-B14F-4D97-AF65-F5344CB8AC3E}">
        <p14:creationId xmlns:p14="http://schemas.microsoft.com/office/powerpoint/2010/main" val="285537178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28" y="332656"/>
            <a:ext cx="8568952" cy="5955476"/>
          </a:xfrm>
          <a:prstGeom prst="rect">
            <a:avLst/>
          </a:prstGeom>
          <a:noFill/>
        </p:spPr>
        <p:txBody>
          <a:bodyPr wrap="square" rtlCol="0">
            <a:spAutoFit/>
          </a:bodyPr>
          <a:lstStyle/>
          <a:p>
            <a:pPr>
              <a:lnSpc>
                <a:spcPct val="150000"/>
              </a:lnSpc>
            </a:pPr>
            <a:r>
              <a:rPr lang="ru-RU" sz="2000" b="1" i="1" dirty="0">
                <a:latin typeface="Times New Roman" panose="02020603050405020304" pitchFamily="18" charset="0"/>
                <a:cs typeface="Times New Roman" panose="02020603050405020304" pitchFamily="18" charset="0"/>
              </a:rPr>
              <a:t>Минимизация налоговых выплат предполагает:</a:t>
            </a:r>
          </a:p>
          <a:p>
            <a:pPr marL="285750" indent="-285750">
              <a:lnSpc>
                <a:spcPct val="150000"/>
              </a:lnSpc>
              <a:buFont typeface="Arial" panose="020B0604020202020204" pitchFamily="34" charset="0"/>
              <a:buChar char="•"/>
            </a:pPr>
            <a:r>
              <a:rPr lang="ru-RU" dirty="0" smtClean="0">
                <a:latin typeface="Times New Roman" panose="02020603050405020304" pitchFamily="18" charset="0"/>
                <a:cs typeface="Times New Roman" panose="02020603050405020304" pitchFamily="18" charset="0"/>
              </a:rPr>
              <a:t>критический </a:t>
            </a:r>
            <a:r>
              <a:rPr lang="ru-RU" dirty="0">
                <a:latin typeface="Times New Roman" panose="02020603050405020304" pitchFamily="18" charset="0"/>
                <a:cs typeface="Times New Roman" panose="02020603050405020304" pitchFamily="18" charset="0"/>
              </a:rPr>
              <a:t>анализ рекомендаций и советов;</a:t>
            </a:r>
          </a:p>
          <a:p>
            <a:pPr marL="285750" indent="-285750">
              <a:lnSpc>
                <a:spcPct val="150000"/>
              </a:lnSpc>
              <a:buFont typeface="Arial" panose="020B0604020202020204" pitchFamily="34" charset="0"/>
              <a:buChar char="•"/>
            </a:pPr>
            <a:r>
              <a:rPr lang="ru-RU" dirty="0" smtClean="0">
                <a:latin typeface="Times New Roman" panose="02020603050405020304" pitchFamily="18" charset="0"/>
                <a:cs typeface="Times New Roman" panose="02020603050405020304" pitchFamily="18" charset="0"/>
              </a:rPr>
              <a:t>применение </a:t>
            </a:r>
            <a:r>
              <a:rPr lang="ru-RU" dirty="0">
                <a:latin typeface="Times New Roman" panose="02020603050405020304" pitchFamily="18" charset="0"/>
                <a:cs typeface="Times New Roman" panose="02020603050405020304" pitchFamily="18" charset="0"/>
              </a:rPr>
              <a:t>эффективных систем бухгалтерского учета;</a:t>
            </a:r>
          </a:p>
          <a:p>
            <a:pPr marL="285750" indent="-285750">
              <a:lnSpc>
                <a:spcPct val="150000"/>
              </a:lnSpc>
              <a:buFont typeface="Arial" panose="020B0604020202020204" pitchFamily="34" charset="0"/>
              <a:buChar char="•"/>
            </a:pPr>
            <a:r>
              <a:rPr lang="ru-RU" dirty="0" smtClean="0">
                <a:latin typeface="Times New Roman" panose="02020603050405020304" pitchFamily="18" charset="0"/>
                <a:cs typeface="Times New Roman" panose="02020603050405020304" pitchFamily="18" charset="0"/>
              </a:rPr>
              <a:t>использование </a:t>
            </a:r>
            <a:r>
              <a:rPr lang="ru-RU" dirty="0">
                <a:latin typeface="Times New Roman" panose="02020603050405020304" pitchFamily="18" charset="0"/>
                <a:cs typeface="Times New Roman" panose="02020603050405020304" pitchFamily="18" charset="0"/>
              </a:rPr>
              <a:t>специальных налоговых режимов и налоговых льгот;</a:t>
            </a:r>
          </a:p>
          <a:p>
            <a:pPr marL="285750" indent="-285750">
              <a:lnSpc>
                <a:spcPct val="150000"/>
              </a:lnSpc>
              <a:buFont typeface="Arial" panose="020B0604020202020204" pitchFamily="34" charset="0"/>
              <a:buChar char="•"/>
            </a:pPr>
            <a:r>
              <a:rPr lang="ru-RU" dirty="0" smtClean="0">
                <a:latin typeface="Times New Roman" panose="02020603050405020304" pitchFamily="18" charset="0"/>
                <a:cs typeface="Times New Roman" panose="02020603050405020304" pitchFamily="18" charset="0"/>
              </a:rPr>
              <a:t>эффективный </a:t>
            </a:r>
            <a:r>
              <a:rPr lang="ru-RU" dirty="0">
                <a:latin typeface="Times New Roman" panose="02020603050405020304" pitchFamily="18" charset="0"/>
                <a:cs typeface="Times New Roman" panose="02020603050405020304" pitchFamily="18" charset="0"/>
              </a:rPr>
              <a:t>учет возможно большего числа факторов влияющих на объемы налоговых обязательств (инфляция, колебания учетной ставки и валютного курса, политика предприятий-партнеров, дифференциация по регионам, формы и методы расчетов, оформление обязательств и договоров и многое другое);</a:t>
            </a:r>
          </a:p>
          <a:p>
            <a:pPr marL="285750" indent="-285750">
              <a:lnSpc>
                <a:spcPct val="150000"/>
              </a:lnSpc>
              <a:buFont typeface="Arial" panose="020B0604020202020204" pitchFamily="34" charset="0"/>
              <a:buChar char="•"/>
            </a:pPr>
            <a:r>
              <a:rPr lang="ru-RU" dirty="0" smtClean="0">
                <a:latin typeface="Times New Roman" panose="02020603050405020304" pitchFamily="18" charset="0"/>
                <a:cs typeface="Times New Roman" panose="02020603050405020304" pitchFamily="18" charset="0"/>
              </a:rPr>
              <a:t>прогнозирование </a:t>
            </a:r>
            <a:r>
              <a:rPr lang="ru-RU" dirty="0">
                <a:latin typeface="Times New Roman" panose="02020603050405020304" pitchFamily="18" charset="0"/>
                <a:cs typeface="Times New Roman" panose="02020603050405020304" pitchFamily="18" charset="0"/>
              </a:rPr>
              <a:t>налоговой политики государства</a:t>
            </a:r>
            <a:r>
              <a:rPr lang="ru-RU" dirty="0" smtClean="0">
                <a:latin typeface="Times New Roman" panose="02020603050405020304" pitchFamily="18" charset="0"/>
                <a:cs typeface="Times New Roman" panose="02020603050405020304" pitchFamily="18" charset="0"/>
              </a:rPr>
              <a:t>.</a:t>
            </a:r>
          </a:p>
          <a:p>
            <a:pPr>
              <a:lnSpc>
                <a:spcPct val="150000"/>
              </a:lnSpc>
            </a:pPr>
            <a:r>
              <a:rPr lang="ru-RU" dirty="0">
                <a:latin typeface="Times New Roman" panose="02020603050405020304" pitchFamily="18" charset="0"/>
                <a:cs typeface="Times New Roman" panose="02020603050405020304" pitchFamily="18" charset="0"/>
              </a:rPr>
              <a:t>Одной из важных целей налогового планирования является нейтрализация возможного налогового произвола государства, представляющего собой наибольшую опасность для граждан и самого государства, особенно в периоды анархии, галопирующей инфляции, кризиса.</a:t>
            </a:r>
          </a:p>
          <a:p>
            <a:pPr>
              <a:lnSpc>
                <a:spcPct val="150000"/>
              </a:lnSpc>
            </a:pPr>
            <a:endParaRPr lang="ru-RU" dirty="0">
              <a:latin typeface="Times New Roman" panose="02020603050405020304" pitchFamily="18" charset="0"/>
              <a:cs typeface="Times New Roman" panose="02020603050405020304" pitchFamily="18" charset="0"/>
            </a:endParaRPr>
          </a:p>
        </p:txBody>
      </p:sp>
      <p:pic>
        <p:nvPicPr>
          <p:cNvPr id="6" name="Picture 1"/>
          <p:cNvPicPr>
            <a:picLocks noChangeAspect="1" noChangeArrowheads="1"/>
          </p:cNvPicPr>
          <p:nvPr/>
        </p:nvPicPr>
        <p:blipFill>
          <a:blip r:embed="rId3"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7" name="Picture 2"/>
          <p:cNvPicPr>
            <a:picLocks noChangeAspect="1" noChangeArrowheads="1"/>
          </p:cNvPicPr>
          <p:nvPr/>
        </p:nvPicPr>
        <p:blipFill>
          <a:blip r:embed="rId4" cstate="print"/>
          <a:srcRect/>
          <a:stretch>
            <a:fillRect/>
          </a:stretch>
        </p:blipFill>
        <p:spPr bwMode="auto">
          <a:xfrm>
            <a:off x="8002174" y="5949280"/>
            <a:ext cx="863600" cy="257175"/>
          </a:xfrm>
          <a:prstGeom prst="rect">
            <a:avLst/>
          </a:prstGeom>
          <a:noFill/>
          <a:ln w="9525">
            <a:noFill/>
            <a:miter lim="800000"/>
            <a:headEnd/>
            <a:tailEnd/>
          </a:ln>
          <a:effectLst/>
        </p:spPr>
      </p:pic>
    </p:spTree>
    <p:extLst>
      <p:ext uri="{BB962C8B-B14F-4D97-AF65-F5344CB8AC3E}">
        <p14:creationId xmlns:p14="http://schemas.microsoft.com/office/powerpoint/2010/main" val="43238628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pic>
        <p:nvPicPr>
          <p:cNvPr id="6" name="Picture 1"/>
          <p:cNvPicPr>
            <a:picLocks noChangeAspect="1" noChangeArrowheads="1"/>
          </p:cNvPicPr>
          <p:nvPr/>
        </p:nvPicPr>
        <p:blipFill>
          <a:blip r:embed="rId4" cstate="print"/>
          <a:srcRect/>
          <a:stretch>
            <a:fillRect/>
          </a:stretch>
        </p:blipFill>
        <p:spPr bwMode="auto">
          <a:xfrm>
            <a:off x="7425911" y="5517480"/>
            <a:ext cx="428625" cy="719138"/>
          </a:xfrm>
          <a:prstGeom prst="rect">
            <a:avLst/>
          </a:prstGeom>
          <a:noFill/>
          <a:ln w="9525">
            <a:noFill/>
            <a:miter lim="800000"/>
            <a:headEnd/>
            <a:tailEnd/>
          </a:ln>
          <a:effectLst/>
        </p:spPr>
      </p:pic>
      <p:sp>
        <p:nvSpPr>
          <p:cNvPr id="2" name="TextBox 1"/>
          <p:cNvSpPr txBox="1"/>
          <p:nvPr/>
        </p:nvSpPr>
        <p:spPr>
          <a:xfrm>
            <a:off x="395536" y="332656"/>
            <a:ext cx="8424936" cy="6324808"/>
          </a:xfrm>
          <a:prstGeom prst="rect">
            <a:avLst/>
          </a:prstGeom>
          <a:noFill/>
        </p:spPr>
        <p:txBody>
          <a:bodyPr wrap="square" rtlCol="0">
            <a:spAutoFit/>
          </a:bodyPr>
          <a:lstStyle/>
          <a:p>
            <a:pPr>
              <a:lnSpc>
                <a:spcPct val="150000"/>
              </a:lnSpc>
            </a:pPr>
            <a:r>
              <a:rPr lang="ru-RU" b="1" i="1" dirty="0">
                <a:latin typeface="Times New Roman" panose="02020603050405020304" pitchFamily="18" charset="0"/>
                <a:cs typeface="Times New Roman" panose="02020603050405020304" pitchFamily="18" charset="0"/>
              </a:rPr>
              <a:t>Налоговый произвол</a:t>
            </a:r>
            <a:r>
              <a:rPr lang="ru-RU" dirty="0">
                <a:latin typeface="Times New Roman" panose="02020603050405020304" pitchFamily="18" charset="0"/>
                <a:cs typeface="Times New Roman" panose="02020603050405020304" pitchFamily="18" charset="0"/>
              </a:rPr>
              <a:t> заключается в отсутствии стабильной законодательной регламентации взаимоотношений государства и налогоплательщиков. </a:t>
            </a:r>
            <a:endParaRPr lang="en-US" dirty="0" smtClean="0">
              <a:latin typeface="Times New Roman" panose="02020603050405020304" pitchFamily="18" charset="0"/>
              <a:cs typeface="Times New Roman" panose="02020603050405020304" pitchFamily="18" charset="0"/>
            </a:endParaRPr>
          </a:p>
          <a:p>
            <a:pPr>
              <a:lnSpc>
                <a:spcPct val="150000"/>
              </a:lnSpc>
            </a:pPr>
            <a:r>
              <a:rPr lang="ru-RU" b="1" i="1" dirty="0" smtClean="0">
                <a:latin typeface="Times New Roman" panose="02020603050405020304" pitchFamily="18" charset="0"/>
                <a:cs typeface="Times New Roman" panose="02020603050405020304" pitchFamily="18" charset="0"/>
              </a:rPr>
              <a:t>Он </a:t>
            </a:r>
            <a:r>
              <a:rPr lang="ru-RU" b="1" i="1" dirty="0">
                <a:latin typeface="Times New Roman" panose="02020603050405020304" pitchFamily="18" charset="0"/>
                <a:cs typeface="Times New Roman" panose="02020603050405020304" pitchFamily="18" charset="0"/>
              </a:rPr>
              <a:t>может проявиться :</a:t>
            </a:r>
          </a:p>
          <a:p>
            <a:pPr marL="285750" indent="-285750">
              <a:lnSpc>
                <a:spcPct val="150000"/>
              </a:lnSpc>
              <a:buFont typeface="Arial" panose="020B0604020202020204" pitchFamily="34" charset="0"/>
              <a:buChar char="•"/>
            </a:pPr>
            <a:r>
              <a:rPr lang="ru-RU" dirty="0">
                <a:latin typeface="Times New Roman" panose="02020603050405020304" pitchFamily="18" charset="0"/>
                <a:cs typeface="Times New Roman" panose="02020603050405020304" pitchFamily="18" charset="0"/>
              </a:rPr>
              <a:t>в введении новых незаконных налогов и сборов в течение года, изменении порядка их взимания,</a:t>
            </a:r>
          </a:p>
          <a:p>
            <a:pPr marL="285750" indent="-285750">
              <a:lnSpc>
                <a:spcPct val="150000"/>
              </a:lnSpc>
              <a:buFont typeface="Arial" panose="020B0604020202020204" pitchFamily="34" charset="0"/>
              <a:buChar char="•"/>
            </a:pPr>
            <a:r>
              <a:rPr lang="ru-RU" dirty="0">
                <a:latin typeface="Times New Roman" panose="02020603050405020304" pitchFamily="18" charset="0"/>
                <a:cs typeface="Times New Roman" panose="02020603050405020304" pitchFamily="18" charset="0"/>
              </a:rPr>
              <a:t>в пересмотре ставок, льгот, трактовок тех или иных понятий,</a:t>
            </a:r>
          </a:p>
          <a:p>
            <a:pPr marL="285750" indent="-285750">
              <a:lnSpc>
                <a:spcPct val="150000"/>
              </a:lnSpc>
              <a:buFont typeface="Arial" panose="020B0604020202020204" pitchFamily="34" charset="0"/>
              <a:buChar char="•"/>
            </a:pPr>
            <a:r>
              <a:rPr lang="ru-RU" dirty="0">
                <a:latin typeface="Times New Roman" panose="02020603050405020304" pitchFamily="18" charset="0"/>
                <a:cs typeface="Times New Roman" panose="02020603050405020304" pitchFamily="18" charset="0"/>
              </a:rPr>
              <a:t>в предоставлении индивидуальных льгот,</a:t>
            </a:r>
          </a:p>
          <a:p>
            <a:pPr marL="285750" indent="-285750">
              <a:lnSpc>
                <a:spcPct val="150000"/>
              </a:lnSpc>
              <a:buFont typeface="Arial" panose="020B0604020202020204" pitchFamily="34" charset="0"/>
              <a:buChar char="•"/>
            </a:pPr>
            <a:r>
              <a:rPr lang="ru-RU" dirty="0">
                <a:latin typeface="Times New Roman" panose="02020603050405020304" pitchFamily="18" charset="0"/>
                <a:cs typeface="Times New Roman" panose="02020603050405020304" pitchFamily="18" charset="0"/>
              </a:rPr>
              <a:t>в издании актов, действие которых обращено в прошлое,</a:t>
            </a:r>
          </a:p>
          <a:p>
            <a:pPr marL="285750" indent="-285750">
              <a:lnSpc>
                <a:spcPct val="150000"/>
              </a:lnSpc>
              <a:buFont typeface="Arial" panose="020B0604020202020204" pitchFamily="34" charset="0"/>
              <a:buChar char="•"/>
            </a:pPr>
            <a:r>
              <a:rPr lang="ru-RU" dirty="0">
                <a:latin typeface="Times New Roman" panose="02020603050405020304" pitchFamily="18" charset="0"/>
                <a:cs typeface="Times New Roman" panose="02020603050405020304" pitchFamily="18" charset="0"/>
              </a:rPr>
              <a:t>в принятии секретных (для служебного пользования, закрытых, не подлежащих опубликованию) актов, регламентирующих взаимоотношения налогоплательщиков и государства,</a:t>
            </a:r>
          </a:p>
          <a:p>
            <a:pPr marL="285750" indent="-285750">
              <a:lnSpc>
                <a:spcPct val="150000"/>
              </a:lnSpc>
              <a:buFont typeface="Arial" panose="020B0604020202020204" pitchFamily="34" charset="0"/>
              <a:buChar char="•"/>
            </a:pPr>
            <a:r>
              <a:rPr lang="ru-RU" dirty="0">
                <a:latin typeface="Times New Roman" panose="02020603050405020304" pitchFamily="18" charset="0"/>
                <a:cs typeface="Times New Roman" panose="02020603050405020304" pitchFamily="18" charset="0"/>
              </a:rPr>
              <a:t>в наделении налоговых органов правом давать собственные трактовки и разъяснения законодательных актов,</a:t>
            </a:r>
          </a:p>
          <a:p>
            <a:pPr marL="285750" indent="-285750">
              <a:lnSpc>
                <a:spcPct val="150000"/>
              </a:lnSpc>
              <a:buFont typeface="Arial" panose="020B0604020202020204" pitchFamily="34" charset="0"/>
              <a:buChar char="•"/>
            </a:pPr>
            <a:r>
              <a:rPr lang="ru-RU" dirty="0">
                <a:latin typeface="Times New Roman" panose="02020603050405020304" pitchFamily="18" charset="0"/>
                <a:cs typeface="Times New Roman" panose="02020603050405020304" pitchFamily="18" charset="0"/>
              </a:rPr>
              <a:t>в выступлении в качестве арбитром в спорах, требовать от налогоплательщика дополнительную (не предусмотренную в законе) информацию. </a:t>
            </a:r>
          </a:p>
        </p:txBody>
      </p:sp>
    </p:spTree>
    <p:extLst>
      <p:ext uri="{BB962C8B-B14F-4D97-AF65-F5344CB8AC3E}">
        <p14:creationId xmlns:p14="http://schemas.microsoft.com/office/powerpoint/2010/main" val="4323862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28" y="260648"/>
            <a:ext cx="8496944" cy="4197559"/>
          </a:xfrm>
          <a:prstGeom prst="rect">
            <a:avLst/>
          </a:prstGeom>
          <a:noFill/>
        </p:spPr>
        <p:txBody>
          <a:bodyPr wrap="square" rtlCol="0">
            <a:spAutoFit/>
          </a:bodyPr>
          <a:lstStyle/>
          <a:p>
            <a:pPr>
              <a:lnSpc>
                <a:spcPct val="150000"/>
              </a:lnSpc>
            </a:pPr>
            <a:r>
              <a:rPr lang="ru-RU" dirty="0">
                <a:latin typeface="Times New Roman" panose="02020603050405020304" pitchFamily="18" charset="0"/>
                <a:cs typeface="Times New Roman" panose="02020603050405020304" pitchFamily="18" charset="0"/>
              </a:rPr>
              <a:t>Налоговый произвол государства выражается в любом неравноправии сторон при ведении споров и их разной материальной ответственности при нанесении ущерба неправомерными действиями.</a:t>
            </a:r>
          </a:p>
          <a:p>
            <a:pPr>
              <a:lnSpc>
                <a:spcPct val="150000"/>
              </a:lnSpc>
            </a:pPr>
            <a:r>
              <a:rPr lang="ru-RU" dirty="0">
                <a:latin typeface="Times New Roman" panose="02020603050405020304" pitchFamily="18" charset="0"/>
                <a:cs typeface="Times New Roman" panose="02020603050405020304" pitchFamily="18" charset="0"/>
              </a:rPr>
              <a:t>Иногда проявлениями налогового произвола называют лишь меры, ухудшающие положение налогоплательщика (введение нового налога или отмена льготы), а отмену старого налога или введение новой льготы рассматривают как благодеяние государства. Данный подход не только некорректен, но и является вредным по чисто практическим последствиям. В условиях рыночного хозяйства, предполагающего равные права для всех участников конкурентной борьбы, никакое изменение «правил игры» ни для кого не может оставаться без последствий.</a:t>
            </a:r>
          </a:p>
        </p:txBody>
      </p:sp>
      <p:pic>
        <p:nvPicPr>
          <p:cNvPr id="6" name="Picture 1"/>
          <p:cNvPicPr>
            <a:picLocks noChangeAspect="1" noChangeArrowheads="1"/>
          </p:cNvPicPr>
          <p:nvPr/>
        </p:nvPicPr>
        <p:blipFill>
          <a:blip r:embed="rId3"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7" name="Picture 2"/>
          <p:cNvPicPr>
            <a:picLocks noChangeAspect="1" noChangeArrowheads="1"/>
          </p:cNvPicPr>
          <p:nvPr/>
        </p:nvPicPr>
        <p:blipFill>
          <a:blip r:embed="rId4" cstate="print"/>
          <a:srcRect/>
          <a:stretch>
            <a:fillRect/>
          </a:stretch>
        </p:blipFill>
        <p:spPr bwMode="auto">
          <a:xfrm>
            <a:off x="8002174" y="5949280"/>
            <a:ext cx="863600" cy="257175"/>
          </a:xfrm>
          <a:prstGeom prst="rect">
            <a:avLst/>
          </a:prstGeom>
          <a:noFill/>
          <a:ln w="9525">
            <a:noFill/>
            <a:miter lim="800000"/>
            <a:headEnd/>
            <a:tailEnd/>
          </a:ln>
          <a:effectLst/>
        </p:spPr>
      </p:pic>
    </p:spTree>
    <p:extLst>
      <p:ext uri="{BB962C8B-B14F-4D97-AF65-F5344CB8AC3E}">
        <p14:creationId xmlns:p14="http://schemas.microsoft.com/office/powerpoint/2010/main" val="73573086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188640"/>
            <a:ext cx="8496944" cy="5909310"/>
          </a:xfrm>
          <a:prstGeom prst="rect">
            <a:avLst/>
          </a:prstGeom>
          <a:noFill/>
        </p:spPr>
        <p:txBody>
          <a:bodyPr wrap="square" rtlCol="0">
            <a:spAutoFit/>
          </a:bodyPr>
          <a:lstStyle/>
          <a:p>
            <a:pPr>
              <a:lnSpc>
                <a:spcPct val="150000"/>
              </a:lnSpc>
            </a:pPr>
            <a:r>
              <a:rPr lang="ru-RU" dirty="0">
                <a:latin typeface="Times New Roman" panose="02020603050405020304" pitchFamily="18" charset="0"/>
                <a:cs typeface="Times New Roman" panose="02020603050405020304" pitchFamily="18" charset="0"/>
              </a:rPr>
              <a:t>Неожиданными такие изменения бывают отнюдь не для всех: одни узнают о них из прессы, другие - в момент подписания документа; третьи - на стадии разработки проекта и т.д. В худшем положении при таких изменениях оказываются те налогоплательщики, которые точно соблюдали норму закона: они могли уже внести определенные суммы в виде авансовых платежей, привлечь под высокий процент необходимые для уплаты средства, «заморозить» часть собственных средств на счетах, отказаться от ряда сделок как «непроходных» из-за налогового фактора. </a:t>
            </a:r>
            <a:endParaRPr lang="en-US" dirty="0" smtClean="0">
              <a:latin typeface="Times New Roman" panose="02020603050405020304" pitchFamily="18" charset="0"/>
              <a:cs typeface="Times New Roman" panose="02020603050405020304" pitchFamily="18" charset="0"/>
            </a:endParaRPr>
          </a:p>
          <a:p>
            <a:pPr>
              <a:lnSpc>
                <a:spcPct val="150000"/>
              </a:lnSpc>
            </a:pPr>
            <a:r>
              <a:rPr lang="ru-RU" dirty="0">
                <a:latin typeface="Times New Roman" panose="02020603050405020304" pitchFamily="18" charset="0"/>
                <a:cs typeface="Times New Roman" panose="02020603050405020304" pitchFamily="18" charset="0"/>
              </a:rPr>
              <a:t>От налогового произвола государства следует отличать произвол чиновников, который можно подразделить на «узаконенный» и «беззаконный». «Узаконенный» произвол чиновников имеет место тогда, когда тем или иным должностным лицам в соответствии с законом или иным нормативным актом дано право по их усмотрению решать вопросы о предоставлении тех или иных льгот (освобождение от налога, отсрочка, рассрочка, налоговый кредит), о применении конкретных санкций к тому или иному налогоплательщику.</a:t>
            </a:r>
          </a:p>
        </p:txBody>
      </p:sp>
      <p:pic>
        <p:nvPicPr>
          <p:cNvPr id="6" name="Picture 1"/>
          <p:cNvPicPr>
            <a:picLocks noChangeAspect="1" noChangeArrowheads="1"/>
          </p:cNvPicPr>
          <p:nvPr/>
        </p:nvPicPr>
        <p:blipFill>
          <a:blip r:embed="rId3"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7" name="Picture 2"/>
          <p:cNvPicPr>
            <a:picLocks noChangeAspect="1" noChangeArrowheads="1"/>
          </p:cNvPicPr>
          <p:nvPr/>
        </p:nvPicPr>
        <p:blipFill>
          <a:blip r:embed="rId4" cstate="print"/>
          <a:srcRect/>
          <a:stretch>
            <a:fillRect/>
          </a:stretch>
        </p:blipFill>
        <p:spPr bwMode="auto">
          <a:xfrm>
            <a:off x="8002174" y="5949280"/>
            <a:ext cx="863600" cy="257175"/>
          </a:xfrm>
          <a:prstGeom prst="rect">
            <a:avLst/>
          </a:prstGeom>
          <a:noFill/>
          <a:ln w="9525">
            <a:noFill/>
            <a:miter lim="800000"/>
            <a:headEnd/>
            <a:tailEnd/>
          </a:ln>
          <a:effectLst/>
        </p:spPr>
      </p:pic>
    </p:spTree>
    <p:extLst>
      <p:ext uri="{BB962C8B-B14F-4D97-AF65-F5344CB8AC3E}">
        <p14:creationId xmlns:p14="http://schemas.microsoft.com/office/powerpoint/2010/main" val="349044000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pic>
        <p:nvPicPr>
          <p:cNvPr id="6" name="Picture 1"/>
          <p:cNvPicPr>
            <a:picLocks noChangeAspect="1" noChangeArrowheads="1"/>
          </p:cNvPicPr>
          <p:nvPr/>
        </p:nvPicPr>
        <p:blipFill>
          <a:blip r:embed="rId4" cstate="print"/>
          <a:srcRect/>
          <a:stretch>
            <a:fillRect/>
          </a:stretch>
        </p:blipFill>
        <p:spPr bwMode="auto">
          <a:xfrm>
            <a:off x="7425911" y="5517480"/>
            <a:ext cx="428625" cy="719138"/>
          </a:xfrm>
          <a:prstGeom prst="rect">
            <a:avLst/>
          </a:prstGeom>
          <a:noFill/>
          <a:ln w="9525">
            <a:noFill/>
            <a:miter lim="800000"/>
            <a:headEnd/>
            <a:tailEnd/>
          </a:ln>
          <a:effectLst/>
        </p:spPr>
      </p:pic>
      <p:sp>
        <p:nvSpPr>
          <p:cNvPr id="2" name="TextBox 1"/>
          <p:cNvSpPr txBox="1"/>
          <p:nvPr/>
        </p:nvSpPr>
        <p:spPr>
          <a:xfrm>
            <a:off x="395536" y="260648"/>
            <a:ext cx="8352928" cy="6601807"/>
          </a:xfrm>
          <a:prstGeom prst="rect">
            <a:avLst/>
          </a:prstGeom>
          <a:noFill/>
        </p:spPr>
        <p:txBody>
          <a:bodyPr wrap="square" rtlCol="0">
            <a:spAutoFit/>
          </a:bodyPr>
          <a:lstStyle/>
          <a:p>
            <a:pPr>
              <a:lnSpc>
                <a:spcPct val="150000"/>
              </a:lnSpc>
            </a:pPr>
            <a:r>
              <a:rPr lang="ru-RU" b="1" i="1" dirty="0">
                <a:latin typeface="Times New Roman" panose="02020603050405020304" pitchFamily="18" charset="0"/>
                <a:cs typeface="Times New Roman" panose="02020603050405020304" pitchFamily="18" charset="0"/>
              </a:rPr>
              <a:t>Одна из целей налогового планирования</a:t>
            </a:r>
            <a:r>
              <a:rPr lang="ru-RU" dirty="0">
                <a:latin typeface="Times New Roman" panose="02020603050405020304" pitchFamily="18" charset="0"/>
                <a:cs typeface="Times New Roman" panose="02020603050405020304" pitchFamily="18" charset="0"/>
              </a:rPr>
              <a:t> - избежание санкций за налоговые правонарушения. Обычно размер штрафных санкций, возникающих в результате неправильного применения тех или иных методов налогового маневрирования, многократно превышает эффект экономии, ожидаемой от нарушения налогового законодательства</a:t>
            </a:r>
            <a:r>
              <a:rPr lang="ru-RU" dirty="0" smtClean="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a:p>
            <a:pPr>
              <a:lnSpc>
                <a:spcPct val="150000"/>
              </a:lnSpc>
            </a:pPr>
            <a:endParaRPr lang="ru-RU" b="1" i="1" dirty="0" smtClean="0">
              <a:latin typeface="Times New Roman" panose="02020603050405020304" pitchFamily="18" charset="0"/>
              <a:cs typeface="Times New Roman" panose="02020603050405020304" pitchFamily="18" charset="0"/>
            </a:endParaRPr>
          </a:p>
          <a:p>
            <a:pPr>
              <a:lnSpc>
                <a:spcPct val="150000"/>
              </a:lnSpc>
            </a:pPr>
            <a:r>
              <a:rPr lang="ru-RU" b="1" i="1" dirty="0" smtClean="0">
                <a:latin typeface="Times New Roman" panose="02020603050405020304" pitchFamily="18" charset="0"/>
                <a:cs typeface="Times New Roman" panose="02020603050405020304" pitchFamily="18" charset="0"/>
              </a:rPr>
              <a:t>Издержки </a:t>
            </a:r>
            <a:r>
              <a:rPr lang="ru-RU" b="1" i="1" dirty="0">
                <a:latin typeface="Times New Roman" panose="02020603050405020304" pitchFamily="18" charset="0"/>
                <a:cs typeface="Times New Roman" panose="02020603050405020304" pitchFamily="18" charset="0"/>
              </a:rPr>
              <a:t>налогового </a:t>
            </a:r>
            <a:r>
              <a:rPr lang="ru-RU" b="1" i="1" dirty="0" smtClean="0">
                <a:latin typeface="Times New Roman" panose="02020603050405020304" pitchFamily="18" charset="0"/>
                <a:cs typeface="Times New Roman" panose="02020603050405020304" pitchFamily="18" charset="0"/>
              </a:rPr>
              <a:t>планирования.</a:t>
            </a:r>
            <a:endParaRPr lang="ru-RU" b="1" i="1" dirty="0">
              <a:latin typeface="Times New Roman" panose="02020603050405020304" pitchFamily="18" charset="0"/>
              <a:cs typeface="Times New Roman" panose="02020603050405020304" pitchFamily="18" charset="0"/>
            </a:endParaRPr>
          </a:p>
          <a:p>
            <a:pPr>
              <a:lnSpc>
                <a:spcPct val="150000"/>
              </a:lnSpc>
            </a:pPr>
            <a:r>
              <a:rPr lang="ru-RU" dirty="0">
                <a:latin typeface="Times New Roman" panose="02020603050405020304" pitchFamily="18" charset="0"/>
                <a:cs typeface="Times New Roman" panose="02020603050405020304" pitchFamily="18" charset="0"/>
              </a:rPr>
              <a:t>Затраты на налоговое планирование достаточно высоки. Одной из заметных статей издержек является постоянное исследование изменений в налоговом законодательстве. Необходимостью становится приобретение широкого круга нормативных источников, частые обращения за консультациями экспертов, сбор и систематизация специальной литературы. Большого объема могут достигать расходы, связанные с регистрацией и перерегистрацией предприятий, переориентация финансовых потоков, содержание штата высокооплачиваемых специалистов.</a:t>
            </a:r>
          </a:p>
          <a:p>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225011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
          <p:cNvPicPr>
            <a:picLocks noChangeAspect="1" noChangeArrowheads="1"/>
          </p:cNvPicPr>
          <p:nvPr/>
        </p:nvPicPr>
        <p:blipFill>
          <a:blip r:embed="rId3" cstate="print"/>
          <a:srcRect/>
          <a:stretch>
            <a:fillRect/>
          </a:stretch>
        </p:blipFill>
        <p:spPr bwMode="auto">
          <a:xfrm>
            <a:off x="7425911" y="5517480"/>
            <a:ext cx="428625" cy="719138"/>
          </a:xfrm>
          <a:prstGeom prst="rect">
            <a:avLst/>
          </a:prstGeom>
          <a:noFill/>
          <a:ln w="9525">
            <a:noFill/>
            <a:miter lim="800000"/>
            <a:headEnd/>
            <a:tailEnd/>
          </a:ln>
          <a:effectLst/>
        </p:spPr>
      </p:pic>
      <p:sp>
        <p:nvSpPr>
          <p:cNvPr id="2" name="TextBox 1"/>
          <p:cNvSpPr txBox="1"/>
          <p:nvPr/>
        </p:nvSpPr>
        <p:spPr>
          <a:xfrm>
            <a:off x="179512" y="260648"/>
            <a:ext cx="8784976" cy="5444054"/>
          </a:xfrm>
          <a:prstGeom prst="rect">
            <a:avLst/>
          </a:prstGeom>
          <a:noFill/>
        </p:spPr>
        <p:txBody>
          <a:bodyPr wrap="square" rtlCol="0">
            <a:spAutoFit/>
          </a:bodyPr>
          <a:lstStyle/>
          <a:p>
            <a:pPr>
              <a:lnSpc>
                <a:spcPct val="150000"/>
              </a:lnSpc>
            </a:pPr>
            <a:r>
              <a:rPr lang="ru-RU" dirty="0">
                <a:latin typeface="Times New Roman" panose="02020603050405020304" pitchFamily="18" charset="0"/>
                <a:cs typeface="Times New Roman" panose="02020603050405020304" pitchFamily="18" charset="0"/>
              </a:rPr>
              <a:t>Потребность в налоговом планировании диктуется двумя основными факторами:</a:t>
            </a:r>
          </a:p>
          <a:p>
            <a:pPr>
              <a:lnSpc>
                <a:spcPct val="150000"/>
              </a:lnSpc>
            </a:pPr>
            <a:r>
              <a:rPr lang="ru-RU" dirty="0">
                <a:latin typeface="Times New Roman" panose="02020603050405020304" pitchFamily="18" charset="0"/>
                <a:cs typeface="Times New Roman" panose="02020603050405020304" pitchFamily="18" charset="0"/>
              </a:rPr>
              <a:t>1) тяжестью налогового бремени для конкретного лица;</a:t>
            </a:r>
          </a:p>
          <a:p>
            <a:pPr>
              <a:lnSpc>
                <a:spcPct val="150000"/>
              </a:lnSpc>
            </a:pPr>
            <a:r>
              <a:rPr lang="ru-RU" dirty="0">
                <a:latin typeface="Times New Roman" panose="02020603050405020304" pitchFamily="18" charset="0"/>
                <a:cs typeface="Times New Roman" panose="02020603050405020304" pitchFamily="18" charset="0"/>
              </a:rPr>
              <a:t>2) сложностью налогового законодательства. </a:t>
            </a:r>
          </a:p>
          <a:p>
            <a:pPr>
              <a:lnSpc>
                <a:spcPct val="150000"/>
              </a:lnSpc>
            </a:pPr>
            <a:r>
              <a:rPr lang="ru-RU" dirty="0">
                <a:latin typeface="Times New Roman" panose="02020603050405020304" pitchFamily="18" charset="0"/>
                <a:cs typeface="Times New Roman" panose="02020603050405020304" pitchFamily="18" charset="0"/>
              </a:rPr>
              <a:t>Тяжесть налогового бремени обычно определяется долей налоговых платежей и других обязательных отчислений в валовом национальном продукте (ВНП). Если этот показатель составляет менее 20%, то ее можно отнести к категории стран со льготным (низким) уровнем налогообложения. Если доля налогов и других обязательных платежей составляет от 20 до 35%, то, как правило, данная страна рассматривается как страна со средним уровнем налогообложения. Однако подавляющее число развитых стран можно считать странами с высоким уровнем налогового бремени (от 40 до 55%). Но именно на эти страны приходится основная часть современного промышленного производства, в них расположены традиционно ведущие финансовые центры, эти страны отличаются политической, экономической и финансовой стабильностью».</a:t>
            </a:r>
          </a:p>
        </p:txBody>
      </p:sp>
      <p:pic>
        <p:nvPicPr>
          <p:cNvPr id="7" name="Picture 2"/>
          <p:cNvPicPr>
            <a:picLocks noChangeAspect="1" noChangeArrowheads="1"/>
          </p:cNvPicPr>
          <p:nvPr/>
        </p:nvPicPr>
        <p:blipFill>
          <a:blip r:embed="rId4" cstate="print"/>
          <a:srcRect/>
          <a:stretch>
            <a:fillRect/>
          </a:stretch>
        </p:blipFill>
        <p:spPr bwMode="auto">
          <a:xfrm>
            <a:off x="8002174" y="5949280"/>
            <a:ext cx="863600" cy="257175"/>
          </a:xfrm>
          <a:prstGeom prst="rect">
            <a:avLst/>
          </a:prstGeom>
          <a:noFill/>
          <a:ln w="9525">
            <a:noFill/>
            <a:miter lim="800000"/>
            <a:headEnd/>
            <a:tailEnd/>
          </a:ln>
          <a:effectLst/>
        </p:spPr>
      </p:pic>
    </p:spTree>
    <p:extLst>
      <p:ext uri="{BB962C8B-B14F-4D97-AF65-F5344CB8AC3E}">
        <p14:creationId xmlns:p14="http://schemas.microsoft.com/office/powerpoint/2010/main" val="268691492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512" y="188640"/>
            <a:ext cx="8784976" cy="4247317"/>
          </a:xfrm>
          <a:prstGeom prst="rect">
            <a:avLst/>
          </a:prstGeom>
          <a:noFill/>
        </p:spPr>
        <p:txBody>
          <a:bodyPr wrap="square" rtlCol="0">
            <a:spAutoFit/>
          </a:bodyPr>
          <a:lstStyle/>
          <a:p>
            <a:pPr>
              <a:lnSpc>
                <a:spcPct val="150000"/>
              </a:lnSpc>
            </a:pPr>
            <a:r>
              <a:rPr lang="ru-RU" dirty="0">
                <a:latin typeface="Times New Roman" panose="02020603050405020304" pitchFamily="18" charset="0"/>
                <a:cs typeface="Times New Roman" panose="02020603050405020304" pitchFamily="18" charset="0"/>
              </a:rPr>
              <a:t>Однако значительная доля налогов и платежей обязательного характера в ВНП страны не всегда означает высокий уровень налогового бремени для конкретного физического или юридического лица. Большое число видов налогов и других платежей в отдельной стране может сочетаться с тем, что конкретное лицо будет являться субъектом обложения только тремя-четырьмя налогами. </a:t>
            </a:r>
          </a:p>
          <a:p>
            <a:pPr>
              <a:lnSpc>
                <a:spcPct val="150000"/>
              </a:lnSpc>
            </a:pPr>
            <a:r>
              <a:rPr lang="ru-RU" b="1" i="1" dirty="0">
                <a:latin typeface="Times New Roman" panose="02020603050405020304" pitchFamily="18" charset="0"/>
                <a:cs typeface="Times New Roman" panose="02020603050405020304" pitchFamily="18" charset="0"/>
              </a:rPr>
              <a:t>Налоговое законодательство страны следует считать сложным </a:t>
            </a:r>
            <a:r>
              <a:rPr lang="ru-RU" dirty="0">
                <a:latin typeface="Times New Roman" panose="02020603050405020304" pitchFamily="18" charset="0"/>
                <a:cs typeface="Times New Roman" panose="02020603050405020304" pitchFamily="18" charset="0"/>
              </a:rPr>
              <a:t>не тогда, когда велик массив законодательных актов по налоговым вопросам, а когда отсутствует единая методологическая база для построения механизмов отдельных налогов, существует неопределенность и расплывчатость норм налогового законодательства и происходит частый пересмотр законов и правил.</a:t>
            </a:r>
          </a:p>
        </p:txBody>
      </p:sp>
      <p:pic>
        <p:nvPicPr>
          <p:cNvPr id="6" name="Picture 1"/>
          <p:cNvPicPr>
            <a:picLocks noChangeAspect="1" noChangeArrowheads="1"/>
          </p:cNvPicPr>
          <p:nvPr/>
        </p:nvPicPr>
        <p:blipFill>
          <a:blip r:embed="rId3"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7" name="Picture 2"/>
          <p:cNvPicPr>
            <a:picLocks noChangeAspect="1" noChangeArrowheads="1"/>
          </p:cNvPicPr>
          <p:nvPr/>
        </p:nvPicPr>
        <p:blipFill>
          <a:blip r:embed="rId4" cstate="print"/>
          <a:srcRect/>
          <a:stretch>
            <a:fillRect/>
          </a:stretch>
        </p:blipFill>
        <p:spPr bwMode="auto">
          <a:xfrm>
            <a:off x="8002174" y="5949280"/>
            <a:ext cx="863600" cy="257175"/>
          </a:xfrm>
          <a:prstGeom prst="rect">
            <a:avLst/>
          </a:prstGeom>
          <a:noFill/>
          <a:ln w="9525">
            <a:noFill/>
            <a:miter lim="800000"/>
            <a:headEnd/>
            <a:tailEnd/>
          </a:ln>
          <a:effectLst/>
        </p:spPr>
      </p:pic>
    </p:spTree>
    <p:extLst>
      <p:ext uri="{BB962C8B-B14F-4D97-AF65-F5344CB8AC3E}">
        <p14:creationId xmlns:p14="http://schemas.microsoft.com/office/powerpoint/2010/main" val="122744023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260648"/>
            <a:ext cx="8568952" cy="4339650"/>
          </a:xfrm>
          <a:prstGeom prst="rect">
            <a:avLst/>
          </a:prstGeom>
          <a:noFill/>
        </p:spPr>
        <p:txBody>
          <a:bodyPr wrap="square" rtlCol="0">
            <a:spAutoFit/>
          </a:bodyPr>
          <a:lstStyle/>
          <a:p>
            <a:pPr algn="ctr">
              <a:lnSpc>
                <a:spcPct val="150000"/>
              </a:lnSpc>
            </a:pPr>
            <a:r>
              <a:rPr lang="ru-RU" sz="2000" b="1" i="1" dirty="0">
                <a:latin typeface="Times New Roman" panose="02020603050405020304" pitchFamily="18" charset="0"/>
                <a:cs typeface="Times New Roman" panose="02020603050405020304" pitchFamily="18" charset="0"/>
              </a:rPr>
              <a:t>Принципы взаимоотношений налогоплательщиков и государства как основа налогового планирования</a:t>
            </a:r>
          </a:p>
          <a:p>
            <a:pPr>
              <a:lnSpc>
                <a:spcPct val="150000"/>
              </a:lnSpc>
            </a:pPr>
            <a:endParaRPr lang="en-US" dirty="0" smtClean="0">
              <a:latin typeface="Times New Roman" panose="02020603050405020304" pitchFamily="18" charset="0"/>
              <a:cs typeface="Times New Roman" panose="02020603050405020304" pitchFamily="18" charset="0"/>
            </a:endParaRPr>
          </a:p>
          <a:p>
            <a:pPr>
              <a:lnSpc>
                <a:spcPct val="150000"/>
              </a:lnSpc>
            </a:pPr>
            <a:r>
              <a:rPr lang="ru-RU" dirty="0" smtClean="0">
                <a:latin typeface="Times New Roman" panose="02020603050405020304" pitchFamily="18" charset="0"/>
                <a:cs typeface="Times New Roman" panose="02020603050405020304" pitchFamily="18" charset="0"/>
              </a:rPr>
              <a:t>В </a:t>
            </a:r>
            <a:r>
              <a:rPr lang="ru-RU" dirty="0">
                <a:latin typeface="Times New Roman" panose="02020603050405020304" pitchFamily="18" charset="0"/>
                <a:cs typeface="Times New Roman" panose="02020603050405020304" pitchFamily="18" charset="0"/>
              </a:rPr>
              <a:t>развитых странах налоговое планирование основывается на общепринятых принципах взаимоотношений налогоплательщиков и государства:</a:t>
            </a:r>
          </a:p>
          <a:p>
            <a:pPr marL="285750" indent="-285750">
              <a:lnSpc>
                <a:spcPct val="150000"/>
              </a:lnSpc>
              <a:buFont typeface="Arial" panose="020B0604020202020204" pitchFamily="34" charset="0"/>
              <a:buChar char="•"/>
            </a:pPr>
            <a:r>
              <a:rPr lang="ru-RU" dirty="0" smtClean="0">
                <a:latin typeface="Times New Roman" panose="02020603050405020304" pitchFamily="18" charset="0"/>
                <a:cs typeface="Times New Roman" panose="02020603050405020304" pitchFamily="18" charset="0"/>
              </a:rPr>
              <a:t>обложение </a:t>
            </a:r>
            <a:r>
              <a:rPr lang="ru-RU" dirty="0">
                <a:latin typeface="Times New Roman" panose="02020603050405020304" pitchFamily="18" charset="0"/>
                <a:cs typeface="Times New Roman" panose="02020603050405020304" pitchFamily="18" charset="0"/>
              </a:rPr>
              <a:t>чистых доходов налогоплательщика;</a:t>
            </a:r>
          </a:p>
          <a:p>
            <a:pPr marL="285750" indent="-285750">
              <a:lnSpc>
                <a:spcPct val="150000"/>
              </a:lnSpc>
              <a:buFont typeface="Arial" panose="020B0604020202020204" pitchFamily="34" charset="0"/>
              <a:buChar char="•"/>
            </a:pPr>
            <a:r>
              <a:rPr lang="ru-RU" dirty="0" smtClean="0">
                <a:latin typeface="Times New Roman" panose="02020603050405020304" pitchFamily="18" charset="0"/>
                <a:cs typeface="Times New Roman" panose="02020603050405020304" pitchFamily="18" charset="0"/>
              </a:rPr>
              <a:t>обложение </a:t>
            </a:r>
            <a:r>
              <a:rPr lang="ru-RU" dirty="0">
                <a:latin typeface="Times New Roman" panose="02020603050405020304" pitchFamily="18" charset="0"/>
                <a:cs typeface="Times New Roman" panose="02020603050405020304" pitchFamily="18" charset="0"/>
              </a:rPr>
              <a:t>реализованного дохода;</a:t>
            </a:r>
          </a:p>
          <a:p>
            <a:pPr marL="285750" indent="-285750">
              <a:lnSpc>
                <a:spcPct val="150000"/>
              </a:lnSpc>
              <a:buFont typeface="Arial" panose="020B0604020202020204" pitchFamily="34" charset="0"/>
              <a:buChar char="•"/>
            </a:pPr>
            <a:r>
              <a:rPr lang="ru-RU" dirty="0" smtClean="0">
                <a:latin typeface="Times New Roman" panose="02020603050405020304" pitchFamily="18" charset="0"/>
                <a:cs typeface="Times New Roman" panose="02020603050405020304" pitchFamily="18" charset="0"/>
              </a:rPr>
              <a:t>доступность </a:t>
            </a:r>
            <a:r>
              <a:rPr lang="ru-RU" dirty="0">
                <a:latin typeface="Times New Roman" panose="02020603050405020304" pitchFamily="18" charset="0"/>
                <a:cs typeface="Times New Roman" panose="02020603050405020304" pitchFamily="18" charset="0"/>
              </a:rPr>
              <a:t>информации для налогоплательщика;</a:t>
            </a:r>
          </a:p>
          <a:p>
            <a:pPr marL="285750" indent="-285750">
              <a:lnSpc>
                <a:spcPct val="150000"/>
              </a:lnSpc>
              <a:buFont typeface="Arial" panose="020B0604020202020204" pitchFamily="34" charset="0"/>
              <a:buChar char="•"/>
            </a:pPr>
            <a:r>
              <a:rPr lang="ru-RU" dirty="0" smtClean="0">
                <a:latin typeface="Times New Roman" panose="02020603050405020304" pitchFamily="18" charset="0"/>
                <a:cs typeface="Times New Roman" panose="02020603050405020304" pitchFamily="18" charset="0"/>
              </a:rPr>
              <a:t>разрешение </a:t>
            </a:r>
            <a:r>
              <a:rPr lang="ru-RU" dirty="0">
                <a:latin typeface="Times New Roman" panose="02020603050405020304" pitchFamily="18" charset="0"/>
                <a:cs typeface="Times New Roman" panose="02020603050405020304" pitchFamily="18" charset="0"/>
              </a:rPr>
              <a:t>спорных вопросов при неясности или многозначности трактовок в пользу налогоплательщика.</a:t>
            </a:r>
          </a:p>
        </p:txBody>
      </p:sp>
      <p:pic>
        <p:nvPicPr>
          <p:cNvPr id="6" name="Picture 1"/>
          <p:cNvPicPr>
            <a:picLocks noChangeAspect="1" noChangeArrowheads="1"/>
          </p:cNvPicPr>
          <p:nvPr/>
        </p:nvPicPr>
        <p:blipFill>
          <a:blip r:embed="rId3"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7" name="Picture 2"/>
          <p:cNvPicPr>
            <a:picLocks noChangeAspect="1" noChangeArrowheads="1"/>
          </p:cNvPicPr>
          <p:nvPr/>
        </p:nvPicPr>
        <p:blipFill>
          <a:blip r:embed="rId4" cstate="print"/>
          <a:srcRect/>
          <a:stretch>
            <a:fillRect/>
          </a:stretch>
        </p:blipFill>
        <p:spPr bwMode="auto">
          <a:xfrm>
            <a:off x="8002174" y="5949280"/>
            <a:ext cx="863600" cy="257175"/>
          </a:xfrm>
          <a:prstGeom prst="rect">
            <a:avLst/>
          </a:prstGeom>
          <a:noFill/>
          <a:ln w="9525">
            <a:noFill/>
            <a:miter lim="800000"/>
            <a:headEnd/>
            <a:tailEnd/>
          </a:ln>
          <a:effectLst/>
        </p:spPr>
      </p:pic>
    </p:spTree>
    <p:extLst>
      <p:ext uri="{BB962C8B-B14F-4D97-AF65-F5344CB8AC3E}">
        <p14:creationId xmlns:p14="http://schemas.microsoft.com/office/powerpoint/2010/main" val="326142748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512" y="188640"/>
            <a:ext cx="8712076" cy="3782061"/>
          </a:xfrm>
          <a:prstGeom prst="rect">
            <a:avLst/>
          </a:prstGeom>
          <a:noFill/>
        </p:spPr>
        <p:txBody>
          <a:bodyPr wrap="square" rtlCol="0">
            <a:spAutoFit/>
          </a:bodyPr>
          <a:lstStyle/>
          <a:p>
            <a:pPr>
              <a:lnSpc>
                <a:spcPct val="150000"/>
              </a:lnSpc>
            </a:pPr>
            <a:r>
              <a:rPr lang="ru-RU" b="1" i="1" dirty="0">
                <a:latin typeface="Times New Roman" panose="02020603050405020304" pitchFamily="18" charset="0"/>
                <a:cs typeface="Times New Roman" panose="02020603050405020304" pitchFamily="18" charset="0"/>
              </a:rPr>
              <a:t>Принцип налогообложения чистого дохода </a:t>
            </a:r>
            <a:r>
              <a:rPr lang="ru-RU" dirty="0">
                <a:latin typeface="Times New Roman" panose="02020603050405020304" pitchFamily="18" charset="0"/>
                <a:cs typeface="Times New Roman" panose="02020603050405020304" pitchFamily="18" charset="0"/>
              </a:rPr>
              <a:t>заключается в том, что в соответствии с законом налогоплательщик имеет право вычитать из полученных валовых доходов расходы, понесенные им в связи с получением этого дохода. При налогообложении доходов от реализации имущества из дохода разрешается вычитать не только первоначальные расходы, связанные с его приобретением, но и расходы по содержанию этого имущества, улучшению или совершенствованию. Как правило, понесенные издержки могут корректироваться с учетом официального индекса инфляции. Определенная часть видов расходов для целей налогообложения может ограничиваться законодательно установленными нормами и правилами.</a:t>
            </a:r>
          </a:p>
        </p:txBody>
      </p:sp>
      <p:pic>
        <p:nvPicPr>
          <p:cNvPr id="6" name="Picture 1"/>
          <p:cNvPicPr>
            <a:picLocks noChangeAspect="1" noChangeArrowheads="1"/>
          </p:cNvPicPr>
          <p:nvPr/>
        </p:nvPicPr>
        <p:blipFill>
          <a:blip r:embed="rId3"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7" name="Picture 2"/>
          <p:cNvPicPr>
            <a:picLocks noChangeAspect="1" noChangeArrowheads="1"/>
          </p:cNvPicPr>
          <p:nvPr/>
        </p:nvPicPr>
        <p:blipFill>
          <a:blip r:embed="rId4" cstate="print"/>
          <a:srcRect/>
          <a:stretch>
            <a:fillRect/>
          </a:stretch>
        </p:blipFill>
        <p:spPr bwMode="auto">
          <a:xfrm>
            <a:off x="8002174" y="5949280"/>
            <a:ext cx="863600" cy="257175"/>
          </a:xfrm>
          <a:prstGeom prst="rect">
            <a:avLst/>
          </a:prstGeom>
          <a:noFill/>
          <a:ln w="9525">
            <a:noFill/>
            <a:miter lim="800000"/>
            <a:headEnd/>
            <a:tailEnd/>
          </a:ln>
          <a:effectLst/>
        </p:spPr>
      </p:pic>
    </p:spTree>
    <p:extLst>
      <p:ext uri="{BB962C8B-B14F-4D97-AF65-F5344CB8AC3E}">
        <p14:creationId xmlns:p14="http://schemas.microsoft.com/office/powerpoint/2010/main" val="425858997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512" y="260647"/>
            <a:ext cx="8712076" cy="5078313"/>
          </a:xfrm>
          <a:prstGeom prst="rect">
            <a:avLst/>
          </a:prstGeom>
          <a:noFill/>
        </p:spPr>
        <p:txBody>
          <a:bodyPr wrap="square" rtlCol="0">
            <a:spAutoFit/>
          </a:bodyPr>
          <a:lstStyle/>
          <a:p>
            <a:pPr>
              <a:lnSpc>
                <a:spcPct val="150000"/>
              </a:lnSpc>
            </a:pPr>
            <a:r>
              <a:rPr lang="ru-RU" b="1" i="1" dirty="0">
                <a:latin typeface="Times New Roman" panose="02020603050405020304" pitchFamily="18" charset="0"/>
                <a:cs typeface="Times New Roman" panose="02020603050405020304" pitchFamily="18" charset="0"/>
              </a:rPr>
              <a:t>Правило реализованного дохода </a:t>
            </a:r>
            <a:r>
              <a:rPr lang="ru-RU" dirty="0">
                <a:latin typeface="Times New Roman" panose="02020603050405020304" pitchFamily="18" charset="0"/>
                <a:cs typeface="Times New Roman" panose="02020603050405020304" pitchFamily="18" charset="0"/>
              </a:rPr>
              <a:t>выражается в том, что налоговые обязательства для налогоплательщика могут возникать только в тот момент, когда налогоплательщик становится собственником дохода или имущества, или получает право реально распоряжаться им. Как правило, никакие ожидания, намерения или обещания не являются основанием для возникновения налоговых обязательств.</a:t>
            </a:r>
          </a:p>
          <a:p>
            <a:pPr>
              <a:lnSpc>
                <a:spcPct val="150000"/>
              </a:lnSpc>
            </a:pPr>
            <a:r>
              <a:rPr lang="ru-RU" dirty="0">
                <a:latin typeface="Times New Roman" panose="02020603050405020304" pitchFamily="18" charset="0"/>
                <a:cs typeface="Times New Roman" panose="02020603050405020304" pitchFamily="18" charset="0"/>
              </a:rPr>
              <a:t>В соответствии </a:t>
            </a:r>
            <a:r>
              <a:rPr lang="ru-RU" b="1" i="1" dirty="0">
                <a:latin typeface="Times New Roman" panose="02020603050405020304" pitchFamily="18" charset="0"/>
                <a:cs typeface="Times New Roman" panose="02020603050405020304" pitchFamily="18" charset="0"/>
              </a:rPr>
              <a:t>с принципом полной и достаточной информированности налогоплательщика на налоговые </a:t>
            </a:r>
            <a:r>
              <a:rPr lang="ru-RU" dirty="0">
                <a:latin typeface="Times New Roman" panose="02020603050405020304" pitchFamily="18" charset="0"/>
                <a:cs typeface="Times New Roman" panose="02020603050405020304" pitchFamily="18" charset="0"/>
              </a:rPr>
              <a:t>органы возлагается обязанность по информированию налогоплательщика о его обязанностях и правах. Вся информация о нормах налогового права должна быть доступной как реальным, так и потенциальным налогоплательщикам. На практике применение этого принципа, частности, выражается в запрете для государства и его органов проводить какие-либо изменения норм налогового законодательства в течение налогового периода.</a:t>
            </a:r>
          </a:p>
        </p:txBody>
      </p:sp>
      <p:pic>
        <p:nvPicPr>
          <p:cNvPr id="6" name="Picture 1"/>
          <p:cNvPicPr>
            <a:picLocks noChangeAspect="1" noChangeArrowheads="1"/>
          </p:cNvPicPr>
          <p:nvPr/>
        </p:nvPicPr>
        <p:blipFill>
          <a:blip r:embed="rId3"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7" name="Picture 2"/>
          <p:cNvPicPr>
            <a:picLocks noChangeAspect="1" noChangeArrowheads="1"/>
          </p:cNvPicPr>
          <p:nvPr/>
        </p:nvPicPr>
        <p:blipFill>
          <a:blip r:embed="rId4" cstate="print"/>
          <a:srcRect/>
          <a:stretch>
            <a:fillRect/>
          </a:stretch>
        </p:blipFill>
        <p:spPr bwMode="auto">
          <a:xfrm>
            <a:off x="8002174" y="5949280"/>
            <a:ext cx="863600" cy="257175"/>
          </a:xfrm>
          <a:prstGeom prst="rect">
            <a:avLst/>
          </a:prstGeom>
          <a:noFill/>
          <a:ln w="9525">
            <a:noFill/>
            <a:miter lim="800000"/>
            <a:headEnd/>
            <a:tailEnd/>
          </a:ln>
          <a:effectLst/>
        </p:spPr>
      </p:pic>
    </p:spTree>
    <p:extLst>
      <p:ext uri="{BB962C8B-B14F-4D97-AF65-F5344CB8AC3E}">
        <p14:creationId xmlns:p14="http://schemas.microsoft.com/office/powerpoint/2010/main" val="199028806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512" y="260648"/>
            <a:ext cx="8712076" cy="4197559"/>
          </a:xfrm>
          <a:prstGeom prst="rect">
            <a:avLst/>
          </a:prstGeom>
          <a:noFill/>
        </p:spPr>
        <p:txBody>
          <a:bodyPr wrap="square" rtlCol="0">
            <a:spAutoFit/>
          </a:bodyPr>
          <a:lstStyle/>
          <a:p>
            <a:pPr>
              <a:lnSpc>
                <a:spcPct val="150000"/>
              </a:lnSpc>
            </a:pPr>
            <a:r>
              <a:rPr lang="ru-RU" dirty="0">
                <a:latin typeface="Times New Roman" panose="02020603050405020304" pitchFamily="18" charset="0"/>
                <a:cs typeface="Times New Roman" panose="02020603050405020304" pitchFamily="18" charset="0"/>
              </a:rPr>
              <a:t>Одним из важнейших принципов взаимоотношений налогоплательщиков и государства в экономически развитых странах </a:t>
            </a:r>
            <a:r>
              <a:rPr lang="ru-RU" b="1" i="1" dirty="0">
                <a:latin typeface="Times New Roman" panose="02020603050405020304" pitchFamily="18" charset="0"/>
                <a:cs typeface="Times New Roman" panose="02020603050405020304" pitchFamily="18" charset="0"/>
              </a:rPr>
              <a:t>является разрешение спорных вопросов при неясности или неоднозначности норм налогового права в пользу налогоплательщика</a:t>
            </a:r>
            <a:r>
              <a:rPr lang="ru-RU" dirty="0">
                <a:latin typeface="Times New Roman" panose="02020603050405020304" pitchFamily="18" charset="0"/>
                <a:cs typeface="Times New Roman" panose="02020603050405020304" pitchFamily="18" charset="0"/>
              </a:rPr>
              <a:t>. Трактовать нормы налогового права могут только суды. Если по какому-либо конкретному вопросу нет четкого и ясного обоснования обязанностей налогоплательщика, или какая-либо формулировка допускает возможность неоднозначного трактования, то такие положения, нормы и статьи практически не могут быть использованы налоговыми органами. Все инструктивные материалы налоговых органов не имеют юридической силы, если они ограничивают права налогоплательщика или увеличивают его налоговые обязательства.</a:t>
            </a:r>
          </a:p>
        </p:txBody>
      </p:sp>
      <p:pic>
        <p:nvPicPr>
          <p:cNvPr id="6" name="Picture 1"/>
          <p:cNvPicPr>
            <a:picLocks noChangeAspect="1" noChangeArrowheads="1"/>
          </p:cNvPicPr>
          <p:nvPr/>
        </p:nvPicPr>
        <p:blipFill>
          <a:blip r:embed="rId3"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7" name="Picture 2"/>
          <p:cNvPicPr>
            <a:picLocks noChangeAspect="1" noChangeArrowheads="1"/>
          </p:cNvPicPr>
          <p:nvPr/>
        </p:nvPicPr>
        <p:blipFill>
          <a:blip r:embed="rId4" cstate="print"/>
          <a:srcRect/>
          <a:stretch>
            <a:fillRect/>
          </a:stretch>
        </p:blipFill>
        <p:spPr bwMode="auto">
          <a:xfrm>
            <a:off x="8002174" y="5949280"/>
            <a:ext cx="863600" cy="257175"/>
          </a:xfrm>
          <a:prstGeom prst="rect">
            <a:avLst/>
          </a:prstGeom>
          <a:noFill/>
          <a:ln w="9525">
            <a:noFill/>
            <a:miter lim="800000"/>
            <a:headEnd/>
            <a:tailEnd/>
          </a:ln>
          <a:effectLst/>
        </p:spPr>
      </p:pic>
    </p:spTree>
    <p:extLst>
      <p:ext uri="{BB962C8B-B14F-4D97-AF65-F5344CB8AC3E}">
        <p14:creationId xmlns:p14="http://schemas.microsoft.com/office/powerpoint/2010/main" val="165822780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188640"/>
            <a:ext cx="8640068" cy="4613058"/>
          </a:xfrm>
          <a:prstGeom prst="rect">
            <a:avLst/>
          </a:prstGeom>
          <a:noFill/>
        </p:spPr>
        <p:txBody>
          <a:bodyPr wrap="square" rtlCol="0">
            <a:spAutoFit/>
          </a:bodyPr>
          <a:lstStyle/>
          <a:p>
            <a:pPr>
              <a:lnSpc>
                <a:spcPct val="150000"/>
              </a:lnSpc>
            </a:pPr>
            <a:r>
              <a:rPr lang="ru-RU" dirty="0">
                <a:latin typeface="Times New Roman" panose="02020603050405020304" pitchFamily="18" charset="0"/>
                <a:cs typeface="Times New Roman" panose="02020603050405020304" pitchFamily="18" charset="0"/>
              </a:rPr>
              <a:t>В своей деятельности по минимизации налоговых обязательств и платежей налогоплательщик имеет право использовать все перечисленные и другие нормы и правила, а также весь арсенал налоговых льгот, особых режимов налогообложения, предоставляемых как федеральным, региональным, так и местным налоговым законодательством. Принцип налогообложения чистого дохода позволяет максимально, но в установленных законом пределах, вычитать произведенные расходы, а в некоторых случаях — и производить дополнительные расходы с целью уменьшения величины налогооблагаемого дохода. По законодательству большинства стран не являются доходом (чистым доходом, налогооблагаемым доходом) поступления, носящие компенсационный характер, т.е. поступления, которые не приводят к увеличению общей величины достояния налогоплательщика.</a:t>
            </a:r>
          </a:p>
        </p:txBody>
      </p:sp>
      <p:pic>
        <p:nvPicPr>
          <p:cNvPr id="6" name="Picture 1"/>
          <p:cNvPicPr>
            <a:picLocks noChangeAspect="1" noChangeArrowheads="1"/>
          </p:cNvPicPr>
          <p:nvPr/>
        </p:nvPicPr>
        <p:blipFill>
          <a:blip r:embed="rId3"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7" name="Picture 2"/>
          <p:cNvPicPr>
            <a:picLocks noChangeAspect="1" noChangeArrowheads="1"/>
          </p:cNvPicPr>
          <p:nvPr/>
        </p:nvPicPr>
        <p:blipFill>
          <a:blip r:embed="rId4" cstate="print"/>
          <a:srcRect/>
          <a:stretch>
            <a:fillRect/>
          </a:stretch>
        </p:blipFill>
        <p:spPr bwMode="auto">
          <a:xfrm>
            <a:off x="8002174" y="5949280"/>
            <a:ext cx="863600" cy="257175"/>
          </a:xfrm>
          <a:prstGeom prst="rect">
            <a:avLst/>
          </a:prstGeom>
          <a:noFill/>
          <a:ln w="9525">
            <a:noFill/>
            <a:miter lim="800000"/>
            <a:headEnd/>
            <a:tailEnd/>
          </a:ln>
          <a:effectLst/>
        </p:spPr>
      </p:pic>
    </p:spTree>
    <p:extLst>
      <p:ext uri="{BB962C8B-B14F-4D97-AF65-F5344CB8AC3E}">
        <p14:creationId xmlns:p14="http://schemas.microsoft.com/office/powerpoint/2010/main" val="350399693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
        <p:nvSpPr>
          <p:cNvPr id="8" name="TextBox 7"/>
          <p:cNvSpPr txBox="1"/>
          <p:nvPr/>
        </p:nvSpPr>
        <p:spPr>
          <a:xfrm>
            <a:off x="251520" y="260648"/>
            <a:ext cx="8640068" cy="4197559"/>
          </a:xfrm>
          <a:prstGeom prst="rect">
            <a:avLst/>
          </a:prstGeom>
          <a:noFill/>
        </p:spPr>
        <p:txBody>
          <a:bodyPr wrap="square" rtlCol="0">
            <a:spAutoFit/>
          </a:bodyPr>
          <a:lstStyle/>
          <a:p>
            <a:pPr>
              <a:lnSpc>
                <a:spcPct val="150000"/>
              </a:lnSpc>
            </a:pPr>
            <a:r>
              <a:rPr lang="ru-RU" dirty="0">
                <a:latin typeface="Times New Roman" panose="02020603050405020304" pitchFamily="18" charset="0"/>
                <a:cs typeface="Times New Roman" panose="02020603050405020304" pitchFamily="18" charset="0"/>
              </a:rPr>
              <a:t>Правило реализованного дохода в ряде случаев позволяет налогоплательщику не рассматривать определенные виды увеличения своего имущества (достояния) как доход (налогооблагаемый доход). Наиболее типичной ситуацией является увеличение рыночной стоимости имущества (акций, облигаций, паев, недвижимости). Если владелец не продает имущество, т.е. не реализует прирост стоимости активов (имущества), то не возникает и объекта налогообложения. Этот принцип активно используется инвестиционными компаниями и инвестиционными банками. Практическое применение правила реализованного дохода всегда осуществляется либо для уменьшения текущих налоговых обязательств (переноса этих обязательств на более поздний срок), либо для уменьшения текущих платежей.</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188640"/>
            <a:ext cx="8712968" cy="5028556"/>
          </a:xfrm>
          <a:prstGeom prst="rect">
            <a:avLst/>
          </a:prstGeom>
          <a:noFill/>
        </p:spPr>
        <p:txBody>
          <a:bodyPr wrap="square" rtlCol="0">
            <a:spAutoFit/>
          </a:bodyPr>
          <a:lstStyle/>
          <a:p>
            <a:pPr>
              <a:lnSpc>
                <a:spcPct val="150000"/>
              </a:lnSpc>
            </a:pPr>
            <a:r>
              <a:rPr lang="ru-RU" dirty="0">
                <a:latin typeface="Times New Roman" panose="02020603050405020304" pitchFamily="18" charset="0"/>
                <a:cs typeface="Times New Roman" panose="02020603050405020304" pitchFamily="18" charset="0"/>
              </a:rPr>
              <a:t>Нередки случаи применения принципов полной и достаточной информированности налогоплательщика для целей минимизации налоговых обязательств и налоговых выплат. Налогоплательщик может быть освобожден как от уплаты налогов, так и от уплаты каких-либо штрафов за невыполнение отдельных налоговых норм или правил, если сможет доказать, что соответствующая информация либо была для него недоступна, либо не была доведена до него своевременно налоговыми властями, либо содержала неясности и допускала неоднозначные трактовки. </a:t>
            </a:r>
          </a:p>
          <a:p>
            <a:pPr>
              <a:lnSpc>
                <a:spcPct val="150000"/>
              </a:lnSpc>
            </a:pPr>
            <a:r>
              <a:rPr lang="ru-RU" dirty="0">
                <a:latin typeface="Times New Roman" panose="02020603050405020304" pitchFamily="18" charset="0"/>
                <a:cs typeface="Times New Roman" panose="02020603050405020304" pitchFamily="18" charset="0"/>
              </a:rPr>
              <a:t>Конкретные методы минимизации налоговых выплат чрезвычайно многообразны. Они, как правило, основываются на сочетании совершенного знания норм налогового права, применении благоприятных налоговых режимов и льгот, активном использовании методологических недостатков норм налогового права, противоречий между нормами, регламентирующими отдельные виды налогообложения.</a:t>
            </a:r>
          </a:p>
        </p:txBody>
      </p:sp>
      <p:pic>
        <p:nvPicPr>
          <p:cNvPr id="3"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4"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extLst>
      <p:ext uri="{BB962C8B-B14F-4D97-AF65-F5344CB8AC3E}">
        <p14:creationId xmlns:p14="http://schemas.microsoft.com/office/powerpoint/2010/main" val="50232779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512" y="188640"/>
            <a:ext cx="8712968" cy="2862322"/>
          </a:xfrm>
          <a:prstGeom prst="rect">
            <a:avLst/>
          </a:prstGeom>
          <a:noFill/>
        </p:spPr>
        <p:txBody>
          <a:bodyPr wrap="square" rtlCol="0">
            <a:spAutoFit/>
          </a:bodyPr>
          <a:lstStyle/>
          <a:p>
            <a:pPr algn="ctr">
              <a:lnSpc>
                <a:spcPct val="150000"/>
              </a:lnSpc>
            </a:pPr>
            <a:r>
              <a:rPr lang="ru-RU" sz="2400" b="1" i="1" dirty="0">
                <a:latin typeface="Times New Roman" panose="02020603050405020304" pitchFamily="18" charset="0"/>
                <a:cs typeface="Times New Roman" panose="02020603050405020304" pitchFamily="18" charset="0"/>
              </a:rPr>
              <a:t>Контрольные вопросы</a:t>
            </a:r>
          </a:p>
          <a:p>
            <a:pPr marL="342900" indent="-342900">
              <a:lnSpc>
                <a:spcPct val="150000"/>
              </a:lnSpc>
              <a:buFont typeface="+mj-lt"/>
              <a:buAutoNum type="arabicPeriod"/>
            </a:pPr>
            <a:r>
              <a:rPr lang="ru-RU" dirty="0" smtClean="0">
                <a:latin typeface="Times New Roman" panose="02020603050405020304" pitchFamily="18" charset="0"/>
                <a:cs typeface="Times New Roman" panose="02020603050405020304" pitchFamily="18" charset="0"/>
              </a:rPr>
              <a:t>Перечислите </a:t>
            </a:r>
            <a:r>
              <a:rPr lang="ru-RU" dirty="0">
                <a:latin typeface="Times New Roman" panose="02020603050405020304" pitchFamily="18" charset="0"/>
                <a:cs typeface="Times New Roman" panose="02020603050405020304" pitchFamily="18" charset="0"/>
              </a:rPr>
              <a:t>сферы применения прогнозирования и планирования в налогообложении.</a:t>
            </a:r>
          </a:p>
          <a:p>
            <a:pPr marL="342900" indent="-342900">
              <a:lnSpc>
                <a:spcPct val="150000"/>
              </a:lnSpc>
              <a:buFont typeface="+mj-lt"/>
              <a:buAutoNum type="arabicPeriod"/>
            </a:pPr>
            <a:r>
              <a:rPr lang="ru-RU" dirty="0" smtClean="0">
                <a:latin typeface="Times New Roman" panose="02020603050405020304" pitchFamily="18" charset="0"/>
                <a:cs typeface="Times New Roman" panose="02020603050405020304" pitchFamily="18" charset="0"/>
              </a:rPr>
              <a:t>Соответствует </a:t>
            </a:r>
            <a:r>
              <a:rPr lang="ru-RU" dirty="0">
                <a:latin typeface="Times New Roman" panose="02020603050405020304" pitchFamily="18" charset="0"/>
                <a:cs typeface="Times New Roman" panose="02020603050405020304" pitchFamily="18" charset="0"/>
              </a:rPr>
              <a:t>ли налоговое планирование принципам рыночной экономики?</a:t>
            </a:r>
          </a:p>
          <a:p>
            <a:pPr marL="342900" indent="-342900">
              <a:lnSpc>
                <a:spcPct val="150000"/>
              </a:lnSpc>
              <a:buFont typeface="+mj-lt"/>
              <a:buAutoNum type="arabicPeriod"/>
            </a:pPr>
            <a:r>
              <a:rPr lang="ru-RU" dirty="0" smtClean="0">
                <a:latin typeface="Times New Roman" panose="02020603050405020304" pitchFamily="18" charset="0"/>
                <a:cs typeface="Times New Roman" panose="02020603050405020304" pitchFamily="18" charset="0"/>
              </a:rPr>
              <a:t>Что </a:t>
            </a:r>
            <a:r>
              <a:rPr lang="ru-RU" dirty="0">
                <a:latin typeface="Times New Roman" panose="02020603050405020304" pitchFamily="18" charset="0"/>
                <a:cs typeface="Times New Roman" panose="02020603050405020304" pitchFamily="18" charset="0"/>
              </a:rPr>
              <a:t>такое налоговый произвол государства?</a:t>
            </a:r>
          </a:p>
          <a:p>
            <a:endParaRPr lang="ru-RU" dirty="0"/>
          </a:p>
          <a:p>
            <a:r>
              <a:rPr lang="ru-RU" dirty="0"/>
              <a:t> </a:t>
            </a:r>
          </a:p>
        </p:txBody>
      </p:sp>
      <p:pic>
        <p:nvPicPr>
          <p:cNvPr id="3"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4"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extLst>
      <p:ext uri="{BB962C8B-B14F-4D97-AF65-F5344CB8AC3E}">
        <p14:creationId xmlns:p14="http://schemas.microsoft.com/office/powerpoint/2010/main" val="141044074"/>
      </p:ext>
    </p:extLst>
  </p:cSld>
  <p:clrMapOvr>
    <a:masterClrMapping/>
  </p:clrMapOvr>
  <p:timing>
    <p:tnLst>
      <p:par>
        <p:cTn id="1" dur="indefinite" restart="never" nodeType="tmRoot"/>
      </p:par>
    </p:tnLst>
  </p:timing>
</p:sld>
</file>

<file path=ppt/theme/theme1.xml><?xml version="1.0" encoding="utf-8"?>
<a:theme xmlns:a="http://schemas.openxmlformats.org/drawingml/2006/main" name="Ретро">
  <a:themeElements>
    <a:clrScheme name="Ретро">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Ретро">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Ретро">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Retrospect</Template>
  <TotalTime>414</TotalTime>
  <Words>2581</Words>
  <Application>Microsoft Office PowerPoint</Application>
  <PresentationFormat>Экран (4:3)</PresentationFormat>
  <Paragraphs>137</Paragraphs>
  <Slides>28</Slides>
  <Notes>17</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28</vt:i4>
      </vt:variant>
    </vt:vector>
  </HeadingPairs>
  <TitlesOfParts>
    <vt:vector size="34" baseType="lpstr">
      <vt:lpstr>Arial</vt:lpstr>
      <vt:lpstr>Calibri</vt:lpstr>
      <vt:lpstr>Calibri Light</vt:lpstr>
      <vt:lpstr>Times New Roman</vt:lpstr>
      <vt:lpstr>Wingdings</vt:lpstr>
      <vt:lpstr>Ретро</vt:lpstr>
      <vt:lpstr>Презентация PowerPoint</vt:lpstr>
      <vt:lpstr>Изучив материал, вы сможете:</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Владивостокский государственный университет экономики и сервиса Институт международного бизнеса и экономики Кафедра «Финансы и налоги»</dc:title>
  <dc:creator>El Mortana</dc:creator>
  <cp:lastModifiedBy>Пользователь Windows</cp:lastModifiedBy>
  <cp:revision>22</cp:revision>
  <dcterms:created xsi:type="dcterms:W3CDTF">2014-09-08T09:10:40Z</dcterms:created>
  <dcterms:modified xsi:type="dcterms:W3CDTF">2018-06-02T04:10:57Z</dcterms:modified>
</cp:coreProperties>
</file>