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48.xml.rels" ContentType="application/vnd.openxmlformats-package.relationships+xml"/>
  <Override PartName="/ppt/media/image9.png" ContentType="image/png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7.png" ContentType="image/png"/>
  <Override PartName="/ppt/media/image8.png" ContentType="image/png"/>
  <Override PartName="/ppt/media/image10.png" ContentType="image/png"/>
  <Override PartName="/ppt/media/image11.png" ContentType="image/png"/>
  <Override PartName="/ppt/media/image12.png" ContentType="image/png"/>
  <Override PartName="/ppt/media/image13.png" ContentType="image/png"/>
  <Override PartName="/ppt/media/image14.png" ContentType="image/png"/>
  <Override PartName="/ppt/_rels/presentation.xml.rels" ContentType="application/vnd.openxmlformats-package.relationships+xml"/>
  <Override PartName="/ppt/slides/slide9.xml" ContentType="application/vnd.openxmlformats-officedocument.presentationml.slide+xml"/>
  <Override PartName="/ppt/slides/slide26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20.xml" ContentType="application/vnd.openxmlformats-officedocument.presentationml.slide+xml"/>
  <Override PartName="/ppt/slides/slide4.xml" ContentType="application/vnd.openxmlformats-officedocument.presentationml.slide+xml"/>
  <Override PartName="/ppt/slides/slide21.xml" ContentType="application/vnd.openxmlformats-officedocument.presentationml.slide+xml"/>
  <Override PartName="/ppt/slides/slide5.xml" ContentType="application/vnd.openxmlformats-officedocument.presentationml.slide+xml"/>
  <Override PartName="/ppt/slides/slide22.xml" ContentType="application/vnd.openxmlformats-officedocument.presentationml.slide+xml"/>
  <Override PartName="/ppt/slides/slide6.xml" ContentType="application/vnd.openxmlformats-officedocument.presentationml.slide+xml"/>
  <Override PartName="/ppt/slides/slide23.xml" ContentType="application/vnd.openxmlformats-officedocument.presentationml.slide+xml"/>
  <Override PartName="/ppt/slides/slide7.xml" ContentType="application/vnd.openxmlformats-officedocument.presentationml.slide+xml"/>
  <Override PartName="/ppt/slides/slide24.xml" ContentType="application/vnd.openxmlformats-officedocument.presentationml.slide+xml"/>
  <Override PartName="/ppt/slides/slide8.xml" ContentType="application/vnd.openxmlformats-officedocument.presentationml.slide+xml"/>
  <Override PartName="/ppt/slides/slide25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_rels/slide53.xml.rels" ContentType="application/vnd.openxmlformats-package.relationships+xml"/>
  <Override PartName="/ppt/slides/_rels/slide9.xml.rels" ContentType="application/vnd.openxmlformats-package.relationships+xml"/>
  <Override PartName="/ppt/slides/_rels/slide35.xml.rels" ContentType="application/vnd.openxmlformats-package.relationships+xml"/>
  <Override PartName="/ppt/slides/_rels/slide1.xml.rels" ContentType="application/vnd.openxmlformats-package.relationships+xml"/>
  <Override PartName="/ppt/slides/_rels/slide36.xml.rels" ContentType="application/vnd.openxmlformats-package.relationships+xml"/>
  <Override PartName="/ppt/slides/_rels/slide2.xml.rels" ContentType="application/vnd.openxmlformats-package.relationships+xml"/>
  <Override PartName="/ppt/slides/_rels/slide37.xml.rels" ContentType="application/vnd.openxmlformats-package.relationships+xml"/>
  <Override PartName="/ppt/slides/_rels/slide3.xml.rels" ContentType="application/vnd.openxmlformats-package.relationships+xml"/>
  <Override PartName="/ppt/slides/_rels/slide38.xml.rels" ContentType="application/vnd.openxmlformats-package.relationships+xml"/>
  <Override PartName="/ppt/slides/_rels/slide4.xml.rels" ContentType="application/vnd.openxmlformats-package.relationships+xml"/>
  <Override PartName="/ppt/slides/_rels/slide39.xml.rels" ContentType="application/vnd.openxmlformats-package.relationships+xml"/>
  <Override PartName="/ppt/slides/_rels/slide5.xml.rels" ContentType="application/vnd.openxmlformats-package.relationships+xml"/>
  <Override PartName="/ppt/slides/_rels/slide50.xml.rels" ContentType="application/vnd.openxmlformats-package.relationships+xml"/>
  <Override PartName="/ppt/slides/_rels/slide6.xml.rels" ContentType="application/vnd.openxmlformats-package.relationships+xml"/>
  <Override PartName="/ppt/slides/_rels/slide51.xml.rels" ContentType="application/vnd.openxmlformats-package.relationships+xml"/>
  <Override PartName="/ppt/slides/_rels/slide7.xml.rels" ContentType="application/vnd.openxmlformats-package.relationships+xml"/>
  <Override PartName="/ppt/slides/_rels/slide52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slides/_rels/slide20.xml.rels" ContentType="application/vnd.openxmlformats-package.relationships+xml"/>
  <Override PartName="/ppt/slides/_rels/slide21.xml.rels" ContentType="application/vnd.openxmlformats-package.relationships+xml"/>
  <Override PartName="/ppt/slides/_rels/slide22.xml.rels" ContentType="application/vnd.openxmlformats-package.relationships+xml"/>
  <Override PartName="/ppt/slides/_rels/slide23.xml.rels" ContentType="application/vnd.openxmlformats-package.relationships+xml"/>
  <Override PartName="/ppt/slides/_rels/slide24.xml.rels" ContentType="application/vnd.openxmlformats-package.relationships+xml"/>
  <Override PartName="/ppt/slides/_rels/slide25.xml.rels" ContentType="application/vnd.openxmlformats-package.relationships+xml"/>
  <Override PartName="/ppt/slides/_rels/slide26.xml.rels" ContentType="application/vnd.openxmlformats-package.relationships+xml"/>
  <Override PartName="/ppt/slides/_rels/slide27.xml.rels" ContentType="application/vnd.openxmlformats-package.relationships+xml"/>
  <Override PartName="/ppt/slides/_rels/slide28.xml.rels" ContentType="application/vnd.openxmlformats-package.relationships+xml"/>
  <Override PartName="/ppt/slides/_rels/slide29.xml.rels" ContentType="application/vnd.openxmlformats-package.relationships+xml"/>
  <Override PartName="/ppt/slides/_rels/slide30.xml.rels" ContentType="application/vnd.openxmlformats-package.relationships+xml"/>
  <Override PartName="/ppt/slides/_rels/slide31.xml.rels" ContentType="application/vnd.openxmlformats-package.relationships+xml"/>
  <Override PartName="/ppt/slides/_rels/slide32.xml.rels" ContentType="application/vnd.openxmlformats-package.relationships+xml"/>
  <Override PartName="/ppt/slides/_rels/slide33.xml.rels" ContentType="application/vnd.openxmlformats-package.relationships+xml"/>
  <Override PartName="/ppt/slides/_rels/slide34.xml.rels" ContentType="application/vnd.openxmlformats-package.relationships+xml"/>
  <Override PartName="/ppt/slides/_rels/slide40.xml.rels" ContentType="application/vnd.openxmlformats-package.relationships+xml"/>
  <Override PartName="/ppt/slides/_rels/slide41.xml.rels" ContentType="application/vnd.openxmlformats-package.relationships+xml"/>
  <Override PartName="/ppt/slides/_rels/slide42.xml.rels" ContentType="application/vnd.openxmlformats-package.relationships+xml"/>
  <Override PartName="/ppt/slides/_rels/slide43.xml.rels" ContentType="application/vnd.openxmlformats-package.relationships+xml"/>
  <Override PartName="/ppt/slides/_rels/slide44.xml.rels" ContentType="application/vnd.openxmlformats-package.relationships+xml"/>
  <Override PartName="/ppt/slides/_rels/slide45.xml.rels" ContentType="application/vnd.openxmlformats-package.relationships+xml"/>
  <Override PartName="/ppt/slides/_rels/slide46.xml.rels" ContentType="application/vnd.openxmlformats-package.relationships+xml"/>
  <Override PartName="/ppt/slides/_rels/slide47.xml.rels" ContentType="application/vnd.openxmlformats-package.relationships+xml"/>
  <Override PartName="/ppt/slides/_rels/slide48.xml.rels" ContentType="application/vnd.openxmlformats-package.relationships+xml"/>
  <Override PartName="/ppt/slides/_rels/slide49.xml.rels" ContentType="application/vnd.openxmlformats-package.relationships+xml"/>
  <Override PartName="/ppt/slides/_rels/slide54.xml.rels" ContentType="application/vnd.openxmlformats-package.relationships+xml"/>
  <Override PartName="/ppt/slides/_rels/slide55.xml.rels" ContentType="application/vnd.openxmlformats-package.relationships+xml"/>
  <Override PartName="/ppt/slides/_rels/slide56.xml.rels" ContentType="application/vnd.openxmlformats-package.relationships+xml"/>
  <Override PartName="/ppt/slides/_rels/slide57.xml.rels" ContentType="application/vnd.openxmlformats-package.relationships+xml"/>
  <Override PartName="/ppt/slides/_rels/slide58.xml.rels" ContentType="application/vnd.openxmlformats-package.relationships+xml"/>
  <Override PartName="/ppt/slides/_rels/slide59.xml.rels" ContentType="application/vnd.openxmlformats-package.relationships+xml"/>
  <Override PartName="/ppt/slides/_rels/slide60.xml.rels" ContentType="application/vnd.openxmlformats-package.relationships+xml"/>
  <Override PartName="/ppt/slides/_rels/slide61.xml.rels" ContentType="application/vnd.openxmlformats-package.relationships+xml"/>
  <Override PartName="/ppt/slides/_rels/slide62.xml.rels" ContentType="application/vnd.openxmlformats-package.relationships+xml"/>
  <Override PartName="/ppt/slides/_rels/slide63.xml.rels" ContentType="application/vnd.openxmlformats-package.relationships+xml"/>
  <Override PartName="/ppt/slides/_rels/slide64.xml.rels" ContentType="application/vnd.openxmlformats-package.relationships+xml"/>
  <Override PartName="/ppt/slides/_rels/slide65.xml.rels" ContentType="application/vnd.openxmlformats-package.relationships+xml"/>
  <Override PartName="/ppt/slides/_rels/slide66.xml.rels" ContentType="application/vnd.openxmlformats-package.relationships+xml"/>
  <Override PartName="/ppt/slides/_rels/slide67.xml.rels" ContentType="application/vnd.openxmlformats-package.relationships+xml"/>
  <Override PartName="/ppt/slides/_rels/slide68.xml.rels" ContentType="application/vnd.openxmlformats-package.relationships+xml"/>
  <Override PartName="/ppt/slides/_rels/slide69.xml.rels" ContentType="application/vnd.openxmlformats-package.relationships+xml"/>
  <Override PartName="/ppt/slides/_rels/slide70.xml.rels" ContentType="application/vnd.openxmlformats-package.relationships+xml"/>
  <Override PartName="/ppt/slides/_rels/slide71.xml.rels" ContentType="application/vnd.openxmlformats-package.relationships+xml"/>
  <Override PartName="/ppt/slides/_rels/slide72.xml.rels" ContentType="application/vnd.openxmlformats-package.relationships+xml"/>
  <Override PartName="/ppt/slides/_rels/slide73.xml.rels" ContentType="application/vnd.openxmlformats-package.relationships+xml"/>
  <Override PartName="/ppt/slides/_rels/slide74.xml.rels" ContentType="application/vnd.openxmlformats-package.relationships+xml"/>
  <Override PartName="/ppt/slides/_rels/slide75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</p:sldIdLst>
  <p:sldSz cx="12192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50" Type="http://schemas.openxmlformats.org/officeDocument/2006/relationships/slide" Target="slides/slide45.xml"/><Relationship Id="rId51" Type="http://schemas.openxmlformats.org/officeDocument/2006/relationships/slide" Target="slides/slide46.xml"/><Relationship Id="rId52" Type="http://schemas.openxmlformats.org/officeDocument/2006/relationships/slide" Target="slides/slide47.xml"/><Relationship Id="rId53" Type="http://schemas.openxmlformats.org/officeDocument/2006/relationships/slide" Target="slides/slide48.xml"/><Relationship Id="rId54" Type="http://schemas.openxmlformats.org/officeDocument/2006/relationships/slide" Target="slides/slide49.xml"/><Relationship Id="rId55" Type="http://schemas.openxmlformats.org/officeDocument/2006/relationships/slide" Target="slides/slide50.xml"/><Relationship Id="rId56" Type="http://schemas.openxmlformats.org/officeDocument/2006/relationships/slide" Target="slides/slide51.xml"/><Relationship Id="rId57" Type="http://schemas.openxmlformats.org/officeDocument/2006/relationships/slide" Target="slides/slide52.xml"/><Relationship Id="rId58" Type="http://schemas.openxmlformats.org/officeDocument/2006/relationships/slide" Target="slides/slide53.xml"/><Relationship Id="rId59" Type="http://schemas.openxmlformats.org/officeDocument/2006/relationships/slide" Target="slides/slide54.xml"/><Relationship Id="rId60" Type="http://schemas.openxmlformats.org/officeDocument/2006/relationships/slide" Target="slides/slide55.xml"/><Relationship Id="rId61" Type="http://schemas.openxmlformats.org/officeDocument/2006/relationships/slide" Target="slides/slide56.xml"/><Relationship Id="rId62" Type="http://schemas.openxmlformats.org/officeDocument/2006/relationships/slide" Target="slides/slide57.xml"/><Relationship Id="rId63" Type="http://schemas.openxmlformats.org/officeDocument/2006/relationships/slide" Target="slides/slide58.xml"/><Relationship Id="rId64" Type="http://schemas.openxmlformats.org/officeDocument/2006/relationships/slide" Target="slides/slide59.xml"/><Relationship Id="rId65" Type="http://schemas.openxmlformats.org/officeDocument/2006/relationships/slide" Target="slides/slide60.xml"/><Relationship Id="rId66" Type="http://schemas.openxmlformats.org/officeDocument/2006/relationships/slide" Target="slides/slide61.xml"/><Relationship Id="rId67" Type="http://schemas.openxmlformats.org/officeDocument/2006/relationships/slide" Target="slides/slide62.xml"/><Relationship Id="rId68" Type="http://schemas.openxmlformats.org/officeDocument/2006/relationships/slide" Target="slides/slide63.xml"/><Relationship Id="rId69" Type="http://schemas.openxmlformats.org/officeDocument/2006/relationships/slide" Target="slides/slide64.xml"/><Relationship Id="rId70" Type="http://schemas.openxmlformats.org/officeDocument/2006/relationships/slide" Target="slides/slide65.xml"/><Relationship Id="rId71" Type="http://schemas.openxmlformats.org/officeDocument/2006/relationships/slide" Target="slides/slide66.xml"/><Relationship Id="rId72" Type="http://schemas.openxmlformats.org/officeDocument/2006/relationships/slide" Target="slides/slide67.xml"/><Relationship Id="rId73" Type="http://schemas.openxmlformats.org/officeDocument/2006/relationships/slide" Target="slides/slide68.xml"/><Relationship Id="rId74" Type="http://schemas.openxmlformats.org/officeDocument/2006/relationships/slide" Target="slides/slide69.xml"/><Relationship Id="rId75" Type="http://schemas.openxmlformats.org/officeDocument/2006/relationships/slide" Target="slides/slide70.xml"/><Relationship Id="rId76" Type="http://schemas.openxmlformats.org/officeDocument/2006/relationships/slide" Target="slides/slide71.xml"/><Relationship Id="rId77" Type="http://schemas.openxmlformats.org/officeDocument/2006/relationships/slide" Target="slides/slide72.xml"/><Relationship Id="rId78" Type="http://schemas.openxmlformats.org/officeDocument/2006/relationships/slide" Target="slides/slide73.xml"/><Relationship Id="rId79" Type="http://schemas.openxmlformats.org/officeDocument/2006/relationships/slide" Target="slides/slide74.xml"/><Relationship Id="rId80" Type="http://schemas.openxmlformats.org/officeDocument/2006/relationships/slide" Target="slides/slide75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Relationship Id="rId3" Type="http://schemas.openxmlformats.org/officeDocument/2006/relationships/image" Target="../media/image4.png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.png"/><Relationship Id="rId3" Type="http://schemas.openxmlformats.org/officeDocument/2006/relationships/image" Target="../media/image6.png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7.png"/><Relationship Id="rId3" Type="http://schemas.openxmlformats.org/officeDocument/2006/relationships/image" Target="../media/image8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02480" y="228600"/>
            <a:ext cx="11378880" cy="75852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subTitle"/>
          </p:nvPr>
        </p:nvSpPr>
        <p:spPr>
          <a:xfrm>
            <a:off x="402480" y="1527120"/>
            <a:ext cx="11338200" cy="45716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402480" y="228600"/>
            <a:ext cx="11378880" cy="75852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402480" y="1527120"/>
            <a:ext cx="11338200" cy="4571640"/>
          </a:xfrm>
          <a:prstGeom prst="rect">
            <a:avLst/>
          </a:prstGeom>
        </p:spPr>
        <p:txBody>
          <a:bodyPr lIns="0" rIns="0" tIns="0" bIns="0"/>
          <a:p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402480" y="228600"/>
            <a:ext cx="11378880" cy="75852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402480" y="1527120"/>
            <a:ext cx="5532840" cy="4571640"/>
          </a:xfrm>
          <a:prstGeom prst="rect">
            <a:avLst/>
          </a:prstGeom>
        </p:spPr>
        <p:txBody>
          <a:bodyPr lIns="0" rIns="0" tIns="0" bIns="0"/>
          <a:p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6212520" y="1527120"/>
            <a:ext cx="5532840" cy="4571640"/>
          </a:xfrm>
          <a:prstGeom prst="rect">
            <a:avLst/>
          </a:prstGeom>
        </p:spPr>
        <p:txBody>
          <a:bodyPr lIns="0" rIns="0" tIns="0" bIns="0"/>
          <a:p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402480" y="228600"/>
            <a:ext cx="11378880" cy="75852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subTitle"/>
          </p:nvPr>
        </p:nvSpPr>
        <p:spPr>
          <a:xfrm>
            <a:off x="402480" y="228600"/>
            <a:ext cx="11378880" cy="35172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402480" y="228600"/>
            <a:ext cx="11378880" cy="75852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402480" y="1527120"/>
            <a:ext cx="5532840" cy="2180520"/>
          </a:xfrm>
          <a:prstGeom prst="rect">
            <a:avLst/>
          </a:prstGeom>
        </p:spPr>
        <p:txBody>
          <a:bodyPr lIns="0" rIns="0" tIns="0" bIns="0"/>
          <a:p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402480" y="3915360"/>
            <a:ext cx="5532840" cy="2180520"/>
          </a:xfrm>
          <a:prstGeom prst="rect">
            <a:avLst/>
          </a:prstGeom>
        </p:spPr>
        <p:txBody>
          <a:bodyPr lIns="0" rIns="0" tIns="0" bIns="0"/>
          <a:p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 type="body"/>
          </p:nvPr>
        </p:nvSpPr>
        <p:spPr>
          <a:xfrm>
            <a:off x="6212520" y="1527120"/>
            <a:ext cx="5532840" cy="4571640"/>
          </a:xfrm>
          <a:prstGeom prst="rect">
            <a:avLst/>
          </a:prstGeom>
        </p:spPr>
        <p:txBody>
          <a:bodyPr lIns="0" rIns="0" tIns="0" bIns="0"/>
          <a:p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402480" y="228600"/>
            <a:ext cx="11378880" cy="75852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402480" y="1527120"/>
            <a:ext cx="5532840" cy="4571640"/>
          </a:xfrm>
          <a:prstGeom prst="rect">
            <a:avLst/>
          </a:prstGeom>
        </p:spPr>
        <p:txBody>
          <a:bodyPr lIns="0" rIns="0" tIns="0" bIns="0"/>
          <a:p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38" name="PlaceHolder 3"/>
          <p:cNvSpPr>
            <a:spLocks noGrp="1"/>
          </p:cNvSpPr>
          <p:nvPr>
            <p:ph type="body"/>
          </p:nvPr>
        </p:nvSpPr>
        <p:spPr>
          <a:xfrm>
            <a:off x="6212520" y="1527120"/>
            <a:ext cx="5532840" cy="2180520"/>
          </a:xfrm>
          <a:prstGeom prst="rect">
            <a:avLst/>
          </a:prstGeom>
        </p:spPr>
        <p:txBody>
          <a:bodyPr lIns="0" rIns="0" tIns="0" bIns="0"/>
          <a:p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39" name="PlaceHolder 4"/>
          <p:cNvSpPr>
            <a:spLocks noGrp="1"/>
          </p:cNvSpPr>
          <p:nvPr>
            <p:ph type="body"/>
          </p:nvPr>
        </p:nvSpPr>
        <p:spPr>
          <a:xfrm>
            <a:off x="6212520" y="3915360"/>
            <a:ext cx="5532840" cy="2180520"/>
          </a:xfrm>
          <a:prstGeom prst="rect">
            <a:avLst/>
          </a:prstGeom>
        </p:spPr>
        <p:txBody>
          <a:bodyPr lIns="0" rIns="0" tIns="0" bIns="0"/>
          <a:p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02480" y="228600"/>
            <a:ext cx="11378880" cy="75852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402480" y="1527120"/>
            <a:ext cx="5532840" cy="2180520"/>
          </a:xfrm>
          <a:prstGeom prst="rect">
            <a:avLst/>
          </a:prstGeom>
        </p:spPr>
        <p:txBody>
          <a:bodyPr lIns="0" rIns="0" tIns="0" bIns="0"/>
          <a:p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42" name="PlaceHolder 3"/>
          <p:cNvSpPr>
            <a:spLocks noGrp="1"/>
          </p:cNvSpPr>
          <p:nvPr>
            <p:ph type="body"/>
          </p:nvPr>
        </p:nvSpPr>
        <p:spPr>
          <a:xfrm>
            <a:off x="6212520" y="1527120"/>
            <a:ext cx="5532840" cy="2180520"/>
          </a:xfrm>
          <a:prstGeom prst="rect">
            <a:avLst/>
          </a:prstGeom>
        </p:spPr>
        <p:txBody>
          <a:bodyPr lIns="0" rIns="0" tIns="0" bIns="0"/>
          <a:p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43" name="PlaceHolder 4"/>
          <p:cNvSpPr>
            <a:spLocks noGrp="1"/>
          </p:cNvSpPr>
          <p:nvPr>
            <p:ph type="body"/>
          </p:nvPr>
        </p:nvSpPr>
        <p:spPr>
          <a:xfrm>
            <a:off x="402480" y="3915360"/>
            <a:ext cx="11338200" cy="2180520"/>
          </a:xfrm>
          <a:prstGeom prst="rect">
            <a:avLst/>
          </a:prstGeom>
        </p:spPr>
        <p:txBody>
          <a:bodyPr lIns="0" rIns="0" tIns="0" bIns="0"/>
          <a:p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02480" y="228600"/>
            <a:ext cx="11378880" cy="75852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402480" y="1527120"/>
            <a:ext cx="11338200" cy="2180520"/>
          </a:xfrm>
          <a:prstGeom prst="rect">
            <a:avLst/>
          </a:prstGeom>
        </p:spPr>
        <p:txBody>
          <a:bodyPr lIns="0" rIns="0" tIns="0" bIns="0"/>
          <a:p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402480" y="3915360"/>
            <a:ext cx="11338200" cy="2180520"/>
          </a:xfrm>
          <a:prstGeom prst="rect">
            <a:avLst/>
          </a:prstGeom>
        </p:spPr>
        <p:txBody>
          <a:bodyPr lIns="0" rIns="0" tIns="0" bIns="0"/>
          <a:p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02480" y="228600"/>
            <a:ext cx="11378880" cy="75852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02480" y="1527120"/>
            <a:ext cx="5532840" cy="2180520"/>
          </a:xfrm>
          <a:prstGeom prst="rect">
            <a:avLst/>
          </a:prstGeom>
        </p:spPr>
        <p:txBody>
          <a:bodyPr lIns="0" rIns="0" tIns="0" bIns="0"/>
          <a:p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6212520" y="1527120"/>
            <a:ext cx="5532840" cy="2180520"/>
          </a:xfrm>
          <a:prstGeom prst="rect">
            <a:avLst/>
          </a:prstGeom>
        </p:spPr>
        <p:txBody>
          <a:bodyPr lIns="0" rIns="0" tIns="0" bIns="0"/>
          <a:p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50" name="PlaceHolder 4"/>
          <p:cNvSpPr>
            <a:spLocks noGrp="1"/>
          </p:cNvSpPr>
          <p:nvPr>
            <p:ph type="body"/>
          </p:nvPr>
        </p:nvSpPr>
        <p:spPr>
          <a:xfrm>
            <a:off x="6212520" y="3915360"/>
            <a:ext cx="5532840" cy="2180520"/>
          </a:xfrm>
          <a:prstGeom prst="rect">
            <a:avLst/>
          </a:prstGeom>
        </p:spPr>
        <p:txBody>
          <a:bodyPr lIns="0" rIns="0" tIns="0" bIns="0"/>
          <a:p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51" name="PlaceHolder 5"/>
          <p:cNvSpPr>
            <a:spLocks noGrp="1"/>
          </p:cNvSpPr>
          <p:nvPr>
            <p:ph type="body"/>
          </p:nvPr>
        </p:nvSpPr>
        <p:spPr>
          <a:xfrm>
            <a:off x="402480" y="3915360"/>
            <a:ext cx="5532840" cy="2180520"/>
          </a:xfrm>
          <a:prstGeom prst="rect">
            <a:avLst/>
          </a:prstGeom>
        </p:spPr>
        <p:txBody>
          <a:bodyPr lIns="0" rIns="0" tIns="0" bIns="0"/>
          <a:p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02480" y="228600"/>
            <a:ext cx="11378880" cy="75852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02480" y="1527120"/>
            <a:ext cx="11338200" cy="4571640"/>
          </a:xfrm>
          <a:prstGeom prst="rect">
            <a:avLst/>
          </a:prstGeom>
        </p:spPr>
        <p:txBody>
          <a:bodyPr lIns="0" rIns="0" tIns="0" bIns="0"/>
          <a:p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02480" y="1527120"/>
            <a:ext cx="11338200" cy="4571640"/>
          </a:xfrm>
          <a:prstGeom prst="rect">
            <a:avLst/>
          </a:prstGeom>
        </p:spPr>
        <p:txBody>
          <a:bodyPr lIns="0" rIns="0" tIns="0" bIns="0"/>
          <a:p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pic>
        <p:nvPicPr>
          <p:cNvPr id="55" name="" descr=""/>
          <p:cNvPicPr/>
          <p:nvPr/>
        </p:nvPicPr>
        <p:blipFill>
          <a:blip r:embed="rId2"/>
          <a:stretch/>
        </p:blipFill>
        <p:spPr>
          <a:xfrm>
            <a:off x="3206520" y="1526760"/>
            <a:ext cx="5729760" cy="4571640"/>
          </a:xfrm>
          <a:prstGeom prst="rect">
            <a:avLst/>
          </a:prstGeom>
          <a:ln>
            <a:noFill/>
          </a:ln>
        </p:spPr>
      </p:pic>
      <p:pic>
        <p:nvPicPr>
          <p:cNvPr id="56" name="" descr=""/>
          <p:cNvPicPr/>
          <p:nvPr/>
        </p:nvPicPr>
        <p:blipFill>
          <a:blip r:embed="rId3"/>
          <a:stretch/>
        </p:blipFill>
        <p:spPr>
          <a:xfrm>
            <a:off x="3206520" y="1526760"/>
            <a:ext cx="5729760" cy="457164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402480" y="228600"/>
            <a:ext cx="11378880" cy="75852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 type="subTitle"/>
          </p:nvPr>
        </p:nvSpPr>
        <p:spPr>
          <a:xfrm>
            <a:off x="402480" y="1527120"/>
            <a:ext cx="11338200" cy="45716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402480" y="228600"/>
            <a:ext cx="11378880" cy="75852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402480" y="1527120"/>
            <a:ext cx="11338200" cy="4571640"/>
          </a:xfrm>
          <a:prstGeom prst="rect">
            <a:avLst/>
          </a:prstGeom>
        </p:spPr>
        <p:txBody>
          <a:bodyPr lIns="0" rIns="0" tIns="0" bIns="0"/>
          <a:p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402480" y="228600"/>
            <a:ext cx="11378880" cy="75852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402480" y="1527120"/>
            <a:ext cx="5532840" cy="4571640"/>
          </a:xfrm>
          <a:prstGeom prst="rect">
            <a:avLst/>
          </a:prstGeom>
        </p:spPr>
        <p:txBody>
          <a:bodyPr lIns="0" rIns="0" tIns="0" bIns="0"/>
          <a:p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6212520" y="1527120"/>
            <a:ext cx="5532840" cy="4571640"/>
          </a:xfrm>
          <a:prstGeom prst="rect">
            <a:avLst/>
          </a:prstGeom>
        </p:spPr>
        <p:txBody>
          <a:bodyPr lIns="0" rIns="0" tIns="0" bIns="0"/>
          <a:p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402480" y="228600"/>
            <a:ext cx="11378880" cy="75852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subTitle"/>
          </p:nvPr>
        </p:nvSpPr>
        <p:spPr>
          <a:xfrm>
            <a:off x="402480" y="228600"/>
            <a:ext cx="11378880" cy="35172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402480" y="228600"/>
            <a:ext cx="11378880" cy="75852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 type="body"/>
          </p:nvPr>
        </p:nvSpPr>
        <p:spPr>
          <a:xfrm>
            <a:off x="402480" y="1527120"/>
            <a:ext cx="5532840" cy="2180520"/>
          </a:xfrm>
          <a:prstGeom prst="rect">
            <a:avLst/>
          </a:prstGeom>
        </p:spPr>
        <p:txBody>
          <a:bodyPr lIns="0" rIns="0" tIns="0" bIns="0"/>
          <a:p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 type="body"/>
          </p:nvPr>
        </p:nvSpPr>
        <p:spPr>
          <a:xfrm>
            <a:off x="402480" y="3915360"/>
            <a:ext cx="5532840" cy="2180520"/>
          </a:xfrm>
          <a:prstGeom prst="rect">
            <a:avLst/>
          </a:prstGeom>
        </p:spPr>
        <p:txBody>
          <a:bodyPr lIns="0" rIns="0" tIns="0" bIns="0"/>
          <a:p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83" name="PlaceHolder 4"/>
          <p:cNvSpPr>
            <a:spLocks noGrp="1"/>
          </p:cNvSpPr>
          <p:nvPr>
            <p:ph type="body"/>
          </p:nvPr>
        </p:nvSpPr>
        <p:spPr>
          <a:xfrm>
            <a:off x="6212520" y="1527120"/>
            <a:ext cx="5532840" cy="4571640"/>
          </a:xfrm>
          <a:prstGeom prst="rect">
            <a:avLst/>
          </a:prstGeom>
        </p:spPr>
        <p:txBody>
          <a:bodyPr lIns="0" rIns="0" tIns="0" bIns="0"/>
          <a:p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402480" y="228600"/>
            <a:ext cx="11378880" cy="75852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85" name="PlaceHolder 2"/>
          <p:cNvSpPr>
            <a:spLocks noGrp="1"/>
          </p:cNvSpPr>
          <p:nvPr>
            <p:ph type="body"/>
          </p:nvPr>
        </p:nvSpPr>
        <p:spPr>
          <a:xfrm>
            <a:off x="402480" y="1527120"/>
            <a:ext cx="5532840" cy="4571640"/>
          </a:xfrm>
          <a:prstGeom prst="rect">
            <a:avLst/>
          </a:prstGeom>
        </p:spPr>
        <p:txBody>
          <a:bodyPr lIns="0" rIns="0" tIns="0" bIns="0"/>
          <a:p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86" name="PlaceHolder 3"/>
          <p:cNvSpPr>
            <a:spLocks noGrp="1"/>
          </p:cNvSpPr>
          <p:nvPr>
            <p:ph type="body"/>
          </p:nvPr>
        </p:nvSpPr>
        <p:spPr>
          <a:xfrm>
            <a:off x="6212520" y="1527120"/>
            <a:ext cx="5532840" cy="2180520"/>
          </a:xfrm>
          <a:prstGeom prst="rect">
            <a:avLst/>
          </a:prstGeom>
        </p:spPr>
        <p:txBody>
          <a:bodyPr lIns="0" rIns="0" tIns="0" bIns="0"/>
          <a:p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87" name="PlaceHolder 4"/>
          <p:cNvSpPr>
            <a:spLocks noGrp="1"/>
          </p:cNvSpPr>
          <p:nvPr>
            <p:ph type="body"/>
          </p:nvPr>
        </p:nvSpPr>
        <p:spPr>
          <a:xfrm>
            <a:off x="6212520" y="3915360"/>
            <a:ext cx="5532840" cy="2180520"/>
          </a:xfrm>
          <a:prstGeom prst="rect">
            <a:avLst/>
          </a:prstGeom>
        </p:spPr>
        <p:txBody>
          <a:bodyPr lIns="0" rIns="0" tIns="0" bIns="0"/>
          <a:p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402480" y="228600"/>
            <a:ext cx="11378880" cy="75852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body"/>
          </p:nvPr>
        </p:nvSpPr>
        <p:spPr>
          <a:xfrm>
            <a:off x="402480" y="1527120"/>
            <a:ext cx="5532840" cy="2180520"/>
          </a:xfrm>
          <a:prstGeom prst="rect">
            <a:avLst/>
          </a:prstGeom>
        </p:spPr>
        <p:txBody>
          <a:bodyPr lIns="0" rIns="0" tIns="0" bIns="0"/>
          <a:p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90" name="PlaceHolder 3"/>
          <p:cNvSpPr>
            <a:spLocks noGrp="1"/>
          </p:cNvSpPr>
          <p:nvPr>
            <p:ph type="body"/>
          </p:nvPr>
        </p:nvSpPr>
        <p:spPr>
          <a:xfrm>
            <a:off x="6212520" y="1527120"/>
            <a:ext cx="5532840" cy="2180520"/>
          </a:xfrm>
          <a:prstGeom prst="rect">
            <a:avLst/>
          </a:prstGeom>
        </p:spPr>
        <p:txBody>
          <a:bodyPr lIns="0" rIns="0" tIns="0" bIns="0"/>
          <a:p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91" name="PlaceHolder 4"/>
          <p:cNvSpPr>
            <a:spLocks noGrp="1"/>
          </p:cNvSpPr>
          <p:nvPr>
            <p:ph type="body"/>
          </p:nvPr>
        </p:nvSpPr>
        <p:spPr>
          <a:xfrm>
            <a:off x="402480" y="3915360"/>
            <a:ext cx="11338200" cy="2180520"/>
          </a:xfrm>
          <a:prstGeom prst="rect">
            <a:avLst/>
          </a:prstGeom>
        </p:spPr>
        <p:txBody>
          <a:bodyPr lIns="0" rIns="0" tIns="0" bIns="0"/>
          <a:p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02480" y="228600"/>
            <a:ext cx="11378880" cy="75852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02480" y="1527120"/>
            <a:ext cx="11338200" cy="2180520"/>
          </a:xfrm>
          <a:prstGeom prst="rect">
            <a:avLst/>
          </a:prstGeom>
        </p:spPr>
        <p:txBody>
          <a:bodyPr lIns="0" rIns="0" tIns="0" bIns="0"/>
          <a:p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02480" y="3915360"/>
            <a:ext cx="11338200" cy="2180520"/>
          </a:xfrm>
          <a:prstGeom prst="rect">
            <a:avLst/>
          </a:prstGeom>
        </p:spPr>
        <p:txBody>
          <a:bodyPr lIns="0" rIns="0" tIns="0" bIns="0"/>
          <a:p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402480" y="228600"/>
            <a:ext cx="11378880" cy="75852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 type="body"/>
          </p:nvPr>
        </p:nvSpPr>
        <p:spPr>
          <a:xfrm>
            <a:off x="402480" y="1527120"/>
            <a:ext cx="5532840" cy="2180520"/>
          </a:xfrm>
          <a:prstGeom prst="rect">
            <a:avLst/>
          </a:prstGeom>
        </p:spPr>
        <p:txBody>
          <a:bodyPr lIns="0" rIns="0" tIns="0" bIns="0"/>
          <a:p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97" name="PlaceHolder 3"/>
          <p:cNvSpPr>
            <a:spLocks noGrp="1"/>
          </p:cNvSpPr>
          <p:nvPr>
            <p:ph type="body"/>
          </p:nvPr>
        </p:nvSpPr>
        <p:spPr>
          <a:xfrm>
            <a:off x="6212520" y="1527120"/>
            <a:ext cx="5532840" cy="2180520"/>
          </a:xfrm>
          <a:prstGeom prst="rect">
            <a:avLst/>
          </a:prstGeom>
        </p:spPr>
        <p:txBody>
          <a:bodyPr lIns="0" rIns="0" tIns="0" bIns="0"/>
          <a:p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98" name="PlaceHolder 4"/>
          <p:cNvSpPr>
            <a:spLocks noGrp="1"/>
          </p:cNvSpPr>
          <p:nvPr>
            <p:ph type="body"/>
          </p:nvPr>
        </p:nvSpPr>
        <p:spPr>
          <a:xfrm>
            <a:off x="6212520" y="3915360"/>
            <a:ext cx="5532840" cy="2180520"/>
          </a:xfrm>
          <a:prstGeom prst="rect">
            <a:avLst/>
          </a:prstGeom>
        </p:spPr>
        <p:txBody>
          <a:bodyPr lIns="0" rIns="0" tIns="0" bIns="0"/>
          <a:p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99" name="PlaceHolder 5"/>
          <p:cNvSpPr>
            <a:spLocks noGrp="1"/>
          </p:cNvSpPr>
          <p:nvPr>
            <p:ph type="body"/>
          </p:nvPr>
        </p:nvSpPr>
        <p:spPr>
          <a:xfrm>
            <a:off x="402480" y="3915360"/>
            <a:ext cx="5532840" cy="2180520"/>
          </a:xfrm>
          <a:prstGeom prst="rect">
            <a:avLst/>
          </a:prstGeom>
        </p:spPr>
        <p:txBody>
          <a:bodyPr lIns="0" rIns="0" tIns="0" bIns="0"/>
          <a:p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02480" y="228600"/>
            <a:ext cx="11378880" cy="75852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02480" y="1527120"/>
            <a:ext cx="11338200" cy="4571640"/>
          </a:xfrm>
          <a:prstGeom prst="rect">
            <a:avLst/>
          </a:prstGeom>
        </p:spPr>
        <p:txBody>
          <a:bodyPr lIns="0" rIns="0" tIns="0" bIns="0"/>
          <a:p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02480" y="1527120"/>
            <a:ext cx="11338200" cy="4571640"/>
          </a:xfrm>
          <a:prstGeom prst="rect">
            <a:avLst/>
          </a:prstGeom>
        </p:spPr>
        <p:txBody>
          <a:bodyPr lIns="0" rIns="0" tIns="0" bIns="0"/>
          <a:p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pic>
        <p:nvPicPr>
          <p:cNvPr id="103" name="" descr=""/>
          <p:cNvPicPr/>
          <p:nvPr/>
        </p:nvPicPr>
        <p:blipFill>
          <a:blip r:embed="rId2"/>
          <a:stretch/>
        </p:blipFill>
        <p:spPr>
          <a:xfrm>
            <a:off x="3206520" y="1526760"/>
            <a:ext cx="5729760" cy="4571640"/>
          </a:xfrm>
          <a:prstGeom prst="rect">
            <a:avLst/>
          </a:prstGeom>
          <a:ln>
            <a:noFill/>
          </a:ln>
        </p:spPr>
      </p:pic>
      <p:pic>
        <p:nvPicPr>
          <p:cNvPr id="104" name="" descr=""/>
          <p:cNvPicPr/>
          <p:nvPr/>
        </p:nvPicPr>
        <p:blipFill>
          <a:blip r:embed="rId3"/>
          <a:stretch/>
        </p:blipFill>
        <p:spPr>
          <a:xfrm>
            <a:off x="3206520" y="1526760"/>
            <a:ext cx="5729760" cy="457164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402480" y="228600"/>
            <a:ext cx="11378880" cy="75852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 type="subTitle"/>
          </p:nvPr>
        </p:nvSpPr>
        <p:spPr>
          <a:xfrm>
            <a:off x="402480" y="1527120"/>
            <a:ext cx="11338200" cy="45716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402480" y="228600"/>
            <a:ext cx="11378880" cy="75852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133" name="PlaceHolder 2"/>
          <p:cNvSpPr>
            <a:spLocks noGrp="1"/>
          </p:cNvSpPr>
          <p:nvPr>
            <p:ph type="body"/>
          </p:nvPr>
        </p:nvSpPr>
        <p:spPr>
          <a:xfrm>
            <a:off x="402480" y="1527120"/>
            <a:ext cx="11338200" cy="4571640"/>
          </a:xfrm>
          <a:prstGeom prst="rect">
            <a:avLst/>
          </a:prstGeom>
        </p:spPr>
        <p:txBody>
          <a:bodyPr lIns="0" rIns="0" tIns="0" bIns="0"/>
          <a:p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title"/>
          </p:nvPr>
        </p:nvSpPr>
        <p:spPr>
          <a:xfrm>
            <a:off x="402480" y="228600"/>
            <a:ext cx="11378880" cy="75852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135" name="PlaceHolder 2"/>
          <p:cNvSpPr>
            <a:spLocks noGrp="1"/>
          </p:cNvSpPr>
          <p:nvPr>
            <p:ph type="body"/>
          </p:nvPr>
        </p:nvSpPr>
        <p:spPr>
          <a:xfrm>
            <a:off x="402480" y="1527120"/>
            <a:ext cx="5532840" cy="4571640"/>
          </a:xfrm>
          <a:prstGeom prst="rect">
            <a:avLst/>
          </a:prstGeom>
        </p:spPr>
        <p:txBody>
          <a:bodyPr lIns="0" rIns="0" tIns="0" bIns="0"/>
          <a:p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136" name="PlaceHolder 3"/>
          <p:cNvSpPr>
            <a:spLocks noGrp="1"/>
          </p:cNvSpPr>
          <p:nvPr>
            <p:ph type="body"/>
          </p:nvPr>
        </p:nvSpPr>
        <p:spPr>
          <a:xfrm>
            <a:off x="6212520" y="1527120"/>
            <a:ext cx="5532840" cy="4571640"/>
          </a:xfrm>
          <a:prstGeom prst="rect">
            <a:avLst/>
          </a:prstGeom>
        </p:spPr>
        <p:txBody>
          <a:bodyPr lIns="0" rIns="0" tIns="0" bIns="0"/>
          <a:p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402480" y="228600"/>
            <a:ext cx="11378880" cy="75852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/>
          </p:cNvSpPr>
          <p:nvPr>
            <p:ph type="subTitle"/>
          </p:nvPr>
        </p:nvSpPr>
        <p:spPr>
          <a:xfrm>
            <a:off x="402480" y="228600"/>
            <a:ext cx="11378880" cy="35172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title"/>
          </p:nvPr>
        </p:nvSpPr>
        <p:spPr>
          <a:xfrm>
            <a:off x="402480" y="228600"/>
            <a:ext cx="11378880" cy="75852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140" name="PlaceHolder 2"/>
          <p:cNvSpPr>
            <a:spLocks noGrp="1"/>
          </p:cNvSpPr>
          <p:nvPr>
            <p:ph type="body"/>
          </p:nvPr>
        </p:nvSpPr>
        <p:spPr>
          <a:xfrm>
            <a:off x="402480" y="1527120"/>
            <a:ext cx="5532840" cy="2180520"/>
          </a:xfrm>
          <a:prstGeom prst="rect">
            <a:avLst/>
          </a:prstGeom>
        </p:spPr>
        <p:txBody>
          <a:bodyPr lIns="0" rIns="0" tIns="0" bIns="0"/>
          <a:p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141" name="PlaceHolder 3"/>
          <p:cNvSpPr>
            <a:spLocks noGrp="1"/>
          </p:cNvSpPr>
          <p:nvPr>
            <p:ph type="body"/>
          </p:nvPr>
        </p:nvSpPr>
        <p:spPr>
          <a:xfrm>
            <a:off x="402480" y="3915360"/>
            <a:ext cx="5532840" cy="2180520"/>
          </a:xfrm>
          <a:prstGeom prst="rect">
            <a:avLst/>
          </a:prstGeom>
        </p:spPr>
        <p:txBody>
          <a:bodyPr lIns="0" rIns="0" tIns="0" bIns="0"/>
          <a:p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142" name="PlaceHolder 4"/>
          <p:cNvSpPr>
            <a:spLocks noGrp="1"/>
          </p:cNvSpPr>
          <p:nvPr>
            <p:ph type="body"/>
          </p:nvPr>
        </p:nvSpPr>
        <p:spPr>
          <a:xfrm>
            <a:off x="6212520" y="1527120"/>
            <a:ext cx="5532840" cy="4571640"/>
          </a:xfrm>
          <a:prstGeom prst="rect">
            <a:avLst/>
          </a:prstGeom>
        </p:spPr>
        <p:txBody>
          <a:bodyPr lIns="0" rIns="0" tIns="0" bIns="0"/>
          <a:p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PlaceHolder 1"/>
          <p:cNvSpPr>
            <a:spLocks noGrp="1"/>
          </p:cNvSpPr>
          <p:nvPr>
            <p:ph type="title"/>
          </p:nvPr>
        </p:nvSpPr>
        <p:spPr>
          <a:xfrm>
            <a:off x="402480" y="228600"/>
            <a:ext cx="11378880" cy="75852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144" name="PlaceHolder 2"/>
          <p:cNvSpPr>
            <a:spLocks noGrp="1"/>
          </p:cNvSpPr>
          <p:nvPr>
            <p:ph type="body"/>
          </p:nvPr>
        </p:nvSpPr>
        <p:spPr>
          <a:xfrm>
            <a:off x="402480" y="1527120"/>
            <a:ext cx="5532840" cy="4571640"/>
          </a:xfrm>
          <a:prstGeom prst="rect">
            <a:avLst/>
          </a:prstGeom>
        </p:spPr>
        <p:txBody>
          <a:bodyPr lIns="0" rIns="0" tIns="0" bIns="0"/>
          <a:p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145" name="PlaceHolder 3"/>
          <p:cNvSpPr>
            <a:spLocks noGrp="1"/>
          </p:cNvSpPr>
          <p:nvPr>
            <p:ph type="body"/>
          </p:nvPr>
        </p:nvSpPr>
        <p:spPr>
          <a:xfrm>
            <a:off x="6212520" y="1527120"/>
            <a:ext cx="5532840" cy="2180520"/>
          </a:xfrm>
          <a:prstGeom prst="rect">
            <a:avLst/>
          </a:prstGeom>
        </p:spPr>
        <p:txBody>
          <a:bodyPr lIns="0" rIns="0" tIns="0" bIns="0"/>
          <a:p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146" name="PlaceHolder 4"/>
          <p:cNvSpPr>
            <a:spLocks noGrp="1"/>
          </p:cNvSpPr>
          <p:nvPr>
            <p:ph type="body"/>
          </p:nvPr>
        </p:nvSpPr>
        <p:spPr>
          <a:xfrm>
            <a:off x="6212520" y="3915360"/>
            <a:ext cx="5532840" cy="2180520"/>
          </a:xfrm>
          <a:prstGeom prst="rect">
            <a:avLst/>
          </a:prstGeom>
        </p:spPr>
        <p:txBody>
          <a:bodyPr lIns="0" rIns="0" tIns="0" bIns="0"/>
          <a:p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PlaceHolder 1"/>
          <p:cNvSpPr>
            <a:spLocks noGrp="1"/>
          </p:cNvSpPr>
          <p:nvPr>
            <p:ph type="title"/>
          </p:nvPr>
        </p:nvSpPr>
        <p:spPr>
          <a:xfrm>
            <a:off x="402480" y="228600"/>
            <a:ext cx="11378880" cy="75852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148" name="PlaceHolder 2"/>
          <p:cNvSpPr>
            <a:spLocks noGrp="1"/>
          </p:cNvSpPr>
          <p:nvPr>
            <p:ph type="body"/>
          </p:nvPr>
        </p:nvSpPr>
        <p:spPr>
          <a:xfrm>
            <a:off x="402480" y="1527120"/>
            <a:ext cx="5532840" cy="2180520"/>
          </a:xfrm>
          <a:prstGeom prst="rect">
            <a:avLst/>
          </a:prstGeom>
        </p:spPr>
        <p:txBody>
          <a:bodyPr lIns="0" rIns="0" tIns="0" bIns="0"/>
          <a:p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149" name="PlaceHolder 3"/>
          <p:cNvSpPr>
            <a:spLocks noGrp="1"/>
          </p:cNvSpPr>
          <p:nvPr>
            <p:ph type="body"/>
          </p:nvPr>
        </p:nvSpPr>
        <p:spPr>
          <a:xfrm>
            <a:off x="6212520" y="1527120"/>
            <a:ext cx="5532840" cy="2180520"/>
          </a:xfrm>
          <a:prstGeom prst="rect">
            <a:avLst/>
          </a:prstGeom>
        </p:spPr>
        <p:txBody>
          <a:bodyPr lIns="0" rIns="0" tIns="0" bIns="0"/>
          <a:p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150" name="PlaceHolder 4"/>
          <p:cNvSpPr>
            <a:spLocks noGrp="1"/>
          </p:cNvSpPr>
          <p:nvPr>
            <p:ph type="body"/>
          </p:nvPr>
        </p:nvSpPr>
        <p:spPr>
          <a:xfrm>
            <a:off x="402480" y="3915360"/>
            <a:ext cx="11338200" cy="2180520"/>
          </a:xfrm>
          <a:prstGeom prst="rect">
            <a:avLst/>
          </a:prstGeom>
        </p:spPr>
        <p:txBody>
          <a:bodyPr lIns="0" rIns="0" tIns="0" bIns="0"/>
          <a:p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PlaceHolder 1"/>
          <p:cNvSpPr>
            <a:spLocks noGrp="1"/>
          </p:cNvSpPr>
          <p:nvPr>
            <p:ph type="title"/>
          </p:nvPr>
        </p:nvSpPr>
        <p:spPr>
          <a:xfrm>
            <a:off x="402480" y="228600"/>
            <a:ext cx="11378880" cy="75852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152" name="PlaceHolder 2"/>
          <p:cNvSpPr>
            <a:spLocks noGrp="1"/>
          </p:cNvSpPr>
          <p:nvPr>
            <p:ph type="body"/>
          </p:nvPr>
        </p:nvSpPr>
        <p:spPr>
          <a:xfrm>
            <a:off x="402480" y="1527120"/>
            <a:ext cx="11338200" cy="2180520"/>
          </a:xfrm>
          <a:prstGeom prst="rect">
            <a:avLst/>
          </a:prstGeom>
        </p:spPr>
        <p:txBody>
          <a:bodyPr lIns="0" rIns="0" tIns="0" bIns="0"/>
          <a:p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153" name="PlaceHolder 3"/>
          <p:cNvSpPr>
            <a:spLocks noGrp="1"/>
          </p:cNvSpPr>
          <p:nvPr>
            <p:ph type="body"/>
          </p:nvPr>
        </p:nvSpPr>
        <p:spPr>
          <a:xfrm>
            <a:off x="402480" y="3915360"/>
            <a:ext cx="11338200" cy="2180520"/>
          </a:xfrm>
          <a:prstGeom prst="rect">
            <a:avLst/>
          </a:prstGeom>
        </p:spPr>
        <p:txBody>
          <a:bodyPr lIns="0" rIns="0" tIns="0" bIns="0"/>
          <a:p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402480" y="228600"/>
            <a:ext cx="11378880" cy="75852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402480" y="1527120"/>
            <a:ext cx="5532840" cy="2180520"/>
          </a:xfrm>
          <a:prstGeom prst="rect">
            <a:avLst/>
          </a:prstGeom>
        </p:spPr>
        <p:txBody>
          <a:bodyPr lIns="0" rIns="0" tIns="0" bIns="0"/>
          <a:p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156" name="PlaceHolder 3"/>
          <p:cNvSpPr>
            <a:spLocks noGrp="1"/>
          </p:cNvSpPr>
          <p:nvPr>
            <p:ph type="body"/>
          </p:nvPr>
        </p:nvSpPr>
        <p:spPr>
          <a:xfrm>
            <a:off x="6212520" y="1527120"/>
            <a:ext cx="5532840" cy="2180520"/>
          </a:xfrm>
          <a:prstGeom prst="rect">
            <a:avLst/>
          </a:prstGeom>
        </p:spPr>
        <p:txBody>
          <a:bodyPr lIns="0" rIns="0" tIns="0" bIns="0"/>
          <a:p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157" name="PlaceHolder 4"/>
          <p:cNvSpPr>
            <a:spLocks noGrp="1"/>
          </p:cNvSpPr>
          <p:nvPr>
            <p:ph type="body"/>
          </p:nvPr>
        </p:nvSpPr>
        <p:spPr>
          <a:xfrm>
            <a:off x="6212520" y="3915360"/>
            <a:ext cx="5532840" cy="2180520"/>
          </a:xfrm>
          <a:prstGeom prst="rect">
            <a:avLst/>
          </a:prstGeom>
        </p:spPr>
        <p:txBody>
          <a:bodyPr lIns="0" rIns="0" tIns="0" bIns="0"/>
          <a:p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158" name="PlaceHolder 5"/>
          <p:cNvSpPr>
            <a:spLocks noGrp="1"/>
          </p:cNvSpPr>
          <p:nvPr>
            <p:ph type="body"/>
          </p:nvPr>
        </p:nvSpPr>
        <p:spPr>
          <a:xfrm>
            <a:off x="402480" y="3915360"/>
            <a:ext cx="5532840" cy="2180520"/>
          </a:xfrm>
          <a:prstGeom prst="rect">
            <a:avLst/>
          </a:prstGeom>
        </p:spPr>
        <p:txBody>
          <a:bodyPr lIns="0" rIns="0" tIns="0" bIns="0"/>
          <a:p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laceHolder 1"/>
          <p:cNvSpPr>
            <a:spLocks noGrp="1"/>
          </p:cNvSpPr>
          <p:nvPr>
            <p:ph type="title"/>
          </p:nvPr>
        </p:nvSpPr>
        <p:spPr>
          <a:xfrm>
            <a:off x="402480" y="228600"/>
            <a:ext cx="11378880" cy="75852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160" name="PlaceHolder 2"/>
          <p:cNvSpPr>
            <a:spLocks noGrp="1"/>
          </p:cNvSpPr>
          <p:nvPr>
            <p:ph type="body"/>
          </p:nvPr>
        </p:nvSpPr>
        <p:spPr>
          <a:xfrm>
            <a:off x="402480" y="1527120"/>
            <a:ext cx="11338200" cy="4571640"/>
          </a:xfrm>
          <a:prstGeom prst="rect">
            <a:avLst/>
          </a:prstGeom>
        </p:spPr>
        <p:txBody>
          <a:bodyPr lIns="0" rIns="0" tIns="0" bIns="0"/>
          <a:p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161" name="PlaceHolder 3"/>
          <p:cNvSpPr>
            <a:spLocks noGrp="1"/>
          </p:cNvSpPr>
          <p:nvPr>
            <p:ph type="body"/>
          </p:nvPr>
        </p:nvSpPr>
        <p:spPr>
          <a:xfrm>
            <a:off x="402480" y="1527120"/>
            <a:ext cx="11338200" cy="4571640"/>
          </a:xfrm>
          <a:prstGeom prst="rect">
            <a:avLst/>
          </a:prstGeom>
        </p:spPr>
        <p:txBody>
          <a:bodyPr lIns="0" rIns="0" tIns="0" bIns="0"/>
          <a:p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pic>
        <p:nvPicPr>
          <p:cNvPr id="162" name="" descr=""/>
          <p:cNvPicPr/>
          <p:nvPr/>
        </p:nvPicPr>
        <p:blipFill>
          <a:blip r:embed="rId2"/>
          <a:stretch/>
        </p:blipFill>
        <p:spPr>
          <a:xfrm>
            <a:off x="3206520" y="1526760"/>
            <a:ext cx="5729760" cy="4571640"/>
          </a:xfrm>
          <a:prstGeom prst="rect">
            <a:avLst/>
          </a:prstGeom>
          <a:ln>
            <a:noFill/>
          </a:ln>
        </p:spPr>
      </p:pic>
      <p:pic>
        <p:nvPicPr>
          <p:cNvPr id="163" name="" descr=""/>
          <p:cNvPicPr/>
          <p:nvPr/>
        </p:nvPicPr>
        <p:blipFill>
          <a:blip r:embed="rId3"/>
          <a:stretch/>
        </p:blipFill>
        <p:spPr>
          <a:xfrm>
            <a:off x="3206520" y="1526760"/>
            <a:ext cx="5729760" cy="457164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PlaceHolder 1"/>
          <p:cNvSpPr>
            <a:spLocks noGrp="1"/>
          </p:cNvSpPr>
          <p:nvPr>
            <p:ph type="title"/>
          </p:nvPr>
        </p:nvSpPr>
        <p:spPr>
          <a:xfrm>
            <a:off x="402480" y="228600"/>
            <a:ext cx="11378880" cy="75852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185" name="PlaceHolder 2"/>
          <p:cNvSpPr>
            <a:spLocks noGrp="1"/>
          </p:cNvSpPr>
          <p:nvPr>
            <p:ph type="subTitle"/>
          </p:nvPr>
        </p:nvSpPr>
        <p:spPr>
          <a:xfrm>
            <a:off x="402480" y="1527120"/>
            <a:ext cx="11338200" cy="45716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PlaceHolder 1"/>
          <p:cNvSpPr>
            <a:spLocks noGrp="1"/>
          </p:cNvSpPr>
          <p:nvPr>
            <p:ph type="title"/>
          </p:nvPr>
        </p:nvSpPr>
        <p:spPr>
          <a:xfrm>
            <a:off x="402480" y="228600"/>
            <a:ext cx="11378880" cy="75852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187" name="PlaceHolder 2"/>
          <p:cNvSpPr>
            <a:spLocks noGrp="1"/>
          </p:cNvSpPr>
          <p:nvPr>
            <p:ph type="body"/>
          </p:nvPr>
        </p:nvSpPr>
        <p:spPr>
          <a:xfrm>
            <a:off x="402480" y="1527120"/>
            <a:ext cx="11338200" cy="4571640"/>
          </a:xfrm>
          <a:prstGeom prst="rect">
            <a:avLst/>
          </a:prstGeom>
        </p:spPr>
        <p:txBody>
          <a:bodyPr lIns="0" rIns="0" tIns="0" bIns="0"/>
          <a:p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PlaceHolder 1"/>
          <p:cNvSpPr>
            <a:spLocks noGrp="1"/>
          </p:cNvSpPr>
          <p:nvPr>
            <p:ph type="title"/>
          </p:nvPr>
        </p:nvSpPr>
        <p:spPr>
          <a:xfrm>
            <a:off x="402480" y="228600"/>
            <a:ext cx="11378880" cy="75852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189" name="PlaceHolder 2"/>
          <p:cNvSpPr>
            <a:spLocks noGrp="1"/>
          </p:cNvSpPr>
          <p:nvPr>
            <p:ph type="body"/>
          </p:nvPr>
        </p:nvSpPr>
        <p:spPr>
          <a:xfrm>
            <a:off x="402480" y="1527120"/>
            <a:ext cx="5532840" cy="4571640"/>
          </a:xfrm>
          <a:prstGeom prst="rect">
            <a:avLst/>
          </a:prstGeom>
        </p:spPr>
        <p:txBody>
          <a:bodyPr lIns="0" rIns="0" tIns="0" bIns="0"/>
          <a:p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190" name="PlaceHolder 3"/>
          <p:cNvSpPr>
            <a:spLocks noGrp="1"/>
          </p:cNvSpPr>
          <p:nvPr>
            <p:ph type="body"/>
          </p:nvPr>
        </p:nvSpPr>
        <p:spPr>
          <a:xfrm>
            <a:off x="6212520" y="1527120"/>
            <a:ext cx="5532840" cy="4571640"/>
          </a:xfrm>
          <a:prstGeom prst="rect">
            <a:avLst/>
          </a:prstGeom>
        </p:spPr>
        <p:txBody>
          <a:bodyPr lIns="0" rIns="0" tIns="0" bIns="0"/>
          <a:p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PlaceHolder 1"/>
          <p:cNvSpPr>
            <a:spLocks noGrp="1"/>
          </p:cNvSpPr>
          <p:nvPr>
            <p:ph type="title"/>
          </p:nvPr>
        </p:nvSpPr>
        <p:spPr>
          <a:xfrm>
            <a:off x="402480" y="228600"/>
            <a:ext cx="11378880" cy="75852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PlaceHolder 1"/>
          <p:cNvSpPr>
            <a:spLocks noGrp="1"/>
          </p:cNvSpPr>
          <p:nvPr>
            <p:ph type="subTitle"/>
          </p:nvPr>
        </p:nvSpPr>
        <p:spPr>
          <a:xfrm>
            <a:off x="402480" y="228600"/>
            <a:ext cx="11378880" cy="35172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PlaceHolder 1"/>
          <p:cNvSpPr>
            <a:spLocks noGrp="1"/>
          </p:cNvSpPr>
          <p:nvPr>
            <p:ph type="title"/>
          </p:nvPr>
        </p:nvSpPr>
        <p:spPr>
          <a:xfrm>
            <a:off x="402480" y="228600"/>
            <a:ext cx="11378880" cy="75852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194" name="PlaceHolder 2"/>
          <p:cNvSpPr>
            <a:spLocks noGrp="1"/>
          </p:cNvSpPr>
          <p:nvPr>
            <p:ph type="body"/>
          </p:nvPr>
        </p:nvSpPr>
        <p:spPr>
          <a:xfrm>
            <a:off x="402480" y="1527120"/>
            <a:ext cx="5532840" cy="2180520"/>
          </a:xfrm>
          <a:prstGeom prst="rect">
            <a:avLst/>
          </a:prstGeom>
        </p:spPr>
        <p:txBody>
          <a:bodyPr lIns="0" rIns="0" tIns="0" bIns="0"/>
          <a:p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195" name="PlaceHolder 3"/>
          <p:cNvSpPr>
            <a:spLocks noGrp="1"/>
          </p:cNvSpPr>
          <p:nvPr>
            <p:ph type="body"/>
          </p:nvPr>
        </p:nvSpPr>
        <p:spPr>
          <a:xfrm>
            <a:off x="402480" y="3915360"/>
            <a:ext cx="5532840" cy="2180520"/>
          </a:xfrm>
          <a:prstGeom prst="rect">
            <a:avLst/>
          </a:prstGeom>
        </p:spPr>
        <p:txBody>
          <a:bodyPr lIns="0" rIns="0" tIns="0" bIns="0"/>
          <a:p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196" name="PlaceHolder 4"/>
          <p:cNvSpPr>
            <a:spLocks noGrp="1"/>
          </p:cNvSpPr>
          <p:nvPr>
            <p:ph type="body"/>
          </p:nvPr>
        </p:nvSpPr>
        <p:spPr>
          <a:xfrm>
            <a:off x="6212520" y="1527120"/>
            <a:ext cx="5532840" cy="4571640"/>
          </a:xfrm>
          <a:prstGeom prst="rect">
            <a:avLst/>
          </a:prstGeom>
        </p:spPr>
        <p:txBody>
          <a:bodyPr lIns="0" rIns="0" tIns="0" bIns="0"/>
          <a:p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PlaceHolder 1"/>
          <p:cNvSpPr>
            <a:spLocks noGrp="1"/>
          </p:cNvSpPr>
          <p:nvPr>
            <p:ph type="title"/>
          </p:nvPr>
        </p:nvSpPr>
        <p:spPr>
          <a:xfrm>
            <a:off x="402480" y="228600"/>
            <a:ext cx="11378880" cy="75852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198" name="PlaceHolder 2"/>
          <p:cNvSpPr>
            <a:spLocks noGrp="1"/>
          </p:cNvSpPr>
          <p:nvPr>
            <p:ph type="body"/>
          </p:nvPr>
        </p:nvSpPr>
        <p:spPr>
          <a:xfrm>
            <a:off x="402480" y="1527120"/>
            <a:ext cx="5532840" cy="4571640"/>
          </a:xfrm>
          <a:prstGeom prst="rect">
            <a:avLst/>
          </a:prstGeom>
        </p:spPr>
        <p:txBody>
          <a:bodyPr lIns="0" rIns="0" tIns="0" bIns="0"/>
          <a:p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199" name="PlaceHolder 3"/>
          <p:cNvSpPr>
            <a:spLocks noGrp="1"/>
          </p:cNvSpPr>
          <p:nvPr>
            <p:ph type="body"/>
          </p:nvPr>
        </p:nvSpPr>
        <p:spPr>
          <a:xfrm>
            <a:off x="6212520" y="1527120"/>
            <a:ext cx="5532840" cy="2180520"/>
          </a:xfrm>
          <a:prstGeom prst="rect">
            <a:avLst/>
          </a:prstGeom>
        </p:spPr>
        <p:txBody>
          <a:bodyPr lIns="0" rIns="0" tIns="0" bIns="0"/>
          <a:p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200" name="PlaceHolder 4"/>
          <p:cNvSpPr>
            <a:spLocks noGrp="1"/>
          </p:cNvSpPr>
          <p:nvPr>
            <p:ph type="body"/>
          </p:nvPr>
        </p:nvSpPr>
        <p:spPr>
          <a:xfrm>
            <a:off x="6212520" y="3915360"/>
            <a:ext cx="5532840" cy="2180520"/>
          </a:xfrm>
          <a:prstGeom prst="rect">
            <a:avLst/>
          </a:prstGeom>
        </p:spPr>
        <p:txBody>
          <a:bodyPr lIns="0" rIns="0" tIns="0" bIns="0"/>
          <a:p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PlaceHolder 1"/>
          <p:cNvSpPr>
            <a:spLocks noGrp="1"/>
          </p:cNvSpPr>
          <p:nvPr>
            <p:ph type="title"/>
          </p:nvPr>
        </p:nvSpPr>
        <p:spPr>
          <a:xfrm>
            <a:off x="402480" y="228600"/>
            <a:ext cx="11378880" cy="75852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202" name="PlaceHolder 2"/>
          <p:cNvSpPr>
            <a:spLocks noGrp="1"/>
          </p:cNvSpPr>
          <p:nvPr>
            <p:ph type="body"/>
          </p:nvPr>
        </p:nvSpPr>
        <p:spPr>
          <a:xfrm>
            <a:off x="402480" y="1527120"/>
            <a:ext cx="5532840" cy="2180520"/>
          </a:xfrm>
          <a:prstGeom prst="rect">
            <a:avLst/>
          </a:prstGeom>
        </p:spPr>
        <p:txBody>
          <a:bodyPr lIns="0" rIns="0" tIns="0" bIns="0"/>
          <a:p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203" name="PlaceHolder 3"/>
          <p:cNvSpPr>
            <a:spLocks noGrp="1"/>
          </p:cNvSpPr>
          <p:nvPr>
            <p:ph type="body"/>
          </p:nvPr>
        </p:nvSpPr>
        <p:spPr>
          <a:xfrm>
            <a:off x="6212520" y="1527120"/>
            <a:ext cx="5532840" cy="2180520"/>
          </a:xfrm>
          <a:prstGeom prst="rect">
            <a:avLst/>
          </a:prstGeom>
        </p:spPr>
        <p:txBody>
          <a:bodyPr lIns="0" rIns="0" tIns="0" bIns="0"/>
          <a:p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204" name="PlaceHolder 4"/>
          <p:cNvSpPr>
            <a:spLocks noGrp="1"/>
          </p:cNvSpPr>
          <p:nvPr>
            <p:ph type="body"/>
          </p:nvPr>
        </p:nvSpPr>
        <p:spPr>
          <a:xfrm>
            <a:off x="402480" y="3915360"/>
            <a:ext cx="11338200" cy="2180520"/>
          </a:xfrm>
          <a:prstGeom prst="rect">
            <a:avLst/>
          </a:prstGeom>
        </p:spPr>
        <p:txBody>
          <a:bodyPr lIns="0" rIns="0" tIns="0" bIns="0"/>
          <a:p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402480" y="228600"/>
            <a:ext cx="11378880" cy="75852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402480" y="1527120"/>
            <a:ext cx="11338200" cy="2180520"/>
          </a:xfrm>
          <a:prstGeom prst="rect">
            <a:avLst/>
          </a:prstGeom>
        </p:spPr>
        <p:txBody>
          <a:bodyPr lIns="0" rIns="0" tIns="0" bIns="0"/>
          <a:p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207" name="PlaceHolder 3"/>
          <p:cNvSpPr>
            <a:spLocks noGrp="1"/>
          </p:cNvSpPr>
          <p:nvPr>
            <p:ph type="body"/>
          </p:nvPr>
        </p:nvSpPr>
        <p:spPr>
          <a:xfrm>
            <a:off x="402480" y="3915360"/>
            <a:ext cx="11338200" cy="2180520"/>
          </a:xfrm>
          <a:prstGeom prst="rect">
            <a:avLst/>
          </a:prstGeom>
        </p:spPr>
        <p:txBody>
          <a:bodyPr lIns="0" rIns="0" tIns="0" bIns="0"/>
          <a:p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PlaceHolder 1"/>
          <p:cNvSpPr>
            <a:spLocks noGrp="1"/>
          </p:cNvSpPr>
          <p:nvPr>
            <p:ph type="title"/>
          </p:nvPr>
        </p:nvSpPr>
        <p:spPr>
          <a:xfrm>
            <a:off x="402480" y="228600"/>
            <a:ext cx="11378880" cy="75852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209" name="PlaceHolder 2"/>
          <p:cNvSpPr>
            <a:spLocks noGrp="1"/>
          </p:cNvSpPr>
          <p:nvPr>
            <p:ph type="body"/>
          </p:nvPr>
        </p:nvSpPr>
        <p:spPr>
          <a:xfrm>
            <a:off x="402480" y="1527120"/>
            <a:ext cx="5532840" cy="2180520"/>
          </a:xfrm>
          <a:prstGeom prst="rect">
            <a:avLst/>
          </a:prstGeom>
        </p:spPr>
        <p:txBody>
          <a:bodyPr lIns="0" rIns="0" tIns="0" bIns="0"/>
          <a:p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210" name="PlaceHolder 3"/>
          <p:cNvSpPr>
            <a:spLocks noGrp="1"/>
          </p:cNvSpPr>
          <p:nvPr>
            <p:ph type="body"/>
          </p:nvPr>
        </p:nvSpPr>
        <p:spPr>
          <a:xfrm>
            <a:off x="6212520" y="1527120"/>
            <a:ext cx="5532840" cy="2180520"/>
          </a:xfrm>
          <a:prstGeom prst="rect">
            <a:avLst/>
          </a:prstGeom>
        </p:spPr>
        <p:txBody>
          <a:bodyPr lIns="0" rIns="0" tIns="0" bIns="0"/>
          <a:p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211" name="PlaceHolder 4"/>
          <p:cNvSpPr>
            <a:spLocks noGrp="1"/>
          </p:cNvSpPr>
          <p:nvPr>
            <p:ph type="body"/>
          </p:nvPr>
        </p:nvSpPr>
        <p:spPr>
          <a:xfrm>
            <a:off x="6212520" y="3915360"/>
            <a:ext cx="5532840" cy="2180520"/>
          </a:xfrm>
          <a:prstGeom prst="rect">
            <a:avLst/>
          </a:prstGeom>
        </p:spPr>
        <p:txBody>
          <a:bodyPr lIns="0" rIns="0" tIns="0" bIns="0"/>
          <a:p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212" name="PlaceHolder 5"/>
          <p:cNvSpPr>
            <a:spLocks noGrp="1"/>
          </p:cNvSpPr>
          <p:nvPr>
            <p:ph type="body"/>
          </p:nvPr>
        </p:nvSpPr>
        <p:spPr>
          <a:xfrm>
            <a:off x="402480" y="3915360"/>
            <a:ext cx="5532840" cy="2180520"/>
          </a:xfrm>
          <a:prstGeom prst="rect">
            <a:avLst/>
          </a:prstGeom>
        </p:spPr>
        <p:txBody>
          <a:bodyPr lIns="0" rIns="0" tIns="0" bIns="0"/>
          <a:p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402480" y="228600"/>
            <a:ext cx="11378880" cy="75852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402480" y="1527120"/>
            <a:ext cx="11338200" cy="4571640"/>
          </a:xfrm>
          <a:prstGeom prst="rect">
            <a:avLst/>
          </a:prstGeom>
        </p:spPr>
        <p:txBody>
          <a:bodyPr lIns="0" rIns="0" tIns="0" bIns="0"/>
          <a:p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body"/>
          </p:nvPr>
        </p:nvSpPr>
        <p:spPr>
          <a:xfrm>
            <a:off x="402480" y="1527120"/>
            <a:ext cx="11338200" cy="4571640"/>
          </a:xfrm>
          <a:prstGeom prst="rect">
            <a:avLst/>
          </a:prstGeom>
        </p:spPr>
        <p:txBody>
          <a:bodyPr lIns="0" rIns="0" tIns="0" bIns="0"/>
          <a:p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pic>
        <p:nvPicPr>
          <p:cNvPr id="216" name="" descr=""/>
          <p:cNvPicPr/>
          <p:nvPr/>
        </p:nvPicPr>
        <p:blipFill>
          <a:blip r:embed="rId2"/>
          <a:stretch/>
        </p:blipFill>
        <p:spPr>
          <a:xfrm>
            <a:off x="3206520" y="1526760"/>
            <a:ext cx="5729760" cy="4571640"/>
          </a:xfrm>
          <a:prstGeom prst="rect">
            <a:avLst/>
          </a:prstGeom>
          <a:ln>
            <a:noFill/>
          </a:ln>
        </p:spPr>
      </p:pic>
      <p:pic>
        <p:nvPicPr>
          <p:cNvPr id="217" name="" descr=""/>
          <p:cNvPicPr/>
          <p:nvPr/>
        </p:nvPicPr>
        <p:blipFill>
          <a:blip r:embed="rId3"/>
          <a:stretch/>
        </p:blipFill>
        <p:spPr>
          <a:xfrm>
            <a:off x="3206520" y="1526760"/>
            <a:ext cx="5729760" cy="4571640"/>
          </a:xfrm>
          <a:prstGeom prst="rect">
            <a:avLst/>
          </a:prstGeom>
          <a:ln>
            <a:noFill/>
          </a:ln>
        </p:spPr>
      </p:pic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9.xml"/><Relationship Id="rId5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2.xml"/><Relationship Id="rId8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48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c5d1d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 hidden="1"/>
          <p:cNvSpPr/>
          <p:nvPr/>
        </p:nvSpPr>
        <p:spPr>
          <a:xfrm>
            <a:off x="0" y="6705720"/>
            <a:ext cx="12191760" cy="15192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CustomShape 2" hidden="1"/>
          <p:cNvSpPr/>
          <p:nvPr/>
        </p:nvSpPr>
        <p:spPr>
          <a:xfrm>
            <a:off x="0" y="0"/>
            <a:ext cx="12191760" cy="139284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CustomShape 3" hidden="1"/>
          <p:cNvSpPr/>
          <p:nvPr/>
        </p:nvSpPr>
        <p:spPr>
          <a:xfrm>
            <a:off x="0" y="0"/>
            <a:ext cx="202680" cy="685764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CustomShape 4" hidden="1"/>
          <p:cNvSpPr/>
          <p:nvPr/>
        </p:nvSpPr>
        <p:spPr>
          <a:xfrm>
            <a:off x="11988720" y="0"/>
            <a:ext cx="202680" cy="685764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" name="CustomShape 5" hidden="1"/>
          <p:cNvSpPr/>
          <p:nvPr/>
        </p:nvSpPr>
        <p:spPr>
          <a:xfrm>
            <a:off x="199080" y="6388560"/>
            <a:ext cx="11777040" cy="309240"/>
          </a:xfrm>
          <a:prstGeom prst="rect">
            <a:avLst/>
          </a:prstGeom>
          <a:solidFill>
            <a:schemeClr val="accent3"/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" name="CustomShape 6" hidden="1"/>
          <p:cNvSpPr/>
          <p:nvPr/>
        </p:nvSpPr>
        <p:spPr>
          <a:xfrm>
            <a:off x="203040" y="155520"/>
            <a:ext cx="11777040" cy="6546600"/>
          </a:xfrm>
          <a:prstGeom prst="rect">
            <a:avLst/>
          </a:prstGeom>
          <a:noFill/>
          <a:ln w="9360">
            <a:solidFill>
              <a:schemeClr val="accent3">
                <a:shade val="75000"/>
              </a:schemeClr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6" name="Line 7"/>
          <p:cNvSpPr/>
          <p:nvPr/>
        </p:nvSpPr>
        <p:spPr>
          <a:xfrm>
            <a:off x="203040" y="1276560"/>
            <a:ext cx="11777400" cy="360"/>
          </a:xfrm>
          <a:prstGeom prst="line">
            <a:avLst/>
          </a:prstGeom>
          <a:ln w="9360">
            <a:solidFill>
              <a:schemeClr val="accent3">
                <a:shade val="75000"/>
              </a:schemeClr>
            </a:solidFill>
            <a:custDash>
              <a:ds d="400000" sp="100000"/>
            </a:custDash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" name="CustomShape 8" hidden="1"/>
          <p:cNvSpPr/>
          <p:nvPr/>
        </p:nvSpPr>
        <p:spPr>
          <a:xfrm>
            <a:off x="5689440" y="956160"/>
            <a:ext cx="812520" cy="609120"/>
          </a:xfrm>
          <a:prstGeom prst="ellipse">
            <a:avLst/>
          </a:prstGeom>
          <a:solidFill>
            <a:srgbClr val="ffffff"/>
          </a:solidFill>
          <a:ln w="15840">
            <a:noFill/>
          </a:ln>
          <a:effectLst>
            <a:outerShdw blurRad="50800" dir="5400000" dist="2540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8" name="CustomShape 9" hidden="1"/>
          <p:cNvSpPr/>
          <p:nvPr/>
        </p:nvSpPr>
        <p:spPr>
          <a:xfrm>
            <a:off x="5815440" y="1050480"/>
            <a:ext cx="560520" cy="420120"/>
          </a:xfrm>
          <a:prstGeom prst="ellipse">
            <a:avLst/>
          </a:prstGeom>
          <a:solidFill>
            <a:srgbClr val="ffffff"/>
          </a:solidFill>
          <a:ln w="50760">
            <a:solidFill>
              <a:schemeClr val="accent3">
                <a:shade val="75000"/>
              </a:schemeClr>
            </a:solidFill>
            <a:round/>
          </a:ln>
          <a:effectLst>
            <a:outerShdw blurRad="50800" dir="5400000" dist="2540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9" name="CustomShape 10"/>
          <p:cNvSpPr/>
          <p:nvPr/>
        </p:nvSpPr>
        <p:spPr>
          <a:xfrm>
            <a:off x="0" y="6705720"/>
            <a:ext cx="12191760" cy="15192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0" name="CustomShape 11"/>
          <p:cNvSpPr/>
          <p:nvPr/>
        </p:nvSpPr>
        <p:spPr>
          <a:xfrm>
            <a:off x="11988720" y="2880"/>
            <a:ext cx="202680" cy="685764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1" name="CustomShape 12"/>
          <p:cNvSpPr/>
          <p:nvPr/>
        </p:nvSpPr>
        <p:spPr>
          <a:xfrm>
            <a:off x="0" y="0"/>
            <a:ext cx="202680" cy="685764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2" name="CustomShape 13"/>
          <p:cNvSpPr/>
          <p:nvPr/>
        </p:nvSpPr>
        <p:spPr>
          <a:xfrm>
            <a:off x="0" y="0"/>
            <a:ext cx="12191760" cy="251424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3" name="CustomShape 14"/>
          <p:cNvSpPr/>
          <p:nvPr/>
        </p:nvSpPr>
        <p:spPr>
          <a:xfrm>
            <a:off x="195120" y="6391800"/>
            <a:ext cx="11777040" cy="309240"/>
          </a:xfrm>
          <a:prstGeom prst="rect">
            <a:avLst/>
          </a:prstGeom>
          <a:solidFill>
            <a:schemeClr val="accent3"/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4" name="PlaceHolder 15"/>
          <p:cNvSpPr>
            <a:spLocks noGrp="1"/>
          </p:cNvSpPr>
          <p:nvPr>
            <p:ph type="dt"/>
          </p:nvPr>
        </p:nvSpPr>
        <p:spPr>
          <a:xfrm>
            <a:off x="7721640" y="6405120"/>
            <a:ext cx="4059720" cy="365400"/>
          </a:xfrm>
          <a:prstGeom prst="rect">
            <a:avLst/>
          </a:prstGeom>
        </p:spPr>
        <p:txBody>
          <a:bodyPr lIns="90000" rIns="90000" tIns="45000" bIns="45000"/>
          <a:p>
            <a:pPr algn="r">
              <a:lnSpc>
                <a:spcPct val="100000"/>
              </a:lnSpc>
            </a:pPr>
            <a:r>
              <a:rPr b="0" lang="ru-RU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10.10.24</a:t>
            </a:r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nos"/>
            </a:endParaRPr>
          </a:p>
        </p:txBody>
      </p:sp>
      <p:sp>
        <p:nvSpPr>
          <p:cNvPr id="15" name="PlaceHolder 16"/>
          <p:cNvSpPr>
            <a:spLocks noGrp="1"/>
          </p:cNvSpPr>
          <p:nvPr>
            <p:ph type="ftr"/>
          </p:nvPr>
        </p:nvSpPr>
        <p:spPr>
          <a:xfrm>
            <a:off x="406440" y="6410880"/>
            <a:ext cx="4774680" cy="365400"/>
          </a:xfrm>
          <a:prstGeom prst="rect">
            <a:avLst/>
          </a:prstGeom>
        </p:spPr>
        <p:txBody>
          <a:bodyPr lIns="90000" rIns="90000" tIns="45000" bIns="45000"/>
          <a:p>
            <a:endParaRPr b="0" lang="ru-RU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nos"/>
            </a:endParaRPr>
          </a:p>
        </p:txBody>
      </p:sp>
      <p:sp>
        <p:nvSpPr>
          <p:cNvPr id="16" name="Line 17"/>
          <p:cNvSpPr/>
          <p:nvPr/>
        </p:nvSpPr>
        <p:spPr>
          <a:xfrm>
            <a:off x="207000" y="2419920"/>
            <a:ext cx="11777400" cy="360"/>
          </a:xfrm>
          <a:prstGeom prst="line">
            <a:avLst/>
          </a:prstGeom>
          <a:ln w="11520">
            <a:solidFill>
              <a:schemeClr val="accent3">
                <a:shade val="75000"/>
              </a:schemeClr>
            </a:solidFill>
            <a:custDash>
              <a:ds d="300000" sp="100000"/>
            </a:custDash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7" name="CustomShape 18"/>
          <p:cNvSpPr/>
          <p:nvPr/>
        </p:nvSpPr>
        <p:spPr>
          <a:xfrm>
            <a:off x="203040" y="152280"/>
            <a:ext cx="11777040" cy="6546600"/>
          </a:xfrm>
          <a:prstGeom prst="rect">
            <a:avLst/>
          </a:prstGeom>
          <a:noFill/>
          <a:ln w="9360">
            <a:solidFill>
              <a:schemeClr val="accent3">
                <a:shade val="75000"/>
              </a:schemeClr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8" name="CustomShape 19"/>
          <p:cNvSpPr/>
          <p:nvPr/>
        </p:nvSpPr>
        <p:spPr>
          <a:xfrm>
            <a:off x="5689440" y="2115360"/>
            <a:ext cx="812520" cy="609120"/>
          </a:xfrm>
          <a:prstGeom prst="ellipse">
            <a:avLst/>
          </a:prstGeom>
          <a:solidFill>
            <a:srgbClr val="ffffff"/>
          </a:solidFill>
          <a:ln w="15840">
            <a:noFill/>
          </a:ln>
          <a:effectLst>
            <a:outerShdw blurRad="50800" dir="5400000" dist="2540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9" name="CustomShape 20"/>
          <p:cNvSpPr/>
          <p:nvPr/>
        </p:nvSpPr>
        <p:spPr>
          <a:xfrm>
            <a:off x="5815440" y="2209680"/>
            <a:ext cx="560520" cy="420120"/>
          </a:xfrm>
          <a:prstGeom prst="ellipse">
            <a:avLst/>
          </a:prstGeom>
          <a:solidFill>
            <a:srgbClr val="ffffff"/>
          </a:solidFill>
          <a:ln w="50760">
            <a:solidFill>
              <a:schemeClr val="accent3">
                <a:shade val="75000"/>
              </a:schemeClr>
            </a:solidFill>
            <a:round/>
          </a:ln>
          <a:effectLst>
            <a:outerShdw blurRad="50800" dir="5400000" dist="2540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20" name="PlaceHolder 21"/>
          <p:cNvSpPr>
            <a:spLocks noGrp="1"/>
          </p:cNvSpPr>
          <p:nvPr>
            <p:ph type="sldNum"/>
          </p:nvPr>
        </p:nvSpPr>
        <p:spPr>
          <a:xfrm>
            <a:off x="5791320" y="2199600"/>
            <a:ext cx="609120" cy="441000"/>
          </a:xfrm>
          <a:prstGeom prst="rect">
            <a:avLst/>
          </a:prstGeom>
        </p:spPr>
        <p:txBody>
          <a:bodyPr lIns="45720" rIns="45720" tIns="45000" bIns="45000" anchor="ctr"/>
          <a:p>
            <a:pPr algn="ctr">
              <a:lnSpc>
                <a:spcPct val="100000"/>
              </a:lnSpc>
            </a:pPr>
            <a:fld id="{32DE9AB5-02FF-4926-BAAD-5A8665879B71}" type="slidenum">
              <a:rPr b="0" lang="ru-RU" sz="1600" spc="-1" strike="noStrike">
                <a:solidFill>
                  <a:srgbClr val="6d8687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&lt;номер&gt;</a:t>
            </a:fld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nos"/>
            </a:endParaRPr>
          </a:p>
        </p:txBody>
      </p:sp>
      <p:sp>
        <p:nvSpPr>
          <p:cNvPr id="21" name="PlaceHolder 22"/>
          <p:cNvSpPr>
            <a:spLocks noGrp="1"/>
          </p:cNvSpPr>
          <p:nvPr>
            <p:ph type="title"/>
          </p:nvPr>
        </p:nvSpPr>
        <p:spPr>
          <a:xfrm>
            <a:off x="914400" y="380880"/>
            <a:ext cx="10362960" cy="1752120"/>
          </a:xfrm>
          <a:prstGeom prst="rect">
            <a:avLst/>
          </a:prstGeom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0" lang="en-US" sz="4200" spc="-1" strike="noStrike">
                <a:solidFill>
                  <a:srgbClr val="d16349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Образец заголовка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22" name="PlaceHolder 2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Для правки структуры щёлкните мышью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lvl="1" marL="864000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Второй уровень структуры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lvl="2" marL="1296000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646b86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Третий уровень структуры</a:t>
            </a:r>
            <a:endParaRPr b="0" lang="en-US" sz="2000" spc="-1" strike="noStrike">
              <a:solidFill>
                <a:srgbClr val="646b86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lvl="3" marL="1728000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Четвёртый уровень структуры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lvl="4" marL="216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Пятый уровень структуры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lvl="5" marL="2592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Шестой уровень структуры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lvl="6" marL="3024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Седьмой уровень структуры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c5d1d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CustomShape 1"/>
          <p:cNvSpPr/>
          <p:nvPr/>
        </p:nvSpPr>
        <p:spPr>
          <a:xfrm>
            <a:off x="0" y="6705720"/>
            <a:ext cx="12191760" cy="15192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8" name="CustomShape 2"/>
          <p:cNvSpPr/>
          <p:nvPr/>
        </p:nvSpPr>
        <p:spPr>
          <a:xfrm>
            <a:off x="0" y="0"/>
            <a:ext cx="12191760" cy="139284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9" name="CustomShape 3"/>
          <p:cNvSpPr/>
          <p:nvPr/>
        </p:nvSpPr>
        <p:spPr>
          <a:xfrm>
            <a:off x="0" y="0"/>
            <a:ext cx="202680" cy="685764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0" name="CustomShape 4"/>
          <p:cNvSpPr/>
          <p:nvPr/>
        </p:nvSpPr>
        <p:spPr>
          <a:xfrm>
            <a:off x="11988720" y="0"/>
            <a:ext cx="202680" cy="685764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1" name="CustomShape 5"/>
          <p:cNvSpPr/>
          <p:nvPr/>
        </p:nvSpPr>
        <p:spPr>
          <a:xfrm>
            <a:off x="199080" y="6388560"/>
            <a:ext cx="11777040" cy="309240"/>
          </a:xfrm>
          <a:prstGeom prst="rect">
            <a:avLst/>
          </a:prstGeom>
          <a:solidFill>
            <a:schemeClr val="accent3"/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2" name="CustomShape 6"/>
          <p:cNvSpPr/>
          <p:nvPr/>
        </p:nvSpPr>
        <p:spPr>
          <a:xfrm>
            <a:off x="203040" y="155520"/>
            <a:ext cx="11777040" cy="6546600"/>
          </a:xfrm>
          <a:prstGeom prst="rect">
            <a:avLst/>
          </a:prstGeom>
          <a:noFill/>
          <a:ln w="9360">
            <a:solidFill>
              <a:schemeClr val="accent3">
                <a:shade val="75000"/>
              </a:schemeClr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63" name="Line 7"/>
          <p:cNvSpPr/>
          <p:nvPr/>
        </p:nvSpPr>
        <p:spPr>
          <a:xfrm>
            <a:off x="203040" y="1276560"/>
            <a:ext cx="11777400" cy="360"/>
          </a:xfrm>
          <a:prstGeom prst="line">
            <a:avLst/>
          </a:prstGeom>
          <a:ln w="9360">
            <a:solidFill>
              <a:schemeClr val="accent3">
                <a:shade val="75000"/>
              </a:schemeClr>
            </a:solidFill>
            <a:custDash>
              <a:ds d="400000" sp="100000"/>
            </a:custDash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4" name="CustomShape 8"/>
          <p:cNvSpPr/>
          <p:nvPr/>
        </p:nvSpPr>
        <p:spPr>
          <a:xfrm>
            <a:off x="5689440" y="956160"/>
            <a:ext cx="812520" cy="609120"/>
          </a:xfrm>
          <a:prstGeom prst="ellipse">
            <a:avLst/>
          </a:prstGeom>
          <a:solidFill>
            <a:srgbClr val="ffffff"/>
          </a:solidFill>
          <a:ln w="15840">
            <a:noFill/>
          </a:ln>
          <a:effectLst>
            <a:outerShdw blurRad="50800" dir="5400000" dist="2540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65" name="CustomShape 9"/>
          <p:cNvSpPr/>
          <p:nvPr/>
        </p:nvSpPr>
        <p:spPr>
          <a:xfrm>
            <a:off x="5815440" y="1050480"/>
            <a:ext cx="560520" cy="420120"/>
          </a:xfrm>
          <a:prstGeom prst="ellipse">
            <a:avLst/>
          </a:prstGeom>
          <a:solidFill>
            <a:srgbClr val="ffffff"/>
          </a:solidFill>
          <a:ln w="50760">
            <a:solidFill>
              <a:schemeClr val="accent3">
                <a:shade val="75000"/>
              </a:schemeClr>
            </a:solidFill>
            <a:round/>
          </a:ln>
          <a:effectLst>
            <a:outerShdw blurRad="50800" dir="5400000" dist="2540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66" name="PlaceHolder 10"/>
          <p:cNvSpPr>
            <a:spLocks noGrp="1"/>
          </p:cNvSpPr>
          <p:nvPr>
            <p:ph type="title"/>
          </p:nvPr>
        </p:nvSpPr>
        <p:spPr>
          <a:xfrm>
            <a:off x="402480" y="228600"/>
            <a:ext cx="11378880" cy="758520"/>
          </a:xfrm>
          <a:prstGeom prst="rect">
            <a:avLst/>
          </a:prstGeom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0" lang="en-US" sz="3300" spc="-1" strike="noStrike">
                <a:solidFill>
                  <a:srgbClr val="7b9899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Образец заголовка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67" name="PlaceHolder 11"/>
          <p:cNvSpPr>
            <a:spLocks noGrp="1"/>
          </p:cNvSpPr>
          <p:nvPr>
            <p:ph type="dt"/>
          </p:nvPr>
        </p:nvSpPr>
        <p:spPr>
          <a:xfrm>
            <a:off x="7721640" y="6405120"/>
            <a:ext cx="4059720" cy="365400"/>
          </a:xfrm>
          <a:prstGeom prst="rect">
            <a:avLst/>
          </a:prstGeom>
        </p:spPr>
        <p:txBody>
          <a:bodyPr lIns="90000" rIns="90000" tIns="45000" bIns="45000"/>
          <a:p>
            <a:pPr algn="r">
              <a:lnSpc>
                <a:spcPct val="100000"/>
              </a:lnSpc>
            </a:pPr>
            <a:r>
              <a:rPr b="0" lang="ru-RU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10.10.24</a:t>
            </a:r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nos"/>
            </a:endParaRPr>
          </a:p>
        </p:txBody>
      </p:sp>
      <p:sp>
        <p:nvSpPr>
          <p:cNvPr id="68" name="PlaceHolder 12"/>
          <p:cNvSpPr>
            <a:spLocks noGrp="1"/>
          </p:cNvSpPr>
          <p:nvPr>
            <p:ph type="ftr"/>
          </p:nvPr>
        </p:nvSpPr>
        <p:spPr>
          <a:xfrm>
            <a:off x="406440" y="6410880"/>
            <a:ext cx="4774680" cy="365400"/>
          </a:xfrm>
          <a:prstGeom prst="rect">
            <a:avLst/>
          </a:prstGeom>
        </p:spPr>
        <p:txBody>
          <a:bodyPr lIns="90000" rIns="90000" tIns="45000" bIns="45000"/>
          <a:p>
            <a:endParaRPr b="0" lang="ru-RU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nos"/>
            </a:endParaRPr>
          </a:p>
        </p:txBody>
      </p:sp>
      <p:sp>
        <p:nvSpPr>
          <p:cNvPr id="69" name="PlaceHolder 13"/>
          <p:cNvSpPr>
            <a:spLocks noGrp="1"/>
          </p:cNvSpPr>
          <p:nvPr>
            <p:ph type="sldNum"/>
          </p:nvPr>
        </p:nvSpPr>
        <p:spPr>
          <a:xfrm>
            <a:off x="5815440" y="1026360"/>
            <a:ext cx="609120" cy="441000"/>
          </a:xfrm>
          <a:prstGeom prst="rect">
            <a:avLst/>
          </a:prstGeom>
        </p:spPr>
        <p:txBody>
          <a:bodyPr lIns="45720" rIns="45720" tIns="45000" bIns="45000" anchor="ctr"/>
          <a:p>
            <a:pPr algn="ctr">
              <a:lnSpc>
                <a:spcPct val="100000"/>
              </a:lnSpc>
            </a:pPr>
            <a:fld id="{96FC624B-D3B8-4F95-854F-F3088AAB0DEF}" type="slidenum">
              <a:rPr b="0" lang="ru-RU" sz="1600" spc="-1" strike="noStrike">
                <a:solidFill>
                  <a:srgbClr val="7b9899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&lt;номер&gt;</a:t>
            </a:fld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nos"/>
            </a:endParaRPr>
          </a:p>
        </p:txBody>
      </p:sp>
      <p:sp>
        <p:nvSpPr>
          <p:cNvPr id="70" name="PlaceHolder 14"/>
          <p:cNvSpPr>
            <a:spLocks noGrp="1"/>
          </p:cNvSpPr>
          <p:nvPr>
            <p:ph type="body"/>
          </p:nvPr>
        </p:nvSpPr>
        <p:spPr>
          <a:xfrm>
            <a:off x="402480" y="1527120"/>
            <a:ext cx="11338200" cy="4571640"/>
          </a:xfrm>
          <a:prstGeom prst="rect">
            <a:avLst/>
          </a:prstGeom>
        </p:spPr>
        <p:txBody>
          <a:bodyPr lIns="90000" rIns="90000" tIns="45000" bIns="45000"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Для правки структуры щёлкните мышью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lvl="1" marL="864000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Второй уровень структуры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lvl="2" marL="1296000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Третий уровень структуры</a:t>
            </a:r>
            <a:endParaRPr b="0" lang="en-US" sz="2700" spc="-1" strike="noStrike">
              <a:solidFill>
                <a:srgbClr val="646b86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lvl="3" marL="1728000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Четвёртый уровень структуры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lvl="4" marL="216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Пятый уровень структуры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lvl="5" marL="2592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Шестой уровень структуры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>
              <a:lnSpc>
                <a:spcPct val="100000"/>
              </a:lnSpc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Седьмой уровень структурыОбразец текста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lvl="1" marL="548640" indent="-273960">
              <a:lnSpc>
                <a:spcPct val="100000"/>
              </a:lnSpc>
              <a:buClr>
                <a:srgbClr val="ccb400"/>
              </a:buClr>
              <a:buSzPct val="70000"/>
              <a:buFont typeface="Wingdings" charset="2"/>
              <a:buChar char=""/>
            </a:pPr>
            <a:r>
              <a:rPr b="0" lang="en-US" sz="2200" spc="-1" strike="noStrike">
                <a:solidFill>
                  <a:srgbClr val="646b86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Второй уровень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lvl="2" marL="822960" indent="-228240">
              <a:lnSpc>
                <a:spcPct val="100000"/>
              </a:lnSpc>
              <a:buClr>
                <a:srgbClr val="8cadae"/>
              </a:buClr>
              <a:buSzPct val="75000"/>
              <a:buFont typeface="Wingdings 2" charset="2"/>
              <a:buChar char="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Третий уровень</a:t>
            </a:r>
            <a:endParaRPr b="0" lang="en-US" sz="2700" spc="-1" strike="noStrike">
              <a:solidFill>
                <a:srgbClr val="646b86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lvl="3" marL="1097280" indent="-228240">
              <a:lnSpc>
                <a:spcPct val="100000"/>
              </a:lnSpc>
              <a:buClr>
                <a:srgbClr val="8c7b70"/>
              </a:buClr>
              <a:buSzPct val="70000"/>
              <a:buFont typeface="Wingdings" charset="2"/>
              <a:buChar char=""/>
            </a:pPr>
            <a:r>
              <a:rPr b="0" lang="en-US" sz="2000" spc="-1" strike="noStrike">
                <a:solidFill>
                  <a:srgbClr val="646b86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Четвертый уровень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lvl="4" marL="1371600" indent="-228240">
              <a:lnSpc>
                <a:spcPct val="100000"/>
              </a:lnSpc>
              <a:buClr>
                <a:srgbClr val="8fb08c"/>
              </a:buClr>
              <a:buFont typeface="Symbol" charset="2"/>
              <a:buChar char="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Пятый уровень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CustomShape 1" hidden="1"/>
          <p:cNvSpPr/>
          <p:nvPr/>
        </p:nvSpPr>
        <p:spPr>
          <a:xfrm>
            <a:off x="0" y="6705720"/>
            <a:ext cx="12191760" cy="15192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06" name="CustomShape 2" hidden="1"/>
          <p:cNvSpPr/>
          <p:nvPr/>
        </p:nvSpPr>
        <p:spPr>
          <a:xfrm>
            <a:off x="0" y="0"/>
            <a:ext cx="12191760" cy="139284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07" name="CustomShape 3" hidden="1"/>
          <p:cNvSpPr/>
          <p:nvPr/>
        </p:nvSpPr>
        <p:spPr>
          <a:xfrm>
            <a:off x="0" y="0"/>
            <a:ext cx="202680" cy="685764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08" name="CustomShape 4" hidden="1"/>
          <p:cNvSpPr/>
          <p:nvPr/>
        </p:nvSpPr>
        <p:spPr>
          <a:xfrm>
            <a:off x="11988720" y="0"/>
            <a:ext cx="202680" cy="685764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09" name="CustomShape 5" hidden="1"/>
          <p:cNvSpPr/>
          <p:nvPr/>
        </p:nvSpPr>
        <p:spPr>
          <a:xfrm>
            <a:off x="199080" y="6388560"/>
            <a:ext cx="11777040" cy="309240"/>
          </a:xfrm>
          <a:prstGeom prst="rect">
            <a:avLst/>
          </a:prstGeom>
          <a:solidFill>
            <a:schemeClr val="accent3"/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10" name="CustomShape 6" hidden="1"/>
          <p:cNvSpPr/>
          <p:nvPr/>
        </p:nvSpPr>
        <p:spPr>
          <a:xfrm>
            <a:off x="203040" y="155520"/>
            <a:ext cx="11777040" cy="6546600"/>
          </a:xfrm>
          <a:prstGeom prst="rect">
            <a:avLst/>
          </a:prstGeom>
          <a:noFill/>
          <a:ln w="9360">
            <a:solidFill>
              <a:schemeClr val="accent3">
                <a:shade val="75000"/>
              </a:schemeClr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11" name="Line 7"/>
          <p:cNvSpPr/>
          <p:nvPr/>
        </p:nvSpPr>
        <p:spPr>
          <a:xfrm>
            <a:off x="203040" y="1276560"/>
            <a:ext cx="11777400" cy="360"/>
          </a:xfrm>
          <a:prstGeom prst="line">
            <a:avLst/>
          </a:prstGeom>
          <a:ln w="9360">
            <a:solidFill>
              <a:schemeClr val="accent3">
                <a:shade val="75000"/>
              </a:schemeClr>
            </a:solidFill>
            <a:custDash>
              <a:ds d="400000" sp="100000"/>
            </a:custDash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12" name="CustomShape 8" hidden="1"/>
          <p:cNvSpPr/>
          <p:nvPr/>
        </p:nvSpPr>
        <p:spPr>
          <a:xfrm>
            <a:off x="5689440" y="956160"/>
            <a:ext cx="812520" cy="609120"/>
          </a:xfrm>
          <a:prstGeom prst="ellipse">
            <a:avLst/>
          </a:prstGeom>
          <a:solidFill>
            <a:srgbClr val="ffffff"/>
          </a:solidFill>
          <a:ln w="15840">
            <a:noFill/>
          </a:ln>
          <a:effectLst>
            <a:outerShdw blurRad="50800" dir="5400000" dist="2540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13" name="CustomShape 9" hidden="1"/>
          <p:cNvSpPr/>
          <p:nvPr/>
        </p:nvSpPr>
        <p:spPr>
          <a:xfrm>
            <a:off x="5815440" y="1050480"/>
            <a:ext cx="560520" cy="420120"/>
          </a:xfrm>
          <a:prstGeom prst="ellipse">
            <a:avLst/>
          </a:prstGeom>
          <a:solidFill>
            <a:srgbClr val="ffffff"/>
          </a:solidFill>
          <a:ln w="50760">
            <a:solidFill>
              <a:schemeClr val="accent3">
                <a:shade val="75000"/>
              </a:schemeClr>
            </a:solidFill>
            <a:round/>
          </a:ln>
          <a:effectLst>
            <a:outerShdw blurRad="50800" dir="5400000" dist="2540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14" name="CustomShape 10"/>
          <p:cNvSpPr/>
          <p:nvPr/>
        </p:nvSpPr>
        <p:spPr>
          <a:xfrm>
            <a:off x="0" y="0"/>
            <a:ext cx="202680" cy="685764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15" name="CustomShape 11"/>
          <p:cNvSpPr/>
          <p:nvPr/>
        </p:nvSpPr>
        <p:spPr>
          <a:xfrm>
            <a:off x="0" y="6705720"/>
            <a:ext cx="12191760" cy="15192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16" name="CustomShape 12"/>
          <p:cNvSpPr/>
          <p:nvPr/>
        </p:nvSpPr>
        <p:spPr>
          <a:xfrm>
            <a:off x="0" y="0"/>
            <a:ext cx="12191760" cy="15192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17" name="CustomShape 13"/>
          <p:cNvSpPr/>
          <p:nvPr/>
        </p:nvSpPr>
        <p:spPr>
          <a:xfrm>
            <a:off x="11988720" y="19080"/>
            <a:ext cx="202680" cy="685764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18" name="CustomShape 14"/>
          <p:cNvSpPr/>
          <p:nvPr/>
        </p:nvSpPr>
        <p:spPr>
          <a:xfrm>
            <a:off x="203040" y="2286000"/>
            <a:ext cx="11777040" cy="30456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19" name="CustomShape 15"/>
          <p:cNvSpPr/>
          <p:nvPr/>
        </p:nvSpPr>
        <p:spPr>
          <a:xfrm>
            <a:off x="207360" y="142200"/>
            <a:ext cx="11777040" cy="2139480"/>
          </a:xfrm>
          <a:prstGeom prst="rect">
            <a:avLst/>
          </a:prstGeom>
          <a:solidFill>
            <a:schemeClr val="accent1"/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20" name="PlaceHolder 16"/>
          <p:cNvSpPr>
            <a:spLocks noGrp="1"/>
          </p:cNvSpPr>
          <p:nvPr>
            <p:ph type="body"/>
          </p:nvPr>
        </p:nvSpPr>
        <p:spPr>
          <a:xfrm>
            <a:off x="1824480" y="2743200"/>
            <a:ext cx="8640000" cy="1672920"/>
          </a:xfrm>
          <a:prstGeom prst="rect">
            <a:avLst/>
          </a:prstGeom>
        </p:spPr>
        <p:txBody>
          <a:bodyPr lIns="90000" rIns="90000" tIns="45000" bIns="45000"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en-US" sz="1600" spc="248" strike="noStrike" cap="all">
                <a:solidFill>
                  <a:srgbClr val="646b86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Для правки структуры щёлкните мышью</a:t>
            </a:r>
            <a:endParaRPr b="0" lang="en-US" sz="1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lvl="1" marL="864000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1" lang="en-US" sz="1600" spc="248" strike="noStrike" cap="all">
                <a:solidFill>
                  <a:srgbClr val="646b86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Второй уровень структуры</a:t>
            </a:r>
            <a:endParaRPr b="0" lang="en-US" sz="1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lvl="2" marL="1296000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en-US" sz="1600" spc="248" strike="noStrike" cap="all">
                <a:solidFill>
                  <a:srgbClr val="646b86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Третий уровень структуры</a:t>
            </a:r>
            <a:endParaRPr b="0" lang="en-US" sz="1600" spc="-1" strike="noStrike">
              <a:solidFill>
                <a:srgbClr val="646b86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lvl="3" marL="1728000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1" lang="en-US" sz="1600" spc="248" strike="noStrike" cap="all">
                <a:solidFill>
                  <a:srgbClr val="646b86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Четвёртый уровень структуры</a:t>
            </a:r>
            <a:endParaRPr b="0" lang="en-US" sz="1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lvl="4" marL="216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en-US" sz="1600" spc="248" strike="noStrike" cap="all">
                <a:solidFill>
                  <a:srgbClr val="646b86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Пятый уровень структуры</a:t>
            </a:r>
            <a:endParaRPr b="0" lang="en-US" sz="1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lvl="5" marL="2592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en-US" sz="1600" spc="248" strike="noStrike" cap="all">
                <a:solidFill>
                  <a:srgbClr val="646b86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Шестой уровень структуры</a:t>
            </a:r>
            <a:endParaRPr b="0" lang="en-US" sz="1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algn="ctr">
              <a:lnSpc>
                <a:spcPct val="100000"/>
              </a:lnSpc>
            </a:pPr>
            <a:r>
              <a:rPr b="1" lang="en-US" sz="1600" spc="248" strike="noStrike" cap="all">
                <a:solidFill>
                  <a:srgbClr val="646b86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Седьмой уровень структурыОбразец текста</a:t>
            </a:r>
            <a:endParaRPr b="0" lang="en-US" sz="1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121" name="CustomShape 17"/>
          <p:cNvSpPr/>
          <p:nvPr/>
        </p:nvSpPr>
        <p:spPr>
          <a:xfrm>
            <a:off x="195120" y="6391800"/>
            <a:ext cx="11777040" cy="309240"/>
          </a:xfrm>
          <a:prstGeom prst="rect">
            <a:avLst/>
          </a:prstGeom>
          <a:solidFill>
            <a:schemeClr val="accent3"/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22" name="CustomShape 18"/>
          <p:cNvSpPr/>
          <p:nvPr/>
        </p:nvSpPr>
        <p:spPr>
          <a:xfrm>
            <a:off x="203040" y="152280"/>
            <a:ext cx="11777040" cy="6546600"/>
          </a:xfrm>
          <a:prstGeom prst="rect">
            <a:avLst/>
          </a:prstGeom>
          <a:noFill/>
          <a:ln w="9360">
            <a:solidFill>
              <a:schemeClr val="accent3">
                <a:shade val="75000"/>
              </a:schemeClr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23" name="PlaceHolder 19"/>
          <p:cNvSpPr>
            <a:spLocks noGrp="1"/>
          </p:cNvSpPr>
          <p:nvPr>
            <p:ph type="ftr"/>
          </p:nvPr>
        </p:nvSpPr>
        <p:spPr>
          <a:xfrm>
            <a:off x="406440" y="6410880"/>
            <a:ext cx="4774680" cy="365400"/>
          </a:xfrm>
          <a:prstGeom prst="rect">
            <a:avLst/>
          </a:prstGeom>
        </p:spPr>
        <p:txBody>
          <a:bodyPr lIns="90000" rIns="90000" tIns="45000" bIns="45000"/>
          <a:p>
            <a:endParaRPr b="0" lang="ru-RU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nos"/>
            </a:endParaRPr>
          </a:p>
        </p:txBody>
      </p:sp>
      <p:sp>
        <p:nvSpPr>
          <p:cNvPr id="124" name="PlaceHolder 20"/>
          <p:cNvSpPr>
            <a:spLocks noGrp="1"/>
          </p:cNvSpPr>
          <p:nvPr>
            <p:ph type="dt"/>
          </p:nvPr>
        </p:nvSpPr>
        <p:spPr>
          <a:xfrm>
            <a:off x="7721640" y="6405120"/>
            <a:ext cx="4059720" cy="365400"/>
          </a:xfrm>
          <a:prstGeom prst="rect">
            <a:avLst/>
          </a:prstGeom>
        </p:spPr>
        <p:txBody>
          <a:bodyPr lIns="90000" rIns="90000" tIns="45000" bIns="45000"/>
          <a:p>
            <a:pPr algn="r">
              <a:lnSpc>
                <a:spcPct val="100000"/>
              </a:lnSpc>
            </a:pPr>
            <a:r>
              <a:rPr b="0" lang="ru-RU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10.10.24</a:t>
            </a:r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nos"/>
            </a:endParaRPr>
          </a:p>
        </p:txBody>
      </p:sp>
      <p:sp>
        <p:nvSpPr>
          <p:cNvPr id="125" name="Line 21"/>
          <p:cNvSpPr/>
          <p:nvPr/>
        </p:nvSpPr>
        <p:spPr>
          <a:xfrm>
            <a:off x="203040" y="2438280"/>
            <a:ext cx="11777400" cy="360"/>
          </a:xfrm>
          <a:prstGeom prst="line">
            <a:avLst/>
          </a:prstGeom>
          <a:ln w="11520">
            <a:solidFill>
              <a:schemeClr val="accent3">
                <a:shade val="75000"/>
              </a:schemeClr>
            </a:solidFill>
            <a:custDash>
              <a:ds d="300000" sp="100000"/>
            </a:custDash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26" name="CustomShape 22"/>
          <p:cNvSpPr/>
          <p:nvPr/>
        </p:nvSpPr>
        <p:spPr>
          <a:xfrm>
            <a:off x="5689440" y="2115360"/>
            <a:ext cx="812520" cy="609120"/>
          </a:xfrm>
          <a:prstGeom prst="ellipse">
            <a:avLst/>
          </a:prstGeom>
          <a:solidFill>
            <a:srgbClr val="ffffff"/>
          </a:solidFill>
          <a:ln w="15840">
            <a:noFill/>
          </a:ln>
          <a:effectLst>
            <a:outerShdw blurRad="50800" dir="5400000" dist="2540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27" name="CustomShape 23"/>
          <p:cNvSpPr/>
          <p:nvPr/>
        </p:nvSpPr>
        <p:spPr>
          <a:xfrm>
            <a:off x="5815440" y="2209680"/>
            <a:ext cx="560520" cy="420120"/>
          </a:xfrm>
          <a:prstGeom prst="ellipse">
            <a:avLst/>
          </a:prstGeom>
          <a:solidFill>
            <a:srgbClr val="ffffff"/>
          </a:solidFill>
          <a:ln w="50760">
            <a:solidFill>
              <a:schemeClr val="accent3">
                <a:shade val="75000"/>
              </a:schemeClr>
            </a:solidFill>
            <a:round/>
          </a:ln>
          <a:effectLst>
            <a:outerShdw blurRad="50800" dir="5400000" dist="2540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28" name="PlaceHolder 24"/>
          <p:cNvSpPr>
            <a:spLocks noGrp="1"/>
          </p:cNvSpPr>
          <p:nvPr>
            <p:ph type="sldNum"/>
          </p:nvPr>
        </p:nvSpPr>
        <p:spPr>
          <a:xfrm>
            <a:off x="5791320" y="2199600"/>
            <a:ext cx="609120" cy="441000"/>
          </a:xfrm>
          <a:prstGeom prst="rect">
            <a:avLst/>
          </a:prstGeom>
        </p:spPr>
        <p:txBody>
          <a:bodyPr lIns="45720" rIns="45720" tIns="45000" bIns="45000" anchor="ctr"/>
          <a:p>
            <a:pPr algn="ctr">
              <a:lnSpc>
                <a:spcPct val="100000"/>
              </a:lnSpc>
            </a:pPr>
            <a:fld id="{1CF9C41A-ED2F-4FA2-BE59-0F9E46B5836A}" type="slidenum">
              <a:rPr b="0" lang="ru-RU" sz="1600" spc="-1" strike="noStrike">
                <a:solidFill>
                  <a:srgbClr val="6d8687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&lt;номер&gt;</a:t>
            </a:fld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nos"/>
            </a:endParaRPr>
          </a:p>
        </p:txBody>
      </p:sp>
      <p:sp>
        <p:nvSpPr>
          <p:cNvPr id="129" name="PlaceHolder 25"/>
          <p:cNvSpPr>
            <a:spLocks noGrp="1"/>
          </p:cNvSpPr>
          <p:nvPr>
            <p:ph type="title"/>
          </p:nvPr>
        </p:nvSpPr>
        <p:spPr>
          <a:xfrm>
            <a:off x="963000" y="533520"/>
            <a:ext cx="10362960" cy="1523520"/>
          </a:xfrm>
          <a:prstGeom prst="rect">
            <a:avLst/>
          </a:prstGeom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0" lang="en-US" sz="4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Образец заголовка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CustomShape 1" hidden="1"/>
          <p:cNvSpPr/>
          <p:nvPr/>
        </p:nvSpPr>
        <p:spPr>
          <a:xfrm>
            <a:off x="0" y="6705720"/>
            <a:ext cx="12191760" cy="15192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65" name="CustomShape 2" hidden="1"/>
          <p:cNvSpPr/>
          <p:nvPr/>
        </p:nvSpPr>
        <p:spPr>
          <a:xfrm>
            <a:off x="0" y="0"/>
            <a:ext cx="12191760" cy="139284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66" name="CustomShape 3" hidden="1"/>
          <p:cNvSpPr/>
          <p:nvPr/>
        </p:nvSpPr>
        <p:spPr>
          <a:xfrm>
            <a:off x="0" y="0"/>
            <a:ext cx="202680" cy="685764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67" name="CustomShape 4" hidden="1"/>
          <p:cNvSpPr/>
          <p:nvPr/>
        </p:nvSpPr>
        <p:spPr>
          <a:xfrm>
            <a:off x="11988720" y="0"/>
            <a:ext cx="202680" cy="685764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68" name="CustomShape 5" hidden="1"/>
          <p:cNvSpPr/>
          <p:nvPr/>
        </p:nvSpPr>
        <p:spPr>
          <a:xfrm>
            <a:off x="199080" y="6388560"/>
            <a:ext cx="11777040" cy="309240"/>
          </a:xfrm>
          <a:prstGeom prst="rect">
            <a:avLst/>
          </a:prstGeom>
          <a:solidFill>
            <a:schemeClr val="accent3"/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69" name="CustomShape 6" hidden="1"/>
          <p:cNvSpPr/>
          <p:nvPr/>
        </p:nvSpPr>
        <p:spPr>
          <a:xfrm>
            <a:off x="203040" y="155520"/>
            <a:ext cx="11777040" cy="6546600"/>
          </a:xfrm>
          <a:prstGeom prst="rect">
            <a:avLst/>
          </a:prstGeom>
          <a:noFill/>
          <a:ln w="9360">
            <a:solidFill>
              <a:schemeClr val="accent3">
                <a:shade val="75000"/>
              </a:schemeClr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70" name="Line 7"/>
          <p:cNvSpPr/>
          <p:nvPr/>
        </p:nvSpPr>
        <p:spPr>
          <a:xfrm>
            <a:off x="203040" y="1276560"/>
            <a:ext cx="11777400" cy="360"/>
          </a:xfrm>
          <a:prstGeom prst="line">
            <a:avLst/>
          </a:prstGeom>
          <a:ln w="9360">
            <a:solidFill>
              <a:schemeClr val="accent3">
                <a:shade val="75000"/>
              </a:schemeClr>
            </a:solidFill>
            <a:custDash>
              <a:ds d="400000" sp="100000"/>
            </a:custDash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71" name="CustomShape 8" hidden="1"/>
          <p:cNvSpPr/>
          <p:nvPr/>
        </p:nvSpPr>
        <p:spPr>
          <a:xfrm>
            <a:off x="5689440" y="956160"/>
            <a:ext cx="812520" cy="609120"/>
          </a:xfrm>
          <a:prstGeom prst="ellipse">
            <a:avLst/>
          </a:prstGeom>
          <a:solidFill>
            <a:srgbClr val="ffffff"/>
          </a:solidFill>
          <a:ln w="15840">
            <a:noFill/>
          </a:ln>
          <a:effectLst>
            <a:outerShdw blurRad="50800" dir="5400000" dist="2540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72" name="CustomShape 9" hidden="1"/>
          <p:cNvSpPr/>
          <p:nvPr/>
        </p:nvSpPr>
        <p:spPr>
          <a:xfrm>
            <a:off x="5815440" y="1050480"/>
            <a:ext cx="560520" cy="420120"/>
          </a:xfrm>
          <a:prstGeom prst="ellipse">
            <a:avLst/>
          </a:prstGeom>
          <a:solidFill>
            <a:srgbClr val="ffffff"/>
          </a:solidFill>
          <a:ln w="50760">
            <a:solidFill>
              <a:schemeClr val="accent3">
                <a:shade val="75000"/>
              </a:schemeClr>
            </a:solidFill>
            <a:round/>
          </a:ln>
          <a:effectLst>
            <a:outerShdw blurRad="50800" dir="5400000" dist="2540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73" name="CustomShape 10"/>
          <p:cNvSpPr/>
          <p:nvPr/>
        </p:nvSpPr>
        <p:spPr>
          <a:xfrm>
            <a:off x="0" y="6705720"/>
            <a:ext cx="12191760" cy="15192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74" name="CustomShape 11"/>
          <p:cNvSpPr/>
          <p:nvPr/>
        </p:nvSpPr>
        <p:spPr>
          <a:xfrm>
            <a:off x="0" y="0"/>
            <a:ext cx="12191760" cy="15516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75" name="CustomShape 12"/>
          <p:cNvSpPr/>
          <p:nvPr/>
        </p:nvSpPr>
        <p:spPr>
          <a:xfrm>
            <a:off x="11988720" y="0"/>
            <a:ext cx="202680" cy="685764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76" name="CustomShape 13"/>
          <p:cNvSpPr/>
          <p:nvPr/>
        </p:nvSpPr>
        <p:spPr>
          <a:xfrm>
            <a:off x="0" y="0"/>
            <a:ext cx="202680" cy="685764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77" name="CustomShape 14"/>
          <p:cNvSpPr/>
          <p:nvPr/>
        </p:nvSpPr>
        <p:spPr>
          <a:xfrm>
            <a:off x="195120" y="6391800"/>
            <a:ext cx="11777040" cy="309240"/>
          </a:xfrm>
          <a:prstGeom prst="rect">
            <a:avLst/>
          </a:prstGeom>
          <a:solidFill>
            <a:schemeClr val="accent3"/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78" name="CustomShape 15"/>
          <p:cNvSpPr/>
          <p:nvPr/>
        </p:nvSpPr>
        <p:spPr>
          <a:xfrm>
            <a:off x="203040" y="158400"/>
            <a:ext cx="11777040" cy="6546600"/>
          </a:xfrm>
          <a:prstGeom prst="rect">
            <a:avLst/>
          </a:prstGeom>
          <a:noFill/>
          <a:ln w="9360">
            <a:solidFill>
              <a:schemeClr val="accent3">
                <a:shade val="75000"/>
              </a:schemeClr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79" name="PlaceHolder 16"/>
          <p:cNvSpPr>
            <a:spLocks noGrp="1"/>
          </p:cNvSpPr>
          <p:nvPr>
            <p:ph type="dt"/>
          </p:nvPr>
        </p:nvSpPr>
        <p:spPr>
          <a:xfrm>
            <a:off x="7721640" y="6405120"/>
            <a:ext cx="4059720" cy="365400"/>
          </a:xfrm>
          <a:prstGeom prst="rect">
            <a:avLst/>
          </a:prstGeom>
        </p:spPr>
        <p:txBody>
          <a:bodyPr lIns="90000" rIns="90000" tIns="45000" bIns="45000"/>
          <a:p>
            <a:pPr algn="r">
              <a:lnSpc>
                <a:spcPct val="100000"/>
              </a:lnSpc>
            </a:pPr>
            <a:r>
              <a:rPr b="0" lang="ru-RU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10.10.24</a:t>
            </a:r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nos"/>
            </a:endParaRPr>
          </a:p>
        </p:txBody>
      </p:sp>
      <p:sp>
        <p:nvSpPr>
          <p:cNvPr id="180" name="PlaceHolder 17"/>
          <p:cNvSpPr>
            <a:spLocks noGrp="1"/>
          </p:cNvSpPr>
          <p:nvPr>
            <p:ph type="ftr"/>
          </p:nvPr>
        </p:nvSpPr>
        <p:spPr>
          <a:xfrm>
            <a:off x="406440" y="6410880"/>
            <a:ext cx="4774680" cy="365400"/>
          </a:xfrm>
          <a:prstGeom prst="rect">
            <a:avLst/>
          </a:prstGeom>
        </p:spPr>
        <p:txBody>
          <a:bodyPr lIns="90000" rIns="90000" tIns="45000" bIns="45000"/>
          <a:p>
            <a:endParaRPr b="0" lang="ru-RU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nos"/>
            </a:endParaRPr>
          </a:p>
        </p:txBody>
      </p:sp>
      <p:sp>
        <p:nvSpPr>
          <p:cNvPr id="181" name="PlaceHolder 18"/>
          <p:cNvSpPr>
            <a:spLocks noGrp="1"/>
          </p:cNvSpPr>
          <p:nvPr>
            <p:ph type="sldNum"/>
          </p:nvPr>
        </p:nvSpPr>
        <p:spPr>
          <a:xfrm>
            <a:off x="5689440" y="6324480"/>
            <a:ext cx="812520" cy="441000"/>
          </a:xfrm>
          <a:prstGeom prst="rect">
            <a:avLst/>
          </a:prstGeom>
        </p:spPr>
        <p:txBody>
          <a:bodyPr lIns="45720" rIns="45720" tIns="45000" bIns="45000" anchor="ctr"/>
          <a:p>
            <a:pPr algn="ctr">
              <a:lnSpc>
                <a:spcPct val="100000"/>
              </a:lnSpc>
            </a:pPr>
            <a:fld id="{5C6826D4-AF7A-4CA2-9FBE-A1CA044D32E1}" type="slidenum">
              <a:rPr b="0" lang="ru-RU" sz="1600" spc="-1" strike="noStrike">
                <a:solidFill>
                  <a:srgbClr val="e1e1e1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&lt;номер&gt;</a:t>
            </a:fld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nos"/>
            </a:endParaRPr>
          </a:p>
        </p:txBody>
      </p:sp>
      <p:sp>
        <p:nvSpPr>
          <p:cNvPr id="182" name="PlaceHolder 19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Для правки текста заголовка щёлкните мышью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183" name="PlaceHolder 20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Для правки структуры щёлкните мышью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lvl="1" marL="864000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Второй уровень структуры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lvl="2" marL="1296000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646b86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Третий уровень структуры</a:t>
            </a:r>
            <a:endParaRPr b="0" lang="en-US" sz="2000" spc="-1" strike="noStrike">
              <a:solidFill>
                <a:srgbClr val="646b86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lvl="3" marL="1728000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Четвёртый уровень структуры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lvl="4" marL="216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Пятый уровень структуры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lvl="5" marL="2592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Шестой уровень структуры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lvl="6" marL="3024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Седьмой уровень структуры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37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37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37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Layout" Target="../slideLayouts/slideLayout37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7.xml.rels><?xml version="1.0" encoding="UTF-8"?>
<Relationships xmlns="http://schemas.openxmlformats.org/package/2006/relationships"><Relationship Id="rId1" Type="http://schemas.openxmlformats.org/officeDocument/2006/relationships/hyperlink" Target="http://base.garant.ru/12112604/20/#block_30005" TargetMode="External"/><Relationship Id="rId2" Type="http://schemas.openxmlformats.org/officeDocument/2006/relationships/hyperlink" Target="http://base.garant.ru/12112604/23/#block_30006" TargetMode="External"/><Relationship Id="rId3" Type="http://schemas.openxmlformats.org/officeDocument/2006/relationships/hyperlink" Target="http://base.garant.ru/12112604/24/#block_30007" TargetMode="External"/><Relationship Id="rId4" Type="http://schemas.openxmlformats.org/officeDocument/2006/relationships/hyperlink" Target="http://base.garant.ru/12112604/27/#block_30008" TargetMode="External"/><Relationship Id="rId5" Type="http://schemas.openxmlformats.org/officeDocument/2006/relationships/hyperlink" Target="http://base.garant.ru/12112604/30/#block_20081" TargetMode="External"/><Relationship Id="rId6" Type="http://schemas.openxmlformats.org/officeDocument/2006/relationships/hyperlink" Target="http://base.garant.ru/12112604/32/#block_30009" TargetMode="External"/><Relationship Id="rId7" Type="http://schemas.openxmlformats.org/officeDocument/2006/relationships/slideLayout" Target="../slideLayouts/slideLayout13.xml"/>
</Relationships>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0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slideLayout" Target="../slideLayouts/slideLayout37.xml"/>
</Relationships>
</file>

<file path=ppt/slides/_rels/slide5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3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slideLayout" Target="../slideLayouts/slideLayout13.xml"/>
</Relationships>
</file>

<file path=ppt/slides/_rels/slide7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TextShape 1"/>
          <p:cNvSpPr txBox="1"/>
          <p:nvPr/>
        </p:nvSpPr>
        <p:spPr>
          <a:xfrm>
            <a:off x="2789640" y="4245840"/>
            <a:ext cx="7197480" cy="14050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ru-RU" sz="3600" spc="248" strike="noStrike" cap="all">
                <a:solidFill>
                  <a:srgbClr val="646b86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Лекция 4</a:t>
            </a:r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219" name="TextShape 2"/>
          <p:cNvSpPr txBox="1"/>
          <p:nvPr/>
        </p:nvSpPr>
        <p:spPr>
          <a:xfrm>
            <a:off x="667080" y="1469520"/>
            <a:ext cx="10918800" cy="24210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0" lang="en-US" sz="7200" spc="-1" strike="noStrike">
                <a:solidFill>
                  <a:srgbClr val="646b86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ФИНАНСЫ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TextShape 1"/>
          <p:cNvSpPr txBox="1"/>
          <p:nvPr/>
        </p:nvSpPr>
        <p:spPr>
          <a:xfrm>
            <a:off x="1828800" y="2819520"/>
            <a:ext cx="8534160" cy="17521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ctr"/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221" name="TextShape 2"/>
          <p:cNvSpPr txBox="1"/>
          <p:nvPr/>
        </p:nvSpPr>
        <p:spPr>
          <a:xfrm>
            <a:off x="914400" y="380880"/>
            <a:ext cx="10580400" cy="17521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0" lang="en-US" sz="4200" spc="-1" strike="noStrike">
                <a:solidFill>
                  <a:srgbClr val="d16349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Основы функционирования ГМФ. Бюджет. Бюджетное устройство. Бюджетный процесс.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  <p:timing>
    <p:tnLst>
      <p:par>
        <p:cTn id="3" dur="indefinite" restart="never" nodeType="tmRoot">
          <p:childTnLst>
            <p:seq>
              <p:cTn id="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TextShape 1"/>
          <p:cNvSpPr txBox="1"/>
          <p:nvPr/>
        </p:nvSpPr>
        <p:spPr>
          <a:xfrm>
            <a:off x="402480" y="228600"/>
            <a:ext cx="11378880" cy="7585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0" lang="en-US" sz="3300" spc="-1" strike="noStrike">
                <a:solidFill>
                  <a:srgbClr val="7b9899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Государственные и муниципальные финансы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223" name="TextShape 2"/>
          <p:cNvSpPr txBox="1"/>
          <p:nvPr/>
        </p:nvSpPr>
        <p:spPr>
          <a:xfrm>
            <a:off x="402480" y="1527120"/>
            <a:ext cx="11338200" cy="4571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marL="274320" indent="-273960">
              <a:lnSpc>
                <a:spcPct val="100000"/>
              </a:lnSpc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b="0" lang="en-US" sz="27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Государственные финансы</a:t>
            </a: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 — совокупность экономических отношений, возникающих в реальном денежном обороте между </a:t>
            </a:r>
            <a:r>
              <a:rPr b="0" i="1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государственными</a:t>
            </a: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 органами управления и другими экономическими субъектами в процессе которых происходит формирование и использование централизованных денежных фондов для финансирования расходных обязательств государства 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>
              <a:lnSpc>
                <a:spcPct val="100000"/>
              </a:lnSpc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b="0" lang="en-US" sz="27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Муниципальные финансы </a:t>
            </a: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— совокупность экономических отношений, возникающих в реальном денежном обороте между </a:t>
            </a:r>
            <a:r>
              <a:rPr b="0" i="1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муниципальными</a:t>
            </a: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 органами управления и другими экономическими субъектами в процессе которых происходит формирование и использование централизованных денежных фондов для финансирования расходных обязательств муниципального образования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  <p:timing>
    <p:tnLst>
      <p:par>
        <p:cTn id="5" dur="indefinite" restart="never" nodeType="tmRoot">
          <p:childTnLst>
            <p:seq>
              <p:cTn id="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TextShape 1"/>
          <p:cNvSpPr txBox="1"/>
          <p:nvPr/>
        </p:nvSpPr>
        <p:spPr>
          <a:xfrm>
            <a:off x="402480" y="228600"/>
            <a:ext cx="11378880" cy="7585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0" lang="en-US" sz="3300" spc="-1" strike="noStrike">
                <a:solidFill>
                  <a:srgbClr val="7b9899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Государственные и муниципальные финансы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225" name="TextShape 2"/>
          <p:cNvSpPr txBox="1"/>
          <p:nvPr/>
        </p:nvSpPr>
        <p:spPr>
          <a:xfrm>
            <a:off x="402480" y="1527120"/>
            <a:ext cx="11338200" cy="4571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marL="274320" indent="-273960">
              <a:lnSpc>
                <a:spcPct val="100000"/>
              </a:lnSpc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В Российской Федерации, исходя из федеративного устройства, государственные финансы включают два уровня: финансы федеральных органов власти и финансы органов субъектов РФ. 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>
              <a:lnSpc>
                <a:spcPct val="100000"/>
              </a:lnSpc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Муниципальные финансы являются низовым звеном и выделены в самостоятельный структурный уровень. 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>
              <a:lnSpc>
                <a:spcPct val="100000"/>
              </a:lnSpc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Все три уровня государственных и муниципальных финансов тесно связаны между собой и образуют единую систему. 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  <p:timing>
    <p:tnLst>
      <p:par>
        <p:cTn id="7" dur="indefinite" restart="never" nodeType="tmRoot">
          <p:childTnLst>
            <p:seq>
              <p:cTn id="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TextShape 1"/>
          <p:cNvSpPr txBox="1"/>
          <p:nvPr/>
        </p:nvSpPr>
        <p:spPr>
          <a:xfrm>
            <a:off x="402480" y="228600"/>
            <a:ext cx="11378880" cy="7585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0" lang="en-US" sz="3300" spc="-1" strike="noStrike">
                <a:solidFill>
                  <a:srgbClr val="7b9899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Бюджетный федерализм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227" name="TextShape 2"/>
          <p:cNvSpPr txBox="1"/>
          <p:nvPr/>
        </p:nvSpPr>
        <p:spPr>
          <a:xfrm>
            <a:off x="402480" y="1527120"/>
            <a:ext cx="11338200" cy="4571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marL="274320" indent="-273960">
              <a:lnSpc>
                <a:spcPct val="100000"/>
              </a:lnSpc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В структуре государственных и муниципальных финансов главным элементом выступают взаимосвязанные бюджеты трех уровней - федерального, регионального (субъекта РФ) и местного. 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>
              <a:lnSpc>
                <a:spcPct val="100000"/>
              </a:lnSpc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Эти взаимосвязи обусловлены неравномерностью развития различных территорий и недостаточностью средств региональных и местных бюджетов. 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>
              <a:lnSpc>
                <a:spcPct val="100000"/>
              </a:lnSpc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Поэтому для достижения сбалансированности бюджетов существует система перераспределения средств между бюджетами разных уровней. 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  <p:timing>
    <p:tnLst>
      <p:par>
        <p:cTn id="9" dur="indefinite" restart="never" nodeType="tmRoot">
          <p:childTnLst>
            <p:seq>
              <p:cTn id="1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TextShape 1"/>
          <p:cNvSpPr txBox="1"/>
          <p:nvPr/>
        </p:nvSpPr>
        <p:spPr>
          <a:xfrm>
            <a:off x="402480" y="228600"/>
            <a:ext cx="11378880" cy="7585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0" lang="en-US" sz="3300" spc="-1" strike="noStrike">
                <a:solidFill>
                  <a:srgbClr val="7b9899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Типы государственного устройства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229" name="TextShape 2"/>
          <p:cNvSpPr txBox="1"/>
          <p:nvPr/>
        </p:nvSpPr>
        <p:spPr>
          <a:xfrm>
            <a:off x="402480" y="1527120"/>
            <a:ext cx="11338200" cy="4571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marL="514440" indent="-514080">
              <a:lnSpc>
                <a:spcPct val="100000"/>
              </a:lnSpc>
              <a:buClr>
                <a:srgbClr val="d16349"/>
              </a:buClr>
              <a:buSzPct val="85000"/>
              <a:buFont typeface="Georgia"/>
              <a:buAutoNum type="arabicPeriod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Унитарное государство;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457200" indent="-456840">
              <a:lnSpc>
                <a:spcPct val="100000"/>
              </a:lnSpc>
              <a:buClr>
                <a:srgbClr val="d16349"/>
              </a:buClr>
              <a:buSzPct val="85000"/>
              <a:buFont typeface="Georgia"/>
              <a:buAutoNum type="arabicPeriod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Федеративное государство;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>
              <a:lnSpc>
                <a:spcPct val="100000"/>
              </a:lnSpc>
            </a:pP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  <p:timing>
    <p:tnLst>
      <p:par>
        <p:cTn id="11" dur="indefinite" restart="never" nodeType="tmRoot">
          <p:childTnLst>
            <p:seq>
              <p:cTn id="1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TextShape 1"/>
          <p:cNvSpPr txBox="1"/>
          <p:nvPr/>
        </p:nvSpPr>
        <p:spPr>
          <a:xfrm>
            <a:off x="402480" y="228600"/>
            <a:ext cx="11378880" cy="7585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0" lang="en-US" sz="3300" spc="-1" strike="noStrike">
                <a:solidFill>
                  <a:srgbClr val="7b9899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Бюджет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231" name="TextShape 2"/>
          <p:cNvSpPr txBox="1"/>
          <p:nvPr/>
        </p:nvSpPr>
        <p:spPr>
          <a:xfrm>
            <a:off x="402480" y="1527120"/>
            <a:ext cx="11338200" cy="4571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marL="274320" indent="-273960" algn="just">
              <a:lnSpc>
                <a:spcPct val="100000"/>
              </a:lnSpc>
            </a:pP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финансовый план государства или местных органов власти, который составляется на три года и имеет силу закона. 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 algn="just">
              <a:lnSpc>
                <a:spcPct val="100000"/>
              </a:lnSpc>
            </a:pP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 </a:t>
            </a: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роспись доходов и расходов государства или централизованный фонд денежных средств. 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 algn="just">
              <a:lnSpc>
                <a:spcPct val="100000"/>
              </a:lnSpc>
            </a:pP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В соответствии со статьей 6 Бюджетного кодекса РФ, бюджет — это форма образования и расходования фонда денежных средств, предназначенных для финансового обеспечения задач и функций государства и местного самоуправления. 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  <p:timing>
    <p:tnLst>
      <p:par>
        <p:cTn id="13" dur="indefinite" restart="never" nodeType="tmRoot">
          <p:childTnLst>
            <p:seq>
              <p:cTn id="1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TextShape 1"/>
          <p:cNvSpPr txBox="1"/>
          <p:nvPr/>
        </p:nvSpPr>
        <p:spPr>
          <a:xfrm>
            <a:off x="402480" y="228600"/>
            <a:ext cx="11378880" cy="7585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0" lang="en-US" sz="3300" spc="-1" strike="noStrike">
                <a:solidFill>
                  <a:srgbClr val="7b9899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Бюджет (как экономическая категория)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233" name="TextShape 2"/>
          <p:cNvSpPr txBox="1"/>
          <p:nvPr/>
        </p:nvSpPr>
        <p:spPr>
          <a:xfrm>
            <a:off x="402480" y="1527120"/>
            <a:ext cx="11338200" cy="4571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marL="274320" indent="-273960" algn="just">
              <a:lnSpc>
                <a:spcPct val="100000"/>
              </a:lnSpc>
            </a:pP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система денежных отношений, возникающих у государства с юридическими и физическими лицами по поводу перераспределения национального дохода в связи с образованием и использованием бюджетного фонда, предназначенного для финансирования народного хозяйства, социально-культурных мероприятий, нужд обороны и государственного управления. В этом случае </a:t>
            </a:r>
            <a:r>
              <a:rPr b="0" lang="en-US" sz="2700" spc="-1" strike="noStrike" u="sng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бюджет представляет собой </a:t>
            </a: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сложную систему экономических отношений, посредством которых, с одной стороны, осуществляется перераспределение созданного в обществе валового национального продукта, а, с другой, происходит выделение денежных средств из централизованного фонда на финансирование отдельных функций государства, деятельности хозяйствующих субъектов, финансирование социальных потребностей отдельных категорий граждан. 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  <p:timing>
    <p:tnLst>
      <p:par>
        <p:cTn id="15" dur="indefinite" restart="never" nodeType="tmRoot">
          <p:childTnLst>
            <p:seq>
              <p:cTn id="1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TextShape 1"/>
          <p:cNvSpPr txBox="1"/>
          <p:nvPr/>
        </p:nvSpPr>
        <p:spPr>
          <a:xfrm>
            <a:off x="402480" y="228600"/>
            <a:ext cx="11378880" cy="7585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0" lang="en-US" sz="3300" spc="-1" strike="noStrike">
                <a:solidFill>
                  <a:srgbClr val="7b9899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Бюджет (с функциональной точки зрения) 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235" name="TextShape 2"/>
          <p:cNvSpPr txBox="1"/>
          <p:nvPr/>
        </p:nvSpPr>
        <p:spPr>
          <a:xfrm>
            <a:off x="402480" y="1527120"/>
            <a:ext cx="11338200" cy="4571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marL="274320" indent="-273960" algn="just">
              <a:lnSpc>
                <a:spcPct val="100000"/>
              </a:lnSpc>
            </a:pP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   </a:t>
            </a: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сложный инструмент регулирования экономики, воздействия на хозяйственную конъюнктуру, а также осуществления государством мероприятий, направленных на стимулирование экономики, проведение антикризисных мероприятий, решение социальных проблем.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  <p:timing>
    <p:tnLst>
      <p:par>
        <p:cTn id="17" dur="indefinite" restart="never" nodeType="tmRoot">
          <p:childTnLst>
            <p:seq>
              <p:cTn id="1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TextShape 1"/>
          <p:cNvSpPr txBox="1"/>
          <p:nvPr/>
        </p:nvSpPr>
        <p:spPr>
          <a:xfrm>
            <a:off x="1824480" y="2743200"/>
            <a:ext cx="8640000" cy="16729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237" name="TextShape 2"/>
          <p:cNvSpPr txBox="1"/>
          <p:nvPr/>
        </p:nvSpPr>
        <p:spPr>
          <a:xfrm>
            <a:off x="963000" y="533520"/>
            <a:ext cx="10362960" cy="15235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0" lang="en-US" sz="4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Бюджетная система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  <p:timing>
    <p:tnLst>
      <p:par>
        <p:cTn id="19" dur="indefinite" restart="never" nodeType="tmRoot">
          <p:childTnLst>
            <p:seq>
              <p:cTn id="2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TextShape 1"/>
          <p:cNvSpPr txBox="1"/>
          <p:nvPr/>
        </p:nvSpPr>
        <p:spPr>
          <a:xfrm>
            <a:off x="402480" y="228600"/>
            <a:ext cx="11378880" cy="7585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1" lang="en-US" sz="3600" spc="-1" strike="noStrike">
                <a:solidFill>
                  <a:srgbClr val="7b9899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Бюджетная система </a:t>
            </a:r>
            <a:r>
              <a:rPr b="0" lang="en-US" sz="3600" spc="-1" strike="noStrike">
                <a:solidFill>
                  <a:srgbClr val="7b9899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Российской Федерации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239" name="TextShape 2"/>
          <p:cNvSpPr txBox="1"/>
          <p:nvPr/>
        </p:nvSpPr>
        <p:spPr>
          <a:xfrm>
            <a:off x="402480" y="1527120"/>
            <a:ext cx="11338200" cy="4571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marL="274320" indent="-273960" algn="just">
              <a:lnSpc>
                <a:spcPct val="100000"/>
              </a:lnSpc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представляет собой основанную на экономических отношениях и государственном устройстве Российской Федерации, регулируемую нормами права совокупность федерального бюджета, бюджетов субъектов РФ, местных бюджетов и бюджетов государственных внебюджетных фондов</a:t>
            </a:r>
            <a:r>
              <a:rPr b="1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. 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>
              <a:lnSpc>
                <a:spcPct val="100000"/>
              </a:lnSpc>
            </a:pP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>
              <a:lnSpc>
                <a:spcPct val="100000"/>
              </a:lnSpc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(ст.10 БК РФ)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>
              <a:lnSpc>
                <a:spcPct val="100000"/>
              </a:lnSpc>
            </a:pP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  <p:timing>
    <p:tnLst>
      <p:par>
        <p:cTn id="21" dur="indefinite" restart="never" nodeType="tmRoot">
          <p:childTnLst>
            <p:seq>
              <p:cTn id="2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TextShape 1"/>
          <p:cNvSpPr txBox="1"/>
          <p:nvPr/>
        </p:nvSpPr>
        <p:spPr>
          <a:xfrm>
            <a:off x="402480" y="228600"/>
            <a:ext cx="11378880" cy="7585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1" lang="en-US" sz="3600" spc="-1" strike="noStrike">
                <a:solidFill>
                  <a:srgbClr val="7b9899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БЮДЖЕТНОЕ УСТРОЙСТВО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241" name="TextShape 2"/>
          <p:cNvSpPr txBox="1"/>
          <p:nvPr/>
        </p:nvSpPr>
        <p:spPr>
          <a:xfrm>
            <a:off x="402480" y="1527120"/>
            <a:ext cx="11338200" cy="4571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marL="274320" indent="-273960">
              <a:lnSpc>
                <a:spcPct val="100000"/>
              </a:lnSpc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это </a:t>
            </a:r>
            <a:r>
              <a:rPr b="1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организация бюджетной системы, </a:t>
            </a: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которая включает три важных характеристики: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514440" indent="-514080">
              <a:lnSpc>
                <a:spcPct val="100000"/>
              </a:lnSpc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1) структуру бюджетной системы;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>
              <a:lnSpc>
                <a:spcPct val="100000"/>
              </a:lnSpc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2) организационные принципы построения бюджетной системы;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>
              <a:lnSpc>
                <a:spcPct val="100000"/>
              </a:lnSpc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3) взаимосвязи бюджетов, объединенных в бюджетной системе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  <p:timing>
    <p:tnLst>
      <p:par>
        <p:cTn id="23" dur="indefinite" restart="never" nodeType="tmRoot">
          <p:childTnLst>
            <p:seq>
              <p:cTn id="2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TextShape 1"/>
          <p:cNvSpPr txBox="1"/>
          <p:nvPr/>
        </p:nvSpPr>
        <p:spPr>
          <a:xfrm>
            <a:off x="609480" y="152280"/>
            <a:ext cx="10972440" cy="9676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0" lang="en-US" sz="3200" spc="-1" strike="noStrike">
                <a:solidFill>
                  <a:srgbClr val="7b9899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Бюджетная система РФ основана на следующих принципах: </a:t>
            </a:r>
            <a:r>
              <a:rPr b="0" lang="en-US" sz="3200" spc="-1" strike="noStrike">
                <a:solidFill>
                  <a:srgbClr val="7b9899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
</a:t>
            </a:r>
            <a:r>
              <a:rPr b="1" lang="en-US" sz="2800" spc="-1" strike="noStrike">
                <a:solidFill>
                  <a:srgbClr val="7b9899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 Статья 28.  БК РФ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243" name="TextShape 2"/>
          <p:cNvSpPr txBox="1"/>
          <p:nvPr/>
        </p:nvSpPr>
        <p:spPr>
          <a:xfrm>
            <a:off x="609480" y="1378080"/>
            <a:ext cx="10972440" cy="47174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marL="274320" indent="-273960">
              <a:lnSpc>
                <a:spcPct val="100000"/>
              </a:lnSpc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единства бюджетной системы Российской Федерации;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>
              <a:lnSpc>
                <a:spcPct val="100000"/>
              </a:lnSpc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разграничения доходов, расходов и источников финансирования дефицитов бюджетов между бюджетами бюджетной системы Российской Федерации;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>
              <a:lnSpc>
                <a:spcPct val="100000"/>
              </a:lnSpc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самостоятельности бюджетов;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>
              <a:lnSpc>
                <a:spcPct val="100000"/>
              </a:lnSpc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равенства бюджетных прав субъектов Российской Федерации, муниципальных образований;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>
              <a:lnSpc>
                <a:spcPct val="100000"/>
              </a:lnSpc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полноты отражения доходов, расходов и источников финансирования дефицитов бюджетов;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  <p:timing>
    <p:tnLst>
      <p:par>
        <p:cTn id="25" dur="indefinite" restart="never" nodeType="tmRoot">
          <p:childTnLst>
            <p:seq>
              <p:cTn id="2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TextShape 1"/>
          <p:cNvSpPr txBox="1"/>
          <p:nvPr/>
        </p:nvSpPr>
        <p:spPr>
          <a:xfrm>
            <a:off x="609480" y="152280"/>
            <a:ext cx="10972440" cy="9676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0" lang="en-US" sz="3200" spc="-1" strike="noStrike">
                <a:solidFill>
                  <a:srgbClr val="7b9899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Бюджетная система РФ основана на следующих принципах: </a:t>
            </a:r>
            <a:r>
              <a:rPr b="0" lang="en-US" sz="3200" spc="-1" strike="noStrike">
                <a:solidFill>
                  <a:srgbClr val="7b9899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
</a:t>
            </a:r>
            <a:r>
              <a:rPr b="1" lang="en-US" sz="2800" spc="-1" strike="noStrike">
                <a:solidFill>
                  <a:srgbClr val="7b9899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 Статья 28.  БК РФ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245" name="TextShape 2"/>
          <p:cNvSpPr txBox="1"/>
          <p:nvPr/>
        </p:nvSpPr>
        <p:spPr>
          <a:xfrm>
            <a:off x="609480" y="1378080"/>
            <a:ext cx="10972440" cy="47174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marL="274320" indent="-273960">
              <a:lnSpc>
                <a:spcPct val="100000"/>
              </a:lnSpc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сбалансированности бюджета;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>
              <a:lnSpc>
                <a:spcPct val="100000"/>
              </a:lnSpc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эффективности использования бюджетных средств;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>
              <a:lnSpc>
                <a:spcPct val="100000"/>
              </a:lnSpc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общего (совокупного) покрытия расходов бюджетов;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>
              <a:lnSpc>
                <a:spcPct val="100000"/>
              </a:lnSpc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прозрачности (открытости);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>
              <a:lnSpc>
                <a:spcPct val="100000"/>
              </a:lnSpc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достоверности бюджета;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>
              <a:lnSpc>
                <a:spcPct val="100000"/>
              </a:lnSpc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адресности и целевого характера бюджетных средств;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>
              <a:lnSpc>
                <a:spcPct val="100000"/>
              </a:lnSpc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подведомственности расходов бюджетов;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>
              <a:lnSpc>
                <a:spcPct val="100000"/>
              </a:lnSpc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единства кассы.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  <p:timing>
    <p:tnLst>
      <p:par>
        <p:cTn id="27" dur="indefinite" restart="never" nodeType="tmRoot">
          <p:childTnLst>
            <p:seq>
              <p:cTn id="2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TextShape 1"/>
          <p:cNvSpPr txBox="1"/>
          <p:nvPr/>
        </p:nvSpPr>
        <p:spPr>
          <a:xfrm>
            <a:off x="402480" y="228600"/>
            <a:ext cx="11378880" cy="7585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0" lang="en-US" sz="3300" spc="-1" strike="noStrike">
                <a:solidFill>
                  <a:srgbClr val="7b9899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Принцип самостоятельности бюджетов означает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247" name="TextShape 2"/>
          <p:cNvSpPr txBox="1"/>
          <p:nvPr/>
        </p:nvSpPr>
        <p:spPr>
          <a:xfrm>
            <a:off x="402480" y="1527120"/>
            <a:ext cx="11338200" cy="49647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marL="274320" indent="-273960">
              <a:lnSpc>
                <a:spcPct val="100000"/>
              </a:lnSpc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право и обязанность органов государственной власти и органов местного самоуправления самостоятельно обеспечивать сбалансированность соответствующих бюджетов и эффективность использования бюджетных средств;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>
              <a:lnSpc>
                <a:spcPct val="100000"/>
              </a:lnSpc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право и обязанность органов государственной власти и органов местного самоуправления самостоятельно осуществлять бюджетный процесс, за исключением случаев, предусмотренных настоящим Кодексом;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>
              <a:lnSpc>
                <a:spcPct val="100000"/>
              </a:lnSpc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право органов государственной власти и органов местного самоуправления устанавливать в соответствии с законодательством Российской Федерации о налогах и сборах налоги и сборы, доходы от которых подлежат зачислению в соответствующие бюджеты бюджетной системы Российской Федерации;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>
              <a:lnSpc>
                <a:spcPct val="100000"/>
              </a:lnSpc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право органов государственной власти и органов местного самоуправления в соответствии с настоящим Кодексом самостоятельно определять формы и направления расходования средств бюджетов (за исключением расходов, финансовое обеспечение которых осуществляется за счет межбюджетных субсидий и субвенций из других бюджетов бюджетной системы Российской Федерации);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  <p:timing>
    <p:tnLst>
      <p:par>
        <p:cTn id="29" dur="indefinite" restart="never" nodeType="tmRoot">
          <p:childTnLst>
            <p:seq>
              <p:cTn id="3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TextShape 1"/>
          <p:cNvSpPr txBox="1"/>
          <p:nvPr/>
        </p:nvSpPr>
        <p:spPr>
          <a:xfrm>
            <a:off x="402480" y="228600"/>
            <a:ext cx="11378880" cy="7585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0" lang="en-US" sz="3300" spc="-1" strike="noStrike">
                <a:solidFill>
                  <a:srgbClr val="7b9899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Принцип самостоятельности бюджетов означает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249" name="TextShape 2"/>
          <p:cNvSpPr txBox="1"/>
          <p:nvPr/>
        </p:nvSpPr>
        <p:spPr>
          <a:xfrm>
            <a:off x="402480" y="1527120"/>
            <a:ext cx="11412360" cy="50900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marL="274320" indent="-273960">
              <a:lnSpc>
                <a:spcPct val="100000"/>
              </a:lnSpc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недопустимость установления расходных обязательств, подлежащих исполнению за счет доходов и источников финансирования дефицитов других бюджетов бюджетной системы Российской Федерации, а также расходных обязательств, подлежащих исполнению одновременно за счет средств двух и более бюджетов бюджетной системы Российской Федерации, за счет средств консолидированных бюджетов или без определения бюджета, за счет средств которого должно осуществляться исполнение соответствующих расходных обязательств;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>
              <a:lnSpc>
                <a:spcPct val="100000"/>
              </a:lnSpc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право органов государственной власти и органов местного самоуправления предоставлять средства из бюджета на исполнение расходных обязательств, устанавливаемых иными органами государственной власти и органами местного самоуправления, исключительно в форме межбюджетных трансфертов;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>
              <a:lnSpc>
                <a:spcPct val="100000"/>
              </a:lnSpc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недопустимость введения в действие в течение текущего финансового года органами государственной власти и органами местного самоуправления изменений бюджетного законодательства Российской Федерации и (или) законодательства о налогах и сборах, законодательства о других обязательных платежах, приводящих к увеличению расходов и (или) снижению доходов других бюджетов бюджетной системы Российской Федерации без внесения изменений в законы (решения) о соответствующих бюджетах, предусматривающих компенсацию увеличения расходов, снижения доходов;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>
              <a:lnSpc>
                <a:spcPct val="100000"/>
              </a:lnSpc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недопустимость изъятия дополнительных доходов, экономии по расходам бюджетов, полученных в результате эффективного исполнения бюджетов.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  <p:timing>
    <p:tnLst>
      <p:par>
        <p:cTn id="31" dur="indefinite" restart="never" nodeType="tmRoot">
          <p:childTnLst>
            <p:seq>
              <p:cTn id="3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TextShape 1"/>
          <p:cNvSpPr txBox="1"/>
          <p:nvPr/>
        </p:nvSpPr>
        <p:spPr>
          <a:xfrm>
            <a:off x="426240" y="421200"/>
            <a:ext cx="11378880" cy="7585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0" lang="en-US" sz="3300" spc="-1" strike="noStrike">
                <a:solidFill>
                  <a:srgbClr val="7b9899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Принцип адресности и целевого характера бюджетных средств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251" name="TextShape 2"/>
          <p:cNvSpPr txBox="1"/>
          <p:nvPr/>
        </p:nvSpPr>
        <p:spPr>
          <a:xfrm>
            <a:off x="402480" y="1527120"/>
            <a:ext cx="11338200" cy="4571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marL="274320" indent="-273960">
              <a:lnSpc>
                <a:spcPct val="100000"/>
              </a:lnSpc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бюджетные ассигнования и лимиты бюджетных обязательств доводятся до конкретных получателей бюджетных средств с указанием цели их использования.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  <p:timing>
    <p:tnLst>
      <p:par>
        <p:cTn id="33" dur="indefinite" restart="never" nodeType="tmRoot">
          <p:childTnLst>
            <p:seq>
              <p:cTn id="3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" name="Picture 2" descr=""/>
          <p:cNvPicPr/>
          <p:nvPr/>
        </p:nvPicPr>
        <p:blipFill>
          <a:blip r:embed="rId1"/>
          <a:stretch/>
        </p:blipFill>
        <p:spPr>
          <a:xfrm>
            <a:off x="721800" y="354960"/>
            <a:ext cx="10972440" cy="646956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35" dur="indefinite" restart="never" nodeType="tmRoot">
          <p:childTnLst>
            <p:seq>
              <p:cTn id="3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" name="Picture 2" descr=""/>
          <p:cNvPicPr/>
          <p:nvPr/>
        </p:nvPicPr>
        <p:blipFill>
          <a:blip r:embed="rId1"/>
          <a:stretch/>
        </p:blipFill>
        <p:spPr>
          <a:xfrm>
            <a:off x="284040" y="0"/>
            <a:ext cx="11637360" cy="6543000"/>
          </a:xfrm>
          <a:prstGeom prst="rect">
            <a:avLst/>
          </a:prstGeom>
          <a:ln w="9360">
            <a:noFill/>
          </a:ln>
        </p:spPr>
      </p:pic>
    </p:spTree>
  </p:cSld>
  <p:timing>
    <p:tnLst>
      <p:par>
        <p:cTn id="37" dur="indefinite" restart="never" nodeType="tmRoot">
          <p:childTnLst>
            <p:seq>
              <p:cTn id="3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" name="Picture 2" descr=""/>
          <p:cNvPicPr/>
          <p:nvPr/>
        </p:nvPicPr>
        <p:blipFill>
          <a:blip r:embed="rId1"/>
          <a:stretch/>
        </p:blipFill>
        <p:spPr>
          <a:xfrm>
            <a:off x="332640" y="337320"/>
            <a:ext cx="11597760" cy="6520320"/>
          </a:xfrm>
          <a:prstGeom prst="rect">
            <a:avLst/>
          </a:prstGeom>
          <a:ln w="9360">
            <a:noFill/>
          </a:ln>
        </p:spPr>
      </p:pic>
    </p:spTree>
  </p:cSld>
  <p:timing>
    <p:tnLst>
      <p:par>
        <p:cTn id="39" dur="indefinite" restart="never" nodeType="tmRoot">
          <p:childTnLst>
            <p:seq>
              <p:cTn id="4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TextShape 1"/>
          <p:cNvSpPr txBox="1"/>
          <p:nvPr/>
        </p:nvSpPr>
        <p:spPr>
          <a:xfrm>
            <a:off x="402480" y="228600"/>
            <a:ext cx="11378880" cy="7585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0" lang="en-US" sz="3300" spc="-1" strike="noStrike">
                <a:solidFill>
                  <a:srgbClr val="7b9899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Консолидированный бюджет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256" name="TextShape 2"/>
          <p:cNvSpPr txBox="1"/>
          <p:nvPr/>
        </p:nvSpPr>
        <p:spPr>
          <a:xfrm>
            <a:off x="402480" y="1527120"/>
            <a:ext cx="11338200" cy="4571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marL="274320" indent="-273960" algn="just">
              <a:lnSpc>
                <a:spcPct val="100000"/>
              </a:lnSpc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Бюджет субъекта РФ и свод бюджетов муниципальных образований, находящихся на его территории, составляют консолидированный бюджет субъекта РФ.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 algn="just">
              <a:lnSpc>
                <a:spcPct val="100000"/>
              </a:lnSpc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В свою очередь, федеральный бюджет и консолидированные бюджеты субъектов РФ в сумме составляют </a:t>
            </a:r>
            <a:r>
              <a:rPr b="0" i="1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консолидированный бюджет РФ.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 algn="just">
              <a:lnSpc>
                <a:spcPct val="100000"/>
              </a:lnSpc>
            </a:pPr>
            <a:r>
              <a:rPr b="0" i="1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Консолидированный бюджет РФ не утверждается законодательным органом власти. Он в большей степени используется как счетная единица для свода статистических показателей и анализа показателей бюджетной системы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  <p:timing>
    <p:tnLst>
      <p:par>
        <p:cTn id="41" dur="indefinite" restart="never" nodeType="tmRoot">
          <p:childTnLst>
            <p:seq>
              <p:cTn id="4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7" name="Рисунок 1" descr=""/>
          <p:cNvPicPr/>
          <p:nvPr/>
        </p:nvPicPr>
        <p:blipFill>
          <a:blip r:embed="rId1"/>
          <a:srcRect l="18508" t="12633" r="733" b="5359"/>
          <a:stretch/>
        </p:blipFill>
        <p:spPr>
          <a:xfrm>
            <a:off x="1253160" y="254160"/>
            <a:ext cx="9786960" cy="6112440"/>
          </a:xfrm>
          <a:prstGeom prst="rect">
            <a:avLst/>
          </a:prstGeom>
          <a:ln w="9360">
            <a:noFill/>
          </a:ln>
        </p:spPr>
      </p:pic>
    </p:spTree>
  </p:cSld>
  <p:timing>
    <p:tnLst>
      <p:par>
        <p:cTn id="43" dur="indefinite" restart="never" nodeType="tmRoot">
          <p:childTnLst>
            <p:seq>
              <p:cTn id="4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TextShape 1"/>
          <p:cNvSpPr txBox="1"/>
          <p:nvPr/>
        </p:nvSpPr>
        <p:spPr>
          <a:xfrm>
            <a:off x="402480" y="228600"/>
            <a:ext cx="11378880" cy="7585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0" lang="en-US" sz="3300" spc="-1" strike="noStrike">
                <a:solidFill>
                  <a:srgbClr val="7b9899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Виды доходов бюджета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259" name="TextShape 2"/>
          <p:cNvSpPr txBox="1"/>
          <p:nvPr/>
        </p:nvSpPr>
        <p:spPr>
          <a:xfrm>
            <a:off x="402480" y="1527120"/>
            <a:ext cx="11338200" cy="4571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marL="274320" indent="-273960">
              <a:lnSpc>
                <a:spcPct val="100000"/>
              </a:lnSpc>
            </a:pP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Налоговые доходы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>
              <a:lnSpc>
                <a:spcPct val="100000"/>
              </a:lnSpc>
            </a:pP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Неналоговые доходы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>
              <a:lnSpc>
                <a:spcPct val="100000"/>
              </a:lnSpc>
            </a:pP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Безвозмездные поступления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  <p:timing>
    <p:tnLst>
      <p:par>
        <p:cTn id="45" dur="indefinite" restart="never" nodeType="tmRoot">
          <p:childTnLst>
            <p:seq>
              <p:cTn id="4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TextShape 1"/>
          <p:cNvSpPr txBox="1"/>
          <p:nvPr/>
        </p:nvSpPr>
        <p:spPr>
          <a:xfrm>
            <a:off x="402480" y="228600"/>
            <a:ext cx="11378880" cy="7585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0" lang="en-US" sz="3300" spc="-1" strike="noStrike">
                <a:solidFill>
                  <a:srgbClr val="7b9899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(ст.47  БК)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261" name="TextShape 2"/>
          <p:cNvSpPr txBox="1"/>
          <p:nvPr/>
        </p:nvSpPr>
        <p:spPr>
          <a:xfrm>
            <a:off x="402480" y="1527120"/>
            <a:ext cx="11338200" cy="4571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marL="274320" indent="-273960">
              <a:lnSpc>
                <a:spcPct val="100000"/>
              </a:lnSpc>
            </a:pP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К собственным доходам бюджетов относятся: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>
              <a:lnSpc>
                <a:spcPct val="100000"/>
              </a:lnSpc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налоговые доходы, зачисляемые в бюджеты в соответствии с бюджетным законодательством Российской Федерации и законодательством о налогах и сборах;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>
              <a:lnSpc>
                <a:spcPct val="100000"/>
              </a:lnSpc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неналоговые доходы, зачисляемые в бюджеты в соответствии с законодательством Российской Федерации, законами субъектов Российской Федерации и муниципальными правовыми актами представительных органов муниципальных образований;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>
              <a:lnSpc>
                <a:spcPct val="100000"/>
              </a:lnSpc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доходы, полученные бюджетами в виде безвозмездных поступлений, за исключением субвенций.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  <p:timing>
    <p:tnLst>
      <p:par>
        <p:cTn id="47" dur="indefinite" restart="never" nodeType="tmRoot">
          <p:childTnLst>
            <p:seq>
              <p:cTn id="4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TextShape 1"/>
          <p:cNvSpPr txBox="1"/>
          <p:nvPr/>
        </p:nvSpPr>
        <p:spPr>
          <a:xfrm>
            <a:off x="402480" y="332640"/>
            <a:ext cx="11378880" cy="7585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Едиными для бюджетов бюджетной системы Российской Федерации разделами и подразделами классификации расходов бюджетов являются </a:t>
            </a:r>
            <a:r>
              <a:rPr b="0" lang="en-US" sz="2400" spc="-1" strike="noStrike">
                <a:solidFill>
                  <a:srgbClr val="7b9899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: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263" name="TextShape 2"/>
          <p:cNvSpPr txBox="1"/>
          <p:nvPr/>
        </p:nvSpPr>
        <p:spPr>
          <a:xfrm>
            <a:off x="402480" y="1527120"/>
            <a:ext cx="11338200" cy="4571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marL="274320" indent="-273960">
              <a:lnSpc>
                <a:spcPct val="100000"/>
              </a:lnSpc>
            </a:pPr>
            <a:r>
              <a:rPr b="0" lang="en-US" sz="9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1) общегосударственные вопросы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>
              <a:lnSpc>
                <a:spcPct val="100000"/>
              </a:lnSpc>
            </a:pPr>
            <a:r>
              <a:rPr b="0" lang="en-US" sz="9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2) национальная оборона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>
              <a:lnSpc>
                <a:spcPct val="100000"/>
              </a:lnSpc>
            </a:pPr>
            <a:r>
              <a:rPr b="0" lang="en-US" sz="9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3) национальная безопасность и правоохранительная деятельность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>
              <a:lnSpc>
                <a:spcPct val="100000"/>
              </a:lnSpc>
            </a:pPr>
            <a:r>
              <a:rPr b="0" lang="en-US" sz="9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4) национальная экономика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>
              <a:lnSpc>
                <a:spcPct val="100000"/>
              </a:lnSpc>
            </a:pPr>
            <a:r>
              <a:rPr b="0" lang="en-US" sz="9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5) жилищно-коммунальное хозяйство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>
              <a:lnSpc>
                <a:spcPct val="100000"/>
              </a:lnSpc>
            </a:pPr>
            <a:r>
              <a:rPr b="0" lang="en-US" sz="9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6) охрана окружающей среды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>
              <a:lnSpc>
                <a:spcPct val="100000"/>
              </a:lnSpc>
            </a:pPr>
            <a:r>
              <a:rPr b="0" lang="en-US" sz="9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7) образование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>
              <a:lnSpc>
                <a:spcPct val="100000"/>
              </a:lnSpc>
            </a:pPr>
            <a:r>
              <a:rPr b="0" lang="en-US" sz="9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8) культура, кинематография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  <p:timing>
    <p:tnLst>
      <p:par>
        <p:cTn id="49" dur="indefinite" restart="never" nodeType="tmRoot">
          <p:childTnLst>
            <p:seq>
              <p:cTn id="5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TextShape 1"/>
          <p:cNvSpPr txBox="1"/>
          <p:nvPr/>
        </p:nvSpPr>
        <p:spPr>
          <a:xfrm>
            <a:off x="402480" y="332640"/>
            <a:ext cx="11378880" cy="7585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Едиными для бюджетов бюджетной системы Российской Федерации разделами и подразделами классификации расходов бюджетов являются </a:t>
            </a:r>
            <a:r>
              <a:rPr b="0" lang="en-US" sz="2400" spc="-1" strike="noStrike">
                <a:solidFill>
                  <a:srgbClr val="7b9899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: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265" name="TextShape 2"/>
          <p:cNvSpPr txBox="1"/>
          <p:nvPr/>
        </p:nvSpPr>
        <p:spPr>
          <a:xfrm>
            <a:off x="402480" y="1527120"/>
            <a:ext cx="11338200" cy="4571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marL="274320" indent="-273960">
              <a:lnSpc>
                <a:spcPct val="100000"/>
              </a:lnSpc>
            </a:pPr>
            <a:r>
              <a:rPr b="0" lang="en-US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9) здравоохранение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>
              <a:lnSpc>
                <a:spcPct val="100000"/>
              </a:lnSpc>
            </a:pPr>
            <a:r>
              <a:rPr b="0" lang="en-US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10) социальная политика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>
              <a:lnSpc>
                <a:spcPct val="100000"/>
              </a:lnSpc>
            </a:pPr>
            <a:r>
              <a:rPr b="0" lang="en-US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11) физическая культура и спорт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>
              <a:lnSpc>
                <a:spcPct val="100000"/>
              </a:lnSpc>
            </a:pPr>
            <a:r>
              <a:rPr b="0" lang="en-US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12) средства массовой информации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>
              <a:lnSpc>
                <a:spcPct val="100000"/>
              </a:lnSpc>
            </a:pPr>
            <a:r>
              <a:rPr b="0" lang="en-US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13) обслуживание государственного и муниципального долга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>
              <a:lnSpc>
                <a:spcPct val="100000"/>
              </a:lnSpc>
            </a:pPr>
            <a:r>
              <a:rPr b="0" lang="en-US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14) межбюджетные трансферты общего характера бюджетам бюджетной системы Российской Федерации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  <p:timing>
    <p:tnLst>
      <p:par>
        <p:cTn id="51" dur="indefinite" restart="never" nodeType="tmRoot">
          <p:childTnLst>
            <p:seq>
              <p:cTn id="5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TextShape 1"/>
          <p:cNvSpPr txBox="1"/>
          <p:nvPr/>
        </p:nvSpPr>
        <p:spPr>
          <a:xfrm>
            <a:off x="402480" y="228600"/>
            <a:ext cx="11378880" cy="75852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ТАБЛИЦА СООТВЕТСТВИЯ ГОСУДАРСТВЕННЫХ ПРОГРАММ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graphicFrame>
        <p:nvGraphicFramePr>
          <p:cNvPr id="267" name="Table 2"/>
          <p:cNvGraphicFramePr/>
          <p:nvPr/>
        </p:nvGraphicFramePr>
        <p:xfrm>
          <a:off x="402480" y="1527120"/>
          <a:ext cx="11337840" cy="2403720"/>
        </p:xfrm>
        <a:graphic>
          <a:graphicData uri="http://schemas.openxmlformats.org/drawingml/2006/table">
            <a:tbl>
              <a:tblPr/>
              <a:tblGrid>
                <a:gridCol w="2834280"/>
                <a:gridCol w="2834280"/>
                <a:gridCol w="2834280"/>
                <a:gridCol w="2835360"/>
              </a:tblGrid>
              <a:tr h="343440">
                <a:tc>
                  <a:txBody>
                    <a:bodyPr lIns="90000" rIns="90000" tIns="46800" bIns="46800"/>
                    <a:p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XO Oriel"/>
                        </a:rPr>
                        <a:t>Расходы бюджета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XO Orie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 lIns="90000" rIns="90000" tIns="46800" bIns="46800"/>
                    <a:p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XO Oriel"/>
                        </a:rPr>
                        <a:t>Федеральные программы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XO Orie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 lIns="90000" rIns="90000" tIns="46800" bIns="46800"/>
                    <a:p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XO Oriel"/>
                        </a:rPr>
                        <a:t>Региональные программы (ПК)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XO Orie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 lIns="90000" rIns="90000" tIns="46800" bIns="46800"/>
                    <a:p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XO Oriel"/>
                        </a:rPr>
                        <a:t>Муниципальные программы (Владивосток)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XO Orie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</a:tr>
              <a:tr h="343440">
                <a:tc>
                  <a:txBody>
                    <a:bodyPr lIns="90000" rIns="90000" tIns="46800" bIns="46800"/>
                    <a:p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XO Oriel"/>
                        </a:rPr>
                        <a:t>Общегосударственные вопросы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XO Orie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  <a:tr h="343440">
                <a:tc>
                  <a:txBody>
                    <a:bodyPr lIns="90000" rIns="90000" tIns="46800" bIns="46800"/>
                    <a:p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XO Oriel"/>
                        </a:rPr>
                        <a:t>Национальная оборона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XO Orie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 tIns="46800" bIns="46800"/>
                    <a:p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XO Oriel"/>
                        </a:rPr>
                        <a:t>Государственная программа «Реализация государственной национальной политики»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XO Orie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</a:tr>
              <a:tr h="343440">
                <a:tc>
                  <a:txBody>
                    <a:bodyPr lIns="90000" rIns="90000" tIns="46800" bIns="46800"/>
                    <a:p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XO Oriel"/>
                        </a:rPr>
                        <a:t>...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XO Orie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  <a:tr h="343440">
                <a:tc>
                  <a:txBody>
                    <a:bodyPr lIns="90000" rIns="90000" tIns="46800" bIns="46800"/>
                    <a:p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XO Oriel"/>
                        </a:rPr>
                        <a:t>...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XO Orie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</a:tr>
              <a:tr h="343440">
                <a:tc>
                  <a:txBody>
                    <a:bodyPr lIns="90000" rIns="90000" tIns="46800" bIns="46800"/>
                    <a:p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XO Oriel"/>
                        </a:rPr>
                        <a:t>Образование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XO Orie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 tIns="46800" bIns="46800"/>
                    <a:p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XO Oriel"/>
                        </a:rPr>
                        <a:t>Государственная программа «Развитие образования»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XO Orie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 tIns="46800" bIns="46800"/>
                    <a:p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XO Oriel"/>
                        </a:rPr>
                        <a:t>Государственная программа Приморского края «Развитие образования Приморского края»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XO Orie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 tIns="46800" bIns="46800"/>
                    <a:p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XO Oriel"/>
                        </a:rPr>
                        <a:t>Муниципальная программа «Образование и молодежь Владивостока»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XO Orie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  <a:tr h="343440">
                <a:tc>
                  <a:txBody>
                    <a:bodyPr lIns="90000" rIns="90000" tIns="46800" bIns="46800"/>
                    <a:p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XO Oriel"/>
                        </a:rPr>
                        <a:t>...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XO Orie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</a:tr>
            </a:tbl>
          </a:graphicData>
        </a:graphic>
      </p:graphicFrame>
    </p:spTree>
  </p:cSld>
  <p:timing>
    <p:tnLst>
      <p:par>
        <p:cTn id="53" dur="indefinite" restart="never" nodeType="tmRoot">
          <p:childTnLst>
            <p:seq>
              <p:cTn id="5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TextShape 1"/>
          <p:cNvSpPr txBox="1"/>
          <p:nvPr/>
        </p:nvSpPr>
        <p:spPr>
          <a:xfrm>
            <a:off x="402480" y="228600"/>
            <a:ext cx="11378880" cy="7585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0" lang="en-US" sz="3300" spc="-1" strike="noStrike">
                <a:solidFill>
                  <a:srgbClr val="7b9899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Расходы бюджетов субъектов РФ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269" name="TextShape 2"/>
          <p:cNvSpPr txBox="1"/>
          <p:nvPr/>
        </p:nvSpPr>
        <p:spPr>
          <a:xfrm>
            <a:off x="402480" y="1527120"/>
            <a:ext cx="11338200" cy="4571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marL="274320" indent="-273960">
              <a:lnSpc>
                <a:spcPct val="100000"/>
              </a:lnSpc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Значительная часть расходов бюджетов субъектов РФ, идет на финансирование социальных расходов – образование, здравоохранение, жилищно-коммунальное хозяйство. Часть расходов идет на поддержку отдельных отраслей региона (промышленность, сельское хозяйство, транспорт и др.). Существенную долю составляет финансовая помощь отдельным городам и районам.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  <p:timing>
    <p:tnLst>
      <p:par>
        <p:cTn id="55" dur="indefinite" restart="never" nodeType="tmRoot">
          <p:childTnLst>
            <p:seq>
              <p:cTn id="5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TextShape 1"/>
          <p:cNvSpPr txBox="1"/>
          <p:nvPr/>
        </p:nvSpPr>
        <p:spPr>
          <a:xfrm>
            <a:off x="402480" y="228600"/>
            <a:ext cx="11378880" cy="7585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0" lang="en-US" sz="3300" spc="-1" strike="noStrike">
                <a:solidFill>
                  <a:srgbClr val="7b9899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Расходы местных бюджетов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271" name="TextShape 2"/>
          <p:cNvSpPr txBox="1"/>
          <p:nvPr/>
        </p:nvSpPr>
        <p:spPr>
          <a:xfrm>
            <a:off x="402480" y="1527120"/>
            <a:ext cx="11338200" cy="4571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marL="274320" indent="-273960">
              <a:lnSpc>
                <a:spcPct val="100000"/>
              </a:lnSpc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затраты, возникающие в результате выполнения органами местного самоуправления своих функций. Они соответствуют природе и характеру местного самоуправления.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  <p:timing>
    <p:tnLst>
      <p:par>
        <p:cTn id="57" dur="indefinite" restart="never" nodeType="tmRoot">
          <p:childTnLst>
            <p:seq>
              <p:cTn id="5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TextShape 1"/>
          <p:cNvSpPr txBox="1"/>
          <p:nvPr/>
        </p:nvSpPr>
        <p:spPr>
          <a:xfrm>
            <a:off x="497160" y="266400"/>
            <a:ext cx="10972440" cy="10663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0" lang="en-US" sz="3200" spc="-1" strike="noStrike">
                <a:solidFill>
                  <a:srgbClr val="7b9899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ФЗ №131 об общих принципах организации местного самоуправления в РФ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273" name="TextShape 2"/>
          <p:cNvSpPr txBox="1"/>
          <p:nvPr/>
        </p:nvSpPr>
        <p:spPr>
          <a:xfrm>
            <a:off x="609480" y="1928880"/>
            <a:ext cx="10972440" cy="46454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marL="274320" indent="-273960" algn="ctr">
              <a:lnSpc>
                <a:spcPct val="100000"/>
              </a:lnSpc>
            </a:pPr>
            <a:r>
              <a:rPr b="1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от 06.10.2003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>
              <a:lnSpc>
                <a:spcPct val="100000"/>
              </a:lnSpc>
            </a:pP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Статья 16. Вопросы местного значения городского округа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>
              <a:lnSpc>
                <a:spcPct val="100000"/>
              </a:lnSpc>
            </a:pP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>
              <a:lnSpc>
                <a:spcPct val="100000"/>
              </a:lnSpc>
            </a:pP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Статья 16.1. Права органов местного самоуправления городского округа, городского округа с внутригородским делением, внутригородского района на решение вопросов, не отнесенных к вопросам местного значения городского округа, городского округа с внутригородским делением, внутригородского района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>
              <a:lnSpc>
                <a:spcPct val="100000"/>
              </a:lnSpc>
            </a:pP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  <p:timing>
    <p:tnLst>
      <p:par>
        <p:cTn id="59" dur="indefinite" restart="never" nodeType="tmRoot">
          <p:childTnLst>
            <p:seq>
              <p:cTn id="6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TextShape 1"/>
          <p:cNvSpPr txBox="1"/>
          <p:nvPr/>
        </p:nvSpPr>
        <p:spPr>
          <a:xfrm>
            <a:off x="402480" y="228600"/>
            <a:ext cx="11378880" cy="7585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1" lang="en-US" sz="3300" spc="-1" strike="noStrike">
                <a:solidFill>
                  <a:srgbClr val="7b9899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Дотации</a:t>
            </a:r>
            <a:r>
              <a:rPr b="1" i="1" lang="en-US" sz="3300" spc="-1" strike="noStrike">
                <a:solidFill>
                  <a:srgbClr val="7b9899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 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275" name="TextShape 2"/>
          <p:cNvSpPr txBox="1"/>
          <p:nvPr/>
        </p:nvSpPr>
        <p:spPr>
          <a:xfrm>
            <a:off x="380880" y="1447920"/>
            <a:ext cx="11399040" cy="51202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marL="274320" indent="-273960">
              <a:lnSpc>
                <a:spcPct val="100000"/>
              </a:lnSpc>
            </a:pPr>
            <a:r>
              <a:rPr b="0" i="1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— </a:t>
            </a:r>
            <a:r>
              <a:rPr b="0" i="1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бюджетные средства, предоставляемые бюджету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 algn="just">
              <a:lnSpc>
                <a:spcPct val="100000"/>
              </a:lnSpc>
            </a:pP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другого уровня бюджетной системы на безвозмездной и безвозвратной основах на покрытие расчетных минимально необходимых текущих расходов без определения конкретных направлений расходов по их видам, при недостаточности у них собственных доходов и отчислений от регулирующих налогов.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  <p:timing>
    <p:tnLst>
      <p:par>
        <p:cTn id="61" dur="indefinite" restart="never" nodeType="tmRoot">
          <p:childTnLst>
            <p:seq>
              <p:cTn id="6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TextShape 1"/>
          <p:cNvSpPr txBox="1"/>
          <p:nvPr/>
        </p:nvSpPr>
        <p:spPr>
          <a:xfrm>
            <a:off x="402480" y="228600"/>
            <a:ext cx="11378880" cy="7585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1" lang="en-US" sz="3300" spc="-1" strike="noStrike">
                <a:solidFill>
                  <a:srgbClr val="7b9899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Субсидии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277" name="TextShape 2"/>
          <p:cNvSpPr txBox="1"/>
          <p:nvPr/>
        </p:nvSpPr>
        <p:spPr>
          <a:xfrm>
            <a:off x="402480" y="1527120"/>
            <a:ext cx="11338200" cy="4571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marL="274320" indent="-273960" algn="just">
              <a:lnSpc>
                <a:spcPct val="100000"/>
              </a:lnSpc>
            </a:pPr>
            <a:r>
              <a:rPr b="0" i="1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— </a:t>
            </a:r>
            <a:r>
              <a:rPr b="0" i="1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бюджетные средства, предоставляемые бюджету </a:t>
            </a: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другого уровня на условиях долевого софинансирования целевых расходов. По сравнению с дотациями субсидии являются более гибкой формой и могут использоваться в регулировании  инвестиционной бюджетной деятельности местных органов власти. Вместе с тем, поскольку субсидии предусматривают встречное финансирование из региональных и местных бюджетов, то в условиях роста дефицита бюджетов разных уровней они применимы не во всех случаях.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  <p:timing>
    <p:tnLst>
      <p:par>
        <p:cTn id="63" dur="indefinite" restart="never" nodeType="tmRoot">
          <p:childTnLst>
            <p:seq>
              <p:cTn id="6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TextShape 1"/>
          <p:cNvSpPr txBox="1"/>
          <p:nvPr/>
        </p:nvSpPr>
        <p:spPr>
          <a:xfrm>
            <a:off x="402480" y="228600"/>
            <a:ext cx="11378880" cy="7585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1" lang="en-US" sz="3300" spc="-1" strike="noStrike">
                <a:solidFill>
                  <a:srgbClr val="7b9899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Субвенции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279" name="TextShape 2"/>
          <p:cNvSpPr txBox="1"/>
          <p:nvPr/>
        </p:nvSpPr>
        <p:spPr>
          <a:xfrm>
            <a:off x="402480" y="1527120"/>
            <a:ext cx="11338200" cy="4571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marL="274320" indent="-273960">
              <a:lnSpc>
                <a:spcPct val="100000"/>
              </a:lnSpc>
            </a:pPr>
            <a:r>
              <a:rPr b="0" i="1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— </a:t>
            </a:r>
            <a:r>
              <a:rPr b="0" i="1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бюджетные средства, предоставляемые бюдже</a:t>
            </a: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ту другого уровня на безвозмездной и безвозвратной основах с указанием конкретной цели и на определенный срок. В случае   не израсходования ее в установленный срок или расходования не по назначению соответствующие средства субвенции подлежат возврату в бюджет, из которого они были получены. Если же субвенция выделяется с указанием и других условий, то она называется </a:t>
            </a:r>
            <a:r>
              <a:rPr b="0" i="1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обусловленной субвенцией. Различают текущие и инвестиционные </a:t>
            </a: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субвенции в зависимости от их целевого характера и условий предоставления.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  <p:timing>
    <p:tnLst>
      <p:par>
        <p:cTn id="65" dur="indefinite" restart="never" nodeType="tmRoot">
          <p:childTnLst>
            <p:seq>
              <p:cTn id="6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TextShape 1"/>
          <p:cNvSpPr txBox="1"/>
          <p:nvPr/>
        </p:nvSpPr>
        <p:spPr>
          <a:xfrm>
            <a:off x="402480" y="228600"/>
            <a:ext cx="11378880" cy="7585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1" i="1" lang="en-US" sz="3300" spc="-1" strike="noStrike">
                <a:solidFill>
                  <a:srgbClr val="7b9899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Бюджетный кредит 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281" name="TextShape 2"/>
          <p:cNvSpPr txBox="1"/>
          <p:nvPr/>
        </p:nvSpPr>
        <p:spPr>
          <a:xfrm>
            <a:off x="402480" y="1527120"/>
            <a:ext cx="11338200" cy="4571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marL="274320" indent="-273960" algn="just">
              <a:lnSpc>
                <a:spcPct val="100000"/>
              </a:lnSpc>
            </a:pPr>
            <a:r>
              <a:rPr b="0" i="1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— </a:t>
            </a:r>
            <a:r>
              <a:rPr b="0" i="1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это сумма денежных средств, выделяе</a:t>
            </a: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мых бюджету другого уровня на возвратной и возмездной основах.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 algn="just">
              <a:lnSpc>
                <a:spcPct val="100000"/>
              </a:lnSpc>
            </a:pP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Бюджетный кредит как форма выравнивания используется значительно реже, чем другие формы</a:t>
            </a: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. 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  <p:timing>
    <p:tnLst>
      <p:par>
        <p:cTn id="67" dur="indefinite" restart="never" nodeType="tmRoot">
          <p:childTnLst>
            <p:seq>
              <p:cTn id="6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TextShape 1"/>
          <p:cNvSpPr txBox="1"/>
          <p:nvPr/>
        </p:nvSpPr>
        <p:spPr>
          <a:xfrm>
            <a:off x="1824480" y="2743200"/>
            <a:ext cx="8640000" cy="16729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283" name="TextShape 2"/>
          <p:cNvSpPr txBox="1"/>
          <p:nvPr/>
        </p:nvSpPr>
        <p:spPr>
          <a:xfrm>
            <a:off x="963000" y="533520"/>
            <a:ext cx="10362960" cy="15235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0" lang="en-US" sz="4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Бюджетный процесс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  <p:timing>
    <p:tnLst>
      <p:par>
        <p:cTn id="69" dur="indefinite" restart="never" nodeType="tmRoot">
          <p:childTnLst>
            <p:seq>
              <p:cTn id="7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TextShape 1"/>
          <p:cNvSpPr txBox="1"/>
          <p:nvPr/>
        </p:nvSpPr>
        <p:spPr>
          <a:xfrm>
            <a:off x="402480" y="228600"/>
            <a:ext cx="11378880" cy="7585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0" lang="en-US" sz="3300" spc="-1" strike="noStrike">
                <a:solidFill>
                  <a:srgbClr val="7b9899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Бюджетный процесс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285" name="TextShape 2"/>
          <p:cNvSpPr txBox="1"/>
          <p:nvPr/>
        </p:nvSpPr>
        <p:spPr>
          <a:xfrm>
            <a:off x="402480" y="1527120"/>
            <a:ext cx="11338200" cy="4571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marL="274320" indent="-273960">
              <a:lnSpc>
                <a:spcPct val="100000"/>
              </a:lnSpc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регламентируемая законодательством Российской Федерации деятельность органов государственной власти, органов местного самоуправления и иных участников бюджетного процесса по </a:t>
            </a:r>
            <a:r>
              <a:rPr b="0" lang="en-US" sz="28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составлению</a:t>
            </a: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 и </a:t>
            </a:r>
            <a:r>
              <a:rPr b="0" lang="en-US" sz="28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рассмотрению</a:t>
            </a: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 проектов бюджетов, </a:t>
            </a:r>
            <a:r>
              <a:rPr b="0" lang="en-US" sz="28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утверждению</a:t>
            </a: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 и </a:t>
            </a:r>
            <a:r>
              <a:rPr b="0" lang="en-US" sz="28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исполнению</a:t>
            </a: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 бюджетов, </a:t>
            </a:r>
            <a:r>
              <a:rPr b="0" lang="en-US" sz="28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контролю</a:t>
            </a: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 за их исполнением, осуществлению бюджетного </a:t>
            </a:r>
            <a:r>
              <a:rPr b="0" lang="en-US" sz="28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учета</a:t>
            </a: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, составлению, внешней проверке, рассмотрению и утверждению бюджетной </a:t>
            </a:r>
            <a:r>
              <a:rPr b="0" lang="en-US" sz="28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отчетности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  <p:timing>
    <p:tnLst>
      <p:par>
        <p:cTn id="71" dur="indefinite" restart="never" nodeType="tmRoot">
          <p:childTnLst>
            <p:seq>
              <p:cTn id="7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TextShape 1"/>
          <p:cNvSpPr txBox="1"/>
          <p:nvPr/>
        </p:nvSpPr>
        <p:spPr>
          <a:xfrm>
            <a:off x="402480" y="228600"/>
            <a:ext cx="11378880" cy="7585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0" lang="en-US" sz="3300" spc="-1" strike="noStrike">
                <a:solidFill>
                  <a:srgbClr val="7b9899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Бюджетный кодекс РФ ч.3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287" name="TextShape 2"/>
          <p:cNvSpPr txBox="1"/>
          <p:nvPr/>
        </p:nvSpPr>
        <p:spPr>
          <a:xfrm>
            <a:off x="402480" y="1527120"/>
            <a:ext cx="11338200" cy="4571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marL="274320" indent="-273960">
              <a:lnSpc>
                <a:spcPct val="100000"/>
              </a:lnSpc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b="0" lang="en-US" sz="5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 </a:t>
            </a:r>
            <a:r>
              <a:rPr b="0" lang="en-US" sz="5000" spc="-1" strike="noStrike" u="sng">
                <a:solidFill>
                  <a:srgbClr val="00a3d6"/>
                </a:solidFill>
                <a:uFill>
                  <a:solidFill>
                    <a:srgbClr val="ffffff"/>
                  </a:solidFill>
                </a:uFill>
                <a:latin typeface="Georgia"/>
                <a:hlinkClick r:id="rId1"/>
              </a:rPr>
              <a:t>Раздел V. Участники бюджетного процесса</a:t>
            </a:r>
            <a:r>
              <a:rPr b="0" lang="en-US" sz="5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 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>
              <a:lnSpc>
                <a:spcPct val="100000"/>
              </a:lnSpc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b="0" lang="en-US" sz="5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 </a:t>
            </a:r>
            <a:r>
              <a:rPr b="0" lang="en-US" sz="5000" spc="-1" strike="noStrike" u="sng">
                <a:solidFill>
                  <a:srgbClr val="00a3d6"/>
                </a:solidFill>
                <a:uFill>
                  <a:solidFill>
                    <a:srgbClr val="ffffff"/>
                  </a:solidFill>
                </a:uFill>
                <a:latin typeface="Georgia"/>
                <a:hlinkClick r:id="rId2"/>
              </a:rPr>
              <a:t>Раздел VI. Составление проектов бюджетов</a:t>
            </a:r>
            <a:r>
              <a:rPr b="0" lang="en-US" sz="5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 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>
              <a:lnSpc>
                <a:spcPct val="100000"/>
              </a:lnSpc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b="0" lang="en-US" sz="5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 </a:t>
            </a:r>
            <a:r>
              <a:rPr b="0" lang="en-US" sz="5000" spc="-1" strike="noStrike" u="sng">
                <a:solidFill>
                  <a:srgbClr val="00a3d6"/>
                </a:solidFill>
                <a:uFill>
                  <a:solidFill>
                    <a:srgbClr val="ffffff"/>
                  </a:solidFill>
                </a:uFill>
                <a:latin typeface="Georgia"/>
                <a:hlinkClick r:id="rId3"/>
              </a:rPr>
              <a:t>Раздел VII. Рассмотрение и утверждение бюджетов</a:t>
            </a:r>
            <a:r>
              <a:rPr b="0" lang="en-US" sz="5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 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>
              <a:lnSpc>
                <a:spcPct val="100000"/>
              </a:lnSpc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b="0" lang="en-US" sz="5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 </a:t>
            </a:r>
            <a:r>
              <a:rPr b="0" lang="en-US" sz="5000" spc="-1" strike="noStrike" u="sng">
                <a:solidFill>
                  <a:srgbClr val="00a3d6"/>
                </a:solidFill>
                <a:uFill>
                  <a:solidFill>
                    <a:srgbClr val="ffffff"/>
                  </a:solidFill>
                </a:uFill>
                <a:latin typeface="Georgia"/>
                <a:hlinkClick r:id="rId4"/>
              </a:rPr>
              <a:t>Раздел VIII. Исполнение бюджетов</a:t>
            </a:r>
            <a:r>
              <a:rPr b="0" lang="en-US" sz="5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 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>
              <a:lnSpc>
                <a:spcPct val="100000"/>
              </a:lnSpc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b="0" lang="en-US" sz="5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 </a:t>
            </a:r>
            <a:r>
              <a:rPr b="0" lang="en-US" sz="5000" spc="-1" strike="noStrike" u="sng">
                <a:solidFill>
                  <a:srgbClr val="00a3d6"/>
                </a:solidFill>
                <a:uFill>
                  <a:solidFill>
                    <a:srgbClr val="ffffff"/>
                  </a:solidFill>
                </a:uFill>
                <a:latin typeface="Georgia"/>
                <a:hlinkClick r:id="rId5"/>
              </a:rPr>
              <a:t>Раздел VIII.1. Составление, внешняя проверка, рассмотрение и утверждение бюджетной отчетности</a:t>
            </a:r>
            <a:r>
              <a:rPr b="0" lang="en-US" sz="5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 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>
              <a:lnSpc>
                <a:spcPct val="100000"/>
              </a:lnSpc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b="0" lang="en-US" sz="5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 </a:t>
            </a:r>
            <a:r>
              <a:rPr b="0" lang="en-US" sz="5000" spc="-1" strike="noStrike" u="sng">
                <a:solidFill>
                  <a:srgbClr val="00a3d6"/>
                </a:solidFill>
                <a:uFill>
                  <a:solidFill>
                    <a:srgbClr val="ffffff"/>
                  </a:solidFill>
                </a:uFill>
                <a:latin typeface="Georgia"/>
                <a:hlinkClick r:id="rId6"/>
              </a:rPr>
              <a:t>Раздел IX. Государственный (муниципальный) финансовый контроль</a:t>
            </a:r>
            <a:r>
              <a:rPr b="0" lang="en-US" sz="5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 </a:t>
            </a: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
</a:t>
            </a: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
</a:t>
            </a: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 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  <p:timing>
    <p:tnLst>
      <p:par>
        <p:cTn id="73" dur="indefinite" restart="never" nodeType="tmRoot">
          <p:childTnLst>
            <p:seq>
              <p:cTn id="7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TextShape 1"/>
          <p:cNvSpPr txBox="1"/>
          <p:nvPr/>
        </p:nvSpPr>
        <p:spPr>
          <a:xfrm>
            <a:off x="402480" y="228600"/>
            <a:ext cx="11378880" cy="7585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0" lang="en-US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Участниками бюджетного процесса являются: 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289" name="TextShape 2"/>
          <p:cNvSpPr txBox="1"/>
          <p:nvPr/>
        </p:nvSpPr>
        <p:spPr>
          <a:xfrm>
            <a:off x="402480" y="1527120"/>
            <a:ext cx="11338200" cy="49773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marL="274320" indent="-273960">
              <a:lnSpc>
                <a:spcPct val="100000"/>
              </a:lnSpc>
            </a:pPr>
            <a:r>
              <a:rPr b="1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- </a:t>
            </a: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Президент Российской Федерации;  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>
              <a:lnSpc>
                <a:spcPct val="100000"/>
              </a:lnSpc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- высшее должностное лицо субъекта Российской Федерации, глава муниципального образования;  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>
              <a:lnSpc>
                <a:spcPct val="100000"/>
              </a:lnSpc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- законодательные (представительные) органы государственной власти и представительные органы местного самоуправления;  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>
              <a:lnSpc>
                <a:spcPct val="100000"/>
              </a:lnSpc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- исполнительные органы государственной власти (исполнительно-распорядительные органы муниципальных образований);  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>
              <a:lnSpc>
                <a:spcPct val="100000"/>
              </a:lnSpc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- Центральный банк Российской Федерации;  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>
              <a:lnSpc>
                <a:spcPct val="100000"/>
              </a:lnSpc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- органы государственного (муниципального) финансового контроля;  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>
              <a:lnSpc>
                <a:spcPct val="100000"/>
              </a:lnSpc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- органы управления государственными внебюджетными фондами;  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>
              <a:lnSpc>
                <a:spcPct val="100000"/>
              </a:lnSpc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- главные распорядители (распорядители) бюджетных средств;  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>
              <a:lnSpc>
                <a:spcPct val="100000"/>
              </a:lnSpc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- главные администраторы (администраторы) доходов бюджета;  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>
              <a:lnSpc>
                <a:spcPct val="100000"/>
              </a:lnSpc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- главные администраторы (администраторы) источников финансирования дефицита бюджета;  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>
              <a:lnSpc>
                <a:spcPct val="100000"/>
              </a:lnSpc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- получатели бюджетных средств. 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>
              <a:lnSpc>
                <a:spcPct val="100000"/>
              </a:lnSpc>
            </a:pP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  <p:timing>
    <p:tnLst>
      <p:par>
        <p:cTn id="75" dur="indefinite" restart="never" nodeType="tmRoot">
          <p:childTnLst>
            <p:seq>
              <p:cTn id="7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TextShape 1"/>
          <p:cNvSpPr txBox="1"/>
          <p:nvPr/>
        </p:nvSpPr>
        <p:spPr>
          <a:xfrm>
            <a:off x="402480" y="228600"/>
            <a:ext cx="11378880" cy="7585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0" lang="en-US" sz="3300" spc="-1" strike="noStrike">
                <a:solidFill>
                  <a:srgbClr val="7b9899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
</a:t>
            </a:r>
            <a:r>
              <a:rPr b="0" lang="en-US" sz="3300" spc="-1" strike="noStrike">
                <a:solidFill>
                  <a:srgbClr val="7b9899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
</a:t>
            </a:r>
            <a:r>
              <a:rPr b="0" lang="en-US" sz="3300" spc="-1" strike="noStrike">
                <a:solidFill>
                  <a:srgbClr val="7b9899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
</a:t>
            </a:r>
            <a:r>
              <a:rPr b="0" lang="en-US" sz="3300" spc="-1" strike="noStrike">
                <a:solidFill>
                  <a:srgbClr val="7b9899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
</a:t>
            </a:r>
            <a:r>
              <a:rPr b="0" lang="en-US" sz="3300" spc="-1" strike="noStrike">
                <a:solidFill>
                  <a:srgbClr val="7b9899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
</a:t>
            </a:r>
            <a:r>
              <a:rPr b="0" lang="en-US" sz="3300" spc="-1" strike="noStrike">
                <a:solidFill>
                  <a:srgbClr val="7b9899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
</a:t>
            </a:r>
            <a:r>
              <a:rPr b="0" lang="en-US" sz="3300" spc="-1" strike="noStrike">
                <a:solidFill>
                  <a:srgbClr val="7b9899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
</a:t>
            </a:r>
            <a:r>
              <a:rPr b="0" lang="en-US" sz="3300" spc="-1" strike="noStrike">
                <a:solidFill>
                  <a:srgbClr val="7b9899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
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graphicFrame>
        <p:nvGraphicFramePr>
          <p:cNvPr id="291" name="Table 2"/>
          <p:cNvGraphicFramePr/>
          <p:nvPr/>
        </p:nvGraphicFramePr>
        <p:xfrm>
          <a:off x="321840" y="669600"/>
          <a:ext cx="11434320" cy="3918600"/>
        </p:xfrm>
        <a:graphic>
          <a:graphicData uri="http://schemas.openxmlformats.org/drawingml/2006/table">
            <a:tbl>
              <a:tblPr/>
              <a:tblGrid>
                <a:gridCol w="2014560"/>
                <a:gridCol w="2304360"/>
                <a:gridCol w="2304360"/>
                <a:gridCol w="2690640"/>
                <a:gridCol w="2120400"/>
              </a:tblGrid>
              <a:tr h="1821600">
                <a:tc rowSpan="5"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XO Orie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XO Orie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XO Orie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XO Orie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24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Georgia"/>
                        </a:rPr>
                        <a:t>Распределе-ние участников бюджетного процесса по уровням  бюджетной системы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XO Orie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d16349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24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Georgia"/>
                        </a:rPr>
                        <a:t>Наименова-ние участника согласно бюджетному кодексу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XO Orie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d16349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24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Georgia"/>
                        </a:rPr>
                        <a:t>ФЕДЕРАЛЬ-НЫЙ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XO Orie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d16349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24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Georgia"/>
                        </a:rPr>
                        <a:t>РЕГИОНАЛЬ-НЫЙ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XO Orie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d16349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24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Georgia"/>
                        </a:rPr>
                        <a:t>МЕСТНЫЙ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XO Orie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d16349"/>
                    </a:solidFill>
                  </a:tcPr>
                </a:tc>
              </a:tr>
              <a:tr h="434880">
                <a:tc vMerge="1">
                  <a:tcPr>
                    <a:solidFill>
                      <a:srgbClr val="729fcf"/>
                    </a:solidFill>
                  </a:tcPr>
                </a:tc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dd2cf"/>
                    </a:solidFill>
                  </a:tcPr>
                </a:tc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dd2cf"/>
                    </a:solidFill>
                  </a:tcPr>
                </a:tc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dd2cf"/>
                    </a:solidFill>
                  </a:tcPr>
                </a:tc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dd2cf"/>
                    </a:solidFill>
                  </a:tcPr>
                </a:tc>
              </a:tr>
              <a:tr h="434880">
                <a:tc vMerge="1">
                  <a:tcPr>
                    <a:solidFill>
                      <a:srgbClr val="729fcf"/>
                    </a:solidFill>
                  </a:tcPr>
                </a:tc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6eae8"/>
                    </a:solidFill>
                  </a:tcPr>
                </a:tc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6eae8"/>
                    </a:solidFill>
                  </a:tcPr>
                </a:tc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6eae8"/>
                    </a:solidFill>
                  </a:tcPr>
                </a:tc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6eae8"/>
                    </a:solidFill>
                  </a:tcPr>
                </a:tc>
              </a:tr>
              <a:tr h="434880">
                <a:tc vMerge="1">
                  <a:tcPr>
                    <a:solidFill>
                      <a:srgbClr val="729fcf"/>
                    </a:solidFill>
                  </a:tcPr>
                </a:tc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dd2cf"/>
                    </a:solidFill>
                  </a:tcPr>
                </a:tc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dd2cf"/>
                    </a:solidFill>
                  </a:tcPr>
                </a:tc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dd2cf"/>
                    </a:solidFill>
                  </a:tcPr>
                </a:tc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dd2cf"/>
                    </a:solidFill>
                  </a:tcPr>
                </a:tc>
              </a:tr>
              <a:tr h="3907800">
                <a:tc vMerge="1">
                  <a:tcPr>
                    <a:solidFill>
                      <a:srgbClr val="729fcf"/>
                    </a:solidFill>
                  </a:tcPr>
                </a:tc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6eae8"/>
                    </a:solidFill>
                  </a:tcPr>
                </a:tc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6eae8"/>
                    </a:solidFill>
                  </a:tcPr>
                </a:tc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6eae8"/>
                    </a:solidFill>
                  </a:tcPr>
                </a:tc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6eae8"/>
                    </a:solidFill>
                  </a:tcPr>
                </a:tc>
              </a:tr>
            </a:tbl>
          </a:graphicData>
        </a:graphic>
      </p:graphicFrame>
    </p:spTree>
  </p:cSld>
  <p:timing>
    <p:tnLst>
      <p:par>
        <p:cTn id="77" dur="indefinite" restart="never" nodeType="tmRoot">
          <p:childTnLst>
            <p:seq>
              <p:cTn id="7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TextShape 1"/>
          <p:cNvSpPr txBox="1"/>
          <p:nvPr/>
        </p:nvSpPr>
        <p:spPr>
          <a:xfrm>
            <a:off x="402480" y="228600"/>
            <a:ext cx="11378880" cy="7585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0" lang="en-US" sz="3300" spc="-1" strike="noStrike">
                <a:solidFill>
                  <a:srgbClr val="7b9899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
</a:t>
            </a:r>
            <a:r>
              <a:rPr b="0" lang="en-US" sz="3300" spc="-1" strike="noStrike">
                <a:solidFill>
                  <a:srgbClr val="7b9899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
</a:t>
            </a:r>
            <a:r>
              <a:rPr b="0" lang="en-US" sz="3300" spc="-1" strike="noStrike">
                <a:solidFill>
                  <a:srgbClr val="7b9899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
</a:t>
            </a:r>
            <a:r>
              <a:rPr b="0" lang="en-US" sz="3300" spc="-1" strike="noStrike">
                <a:solidFill>
                  <a:srgbClr val="7b9899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
</a:t>
            </a:r>
            <a:r>
              <a:rPr b="0" lang="en-US" sz="3300" spc="-1" strike="noStrike">
                <a:solidFill>
                  <a:srgbClr val="7b9899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
</a:t>
            </a:r>
            <a:r>
              <a:rPr b="0" lang="en-US" sz="3300" spc="-1" strike="noStrike">
                <a:solidFill>
                  <a:srgbClr val="7b9899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
</a:t>
            </a:r>
            <a:r>
              <a:rPr b="0" lang="en-US" sz="3300" spc="-1" strike="noStrike">
                <a:solidFill>
                  <a:srgbClr val="7b9899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
</a:t>
            </a:r>
            <a:r>
              <a:rPr b="0" lang="en-US" sz="3300" spc="-1" strike="noStrike">
                <a:solidFill>
                  <a:srgbClr val="7b9899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
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graphicFrame>
        <p:nvGraphicFramePr>
          <p:cNvPr id="293" name="Table 2"/>
          <p:cNvGraphicFramePr/>
          <p:nvPr/>
        </p:nvGraphicFramePr>
        <p:xfrm>
          <a:off x="321840" y="669600"/>
          <a:ext cx="11434320" cy="3134880"/>
        </p:xfrm>
        <a:graphic>
          <a:graphicData uri="http://schemas.openxmlformats.org/drawingml/2006/table">
            <a:tbl>
              <a:tblPr/>
              <a:tblGrid>
                <a:gridCol w="2014560"/>
                <a:gridCol w="2304360"/>
                <a:gridCol w="2304360"/>
                <a:gridCol w="2690640"/>
                <a:gridCol w="2120400"/>
              </a:tblGrid>
              <a:tr h="1821600">
                <a:tc rowSpan="4"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XO Orie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XO Orie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XO Orie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XO Orie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24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Georgia"/>
                        </a:rPr>
                        <a:t>Распределе-ние участников бюджетного процесса по уровням  бюджетной системы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XO Orie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d16349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24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Georgia"/>
                        </a:rPr>
                        <a:t>Наименова-ние участника согласно бюджетному кодексу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XO Orie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d16349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24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Georgia"/>
                        </a:rPr>
                        <a:t>ФЕДЕРАЛЬ-НЫЙ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XO Orie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d16349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24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Georgia"/>
                        </a:rPr>
                        <a:t>РЕГИОНАЛЬ-НЫЙ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XO Orie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d16349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24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Georgia"/>
                        </a:rPr>
                        <a:t>МЕСТНЫЙ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XO Orie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d16349"/>
                    </a:solidFill>
                  </a:tcPr>
                </a:tc>
              </a:tr>
              <a:tr h="878040">
                <a:tc vMerge="1">
                  <a:tcPr>
                    <a:solidFill>
                      <a:srgbClr val="729fcf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Georgia"/>
                        </a:rPr>
                        <a:t>Президент Российской Федерации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XO Orie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dd2cf"/>
                    </a:solidFill>
                  </a:tcPr>
                </a:tc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dd2cf"/>
                    </a:solidFill>
                  </a:tcPr>
                </a:tc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dd2cf"/>
                    </a:solidFill>
                  </a:tcPr>
                </a:tc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dd2cf"/>
                    </a:solidFill>
                  </a:tcPr>
                </a:tc>
              </a:tr>
              <a:tr h="1926360">
                <a:tc vMerge="1">
                  <a:tcPr>
                    <a:solidFill>
                      <a:srgbClr val="729fcf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Georgia"/>
                        </a:rPr>
                        <a:t>высшее должностное лицо субъекта Российской Федерации, глава муниципального образования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XO Orie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6eae8"/>
                    </a:solidFill>
                  </a:tcPr>
                </a:tc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6eae8"/>
                    </a:solidFill>
                  </a:tcPr>
                </a:tc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6eae8"/>
                    </a:solidFill>
                  </a:tcPr>
                </a:tc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6eae8"/>
                    </a:solidFill>
                  </a:tcPr>
                </a:tc>
              </a:tr>
              <a:tr h="3907800">
                <a:tc vMerge="1">
                  <a:tcPr>
                    <a:solidFill>
                      <a:srgbClr val="729fcf"/>
                    </a:solidFill>
                  </a:tcPr>
                </a:tc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dd2cf"/>
                    </a:solidFill>
                  </a:tcPr>
                </a:tc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dd2cf"/>
                    </a:solidFill>
                  </a:tcPr>
                </a:tc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dd2cf"/>
                    </a:solidFill>
                  </a:tcPr>
                </a:tc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dd2cf"/>
                    </a:solidFill>
                  </a:tcPr>
                </a:tc>
              </a:tr>
            </a:tbl>
          </a:graphicData>
        </a:graphic>
      </p:graphicFrame>
    </p:spTree>
  </p:cSld>
  <p:timing>
    <p:tnLst>
      <p:par>
        <p:cTn id="79" dur="indefinite" restart="never" nodeType="tmRoot">
          <p:childTnLst>
            <p:seq>
              <p:cTn id="8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TextShape 1"/>
          <p:cNvSpPr txBox="1"/>
          <p:nvPr/>
        </p:nvSpPr>
        <p:spPr>
          <a:xfrm>
            <a:off x="402480" y="228600"/>
            <a:ext cx="11378880" cy="7585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0" lang="en-US" sz="3300" spc="-1" strike="noStrike">
                <a:solidFill>
                  <a:srgbClr val="7b9899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
</a:t>
            </a:r>
            <a:r>
              <a:rPr b="0" lang="en-US" sz="3300" spc="-1" strike="noStrike">
                <a:solidFill>
                  <a:srgbClr val="7b9899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
</a:t>
            </a:r>
            <a:r>
              <a:rPr b="0" lang="en-US" sz="3300" spc="-1" strike="noStrike">
                <a:solidFill>
                  <a:srgbClr val="7b9899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
</a:t>
            </a:r>
            <a:r>
              <a:rPr b="0" lang="en-US" sz="3300" spc="-1" strike="noStrike">
                <a:solidFill>
                  <a:srgbClr val="7b9899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
</a:t>
            </a:r>
            <a:r>
              <a:rPr b="0" lang="en-US" sz="3300" spc="-1" strike="noStrike">
                <a:solidFill>
                  <a:srgbClr val="7b9899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
</a:t>
            </a:r>
            <a:r>
              <a:rPr b="0" lang="en-US" sz="3300" spc="-1" strike="noStrike">
                <a:solidFill>
                  <a:srgbClr val="7b9899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
</a:t>
            </a:r>
            <a:r>
              <a:rPr b="0" lang="en-US" sz="3300" spc="-1" strike="noStrike">
                <a:solidFill>
                  <a:srgbClr val="7b9899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
</a:t>
            </a:r>
            <a:r>
              <a:rPr b="0" lang="en-US" sz="3300" spc="-1" strike="noStrike">
                <a:solidFill>
                  <a:srgbClr val="7b9899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
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graphicFrame>
        <p:nvGraphicFramePr>
          <p:cNvPr id="295" name="Table 2"/>
          <p:cNvGraphicFramePr/>
          <p:nvPr/>
        </p:nvGraphicFramePr>
        <p:xfrm>
          <a:off x="321840" y="669600"/>
          <a:ext cx="11434320" cy="3134880"/>
        </p:xfrm>
        <a:graphic>
          <a:graphicData uri="http://schemas.openxmlformats.org/drawingml/2006/table">
            <a:tbl>
              <a:tblPr/>
              <a:tblGrid>
                <a:gridCol w="2014560"/>
                <a:gridCol w="2304360"/>
                <a:gridCol w="2304360"/>
                <a:gridCol w="2690640"/>
                <a:gridCol w="2120400"/>
              </a:tblGrid>
              <a:tr h="1821600">
                <a:tc rowSpan="4"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XO Orie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XO Orie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XO Orie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XO Orie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24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Georgia"/>
                        </a:rPr>
                        <a:t>Распределе-ние участников бюджетного процесса по уровням  бюджетной системы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XO Orie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d16349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24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Georgia"/>
                        </a:rPr>
                        <a:t>Наименова-ние участника согласно бюджетному кодексу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XO Orie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d16349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24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Georgia"/>
                        </a:rPr>
                        <a:t>ФЕДЕРАЛЬ-НЫЙ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XO Orie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d16349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24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Georgia"/>
                        </a:rPr>
                        <a:t>РЕГИОНАЛЬ-НЫЙ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XO Orie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d16349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24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Georgia"/>
                        </a:rPr>
                        <a:t>МЕСТНЫЙ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XO Orie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d16349"/>
                    </a:solidFill>
                  </a:tcPr>
                </a:tc>
              </a:tr>
              <a:tr h="878040">
                <a:tc vMerge="1">
                  <a:tcPr>
                    <a:solidFill>
                      <a:srgbClr val="729fcf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Georgia"/>
                        </a:rPr>
                        <a:t>Президент Российской Федерации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XO Orie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dd2cf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Georgia"/>
                        </a:rPr>
                        <a:t>Президент Российской Федерации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XO Orie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dd2cf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Georgia"/>
                        </a:rPr>
                        <a:t>                   </a:t>
                      </a: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Georgia"/>
                        </a:rPr>
                        <a:t>-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XO Orie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dd2cf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Georgia"/>
                        </a:rPr>
                        <a:t>               </a:t>
                      </a: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Georgia"/>
                        </a:rPr>
                        <a:t>-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XO Orie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dd2cf"/>
                    </a:solidFill>
                  </a:tcPr>
                </a:tc>
              </a:tr>
              <a:tr h="1926360">
                <a:tc vMerge="1">
                  <a:tcPr>
                    <a:solidFill>
                      <a:srgbClr val="729fcf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Georgia"/>
                        </a:rPr>
                        <a:t>высшее должностное лицо субъекта Российской Федерации, глава муниципального образования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XO Orie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6eae8"/>
                    </a:solidFill>
                  </a:tcPr>
                </a:tc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6eae8"/>
                    </a:solidFill>
                  </a:tcPr>
                </a:tc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6eae8"/>
                    </a:solidFill>
                  </a:tcPr>
                </a:tc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6eae8"/>
                    </a:solidFill>
                  </a:tcPr>
                </a:tc>
              </a:tr>
              <a:tr h="3907800">
                <a:tc vMerge="1">
                  <a:tcPr>
                    <a:solidFill>
                      <a:srgbClr val="729fcf"/>
                    </a:solidFill>
                  </a:tcPr>
                </a:tc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dd2cf"/>
                    </a:solidFill>
                  </a:tcPr>
                </a:tc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dd2cf"/>
                    </a:solidFill>
                  </a:tcPr>
                </a:tc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dd2cf"/>
                    </a:solidFill>
                  </a:tcPr>
                </a:tc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dd2cf"/>
                    </a:solidFill>
                  </a:tcPr>
                </a:tc>
              </a:tr>
            </a:tbl>
          </a:graphicData>
        </a:graphic>
      </p:graphicFrame>
    </p:spTree>
  </p:cSld>
  <p:timing>
    <p:tnLst>
      <p:par>
        <p:cTn id="81" dur="indefinite" restart="never" nodeType="tmRoot">
          <p:childTnLst>
            <p:seq>
              <p:cTn id="8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TextShape 1"/>
          <p:cNvSpPr txBox="1"/>
          <p:nvPr/>
        </p:nvSpPr>
        <p:spPr>
          <a:xfrm>
            <a:off x="402480" y="228600"/>
            <a:ext cx="11378880" cy="7585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0" lang="en-US" sz="3300" spc="-1" strike="noStrike">
                <a:solidFill>
                  <a:srgbClr val="7b9899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
</a:t>
            </a:r>
            <a:r>
              <a:rPr b="0" lang="en-US" sz="3300" spc="-1" strike="noStrike">
                <a:solidFill>
                  <a:srgbClr val="7b9899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
</a:t>
            </a:r>
            <a:r>
              <a:rPr b="0" lang="en-US" sz="3300" spc="-1" strike="noStrike">
                <a:solidFill>
                  <a:srgbClr val="7b9899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
</a:t>
            </a:r>
            <a:r>
              <a:rPr b="0" lang="en-US" sz="3300" spc="-1" strike="noStrike">
                <a:solidFill>
                  <a:srgbClr val="7b9899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
</a:t>
            </a:r>
            <a:r>
              <a:rPr b="0" lang="en-US" sz="3300" spc="-1" strike="noStrike">
                <a:solidFill>
                  <a:srgbClr val="7b9899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
</a:t>
            </a:r>
            <a:r>
              <a:rPr b="0" lang="en-US" sz="3300" spc="-1" strike="noStrike">
                <a:solidFill>
                  <a:srgbClr val="7b9899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
</a:t>
            </a:r>
            <a:r>
              <a:rPr b="0" lang="en-US" sz="3300" spc="-1" strike="noStrike">
                <a:solidFill>
                  <a:srgbClr val="7b9899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
</a:t>
            </a:r>
            <a:r>
              <a:rPr b="0" lang="en-US" sz="3300" spc="-1" strike="noStrike">
                <a:solidFill>
                  <a:srgbClr val="7b9899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
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graphicFrame>
        <p:nvGraphicFramePr>
          <p:cNvPr id="297" name="Table 2"/>
          <p:cNvGraphicFramePr/>
          <p:nvPr/>
        </p:nvGraphicFramePr>
        <p:xfrm>
          <a:off x="321840" y="669600"/>
          <a:ext cx="11434320" cy="3134880"/>
        </p:xfrm>
        <a:graphic>
          <a:graphicData uri="http://schemas.openxmlformats.org/drawingml/2006/table">
            <a:tbl>
              <a:tblPr/>
              <a:tblGrid>
                <a:gridCol w="2014560"/>
                <a:gridCol w="2304360"/>
                <a:gridCol w="2304360"/>
                <a:gridCol w="2690640"/>
                <a:gridCol w="2120400"/>
              </a:tblGrid>
              <a:tr h="1821600">
                <a:tc rowSpan="4"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XO Orie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XO Orie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XO Orie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XO Orie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24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Georgia"/>
                        </a:rPr>
                        <a:t>Распределе-ние участников бюджетного процесса по уровням  бюджетной системы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XO Orie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d16349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24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Georgia"/>
                        </a:rPr>
                        <a:t>Наименова-ние участника согласно бюджетному кодексу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XO Orie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d16349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24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Georgia"/>
                        </a:rPr>
                        <a:t>ФЕДЕРАЛЬ-НЫЙ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XO Orie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d16349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24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Georgia"/>
                        </a:rPr>
                        <a:t>РЕГИОНАЛЬ-НЫЙ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XO Orie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d16349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24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Georgia"/>
                        </a:rPr>
                        <a:t>МЕСТНЫЙ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XO Orie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d16349"/>
                    </a:solidFill>
                  </a:tcPr>
                </a:tc>
              </a:tr>
              <a:tr h="878040">
                <a:tc vMerge="1">
                  <a:tcPr>
                    <a:solidFill>
                      <a:srgbClr val="729fcf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Georgia"/>
                        </a:rPr>
                        <a:t>Президент Российской Федерации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XO Orie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dd2cf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Georgia"/>
                        </a:rPr>
                        <a:t>Президент Российской Федерации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XO Orie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dd2cf"/>
                    </a:solidFill>
                  </a:tcPr>
                </a:tc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dd2cf"/>
                    </a:solidFill>
                  </a:tcPr>
                </a:tc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dd2cf"/>
                    </a:solidFill>
                  </a:tcPr>
                </a:tc>
              </a:tr>
              <a:tr h="1926360">
                <a:tc vMerge="1">
                  <a:tcPr>
                    <a:solidFill>
                      <a:srgbClr val="729fcf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Georgia"/>
                        </a:rPr>
                        <a:t>высшее должностное лицо субъекта Российской Федерации, глава муниципального образования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XO Orie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6eae8"/>
                    </a:solidFill>
                  </a:tcPr>
                </a:tc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6eae8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Georgia"/>
                        </a:rPr>
                        <a:t>Губернатор Приморского края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XO Orie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6eae8"/>
                    </a:solidFill>
                  </a:tcPr>
                </a:tc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6eae8"/>
                    </a:solidFill>
                  </a:tcPr>
                </a:tc>
              </a:tr>
              <a:tr h="3907800">
                <a:tc vMerge="1">
                  <a:tcPr>
                    <a:solidFill>
                      <a:srgbClr val="729fcf"/>
                    </a:solidFill>
                  </a:tcPr>
                </a:tc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dd2cf"/>
                    </a:solidFill>
                  </a:tcPr>
                </a:tc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dd2cf"/>
                    </a:solidFill>
                  </a:tcPr>
                </a:tc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dd2cf"/>
                    </a:solidFill>
                  </a:tcPr>
                </a:tc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dd2cf"/>
                    </a:solidFill>
                  </a:tcPr>
                </a:tc>
              </a:tr>
            </a:tbl>
          </a:graphicData>
        </a:graphic>
      </p:graphicFrame>
    </p:spTree>
  </p:cSld>
  <p:timing>
    <p:tnLst>
      <p:par>
        <p:cTn id="83" dur="indefinite" restart="never" nodeType="tmRoot">
          <p:childTnLst>
            <p:seq>
              <p:cTn id="8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TextShape 1"/>
          <p:cNvSpPr txBox="1"/>
          <p:nvPr/>
        </p:nvSpPr>
        <p:spPr>
          <a:xfrm>
            <a:off x="402480" y="228600"/>
            <a:ext cx="11378880" cy="7585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0" lang="en-US" sz="3300" spc="-1" strike="noStrike">
                <a:solidFill>
                  <a:srgbClr val="7b9899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
</a:t>
            </a:r>
            <a:r>
              <a:rPr b="0" lang="en-US" sz="3300" spc="-1" strike="noStrike">
                <a:solidFill>
                  <a:srgbClr val="7b9899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
</a:t>
            </a:r>
            <a:r>
              <a:rPr b="0" lang="en-US" sz="3300" spc="-1" strike="noStrike">
                <a:solidFill>
                  <a:srgbClr val="7b9899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
</a:t>
            </a:r>
            <a:r>
              <a:rPr b="0" lang="en-US" sz="3300" spc="-1" strike="noStrike">
                <a:solidFill>
                  <a:srgbClr val="7b9899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
</a:t>
            </a:r>
            <a:r>
              <a:rPr b="0" lang="en-US" sz="3300" spc="-1" strike="noStrike">
                <a:solidFill>
                  <a:srgbClr val="7b9899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
</a:t>
            </a:r>
            <a:r>
              <a:rPr b="0" lang="en-US" sz="3300" spc="-1" strike="noStrike">
                <a:solidFill>
                  <a:srgbClr val="7b9899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
</a:t>
            </a:r>
            <a:r>
              <a:rPr b="0" lang="en-US" sz="3300" spc="-1" strike="noStrike">
                <a:solidFill>
                  <a:srgbClr val="7b9899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
</a:t>
            </a:r>
            <a:r>
              <a:rPr b="0" lang="en-US" sz="3300" spc="-1" strike="noStrike">
                <a:solidFill>
                  <a:srgbClr val="7b9899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
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graphicFrame>
        <p:nvGraphicFramePr>
          <p:cNvPr id="299" name="Table 2"/>
          <p:cNvGraphicFramePr/>
          <p:nvPr/>
        </p:nvGraphicFramePr>
        <p:xfrm>
          <a:off x="321840" y="669600"/>
          <a:ext cx="11434320" cy="3134880"/>
        </p:xfrm>
        <a:graphic>
          <a:graphicData uri="http://schemas.openxmlformats.org/drawingml/2006/table">
            <a:tbl>
              <a:tblPr/>
              <a:tblGrid>
                <a:gridCol w="2014560"/>
                <a:gridCol w="2304360"/>
                <a:gridCol w="2304360"/>
                <a:gridCol w="2690640"/>
                <a:gridCol w="2120400"/>
              </a:tblGrid>
              <a:tr h="1821600">
                <a:tc rowSpan="4"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XO Orie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XO Orie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XO Orie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XO Orie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24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Georgia"/>
                        </a:rPr>
                        <a:t>Распределе-ние участников бюджетного процесса по уровням  бюджетной системы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XO Orie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d16349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24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Georgia"/>
                        </a:rPr>
                        <a:t>Наименова-ние участника согласно бюджетному кодексу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XO Orie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d16349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24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Georgia"/>
                        </a:rPr>
                        <a:t>ФЕДЕРАЛЬ-НЫЙ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XO Orie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d16349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24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Georgia"/>
                        </a:rPr>
                        <a:t>РЕГИОНАЛЬ-НЫЙ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XO Orie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d16349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24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Georgia"/>
                        </a:rPr>
                        <a:t>МЕСТНЫЙ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XO Orie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d16349"/>
                    </a:solidFill>
                  </a:tcPr>
                </a:tc>
              </a:tr>
              <a:tr h="878040">
                <a:tc vMerge="1">
                  <a:tcPr>
                    <a:solidFill>
                      <a:srgbClr val="729fcf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Georgia"/>
                        </a:rPr>
                        <a:t>Президент Российской Федерации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XO Orie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dd2cf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Georgia"/>
                        </a:rPr>
                        <a:t>Президент Российской Федерации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XO Orie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dd2cf"/>
                    </a:solidFill>
                  </a:tcPr>
                </a:tc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dd2cf"/>
                    </a:solidFill>
                  </a:tcPr>
                </a:tc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dd2cf"/>
                    </a:solidFill>
                  </a:tcPr>
                </a:tc>
              </a:tr>
              <a:tr h="1926360">
                <a:tc vMerge="1">
                  <a:tcPr>
                    <a:solidFill>
                      <a:srgbClr val="729fcf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Georgia"/>
                        </a:rPr>
                        <a:t>высшее должностное лицо субъекта Российской Федерации, глава муниципального образования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XO Orie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6eae8"/>
                    </a:solidFill>
                  </a:tcPr>
                </a:tc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6eae8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Georgia"/>
                        </a:rPr>
                        <a:t>Губернатор Приморского края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XO Orie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6eae8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Georgia"/>
                        </a:rPr>
                        <a:t>Глава г.Владивостока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XO Orie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Georgia"/>
                        </a:rPr>
                        <a:t>(мэр)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XO Orie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6eae8"/>
                    </a:solidFill>
                  </a:tcPr>
                </a:tc>
              </a:tr>
              <a:tr h="3907800">
                <a:tc vMerge="1">
                  <a:tcPr>
                    <a:solidFill>
                      <a:srgbClr val="729fcf"/>
                    </a:solidFill>
                  </a:tcPr>
                </a:tc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dd2cf"/>
                    </a:solidFill>
                  </a:tcPr>
                </a:tc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dd2cf"/>
                    </a:solidFill>
                  </a:tcPr>
                </a:tc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dd2cf"/>
                    </a:solidFill>
                  </a:tcPr>
                </a:tc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dd2cf"/>
                    </a:solidFill>
                  </a:tcPr>
                </a:tc>
              </a:tr>
            </a:tbl>
          </a:graphicData>
        </a:graphic>
      </p:graphicFrame>
    </p:spTree>
  </p:cSld>
  <p:timing>
    <p:tnLst>
      <p:par>
        <p:cTn id="85" dur="indefinite" restart="never" nodeType="tmRoot">
          <p:childTnLst>
            <p:seq>
              <p:cTn id="8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TextShape 1"/>
          <p:cNvSpPr txBox="1"/>
          <p:nvPr/>
        </p:nvSpPr>
        <p:spPr>
          <a:xfrm>
            <a:off x="402480" y="228600"/>
            <a:ext cx="11378880" cy="7585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0" lang="en-US" sz="3300" spc="-1" strike="noStrike">
                <a:solidFill>
                  <a:srgbClr val="7b9899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Бюджетные Полномочия участников бюджетного процесса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301" name="TextShape 2"/>
          <p:cNvSpPr txBox="1"/>
          <p:nvPr/>
        </p:nvSpPr>
        <p:spPr>
          <a:xfrm>
            <a:off x="402480" y="1527120"/>
            <a:ext cx="11338200" cy="48733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marL="274320" indent="-273960">
              <a:lnSpc>
                <a:spcPct val="100000"/>
              </a:lnSpc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Законодательные органы власти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>
              <a:lnSpc>
                <a:spcPct val="100000"/>
              </a:lnSpc>
            </a:pPr>
            <a:r>
              <a:rPr b="0" lang="en-US" sz="24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рассматривают</a:t>
            </a: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 и </a:t>
            </a:r>
            <a:r>
              <a:rPr b="0" lang="en-US" sz="24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утверждают</a:t>
            </a: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 соответствующие бюджеты бюджетной системы Российской Федерации и отчеты об их исполнении, осуществляют </a:t>
            </a:r>
            <a:r>
              <a:rPr b="0" lang="en-US" sz="24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контроль</a:t>
            </a: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 в ходе рассмотрения отдельных вопросов исполнения соответствующих бюджетов на своих заседаниях, заседаниях комитетов, комиссий, рабочих групп законодательных (представительных) органов, в ходе проводимых законодательными (представительными) органами слушаний и в связи с депутатскими запросами, формируют и определяют правовой статус органов внешнего государственного (муниципального) финансового контроля, осуществляют другие полномочия.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  <p:timing>
    <p:tnLst>
      <p:par>
        <p:cTn id="87" dur="indefinite" restart="never" nodeType="tmRoot">
          <p:childTnLst>
            <p:seq>
              <p:cTn id="8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TextShape 1"/>
          <p:cNvSpPr txBox="1"/>
          <p:nvPr/>
        </p:nvSpPr>
        <p:spPr>
          <a:xfrm>
            <a:off x="402480" y="228600"/>
            <a:ext cx="11378880" cy="7585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0" lang="en-US" sz="3300" spc="-1" strike="noStrike">
                <a:solidFill>
                  <a:srgbClr val="7b9899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Бюджетные Полномочия участников бюджетного процесса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303" name="TextShape 2"/>
          <p:cNvSpPr txBox="1"/>
          <p:nvPr/>
        </p:nvSpPr>
        <p:spPr>
          <a:xfrm>
            <a:off x="402480" y="1527120"/>
            <a:ext cx="11338200" cy="47901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marL="274320" indent="-273960">
              <a:lnSpc>
                <a:spcPct val="100000"/>
              </a:lnSpc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Бюджетные полномочия </a:t>
            </a:r>
            <a:r>
              <a:rPr b="0" lang="en-US" sz="27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исполнительных органов государственной власти </a:t>
            </a: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(исполнительно-распорядительных органов муниципальных образований)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>
              <a:lnSpc>
                <a:spcPct val="100000"/>
              </a:lnSpc>
            </a:pPr>
            <a:r>
              <a:rPr b="0" lang="en-US" sz="3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обеспечивают </a:t>
            </a:r>
            <a:r>
              <a:rPr b="0" lang="en-US" sz="30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составление</a:t>
            </a:r>
            <a:r>
              <a:rPr b="0" lang="en-US" sz="3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 проекта бюджета (проекта бюджета и среднесрочного финансового плана), </a:t>
            </a:r>
            <a:r>
              <a:rPr b="0" lang="en-US" sz="30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вносят</a:t>
            </a:r>
            <a:r>
              <a:rPr b="0" lang="en-US" sz="3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 его с необходимыми документами и материалами </a:t>
            </a:r>
            <a:r>
              <a:rPr b="0" lang="en-US" sz="30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на утверждение </a:t>
            </a:r>
            <a:r>
              <a:rPr b="0" lang="en-US" sz="3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законодательных (представительных) органов, </a:t>
            </a:r>
            <a:r>
              <a:rPr b="0" lang="en-US" sz="30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разрабатывают и утверждают </a:t>
            </a:r>
            <a:r>
              <a:rPr b="0" lang="en-US" sz="3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методики распределения и (или) порядки предоставления межбюджетных трансфертов, обеспечивают исполнение бюджета и составление бюджетной </a:t>
            </a:r>
            <a:r>
              <a:rPr b="0" lang="en-US" sz="30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отчетности</a:t>
            </a:r>
            <a:r>
              <a:rPr b="0" lang="en-US" sz="3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, представляют отчет об исполнении бюджета на утверждение законодательных (представительных) органов, обеспечивают управление государственным (муниципальным) долгом, осуществляют иные полномочия </a:t>
            </a:r>
            <a:r>
              <a:rPr b="0" lang="en-US" sz="3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
</a:t>
            </a: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
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  <p:timing>
    <p:tnLst>
      <p:par>
        <p:cTn id="89" dur="indefinite" restart="never" nodeType="tmRoot">
          <p:childTnLst>
            <p:seq>
              <p:cTn id="9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TextShape 1"/>
          <p:cNvSpPr txBox="1"/>
          <p:nvPr/>
        </p:nvSpPr>
        <p:spPr>
          <a:xfrm>
            <a:off x="402480" y="228600"/>
            <a:ext cx="11378880" cy="7585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0" lang="en-US" sz="3300" spc="-1" strike="noStrike">
                <a:solidFill>
                  <a:srgbClr val="7b9899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Бюджетные Полномочия участников бюджетного процесса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305" name="TextShape 2"/>
          <p:cNvSpPr txBox="1"/>
          <p:nvPr/>
        </p:nvSpPr>
        <p:spPr>
          <a:xfrm>
            <a:off x="402480" y="1527120"/>
            <a:ext cx="11338200" cy="53305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marL="274320" indent="-273960">
              <a:lnSpc>
                <a:spcPct val="100000"/>
              </a:lnSpc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Бюджетные полномочия </a:t>
            </a:r>
            <a:r>
              <a:rPr b="0" lang="en-US" sz="44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исполнительных органов государственной власти </a:t>
            </a:r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(исполнительно-распорядительных органов муниципальных образований)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>
              <a:lnSpc>
                <a:spcPct val="100000"/>
              </a:lnSpc>
            </a:pPr>
            <a:r>
              <a:rPr b="0" lang="en-US" sz="44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Финансовые органы </a:t>
            </a:r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составляют проект соответствующего бюджета (проект бюджета и среднесрочного финансового плана), представляют его с необходимыми документами и материалами для внесения в законодательный (представительный) орган, организуют исполнение бюджета, устанавливают порядок составления бюджетной отчетности, осуществляют иные бюджетные полномочия.  Финансовые органы или иные уполномоченные органы ежемесячно составляют и представляют отчет о кассовом исполнении бюджета в порядке, установленном Министерством финансов Российской Федерации. 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>
              <a:lnSpc>
                <a:spcPct val="100000"/>
              </a:lnSpc>
            </a:pPr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 </a:t>
            </a:r>
            <a:r>
              <a:rPr b="0" lang="en-US" sz="44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Федеральное казначейство </a:t>
            </a:r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осуществляет бюджетные полномочия по кассовому обслуживанию исполнения бюджетов бюджетной системы Российской Федерации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  <p:timing>
    <p:tnLst>
      <p:par>
        <p:cTn id="91" dur="indefinite" restart="never" nodeType="tmRoot">
          <p:childTnLst>
            <p:seq>
              <p:cTn id="9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TextShape 1"/>
          <p:cNvSpPr txBox="1"/>
          <p:nvPr/>
        </p:nvSpPr>
        <p:spPr>
          <a:xfrm>
            <a:off x="402480" y="228600"/>
            <a:ext cx="11378880" cy="7585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0" lang="en-US" sz="3300" spc="-1" strike="noStrike">
                <a:solidFill>
                  <a:srgbClr val="7b9899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Бюджетные Полномочия участников бюджетного процесса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307" name="TextShape 2"/>
          <p:cNvSpPr txBox="1"/>
          <p:nvPr/>
        </p:nvSpPr>
        <p:spPr>
          <a:xfrm>
            <a:off x="402480" y="1527120"/>
            <a:ext cx="11338200" cy="4571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marL="274320" indent="-273960">
              <a:lnSpc>
                <a:spcPct val="100000"/>
              </a:lnSpc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Бюджетные полномочия </a:t>
            </a:r>
            <a:r>
              <a:rPr b="0" lang="en-US" sz="27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Центрального банка Российской Федерации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Центральный банк Российской Федерации совместно с Правительством Российской Федерации разрабатывает и представляет на рассмотрение Государственной Думы основные направления денежно-кредитной политики.  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Центральный банк Российской Федерации обслуживает счета бюджетов, за исключением случая, указанного в пункте 4 статьи 156 БК РФ.  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Центральный банк Российской Федерации осуществляет функции генерального агента по государственным ценным бумагам Российской Федерации.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  <p:timing>
    <p:tnLst>
      <p:par>
        <p:cTn id="93" dur="indefinite" restart="never" nodeType="tmRoot">
          <p:childTnLst>
            <p:seq>
              <p:cTn id="9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TextShape 1"/>
          <p:cNvSpPr txBox="1"/>
          <p:nvPr/>
        </p:nvSpPr>
        <p:spPr>
          <a:xfrm>
            <a:off x="402480" y="228600"/>
            <a:ext cx="11378880" cy="7585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0" lang="en-US" sz="3300" spc="-1" strike="noStrike">
                <a:solidFill>
                  <a:srgbClr val="7b9899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Бюджетные Полномочия участников бюджетного процесса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309" name="TextShape 2"/>
          <p:cNvSpPr txBox="1"/>
          <p:nvPr/>
        </p:nvSpPr>
        <p:spPr>
          <a:xfrm>
            <a:off x="402480" y="1527120"/>
            <a:ext cx="11338200" cy="4571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marL="274320" indent="-273960">
              <a:lnSpc>
                <a:spcPct val="100000"/>
              </a:lnSpc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Бюджетные полномочия </a:t>
            </a:r>
            <a:r>
              <a:rPr b="0" lang="en-US" sz="27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органов государственного (муниципального) финансового контроля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 algn="just"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Бюджетные полномочия органов государственного (муниципального) финансового контроля, к которым относятся Счетная палата Российской Федерации, контрольно-счетные органы субъектов Российской Федерации и муниципальных образований, Федеральная служба финансово-бюджетного надзора, органы государственного (муниципального) финансового контроля, являющиеся органами (должностными лицами) исполнительной власти субъектов Российской Федерации (местных администраций), по осуществлению государственного (муниципального) финансового контроля установлены БК РФ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  <p:timing>
    <p:tnLst>
      <p:par>
        <p:cTn id="95" dur="indefinite" restart="never" nodeType="tmRoot">
          <p:childTnLst>
            <p:seq>
              <p:cTn id="9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TextShape 1"/>
          <p:cNvSpPr txBox="1"/>
          <p:nvPr/>
        </p:nvSpPr>
        <p:spPr>
          <a:xfrm>
            <a:off x="402480" y="228600"/>
            <a:ext cx="11378880" cy="7585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0" lang="en-US" sz="3300" spc="-1" strike="noStrike">
                <a:solidFill>
                  <a:srgbClr val="7b9899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Бюджетные Полномочия участников бюджетного процесса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311" name="TextShape 2"/>
          <p:cNvSpPr txBox="1"/>
          <p:nvPr/>
        </p:nvSpPr>
        <p:spPr>
          <a:xfrm>
            <a:off x="402480" y="1527120"/>
            <a:ext cx="11338200" cy="53305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marL="274320" indent="-273960">
              <a:lnSpc>
                <a:spcPct val="100000"/>
              </a:lnSpc>
            </a:pPr>
            <a:r>
              <a:rPr b="0" lang="en-US" sz="32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Счетная палата Российской Федерации</a:t>
            </a: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, контрольно-счетные органы субъектов Российской Федерации и муниципальных образований также осуществляют бюджетные полномочия по:  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>
              <a:lnSpc>
                <a:spcPct val="100000"/>
              </a:lnSpc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- </a:t>
            </a:r>
            <a:r>
              <a:rPr b="0" lang="en-US" sz="3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аудиту эффективности, направленному на определение экономности и результативности использования бюджетных средств;  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>
              <a:lnSpc>
                <a:spcPct val="100000"/>
              </a:lnSpc>
            </a:pPr>
            <a:r>
              <a:rPr b="0" lang="en-US" sz="3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 </a:t>
            </a:r>
            <a:r>
              <a:rPr b="0" lang="en-US" sz="3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- экспертизе проектов законов (решений) о бюджетах, иных нормативных правовых актов бюджетного законодательства Российской Федерации, в том числе обоснованности показателей (параметров и характеристик) бюджетов;  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>
              <a:lnSpc>
                <a:spcPct val="100000"/>
              </a:lnSpc>
            </a:pPr>
            <a:r>
              <a:rPr b="0" lang="en-US" sz="3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 </a:t>
            </a:r>
            <a:r>
              <a:rPr b="0" lang="en-US" sz="3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- экспертизе государственных (муниципальных) программ;  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>
              <a:lnSpc>
                <a:spcPct val="100000"/>
              </a:lnSpc>
            </a:pPr>
            <a:r>
              <a:rPr b="0" lang="en-US" sz="3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 </a:t>
            </a:r>
            <a:r>
              <a:rPr b="0" lang="en-US" sz="3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- анализу и мониторингу бюджетного процесса, в том числе подготовке предложений по устранению выявленных отклонений в бюджетном процессе и совершенствованию бюджетного законодательства Российской Федерации;  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>
              <a:lnSpc>
                <a:spcPct val="100000"/>
              </a:lnSpc>
            </a:pPr>
            <a:r>
              <a:rPr b="0" lang="en-US" sz="3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 </a:t>
            </a:r>
            <a:r>
              <a:rPr b="0" lang="en-US" sz="3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- подготовке предложений по совершенствованию осуществления главными администраторами бюджетных средств внутреннего финансового контроля и внутреннего финансового аудита. 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  <p:timing>
    <p:tnLst>
      <p:par>
        <p:cTn id="97" dur="indefinite" restart="never" nodeType="tmRoot">
          <p:childTnLst>
            <p:seq>
              <p:cTn id="9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2" name="Рисунок 2" descr=""/>
          <p:cNvPicPr/>
          <p:nvPr/>
        </p:nvPicPr>
        <p:blipFill>
          <a:blip r:embed="rId1"/>
          <a:srcRect l="0" t="13809" r="883" b="12382"/>
          <a:stretch/>
        </p:blipFill>
        <p:spPr>
          <a:xfrm>
            <a:off x="660240" y="338760"/>
            <a:ext cx="11243520" cy="5638320"/>
          </a:xfrm>
          <a:prstGeom prst="rect">
            <a:avLst/>
          </a:prstGeom>
          <a:ln w="9360">
            <a:noFill/>
          </a:ln>
        </p:spPr>
      </p:pic>
    </p:spTree>
  </p:cSld>
  <p:timing>
    <p:tnLst>
      <p:par>
        <p:cTn id="99" dur="indefinite" restart="never" nodeType="tmRoot">
          <p:childTnLst>
            <p:seq>
              <p:cTn id="10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TextShape 1"/>
          <p:cNvSpPr txBox="1"/>
          <p:nvPr/>
        </p:nvSpPr>
        <p:spPr>
          <a:xfrm>
            <a:off x="402480" y="228600"/>
            <a:ext cx="11378880" cy="7585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0" lang="en-US" sz="3300" spc="-1" strike="noStrike">
                <a:solidFill>
                  <a:srgbClr val="7b9899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Составление проекта бюджета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314" name="TextShape 2"/>
          <p:cNvSpPr txBox="1"/>
          <p:nvPr/>
        </p:nvSpPr>
        <p:spPr>
          <a:xfrm>
            <a:off x="402480" y="1527120"/>
            <a:ext cx="11338200" cy="4571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marL="274320" indent="-273960" algn="just">
              <a:lnSpc>
                <a:spcPct val="100000"/>
              </a:lnSpc>
            </a:pP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Ст.170.1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 algn="just">
              <a:lnSpc>
                <a:spcPct val="100000"/>
              </a:lnSpc>
            </a:pP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Долгосрочное бюджетное планирование осуществляется путем формирования бюджетного прогноза РФ на долгосрочный период.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 algn="just">
              <a:lnSpc>
                <a:spcPct val="100000"/>
              </a:lnSpc>
            </a:pP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Бюджетный прогноз – это документ, содержащий прогноз основных характеристик соответствующих бюджетов бюджетной системы РФ, показатели финансового обеспечения государственных программ, иные показатели, характеризующие бюджеты, а также содержащий основные подходы  формированию бюджетной политики на долгосрочный период.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  <p:timing>
    <p:tnLst>
      <p:par>
        <p:cTn id="101" dur="indefinite" restart="never" nodeType="tmRoot">
          <p:childTnLst>
            <p:seq>
              <p:cTn id="10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TextShape 1"/>
          <p:cNvSpPr txBox="1"/>
          <p:nvPr/>
        </p:nvSpPr>
        <p:spPr>
          <a:xfrm>
            <a:off x="402480" y="228600"/>
            <a:ext cx="11378880" cy="7585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0" lang="en-US" sz="3300" spc="-1" strike="noStrike">
                <a:solidFill>
                  <a:srgbClr val="7b9899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Прогнозирование доходов бюджета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316" name="TextShape 2"/>
          <p:cNvSpPr txBox="1"/>
          <p:nvPr/>
        </p:nvSpPr>
        <p:spPr>
          <a:xfrm>
            <a:off x="402480" y="1527120"/>
            <a:ext cx="11338200" cy="4571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marL="274320" indent="-273960">
              <a:lnSpc>
                <a:spcPct val="100000"/>
              </a:lnSpc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Доходы бюджета прогнозируются на основе прогноза социально-экономического развития территории в условиях действующего на день внесения проекта закона (решения) о бюджете в законодательный (представительный) орган законодательства о налогах и сборах и бюджетного законодательства Российской Федерации, а также законодательства Российской Федерации, законов субъектов Российской Федерации и муниципальных правовых актов представительных органов муниципальных образований, устанавливающих неналоговые доходы бюджетов бюджетной системы Российской Федерации.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  <p:timing>
    <p:tnLst>
      <p:par>
        <p:cTn id="103" dur="indefinite" restart="never" nodeType="tmRoot">
          <p:childTnLst>
            <p:seq>
              <p:cTn id="10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TextShape 1"/>
          <p:cNvSpPr txBox="1"/>
          <p:nvPr/>
        </p:nvSpPr>
        <p:spPr>
          <a:xfrm>
            <a:off x="402480" y="228600"/>
            <a:ext cx="11378880" cy="7585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0" lang="en-US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ОСНОВЫ СОСТАВЛЕНИЯ ПРОЕКТОВ БЮДЖЕТОВ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318" name="TextShape 2"/>
          <p:cNvSpPr txBox="1"/>
          <p:nvPr/>
        </p:nvSpPr>
        <p:spPr>
          <a:xfrm>
            <a:off x="402480" y="1527120"/>
            <a:ext cx="11338200" cy="53305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marL="274320" indent="-273960" algn="just">
              <a:lnSpc>
                <a:spcPct val="100000"/>
              </a:lnSpc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Проект бюджета составляется на основе </a:t>
            </a:r>
            <a:r>
              <a:rPr b="0" i="1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прогноза социально-экономического развития</a:t>
            </a: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 в целях </a:t>
            </a:r>
            <a:r>
              <a:rPr b="0" lang="en-US" sz="2800" spc="-1" strike="noStrike" u="sng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финансового обеспечения расходных обязательств</a:t>
            </a: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.  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 algn="just">
              <a:lnSpc>
                <a:spcPct val="100000"/>
              </a:lnSpc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Проект федерального бюджета и проекты бюджетов государственных внебюджетных фондов Российской Федерации составляются и утверждаются сроком на три года - очередной финансовый год и плановый период.  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 algn="just">
              <a:lnSpc>
                <a:spcPct val="100000"/>
              </a:lnSpc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Проект бюджета субъекта Российской Федерации и проекты территориальных государственных внебюджетных фондов составляются и утверждаются сроком на три года - очередной финансовый год и плановый период.  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 algn="just">
              <a:lnSpc>
                <a:spcPct val="100000"/>
              </a:lnSpc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Проект бюджета муниципального района, проект бюджета городского округа составляются и утверждаются сроком на один год (на очередной финансовый год) или сроком на три года (очередной финансовый год и плановый период) в соответствии с муниципальными правовыми актами представительных органов муниципальных образований.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  <p:timing>
    <p:tnLst>
      <p:par>
        <p:cTn id="105" dur="indefinite" restart="never" nodeType="tmRoot">
          <p:childTnLst>
            <p:seq>
              <p:cTn id="10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TextShape 1"/>
          <p:cNvSpPr txBox="1"/>
          <p:nvPr/>
        </p:nvSpPr>
        <p:spPr>
          <a:xfrm>
            <a:off x="402480" y="228600"/>
            <a:ext cx="11378880" cy="7585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0" lang="en-US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ОСНОВЫ СОСТАВЛЕНИЯ ПРОЕКТОВ БЮДЖЕТОВ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320" name="TextShape 2"/>
          <p:cNvSpPr txBox="1"/>
          <p:nvPr/>
        </p:nvSpPr>
        <p:spPr>
          <a:xfrm>
            <a:off x="402480" y="1527120"/>
            <a:ext cx="11338200" cy="4571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marL="274320" indent="-273960">
              <a:lnSpc>
                <a:spcPct val="100000"/>
              </a:lnSpc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Проект бюджета поселения составляется и утверждается сроком на один год (на очередной финансовый год) или сроком на три года (очередной финансовый год и плановый период) в соответствии с муниципальным правовым актом представительного органа поселения.  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>
              <a:lnSpc>
                <a:spcPct val="100000"/>
              </a:lnSpc>
            </a:pP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>
              <a:lnSpc>
                <a:spcPct val="100000"/>
              </a:lnSpc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В случае, если проект местного бюджета составляется и утверждается на очередной финансовый год, местная администрация муниципального образования разрабатывает и утверждает среднесрочный финансовый план муниципального образования.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  <p:timing>
    <p:tnLst>
      <p:par>
        <p:cTn id="107" dur="indefinite" restart="never" nodeType="tmRoot">
          <p:childTnLst>
            <p:seq>
              <p:cTn id="10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TextShape 1"/>
          <p:cNvSpPr txBox="1"/>
          <p:nvPr/>
        </p:nvSpPr>
        <p:spPr>
          <a:xfrm>
            <a:off x="402480" y="228600"/>
            <a:ext cx="11378880" cy="7585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0" lang="en-US" sz="3300" spc="-1" strike="noStrike">
                <a:solidFill>
                  <a:srgbClr val="7b9899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Послание </a:t>
            </a:r>
            <a:r>
              <a:rPr b="0" lang="en-US" sz="3600" spc="-1" strike="noStrike">
                <a:solidFill>
                  <a:srgbClr val="7b9899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Президента Федеральному Собранию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322" name="TextShape 2"/>
          <p:cNvSpPr txBox="1"/>
          <p:nvPr/>
        </p:nvSpPr>
        <p:spPr>
          <a:xfrm>
            <a:off x="402480" y="1527120"/>
            <a:ext cx="11338200" cy="4571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marL="274320" indent="-273960">
              <a:lnSpc>
                <a:spcPct val="100000"/>
              </a:lnSpc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Послание Президента Российской Федерации направляется Федеральному Собранию Российской Федерации не позднее марта года, предшествующего очередному финансовому году.  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>
              <a:lnSpc>
                <a:spcPct val="100000"/>
              </a:lnSpc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В Послании Президента Российской Федерации определяется бюджетная политика Российской Федерации на очередной финансовый год и плановый период. 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 algn="ctr">
              <a:lnSpc>
                <a:spcPct val="100000"/>
              </a:lnSpc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
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>
              <a:lnSpc>
                <a:spcPct val="100000"/>
              </a:lnSpc>
            </a:pP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  <p:timing>
    <p:tnLst>
      <p:par>
        <p:cTn id="109" dur="indefinite" restart="never" nodeType="tmRoot">
          <p:childTnLst>
            <p:seq>
              <p:cTn id="11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TextShape 1"/>
          <p:cNvSpPr txBox="1"/>
          <p:nvPr/>
        </p:nvSpPr>
        <p:spPr>
          <a:xfrm>
            <a:off x="402480" y="228600"/>
            <a:ext cx="11378880" cy="7585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0" lang="en-US" sz="3300" spc="-1" strike="noStrike">
                <a:solidFill>
                  <a:srgbClr val="7b9899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Послание </a:t>
            </a:r>
            <a:r>
              <a:rPr b="0" lang="en-US" sz="3600" spc="-1" strike="noStrike">
                <a:solidFill>
                  <a:srgbClr val="7b9899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Президента Федеральному Собранию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324" name="TextShape 2"/>
          <p:cNvSpPr txBox="1"/>
          <p:nvPr/>
        </p:nvSpPr>
        <p:spPr>
          <a:xfrm>
            <a:off x="402480" y="1527120"/>
            <a:ext cx="11338200" cy="4571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marL="274320" indent="-273960">
              <a:lnSpc>
                <a:spcPct val="100000"/>
              </a:lnSpc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20 февраля 2019  год. 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>
              <a:lnSpc>
                <a:spcPct val="100000"/>
              </a:lnSpc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15 января 2020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>
              <a:lnSpc>
                <a:spcPct val="100000"/>
              </a:lnSpc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21 апреля 2021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>
              <a:lnSpc>
                <a:spcPct val="100000"/>
              </a:lnSpc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21 февраля 2023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>
              <a:lnSpc>
                <a:spcPct val="100000"/>
              </a:lnSpc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29 февраля 2024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>
              <a:lnSpc>
                <a:spcPct val="100000"/>
              </a:lnSpc>
            </a:pP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 algn="ctr">
              <a:lnSpc>
                <a:spcPct val="100000"/>
              </a:lnSpc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
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>
              <a:lnSpc>
                <a:spcPct val="100000"/>
              </a:lnSpc>
            </a:pP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  <p:timing>
    <p:tnLst>
      <p:par>
        <p:cTn id="111" dur="indefinite" restart="never" nodeType="tmRoot">
          <p:childTnLst>
            <p:seq>
              <p:cTn id="11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TextShape 1"/>
          <p:cNvSpPr txBox="1"/>
          <p:nvPr/>
        </p:nvSpPr>
        <p:spPr>
          <a:xfrm>
            <a:off x="402480" y="228600"/>
            <a:ext cx="11378880" cy="7585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0" lang="en-US" sz="3600" spc="-1" strike="noStrike">
                <a:solidFill>
                  <a:srgbClr val="7b9899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Составление проектов бюджетов 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326" name="TextShape 2"/>
          <p:cNvSpPr txBox="1"/>
          <p:nvPr/>
        </p:nvSpPr>
        <p:spPr>
          <a:xfrm>
            <a:off x="402480" y="1527120"/>
            <a:ext cx="11338200" cy="4571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marL="274320" indent="-273960">
              <a:lnSpc>
                <a:spcPct val="100000"/>
              </a:lnSpc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- исключительная прерогатива Правительства Российской Федерации, высших исполнительных органов государственной власти субъектов Российской Федерации и местных администраций муниципальных образований.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>
              <a:lnSpc>
                <a:spcPct val="100000"/>
              </a:lnSpc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Непосредственное составление проектов бюджетов осуществляют Министерство финансов Российской Федерации, органы управления государственными внебюджетными фондами, финансовые органы субъектов Российской Федерации и муниципальных образований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  <p:timing>
    <p:tnLst>
      <p:par>
        <p:cTn id="113" dur="indefinite" restart="never" nodeType="tmRoot">
          <p:childTnLst>
            <p:seq>
              <p:cTn id="11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TextShape 1"/>
          <p:cNvSpPr txBox="1"/>
          <p:nvPr/>
        </p:nvSpPr>
        <p:spPr>
          <a:xfrm>
            <a:off x="402480" y="228600"/>
            <a:ext cx="11378880" cy="7585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0" lang="en-US" sz="3300" spc="-1" strike="noStrike">
                <a:solidFill>
                  <a:srgbClr val="7b9899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Бюджетный процесс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328" name="TextShape 2"/>
          <p:cNvSpPr txBox="1"/>
          <p:nvPr/>
        </p:nvSpPr>
        <p:spPr>
          <a:xfrm>
            <a:off x="402480" y="1527120"/>
            <a:ext cx="11338200" cy="4571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marL="274320" indent="-273960" algn="just">
              <a:lnSpc>
                <a:spcPct val="100000"/>
              </a:lnSpc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Начальный этап бюджетного процесса. На этом этапе составляется прогноз социально-экономического развития государства, определяются основные характеристики бюджета на очередной финансовый год и плановый период, основные методы и направления покрытия дефицита бюджета, долговая политика государства, а также распределение бюджетных ассигнований, утверждаются основные направления налоговой, бюджетной, таможенно-тарифной и денежно-кредитной политики на очередной финансовый год и плановый период. Подготавливаются проекты бюджетов.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>
              <a:lnSpc>
                <a:spcPct val="100000"/>
              </a:lnSpc>
            </a:pP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  <p:timing>
    <p:tnLst>
      <p:par>
        <p:cTn id="115" dur="indefinite" restart="never" nodeType="tmRoot">
          <p:childTnLst>
            <p:seq>
              <p:cTn id="11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TextShape 1"/>
          <p:cNvSpPr txBox="1"/>
          <p:nvPr/>
        </p:nvSpPr>
        <p:spPr>
          <a:xfrm>
            <a:off x="402480" y="228600"/>
            <a:ext cx="11378880" cy="7585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0" lang="en-US" sz="3300" spc="-1" strike="noStrike">
                <a:solidFill>
                  <a:srgbClr val="7b9899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Составление проектов бюджетов основывается на: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330" name="TextShape 2"/>
          <p:cNvSpPr txBox="1"/>
          <p:nvPr/>
        </p:nvSpPr>
        <p:spPr>
          <a:xfrm>
            <a:off x="402480" y="1527120"/>
            <a:ext cx="11484360" cy="4571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marL="274320" indent="-273960">
              <a:lnSpc>
                <a:spcPct val="100000"/>
              </a:lnSpc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Положениях послания Президента Федеральному Собранию 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>
              <a:lnSpc>
                <a:spcPct val="100000"/>
              </a:lnSpc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Основных направлениях бюджетной, налоговой и таможенно-тарифной политики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>
              <a:lnSpc>
                <a:spcPct val="100000"/>
              </a:lnSpc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Прогнозе социально-экономического развития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>
              <a:lnSpc>
                <a:spcPct val="100000"/>
              </a:lnSpc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Бюджетном прогнозе на долгосрочный период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>
              <a:lnSpc>
                <a:spcPct val="100000"/>
              </a:lnSpc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Государственных программах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>
              <a:lnSpc>
                <a:spcPct val="100000"/>
              </a:lnSpc>
            </a:pP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  <p:timing>
    <p:tnLst>
      <p:par>
        <p:cTn id="117" dur="indefinite" restart="never" nodeType="tmRoot">
          <p:childTnLst>
            <p:seq>
              <p:cTn id="11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TextShape 1"/>
          <p:cNvSpPr txBox="1"/>
          <p:nvPr/>
        </p:nvSpPr>
        <p:spPr>
          <a:xfrm>
            <a:off x="402480" y="228600"/>
            <a:ext cx="11378880" cy="7585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0" lang="en-US" sz="3300" spc="-1" strike="noStrike">
                <a:solidFill>
                  <a:srgbClr val="7b9899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Рассмотрение и утверждение проекта бюджета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332" name="TextShape 2"/>
          <p:cNvSpPr txBox="1"/>
          <p:nvPr/>
        </p:nvSpPr>
        <p:spPr>
          <a:xfrm>
            <a:off x="402480" y="1527120"/>
            <a:ext cx="11338200" cy="4571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marL="274320" indent="-273960">
              <a:lnSpc>
                <a:spcPct val="100000"/>
              </a:lnSpc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Вторая стадия бюджетного процесса.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>
              <a:lnSpc>
                <a:spcPct val="100000"/>
              </a:lnSpc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Проект бюджета передается на рассмотрение в законодательный орган.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  <p:timing>
    <p:tnLst>
      <p:par>
        <p:cTn id="119" dur="indefinite" restart="never" nodeType="tmRoot">
          <p:childTnLst>
            <p:seq>
              <p:cTn id="12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TextShape 1"/>
          <p:cNvSpPr txBox="1"/>
          <p:nvPr/>
        </p:nvSpPr>
        <p:spPr>
          <a:xfrm>
            <a:off x="402480" y="290880"/>
            <a:ext cx="11378880" cy="7585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0" lang="en-US" sz="3300" spc="-1" strike="noStrike">
                <a:solidFill>
                  <a:srgbClr val="7b9899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Документы предоставляемые одновременно с проектом бюджета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334" name="TextShape 2"/>
          <p:cNvSpPr txBox="1"/>
          <p:nvPr/>
        </p:nvSpPr>
        <p:spPr>
          <a:xfrm>
            <a:off x="402480" y="1527120"/>
            <a:ext cx="11338200" cy="4571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marL="274320" indent="-273960">
              <a:lnSpc>
                <a:spcPct val="100000"/>
              </a:lnSpc>
            </a:pP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- основные направления бюджетной, налоговой и таможенно-тарифной политики;  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>
              <a:lnSpc>
                <a:spcPct val="100000"/>
              </a:lnSpc>
            </a:pP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- предварительные итоги социально-экономического развития соответствующей территории за истекший период текущего финансового года и ожидаемые итоги социально-экономического развития соответствующей территории за текущий финансовый год;  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>
              <a:lnSpc>
                <a:spcPct val="100000"/>
              </a:lnSpc>
            </a:pP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- прогноз социально-экономического развития соответствующей территории;  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>
              <a:lnSpc>
                <a:spcPct val="100000"/>
              </a:lnSpc>
            </a:pP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- прогноз основных характеристик (общий объем доходов, общий объем расходов, дефицита (профицита) бюджета) консолидированного бюджета соответствующей территории на очередной финансовый год и плановый период либо утвержденный среднесрочный финансовый план;  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>
              <a:lnSpc>
                <a:spcPct val="100000"/>
              </a:lnSpc>
            </a:pP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- пояснительная записка к проекту бюджета;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  <p:timing>
    <p:tnLst>
      <p:par>
        <p:cTn id="121" dur="indefinite" restart="never" nodeType="tmRoot">
          <p:childTnLst>
            <p:seq>
              <p:cTn id="12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TextShape 1"/>
          <p:cNvSpPr txBox="1"/>
          <p:nvPr/>
        </p:nvSpPr>
        <p:spPr>
          <a:xfrm>
            <a:off x="402480" y="290880"/>
            <a:ext cx="11378880" cy="7585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0" lang="en-US" sz="3300" spc="-1" strike="noStrike">
                <a:solidFill>
                  <a:srgbClr val="7b9899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Документы предоставляемые одновременно с проектом бюджета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336" name="TextShape 2"/>
          <p:cNvSpPr txBox="1"/>
          <p:nvPr/>
        </p:nvSpPr>
        <p:spPr>
          <a:xfrm>
            <a:off x="402480" y="1527120"/>
            <a:ext cx="11338200" cy="48524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marL="274320" indent="-273960">
              <a:lnSpc>
                <a:spcPct val="100000"/>
              </a:lnSpc>
            </a:pP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- методики (проекты методик) и расчеты распределения межбюджетных трансфертов;  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>
              <a:lnSpc>
                <a:spcPct val="100000"/>
              </a:lnSpc>
            </a:pP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- верхний предел государственного (муниципального) внутреннего долга на 1 января года, следующего за очередным финансовым годом (очередным финансовым годом и каждым годом планового периода), и (или) верхний предел государственного внешнего долга на 1 января года, следующего за очередным финансовым годом и каждым годом планового периода;  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>
              <a:lnSpc>
                <a:spcPct val="100000"/>
              </a:lnSpc>
            </a:pP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- оценка ожидаемого исполнения бюджета на текущий финансовый год;  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>
              <a:lnSpc>
                <a:spcPct val="100000"/>
              </a:lnSpc>
            </a:pP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- проекты законов о бюджетах государственных внебюджетных фондов;  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>
              <a:lnSpc>
                <a:spcPct val="100000"/>
              </a:lnSpc>
            </a:pP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- предложенные законодательными (представительными) органами, органами судебной системы, органами внешнего государственного (муниципального) финансового контроля проекты бюджетных смет указанных органов, представляемые в случае возникновения разногласий с финансовым органом в отношении указанных бюджетных смет;  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>
              <a:lnSpc>
                <a:spcPct val="100000"/>
              </a:lnSpc>
            </a:pP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- иные документы и материалы.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  <p:timing>
    <p:tnLst>
      <p:par>
        <p:cTn id="123" dur="indefinite" restart="never" nodeType="tmRoot">
          <p:childTnLst>
            <p:seq>
              <p:cTn id="12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TextShape 1"/>
          <p:cNvSpPr txBox="1"/>
          <p:nvPr/>
        </p:nvSpPr>
        <p:spPr>
          <a:xfrm>
            <a:off x="402480" y="290880"/>
            <a:ext cx="11378880" cy="7585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0" lang="en-US" sz="3300" spc="-1" strike="noStrike">
                <a:solidFill>
                  <a:srgbClr val="7b9899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Документы предоставляемые одновременно с проектом бюджета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338" name="TextShape 2"/>
          <p:cNvSpPr txBox="1"/>
          <p:nvPr/>
        </p:nvSpPr>
        <p:spPr>
          <a:xfrm>
            <a:off x="402480" y="1527120"/>
            <a:ext cx="11338200" cy="48524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marL="274320" indent="-273960">
              <a:lnSpc>
                <a:spcPct val="100000"/>
              </a:lnSpc>
            </a:pP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Начиная с 2019 года внесение в Государственную Думу</a:t>
            </a: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
</a:t>
            </a: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документов и материалов, представляемых одновременно</a:t>
            </a: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
</a:t>
            </a: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с проектом федерального закона о федеральном бюджете, </a:t>
            </a: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
</a:t>
            </a: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будет осуществляться в электронном виде путем размещения</a:t>
            </a: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
</a:t>
            </a: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на едином портале бюджетной системы Российской Федерации 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>
              <a:lnSpc>
                <a:spcPct val="100000"/>
              </a:lnSpc>
            </a:pP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>
              <a:lnSpc>
                <a:spcPct val="100000"/>
              </a:lnSpc>
            </a:pP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  <p:timing>
    <p:tnLst>
      <p:par>
        <p:cTn id="125" dur="indefinite" restart="never" nodeType="tmRoot">
          <p:childTnLst>
            <p:seq>
              <p:cTn id="12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TextShape 1"/>
          <p:cNvSpPr txBox="1"/>
          <p:nvPr/>
        </p:nvSpPr>
        <p:spPr>
          <a:xfrm>
            <a:off x="402480" y="228600"/>
            <a:ext cx="11378880" cy="7585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0" lang="en-US" sz="3300" spc="-1" strike="noStrike">
                <a:solidFill>
                  <a:srgbClr val="7b9899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Бюджетный процесс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340" name="TextShape 2"/>
          <p:cNvSpPr txBox="1"/>
          <p:nvPr/>
        </p:nvSpPr>
        <p:spPr>
          <a:xfrm>
            <a:off x="402480" y="1527120"/>
            <a:ext cx="11338200" cy="4571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marL="274320" indent="-273960">
              <a:lnSpc>
                <a:spcPct val="100000"/>
              </a:lnSpc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Правительство Российской Федерации вносит на рассмотрение и утверждение в Государственную Думу проект федерального закона о федеральном бюджете на очередной финансовый год и плановый период не позднее 15 сентября текущего года (приостановлено с 01.01.2024 до 01.01.2025. В 2024 г. проект ФЗ вносится на рассмотрение и утверждение не позднее 1 октября)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>
              <a:lnSpc>
                <a:spcPct val="100000"/>
              </a:lnSpc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
</a:t>
            </a: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Проект федерального закона о федеральном бюджете на очередной финансовый год и плановый период считается внесенным в срок, если он доставлен в Государственную Думу до 24 часов.  </a:t>
            </a: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
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>
              <a:lnSpc>
                <a:spcPct val="100000"/>
              </a:lnSpc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Одновременно указанный законопроект представляется Президенту Российской Федерации.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>
              <a:lnSpc>
                <a:spcPct val="100000"/>
              </a:lnSpc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Раздел 7, глава 22, статья 192.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  <p:timing>
    <p:tnLst>
      <p:par>
        <p:cTn id="127" dur="indefinite" restart="never" nodeType="tmRoot">
          <p:childTnLst>
            <p:seq>
              <p:cTn id="12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TextShape 1"/>
          <p:cNvSpPr txBox="1"/>
          <p:nvPr/>
        </p:nvSpPr>
        <p:spPr>
          <a:xfrm>
            <a:off x="402480" y="228600"/>
            <a:ext cx="11378880" cy="7585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0" lang="en-US" sz="3300" spc="-1" strike="noStrike">
                <a:solidFill>
                  <a:srgbClr val="7b9899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Бюджетный процесс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342" name="TextShape 2"/>
          <p:cNvSpPr txBox="1"/>
          <p:nvPr/>
        </p:nvSpPr>
        <p:spPr>
          <a:xfrm>
            <a:off x="402480" y="1527120"/>
            <a:ext cx="11338200" cy="48110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marL="274320" indent="-273960">
              <a:lnSpc>
                <a:spcPct val="100000"/>
              </a:lnSpc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Проект федерального закона о федеральном бюджете на очередной финансовый год и плановый период, внесенный с соблюдением требований настоящего Кодекса, в течение </a:t>
            </a:r>
            <a:r>
              <a:rPr b="0" lang="en-US" sz="28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трех дней</a:t>
            </a: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 направляется Советом Государственной Думы или в период парламентских каникул Председателем Государственной Думы </a:t>
            </a:r>
            <a:r>
              <a:rPr b="0" lang="en-US" sz="28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в Совет Федерации</a:t>
            </a: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, другим субъектам права законодательной инициативы, </a:t>
            </a:r>
            <a:r>
              <a:rPr b="0" lang="en-US" sz="28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в комитеты Государственной Думы</a:t>
            </a: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 для внесения замечаний и предложений, а также </a:t>
            </a:r>
            <a:r>
              <a:rPr b="0" lang="en-US" sz="28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в Счетную палату </a:t>
            </a: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Российской Федерации на заключение.  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>
              <a:lnSpc>
                <a:spcPct val="100000"/>
              </a:lnSpc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Совет Государственной Думы направляет проект федерального закона о федеральном бюджете на очередной финансовый год и плановый период в Комитет по бюджету и по предложению Комитета по бюджету определяет профильные комитеты Государственной Думы, ответственные за рассмотрение отдельных разделов, подразделов и государственных программ Российской Федерации (далее - профильные комитеты). 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  <p:timing>
    <p:tnLst>
      <p:par>
        <p:cTn id="129" dur="indefinite" restart="never" nodeType="tmRoot">
          <p:childTnLst>
            <p:seq>
              <p:cTn id="13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TextShape 1"/>
          <p:cNvSpPr txBox="1"/>
          <p:nvPr/>
        </p:nvSpPr>
        <p:spPr>
          <a:xfrm>
            <a:off x="402480" y="228600"/>
            <a:ext cx="11378880" cy="7585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0" lang="en-US" sz="3300" spc="-1" strike="noStrike">
                <a:solidFill>
                  <a:srgbClr val="7b9899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Бюджетный процесс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344" name="TextShape 2"/>
          <p:cNvSpPr txBox="1"/>
          <p:nvPr/>
        </p:nvSpPr>
        <p:spPr>
          <a:xfrm>
            <a:off x="402480" y="1527120"/>
            <a:ext cx="11338200" cy="48110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marL="274320" indent="-273960">
              <a:lnSpc>
                <a:spcPct val="100000"/>
              </a:lnSpc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В рамках второго этапа подготовленные проекты бюджетов рассматриваются законодательным и представительным органом Российской Федерации - Государственной Думой и Советом Федерации соответственно. Рассмотрение проходит в трех чтениях, в результате согласования всех спорных вопросов проекты бюджетов утверждаются и после одобрения Советом Федерации Федерального Собрания Российской Федерации направляются на подпись Президенту Российской Федерации. Принятый законодательно и подписанный Президентом Российской Федерации проект бюджета становится федеральным законом.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  <p:timing>
    <p:tnLst>
      <p:par>
        <p:cTn id="131" dur="indefinite" restart="never" nodeType="tmRoot">
          <p:childTnLst>
            <p:seq>
              <p:cTn id="13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TextShape 1"/>
          <p:cNvSpPr txBox="1"/>
          <p:nvPr/>
        </p:nvSpPr>
        <p:spPr>
          <a:xfrm>
            <a:off x="402480" y="228600"/>
            <a:ext cx="11378880" cy="7585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0" lang="en-US" sz="3300" spc="-1" strike="noStrike">
                <a:solidFill>
                  <a:srgbClr val="7b9899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Бюджетный процесс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346" name="TextShape 2"/>
          <p:cNvSpPr txBox="1"/>
          <p:nvPr/>
        </p:nvSpPr>
        <p:spPr>
          <a:xfrm>
            <a:off x="402480" y="1527120"/>
            <a:ext cx="11338200" cy="48110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marL="274320" indent="-273960">
              <a:lnSpc>
                <a:spcPct val="100000"/>
              </a:lnSpc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Государственная Дума рассматривает проект федерального закона о федеральном бюджете на очередной финансовый год и плановый период в течение 60 дней в трех чтениях.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  <p:timing>
    <p:tnLst>
      <p:par>
        <p:cTn id="133" dur="indefinite" restart="never" nodeType="tmRoot">
          <p:childTnLst>
            <p:seq>
              <p:cTn id="13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TextShape 1"/>
          <p:cNvSpPr txBox="1"/>
          <p:nvPr/>
        </p:nvSpPr>
        <p:spPr>
          <a:xfrm>
            <a:off x="402480" y="228600"/>
            <a:ext cx="11378880" cy="7585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0" lang="en-US" sz="3300" spc="-1" strike="noStrike">
                <a:solidFill>
                  <a:srgbClr val="7b9899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Бюджетный процесс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348" name="TextShape 2"/>
          <p:cNvSpPr txBox="1"/>
          <p:nvPr/>
        </p:nvSpPr>
        <p:spPr>
          <a:xfrm>
            <a:off x="402480" y="1527120"/>
            <a:ext cx="11338200" cy="48110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marL="274320" indent="-273960" algn="just">
              <a:lnSpc>
                <a:spcPct val="100000"/>
              </a:lnSpc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При рассмотрении Государственной Думой проекта федерального закона о федеральном бюджете на очередной финансовый год и плановый период в </a:t>
            </a:r>
            <a:r>
              <a:rPr b="1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первом чтении </a:t>
            </a: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обсуждается его концепция, прогноз социально-экономического развития Российской Федерации, в том числе указываемые в федеральном законе о федеральном бюджете прогнозируемый объем валового внутреннего продукта и уровень инфляции, положенные в основу формирования основных характеристик федерального бюджета, и основные направления бюджетной политики Российской Федерации и основные направления налоговой политики Российской Федерации.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  <p:timing>
    <p:tnLst>
      <p:par>
        <p:cTn id="135" dur="indefinite" restart="never" nodeType="tmRoot">
          <p:childTnLst>
            <p:seq>
              <p:cTn id="13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TextShape 1"/>
          <p:cNvSpPr txBox="1"/>
          <p:nvPr/>
        </p:nvSpPr>
        <p:spPr>
          <a:xfrm>
            <a:off x="402480" y="228600"/>
            <a:ext cx="11378880" cy="7585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0" lang="en-US" sz="3300" spc="-1" strike="noStrike">
                <a:solidFill>
                  <a:srgbClr val="7b9899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Бюджетный процесс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350" name="TextShape 2"/>
          <p:cNvSpPr txBox="1"/>
          <p:nvPr/>
        </p:nvSpPr>
        <p:spPr>
          <a:xfrm>
            <a:off x="360720" y="1527120"/>
            <a:ext cx="11338200" cy="53305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marL="274320" indent="-273960" algn="just">
              <a:lnSpc>
                <a:spcPct val="100000"/>
              </a:lnSpc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Предметом рассмотрения проекта федерального закона о федеральном бюджете на очередной финансовый год и плановый период во </a:t>
            </a:r>
            <a:r>
              <a:rPr b="1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втором</a:t>
            </a: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 чтении являются текстовые статьи проекта федерального закона о федеральном бюджете, а также приложения к нему, устанавливающие:  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 algn="just">
              <a:lnSpc>
                <a:spcPct val="100000"/>
              </a:lnSpc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- перечень главных администраторов доходов федерального бюджета;  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 algn="just">
              <a:lnSpc>
                <a:spcPct val="100000"/>
              </a:lnSpc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- перечень главных администраторов источников финансирования дефицита федерального бюджета;  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 algn="just">
              <a:lnSpc>
                <a:spcPct val="100000"/>
              </a:lnSpc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- бюджетные ассигнования (за исключением утвержденных в первом чтении условно утверждаемых (утвержденных) расходов) по разделам, подразделам, целевым статьям (государственным программам Российской Федерации и непрограммным направлениям деятельности), группам видов расходов классификации расходов федерального бюджета на очередной финансовый год и плановый период в пределах общего объема расходов федерального бюджета на очередной финансовый год и плановый период, утвержденных в первом чтении, в соответствии с пунктом 2 статьи 192 БК РФ; 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 algn="just">
              <a:lnSpc>
                <a:spcPct val="100000"/>
              </a:lnSpc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- основные показатели государственного оборонного заказа на очередной финансовый год и плановый период;  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  <p:timing>
    <p:tnLst>
      <p:par>
        <p:cTn id="137" dur="indefinite" restart="never" nodeType="tmRoot">
          <p:childTnLst>
            <p:seq>
              <p:cTn id="13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TextShape 1"/>
          <p:cNvSpPr txBox="1"/>
          <p:nvPr/>
        </p:nvSpPr>
        <p:spPr>
          <a:xfrm>
            <a:off x="402480" y="228600"/>
            <a:ext cx="11378880" cy="7585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0" lang="en-US" sz="3300" spc="-1" strike="noStrike">
                <a:solidFill>
                  <a:srgbClr val="7b9899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Бюджетный процесс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352" name="TextShape 2"/>
          <p:cNvSpPr txBox="1"/>
          <p:nvPr/>
        </p:nvSpPr>
        <p:spPr>
          <a:xfrm>
            <a:off x="360720" y="1527120"/>
            <a:ext cx="11338200" cy="53305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marL="274320" indent="-273960">
              <a:lnSpc>
                <a:spcPct val="100000"/>
              </a:lnSpc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При рассмотрении проекта федерального закона о федеральном бюджете на очередной финансовый год и плановый период </a:t>
            </a:r>
            <a:r>
              <a:rPr b="0" lang="en-US" sz="2800" spc="-1" strike="noStrike" u="sng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в третьем чтении </a:t>
            </a: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утверждается приложение, содержащее ведомственную структуру расходов федерального бюджета на очередной финансовый год и плановый период (по главным распорядителям бюджетных средств, разделам, подразделам, целевым статьям (государственным программам Российской Федерации и непрограммным направлениям деятельности), группам видов расходов классификации расходов федерального бюджета) в соответствии с распределением бюджетных ассигнований, утвержденным во втором чтении.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  <p:timing>
    <p:tnLst>
      <p:par>
        <p:cTn id="139" dur="indefinite" restart="never" nodeType="tmRoot">
          <p:childTnLst>
            <p:seq>
              <p:cTn id="14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TextShape 1"/>
          <p:cNvSpPr txBox="1"/>
          <p:nvPr/>
        </p:nvSpPr>
        <p:spPr>
          <a:xfrm>
            <a:off x="402480" y="228600"/>
            <a:ext cx="11378880" cy="7585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0" lang="en-US" sz="3300" spc="-1" strike="noStrike">
                <a:solidFill>
                  <a:srgbClr val="7b9899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Бюджетный процесс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354" name="TextShape 2"/>
          <p:cNvSpPr txBox="1"/>
          <p:nvPr/>
        </p:nvSpPr>
        <p:spPr>
          <a:xfrm>
            <a:off x="360720" y="1527120"/>
            <a:ext cx="11338200" cy="53305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marL="274320" indent="-273960" algn="just">
              <a:lnSpc>
                <a:spcPct val="100000"/>
              </a:lnSpc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Для рассмотрения в третьем чтении законопроект выносится на голосование в целом. 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 algn="just">
              <a:lnSpc>
                <a:spcPct val="100000"/>
              </a:lnSpc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Принятый Государственной Думой федеральный закон о федеральном бюджете на очередной финансовый год и плановый период </a:t>
            </a:r>
            <a:r>
              <a:rPr b="0" lang="en-US" sz="2800" spc="-1" strike="noStrike" u="sng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в течение пяти дней </a:t>
            </a: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со дня принятия передается на рассмотрение Совета Федерации. 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  <p:timing>
    <p:tnLst>
      <p:par>
        <p:cTn id="141" dur="indefinite" restart="never" nodeType="tmRoot">
          <p:childTnLst>
            <p:seq>
              <p:cTn id="14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TextShape 1"/>
          <p:cNvSpPr txBox="1"/>
          <p:nvPr/>
        </p:nvSpPr>
        <p:spPr>
          <a:xfrm>
            <a:off x="402480" y="228600"/>
            <a:ext cx="11378880" cy="7585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0" lang="en-US" sz="3300" spc="-1" strike="noStrike">
                <a:solidFill>
                  <a:srgbClr val="7b9899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Бюджетный процесс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356" name="TextShape 2"/>
          <p:cNvSpPr txBox="1"/>
          <p:nvPr/>
        </p:nvSpPr>
        <p:spPr>
          <a:xfrm>
            <a:off x="360720" y="1527120"/>
            <a:ext cx="11338200" cy="53305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marL="274320" indent="-273960" algn="just">
              <a:lnSpc>
                <a:spcPct val="100000"/>
              </a:lnSpc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Совет Федерации рассматривает федеральный закон о федеральном бюджете на очередной финансовый год и плановый период в течение </a:t>
            </a:r>
            <a:r>
              <a:rPr b="0" lang="en-US" sz="28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14 дней </a:t>
            </a: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со дня представления Государственной Думой.  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 algn="just">
              <a:lnSpc>
                <a:spcPct val="100000"/>
              </a:lnSpc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При рассмотрении федеральный закон о федеральном бюджете на очередной финансовый год и плановый период голосуется на предмет его одобрения в целом.  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 algn="just">
              <a:lnSpc>
                <a:spcPct val="100000"/>
              </a:lnSpc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Одобренный Советом Федерации федеральный закон о федеральном бюджете на очередной финансовый год и плановый период в течение </a:t>
            </a:r>
            <a:r>
              <a:rPr b="0" lang="en-US" sz="28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пяти дней </a:t>
            </a: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со дня одобрения направляется Президенту Российской Федерации для подписания и обнародования.  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 algn="just">
              <a:lnSpc>
                <a:spcPct val="100000"/>
              </a:lnSpc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В случае отклонения федерального закона о федеральном бюджете на очередной финансовый год и плановый период Советом Федерации указанный федеральный закон передается для преодоления возникших разногласий в согласительную комиссию.  Согласительная комиссия в течение </a:t>
            </a:r>
            <a:r>
              <a:rPr b="0" lang="en-US" sz="28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10 дней </a:t>
            </a: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выносит на повторное рассмотрение Государственной Думы согласованный федеральный закон о федеральном бюджете на очередной финансовый год и плановый период. 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  <p:timing>
    <p:tnLst>
      <p:par>
        <p:cTn id="143" dur="indefinite" restart="never" nodeType="tmRoot">
          <p:childTnLst>
            <p:seq>
              <p:cTn id="14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TextShape 1"/>
          <p:cNvSpPr txBox="1"/>
          <p:nvPr/>
        </p:nvSpPr>
        <p:spPr>
          <a:xfrm>
            <a:off x="402480" y="228600"/>
            <a:ext cx="11378880" cy="7585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0" lang="en-US" sz="3300" spc="-1" strike="noStrike">
                <a:solidFill>
                  <a:srgbClr val="7b9899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Рассмотрение и утверждение местных бюджетов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pic>
        <p:nvPicPr>
          <p:cNvPr id="358" name="Содержимое 3" descr=""/>
          <p:cNvPicPr/>
          <p:nvPr/>
        </p:nvPicPr>
        <p:blipFill>
          <a:blip r:embed="rId1"/>
          <a:srcRect l="24877" t="28829" r="25419" b="39798"/>
          <a:stretch/>
        </p:blipFill>
        <p:spPr>
          <a:xfrm>
            <a:off x="962640" y="1756440"/>
            <a:ext cx="10178280" cy="3777480"/>
          </a:xfrm>
          <a:prstGeom prst="rect">
            <a:avLst/>
          </a:prstGeom>
          <a:ln w="9360">
            <a:noFill/>
          </a:ln>
        </p:spPr>
      </p:pic>
    </p:spTree>
  </p:cSld>
  <p:timing>
    <p:tnLst>
      <p:par>
        <p:cTn id="145" dur="indefinite" restart="never" nodeType="tmRoot">
          <p:childTnLst>
            <p:seq>
              <p:cTn id="14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TextShape 1"/>
          <p:cNvSpPr txBox="1"/>
          <p:nvPr/>
        </p:nvSpPr>
        <p:spPr>
          <a:xfrm>
            <a:off x="402480" y="228600"/>
            <a:ext cx="11378880" cy="7585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0" lang="en-US" sz="3300" spc="-1" strike="noStrike">
                <a:solidFill>
                  <a:srgbClr val="7b9899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Бюджетный процесс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360" name="TextShape 2"/>
          <p:cNvSpPr txBox="1"/>
          <p:nvPr/>
        </p:nvSpPr>
        <p:spPr>
          <a:xfrm>
            <a:off x="360720" y="1527120"/>
            <a:ext cx="11338200" cy="53305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marL="274320" indent="-273960" algn="just">
              <a:lnSpc>
                <a:spcPct val="100000"/>
              </a:lnSpc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Третий этап: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 algn="just">
              <a:lnSpc>
                <a:spcPct val="100000"/>
              </a:lnSpc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Исполнение федерального бюджета и бюджетов государственных внебюджетных фондов Российской Федерации обеспечивается Правительством Российской Федерации. Исполнение бюджетов организуется на основе сводной бюджетной росписи и кассового плана. Бюджеты исполняются по доходам, расходам и источникам финансирования дефицита бюджета на основе принципов единства кассы и подведомственности расходов.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 algn="just">
              <a:lnSpc>
                <a:spcPct val="100000"/>
              </a:lnSpc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 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  <p:timing>
    <p:tnLst>
      <p:par>
        <p:cTn id="147" dur="indefinite" restart="never" nodeType="tmRoot">
          <p:childTnLst>
            <p:seq>
              <p:cTn id="14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TextShape 1"/>
          <p:cNvSpPr txBox="1"/>
          <p:nvPr/>
        </p:nvSpPr>
        <p:spPr>
          <a:xfrm>
            <a:off x="402480" y="228600"/>
            <a:ext cx="11378880" cy="7585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0" lang="en-US" sz="3300" spc="-1" strike="noStrike">
                <a:solidFill>
                  <a:srgbClr val="7b9899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ЗАДАНИЕ 2 К ПРАКТИЧЕСКОМУ ЗАНЯТИЮ №3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  <p:sp>
        <p:nvSpPr>
          <p:cNvPr id="362" name="TextShape 2"/>
          <p:cNvSpPr txBox="1"/>
          <p:nvPr/>
        </p:nvSpPr>
        <p:spPr>
          <a:xfrm>
            <a:off x="402480" y="1527120"/>
            <a:ext cx="11338200" cy="4571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marL="274320" indent="-273960">
              <a:lnSpc>
                <a:spcPct val="100000"/>
              </a:lnSpc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Домашнее задание к практике 3: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>
              <a:lnSpc>
                <a:spcPct val="100000"/>
              </a:lnSpc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 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>
              <a:lnSpc>
                <a:spcPct val="100000"/>
              </a:lnSpc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Таблица участников бюджетного процесса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>
              <a:lnSpc>
                <a:spcPct val="100000"/>
              </a:lnSpc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Таблица соответсвия госпрограмм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  <a:p>
            <a:pPr marL="274320" indent="-273960">
              <a:lnSpc>
                <a:spcPct val="100000"/>
              </a:lnSpc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b="0" lang="en-US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Схема (алгоритм) второй стадии бюджетного процесса на федеральном уровне (стадия рассмотрения и утверждения, со сроками из БК </a:t>
            </a:r>
            <a:endParaRPr b="0" lang="en-US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eorgia"/>
            </a:endParaRPr>
          </a:p>
        </p:txBody>
      </p:sp>
    </p:spTree>
  </p:cSld>
  <p:timing>
    <p:tnLst>
      <p:par>
        <p:cTn id="149" dur="indefinite" restart="never" nodeType="tmRoot">
          <p:childTnLst>
            <p:seq>
              <p:cTn id="15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2338</TotalTime>
  <Application>Presentation_Editor/1.5.1.9$Windows_x86 LibreOffice_project/50$Build-9</Application>
  <Words>3056</Words>
  <Paragraphs>313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2014-01-06T06:23:34Z</dcterms:created>
  <dc:creator>Илья</dc:creator>
  <dc:description/>
  <dc:language>ru-RU</dc:language>
  <cp:lastModifiedBy/>
  <dcterms:modified xsi:type="dcterms:W3CDTF">2024-10-10T12:38:51Z</dcterms:modified>
  <cp:revision>313</cp:revision>
  <dc:subject/>
  <dc:title>Государственные и муниципальные финансы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15.0000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Широкоэкранный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74</vt:i4>
  </property>
</Properties>
</file>