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1" r:id="rId101"/>
    <p:sldId id="362" r:id="rId102"/>
    <p:sldId id="275" r:id="rId103"/>
  </p:sldIdLst>
  <p:sldSz cx="9144000" cy="6858000" type="screen4x3"/>
  <p:notesSz cx="6858000" cy="9144000"/>
  <p:custDataLst>
    <p:tags r:id="rId105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105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29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231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23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386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09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66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82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102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735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86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610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793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469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255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017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190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18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896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999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55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0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152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462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378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5161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71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0311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4411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4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5403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1622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1978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71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8295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089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9910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0223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88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943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7508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821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711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8518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3570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7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0696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2850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542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4169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529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619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7538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7625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05377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8324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2724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75719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66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092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81488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418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8051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205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3810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836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1759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652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903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3299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09166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205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9053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85060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7552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53992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17557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809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29030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44905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56365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5243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3542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734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894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1587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5860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121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8183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95214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8712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47060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27685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87465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32305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04503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66942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57884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2152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57406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5793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7840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686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10600" cy="4038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4400" b="1" dirty="0" smtClean="0">
                <a:solidFill>
                  <a:schemeClr val="tx1"/>
                </a:solidFill>
              </a:rPr>
              <a:t>Типология свободных экономических зон в мировой практике. </a:t>
            </a:r>
            <a:br>
              <a:rPr lang="ru-RU" sz="4400" b="1" dirty="0" smtClean="0">
                <a:solidFill>
                  <a:schemeClr val="tx1"/>
                </a:solidFill>
              </a:rPr>
            </a:br>
            <a:r>
              <a:rPr lang="ru-RU" sz="4400" b="1" dirty="0" smtClean="0">
                <a:solidFill>
                  <a:schemeClr val="tx1"/>
                </a:solidFill>
              </a:rPr>
              <a:t>Промышленно-производственные и технико-внедренческие зоны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6482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Сущность, виды, система льгот промышленно-производственных зон</a:t>
            </a:r>
          </a:p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2.Мексиканский опыт функционирования промышленно-производственных зон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 Экспортно-производственные зоны: понятие, характерные черты</a:t>
            </a:r>
          </a:p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Экспортно-производственная зона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Масан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Республике Корея</a:t>
            </a:r>
          </a:p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5.Технико-внедренческие зоны в мировой экономике: понятие, виды, характерные черты</a:t>
            </a:r>
          </a:p>
          <a:p>
            <a:pPr>
              <a:lnSpc>
                <a:spcPct val="120000"/>
              </a:lnSpc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6.Китайский опыт функционирования технико-внедренческих зон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Сущность, виды, система льгот промышленно-производственных зон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943600"/>
          </a:xfrm>
        </p:spPr>
        <p:txBody>
          <a:bodyPr>
            <a:noAutofit/>
          </a:bodyPr>
          <a:lstStyle/>
          <a:p>
            <a:pPr marL="0" indent="360000">
              <a:spcBef>
                <a:spcPts val="0"/>
              </a:spcBef>
              <a:buNone/>
            </a:pPr>
            <a:r>
              <a:rPr lang="ru-RU" sz="3200" b="1" i="1" u="sng" dirty="0" smtClean="0"/>
              <a:t>Промышленно-производственные  зоны (ППЗ)</a:t>
            </a:r>
            <a:r>
              <a:rPr lang="ru-RU" sz="3200" i="1" dirty="0" smtClean="0"/>
              <a:t> </a:t>
            </a:r>
            <a:r>
              <a:rPr lang="ru-RU" sz="3200" dirty="0" smtClean="0"/>
              <a:t>– большие по размеру территории (до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3200" dirty="0" smtClean="0"/>
              <a:t> га), нацеленные на содействие развитию производства региона, на сбыт продукции на внутреннем и/или внешнем рынках и предоставляющие льготы производственным компаниям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867400"/>
          </a:xfrm>
        </p:spPr>
        <p:txBody>
          <a:bodyPr>
            <a:normAutofit lnSpcReduction="10000"/>
          </a:bodyPr>
          <a:lstStyle/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Цели создания ППЗ: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3200" dirty="0" smtClean="0"/>
              <a:t> содействовать притоку иностранных инвестиций и передовых технологий, росту занятости;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3200" dirty="0" smtClean="0"/>
              <a:t> стимулировать развитие торговых связей региона, повышать уровень квалификации рабочей силы и управленческого  состава; 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3200" dirty="0" smtClean="0"/>
              <a:t> содействовать  реализации  стратегии  регионального сотрудничества и развитию депрессивных регионов, восстановлению экономики старых промышленных центров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248400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/>
              <a:t>Ведущие отрасли в ППЗ: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трудоемкие отрасли (электроника, производство обуви, одежды, кожаных изделий, электротехнической продукции оптических инструментов, пластмассовых изделий, игрушек, спортивных товаров, запасных частей для автомобилей, мелкого транспортного оборудования);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капиталоемкие отрасли (химическая промышленность, нефтехимия, автомобилестроение, добывающая отрасль, металлургия);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err="1" smtClean="0"/>
              <a:t>техноемкие</a:t>
            </a:r>
            <a:r>
              <a:rPr lang="ru-RU" sz="2800" dirty="0" smtClean="0"/>
              <a:t> отрасли (высокотехнологические производства в сфере информации,  электроники,  медицины);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внешняя  торговля, 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финансовые  услуги, </a:t>
            </a:r>
          </a:p>
          <a:p>
            <a:pPr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2800" dirty="0" smtClean="0"/>
              <a:t>транспортные услуги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/>
              <a:t>Разновидности ППЗ в мировой практике:</a:t>
            </a:r>
          </a:p>
          <a:p>
            <a:pPr>
              <a:buNone/>
            </a:pPr>
            <a:r>
              <a:rPr lang="ru-RU" sz="2000" dirty="0" smtClean="0"/>
              <a:t>• экспортно-производственные зоны;</a:t>
            </a:r>
          </a:p>
          <a:p>
            <a:pPr>
              <a:buNone/>
            </a:pPr>
            <a:r>
              <a:rPr lang="ru-RU" sz="2000" dirty="0" smtClean="0"/>
              <a:t>• свободные промышленные зоны;</a:t>
            </a:r>
          </a:p>
          <a:p>
            <a:pPr>
              <a:buNone/>
            </a:pPr>
            <a:r>
              <a:rPr lang="ru-RU" sz="2000" dirty="0" smtClean="0"/>
              <a:t>• беспошлинные экспортно-производственные зоны;</a:t>
            </a:r>
          </a:p>
          <a:p>
            <a:pPr>
              <a:buNone/>
            </a:pPr>
            <a:r>
              <a:rPr lang="ru-RU" sz="2000" dirty="0" smtClean="0"/>
              <a:t>• свободные экспортные зоны;</a:t>
            </a:r>
          </a:p>
          <a:p>
            <a:pPr>
              <a:buNone/>
            </a:pPr>
            <a:r>
              <a:rPr lang="ru-RU" sz="2000" dirty="0" smtClean="0"/>
              <a:t>• свободные экспортно-производственные зоны;</a:t>
            </a:r>
          </a:p>
          <a:p>
            <a:pPr>
              <a:buNone/>
            </a:pPr>
            <a:r>
              <a:rPr lang="ru-RU" sz="2000" dirty="0" smtClean="0"/>
              <a:t>• свободные производственные зоны;</a:t>
            </a:r>
          </a:p>
          <a:p>
            <a:pPr>
              <a:buNone/>
            </a:pPr>
            <a:r>
              <a:rPr lang="ru-RU" sz="2000" dirty="0" smtClean="0"/>
              <a:t>• промышленные экспортно-производственные зоны;</a:t>
            </a:r>
          </a:p>
          <a:p>
            <a:pPr>
              <a:buNone/>
            </a:pPr>
            <a:r>
              <a:rPr lang="ru-RU" sz="2000" dirty="0" smtClean="0"/>
              <a:t>• зоны совместных предприятий;</a:t>
            </a:r>
          </a:p>
          <a:p>
            <a:pPr>
              <a:buNone/>
            </a:pPr>
            <a:r>
              <a:rPr lang="ru-RU" sz="2000" dirty="0" smtClean="0"/>
              <a:t>• зона свободного предпринимательства;</a:t>
            </a:r>
          </a:p>
          <a:p>
            <a:pPr>
              <a:buNone/>
            </a:pPr>
            <a:r>
              <a:rPr lang="ru-RU" sz="2000" dirty="0" smtClean="0"/>
              <a:t>• привилегированная экспортная зона;</a:t>
            </a:r>
          </a:p>
          <a:p>
            <a:pPr>
              <a:buNone/>
            </a:pPr>
            <a:r>
              <a:rPr lang="ru-RU" sz="2000" dirty="0" smtClean="0"/>
              <a:t>• зона обработки импортных товаров;</a:t>
            </a:r>
          </a:p>
          <a:p>
            <a:pPr>
              <a:buNone/>
            </a:pPr>
            <a:r>
              <a:rPr lang="ru-RU" sz="2000" dirty="0" smtClean="0"/>
              <a:t>• </a:t>
            </a:r>
            <a:r>
              <a:rPr lang="ru-RU" sz="2000" dirty="0" err="1" smtClean="0"/>
              <a:t>макиладорас</a:t>
            </a:r>
            <a:r>
              <a:rPr lang="ru-RU" sz="2000" dirty="0" smtClean="0"/>
              <a:t>;</a:t>
            </a:r>
          </a:p>
          <a:p>
            <a:pPr>
              <a:buNone/>
            </a:pPr>
            <a:r>
              <a:rPr lang="ru-RU" sz="2000" dirty="0" smtClean="0"/>
              <a:t>• зоны свободного предпринимательства;</a:t>
            </a:r>
          </a:p>
          <a:p>
            <a:pPr>
              <a:buNone/>
            </a:pPr>
            <a:r>
              <a:rPr lang="ru-RU" sz="2000" dirty="0" smtClean="0"/>
              <a:t>• зоны содействия инвестициям;</a:t>
            </a:r>
          </a:p>
          <a:p>
            <a:pPr>
              <a:buNone/>
            </a:pPr>
            <a:r>
              <a:rPr lang="ru-RU" sz="2000" dirty="0" smtClean="0"/>
              <a:t>• аграрные экспортно-производственные зоны;</a:t>
            </a:r>
          </a:p>
          <a:p>
            <a:pPr>
              <a:buNone/>
            </a:pPr>
            <a:r>
              <a:rPr lang="ru-RU" sz="2000" dirty="0" smtClean="0"/>
              <a:t>• свободные аграрные зоны;</a:t>
            </a:r>
          </a:p>
          <a:p>
            <a:pPr>
              <a:buNone/>
            </a:pPr>
            <a:r>
              <a:rPr lang="ru-RU" sz="2000" dirty="0" smtClean="0"/>
              <a:t>• зоны экономического и технологического развития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Пакет  льгот  и  стимулов,  предоставляемый  резидентам  разных  типов промышленно-производственных зон, построен с акцентом на реализацию основных целей зоны  в  сфере  промышленного  развития.  Налоговые  льготы  включают предоставление налоговых каникул на срок от 5 до 10 лет, инвестиционные скидки на цели повышения уровня экономического развития, мягкое регулирование норм и правил в сфере трудовых отношений и здравоохранения (однако, в некоторых ППЗ запрещено создавать профсоюзы на предприятиях)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912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Из финансовых стимулов следует выделить государственное субсидирование экспорта и инфраструктуры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61722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/>
              <a:t>Основные торговые стимулы в рамках ППЗ: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беспошлинный ввоз из-за рубежа сырья, полуфабрикатов, оборудования  и  инструментов,  необходимых  для  экспортного  производства;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освобождение от правил промышленного регулирования, действующих в стране, на территории зоны. Компании освобождаются от разного рода ограничений и правил по предоставлению статистических данных, проходят упрощенную процедуру таможенной очистки при импорте и экспорте товаров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В целом, торговый режим в рамках ППЗ менее либеральный по сравнению со свободными портами или свободными городами</a:t>
            </a:r>
          </a:p>
          <a:p>
            <a:pPr marL="0">
              <a:buNone/>
            </a:pPr>
            <a:r>
              <a:rPr lang="ru-RU" sz="3200" dirty="0" smtClean="0"/>
              <a:t>     В качестве еще одного преимущества  следует выделить возможность использования объектов инфраструктуры по более низким тарифам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Более конкретно рассмотрим пакет стимулов, предлагаемых резидентным компаниям в зонах свободного предпринимательства американского штата Флорида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3200" dirty="0" smtClean="0"/>
              <a:t>     </a:t>
            </a:r>
            <a:r>
              <a:rPr lang="ru-RU" sz="3000" dirty="0" smtClean="0"/>
              <a:t>Под зоной свободного предпринимательства понимается географически ограниченная территория, нацеленная на реструктуризацию экономики. </a:t>
            </a:r>
          </a:p>
          <a:p>
            <a:pPr marL="0">
              <a:spcBef>
                <a:spcPts val="0"/>
              </a:spcBef>
              <a:buClrTx/>
              <a:buNone/>
            </a:pPr>
            <a:r>
              <a:rPr lang="ru-RU" sz="3000" dirty="0" smtClean="0"/>
              <a:t>     Ее функционирование стимулирует экономический рост, приток инвестиций в депрессивный регион за счет предложения налоговых стимулов и льгот компаниям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Всего в штате Флорида действует 61 зона свободного предпринимательства, из которых 56 зон созданы на уровне штата (28 из них предназначены для развития городской местности и 28 – аграрной местности) и 5 на федеральном уровне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28600" y="228600"/>
            <a:ext cx="86106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/>
              <a:t>   Программа развития зоны включает финансовые стимулы, предоставляемые резидентным компаниям, размещенным в пределах границ зоны, в целях стимулирования частного предпринимательского сектора, роста занятости. К ним относятся: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• налоговый кредит на занятых (налог с продаж и использования) предоставляется на срок в один месяц в отношении налога с продаж в зависимости от объема заработной платы, выплачиваемой вновь принятым на работу (принятым в течение последних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/>
              <a:t>-х месяцев);</a:t>
            </a:r>
          </a:p>
          <a:p>
            <a:pPr>
              <a:spcAft>
                <a:spcPts val="600"/>
              </a:spcAft>
            </a:pPr>
            <a:r>
              <a:rPr lang="ru-RU" sz="2400" dirty="0" smtClean="0"/>
              <a:t>• налоговый кредит на занятых (налог на корпоративный доход) предоставляется компаниям, размещенным в зоне и выплачивающим налог на прибыль корпораций в штате, в отношении корпоративных доходов в сумме объема заработной платы вновь нанятых (в течение последних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/>
              <a:t>-х месяцев);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705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налоговый  кредит  на  собственность  в  зоне  свободного предпринимательства предоставляется новым компаниям или компаниям, расширяющим  производство,  в  отношении  налога  на  прибыль корпораций, выплачиваемого в штате Флорида, в размере 96% ставки НДС на приобретенную собственность;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Возврат налога с продаж в отношении строительных материалов, используемых  в  рамках  зоны  свободного  предпринимательства, применяется в отношении налога с продаж, уплаченного при покупке строительных материалов для восстановления активов, размещенных на территории зоны;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Возврат налога с продаж на приобретение машин и оборудования (в том числе офисного оборудования, складского оборудования, некоторых типов производственного оборудования), которое предназначено для исключительного использования в рамках зоны в течение минимум 3-х лет, при этом стоимость покупки должна составлять не менее 5 000 долл. За единицу оборудования;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Освобождение от налога с продаж электроэнергии, используемой на территории зоны свободного предпринимательства. Действует 50% скидка на налог с продаж электроэнергии при условии, что электроэнергия потребляется на территории зоны, и муниципальный орган принял соответствующее решение о 50%-ой скидке.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2400" y="304800"/>
            <a:ext cx="86868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800" b="1" dirty="0" smtClean="0"/>
              <a:t>На местном уровне резидентные компании могут получить такие льготы, как: </a:t>
            </a:r>
          </a:p>
          <a:p>
            <a:pPr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800" dirty="0" smtClean="0"/>
              <a:t> освобождение от НДС в отношении собственности; </a:t>
            </a:r>
          </a:p>
          <a:p>
            <a:pPr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800" dirty="0" smtClean="0"/>
              <a:t> уменьшение стоимости лицензии на право функционирования на территории зоны; </a:t>
            </a:r>
          </a:p>
          <a:p>
            <a:pPr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800" dirty="0" smtClean="0"/>
              <a:t> освобождение от местного налога на собственность в связи с экономическим развитием; </a:t>
            </a:r>
          </a:p>
          <a:p>
            <a:pPr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800" dirty="0" smtClean="0"/>
              <a:t> сокращенные тарифы на право получения разрешения на строительство или использование земли; </a:t>
            </a:r>
          </a:p>
          <a:p>
            <a:pPr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800" dirty="0" smtClean="0"/>
              <a:t> упрощенные административные формальности</a:t>
            </a:r>
            <a:endParaRPr lang="ru-RU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3"/>
          <a:srcRect l="14912" t="26211" r="6997" b="59259"/>
          <a:stretch>
            <a:fillRect/>
          </a:stretch>
        </p:blipFill>
        <p:spPr bwMode="auto">
          <a:xfrm>
            <a:off x="609600" y="10668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/>
          <a:srcRect l="28381" t="9402" r="23499" b="21652"/>
          <a:stretch>
            <a:fillRect/>
          </a:stretch>
        </p:blipFill>
        <p:spPr bwMode="auto">
          <a:xfrm>
            <a:off x="533400" y="1747837"/>
            <a:ext cx="8153400" cy="488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4800" y="22860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Таблица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/>
              <a:t> - Льготы, предоставленные резидентным компаниям, размещенным в зонах свободного предпринимательства штата Флорида, тыс. долл.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целом, концепция зон свободного предпринимательства была разработана в США администрацией Р.Рейгана в 1980-е гг. В ее основу положена идея формирования открытого рыночного пространства в депрессивных промышленных и аграрных районах страны на основе льготного налогообложения, облегченных правил и прочих мер государственного регулирования предпринимательской деятельности. Формирование особого  инвестиционного  климата  позволило  инициировать  и  повысить производственные возможности внутри географически ограниченных зон, содействовало оживлению экономики, создало новые рабочие места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В Мексике программа создания СЭЗ как зон свободной торговли была разработана в 1946г. В 1961г. Программа была расширена за счет включения приграничной зоны вдоль американо-мексиканской границы от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Матаморос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Тихуаны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228600"/>
            <a:ext cx="8423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Мексиканский опыт функционирования промышленно-производственных зон 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макиладорас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Компаниям были предоставлены льготы: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 освобождение от уплаты пошлин;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 сокращена ставка НДС и временных налогов;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 был освобожден от таможенных пошлин ввоз оборудования; 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Ø"/>
            </a:pPr>
            <a:r>
              <a:rPr lang="ru-RU" sz="3200" dirty="0" smtClean="0"/>
              <a:t> импортные товары, которые после переработки в зоне реэкспортировались, были освобождены от лицензирования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8674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Программа создания производственных зон получила в Мексике название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maquila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), согласно которой СЭЗ называется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 предприятия, зарегистрированные в ней и производящие продукцию с учетом установленных критериев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maquiladoras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Она была разработана в 1965г. в связи с отменой американской программы содействия занятости аграрным работникам Мексики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Брасеро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», которые могли на временной основе трудоустраиваться в США на аграрных работах. В итоге Программа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предназначалась для создания рабочих мест тем мексиканцам, которые потеряли работу в США, но не на аграрных, а на промышленных предприятиях в самой Мексике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9436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Термин «</a:t>
            </a:r>
            <a:r>
              <a:rPr lang="ru-RU" sz="3200" dirty="0" err="1" smtClean="0"/>
              <a:t>макиладора</a:t>
            </a:r>
            <a:r>
              <a:rPr lang="ru-RU" sz="3200" dirty="0" smtClean="0"/>
              <a:t>», ныне хорошо известный в разных странах мира, появился в эпоху колониального завоевания Мексики, когда он означал сбор, взимавшийся за переработку зерна. Ныне под </a:t>
            </a:r>
            <a:r>
              <a:rPr lang="ru-RU" sz="3200" dirty="0" err="1" smtClean="0"/>
              <a:t>макиладорой</a:t>
            </a:r>
            <a:r>
              <a:rPr lang="ru-RU" sz="3200" dirty="0" smtClean="0"/>
              <a:t> понимают компанию, осуществляющую производство (сборку и/или переработку) компонентов, временно ввезенных на территорию Мексики, а затем экспортируемых в другие страны, главным образом, в США. Компания действует в рамках специального таможенного режима. Термин </a:t>
            </a:r>
            <a:r>
              <a:rPr lang="ru-RU" sz="3200" dirty="0" err="1" smtClean="0"/>
              <a:t>макиладора</a:t>
            </a:r>
            <a:r>
              <a:rPr lang="ru-RU" sz="3200" dirty="0" smtClean="0"/>
              <a:t> не единственный, можно встретить и другие определения подобных промышленно-производственных зон: </a:t>
            </a:r>
            <a:r>
              <a:rPr lang="ru-RU" sz="3200" dirty="0" err="1" smtClean="0"/>
              <a:t>офшорная</a:t>
            </a:r>
            <a:r>
              <a:rPr lang="ru-RU" sz="3200" dirty="0" smtClean="0"/>
              <a:t> операция (</a:t>
            </a:r>
            <a:r>
              <a:rPr lang="ru-RU" sz="3200" i="1" dirty="0" err="1" smtClean="0"/>
              <a:t>offshore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operation</a:t>
            </a:r>
            <a:r>
              <a:rPr lang="ru-RU" sz="3200" dirty="0" smtClean="0"/>
              <a:t>), раздел продукции (</a:t>
            </a:r>
            <a:r>
              <a:rPr lang="en-US" sz="3200" i="1" dirty="0" smtClean="0"/>
              <a:t>production sharing</a:t>
            </a:r>
            <a:r>
              <a:rPr lang="ru-RU" sz="3200" dirty="0" smtClean="0"/>
              <a:t>), предприятия-близнецы (</a:t>
            </a:r>
            <a:r>
              <a:rPr lang="en-US" sz="3200" i="1" dirty="0" smtClean="0"/>
              <a:t>twin</a:t>
            </a:r>
            <a:r>
              <a:rPr lang="ru-RU" sz="3200" i="1" dirty="0" smtClean="0"/>
              <a:t>-</a:t>
            </a:r>
            <a:r>
              <a:rPr lang="en-US" sz="3200" i="1" dirty="0" smtClean="0"/>
              <a:t>factories</a:t>
            </a:r>
            <a:r>
              <a:rPr lang="ru-RU" sz="3200" dirty="0" smtClean="0"/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Первая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была создана в зоне свободной торговли Баха Калифорния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Сьюдад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Хуарез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штате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Чихуахуа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1966 г. в целях реализации плана индустриализации приграничных территорий Мексики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Основная цель </a:t>
            </a:r>
            <a:r>
              <a:rPr lang="ru-RU" sz="3200" dirty="0" err="1" smtClean="0"/>
              <a:t>макиладорас</a:t>
            </a:r>
            <a:r>
              <a:rPr lang="ru-RU" sz="3200" dirty="0" smtClean="0"/>
              <a:t> – </a:t>
            </a:r>
            <a:r>
              <a:rPr lang="ru-RU" sz="3200" dirty="0" err="1" smtClean="0"/>
              <a:t>абсорбирование</a:t>
            </a:r>
            <a:r>
              <a:rPr lang="ru-RU" sz="3200" dirty="0" smtClean="0"/>
              <a:t> избыточной рабочей силы в приграничных территориях и расширение мексиканского экспорта, содействие развитию промышленности, притоку зарубежных инвестиций и передаче технологий</a:t>
            </a:r>
            <a:endParaRPr lang="ru-RU" sz="3200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Современная концепция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исходит из принципа формирования предприятий в любых районах Мексики, возможности продавать произведенную продукцию на внутреннем рынке (а не осуществлять 100%-ый экспорт, как было изначально) с уплатой импортных таможенных пошлин и прочих сборов в отношении ввезенных материалов, частей и компонентов, которые применяются в производстве конечной продукции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Законодательное  регулирование  определено  Законом  по  развитию  и функционированию промышленности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от 22 декабря 1989.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Зарегистрированные в рамках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компании могут размещаться в любых регионах Мексики за исключением столицы г.Мехико, а также Гвадалахары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Монтеррея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(причина – в высокой концентрации промышленности в этих районах). Некоторые ограничения экологического характера могут выдвигать правительства мексиканских штатов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Компания должна удовлетворять двум критериям: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В уставном капитале и в управлении участвует иностранный капитал, доля которого может доходить до 100%;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Компания обязуется ввозить из-за рубежа продукцию на временной основе  (т.е.  не  оставлять  навсегда  на  территории  Мексики), предназначенную для использования в процессе производства и осуществления самого производства: машины, оборудование, материалы, инструменты, офисное оборудование, запасные части. Срок нахождения такой продукции в Мексике ограничен одним годом для материалов и деталей, для материалов и прочей продукции для производственных целей – двумя годами, для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трэйлеров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сроком реализации программы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макила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но не более 20 лет. 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При удовлетворении перечисленным критериям компания получает специальный таможенный режим: право беспошлинного ввоза необходимой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Иностранцам разрешена также покупка земельных участков в собственность, за исключением участков, входящих в 100 километровую зону вдоль государственной границы и 50 километровую зону вдоль побережья. Последние можно брать в аренду на срок до 30 лет с возможностью дальнейшего продления на срок до 30 лет. Для этого образуется трастовая компания, которая и арендует землю через мексиканский банк, выступающий в качестве поручителя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None/>
            </a:pPr>
            <a:r>
              <a:rPr lang="ru-RU" sz="2800" dirty="0" smtClean="0"/>
              <a:t>     Компания,  стремящаяся  получить  статус  </a:t>
            </a:r>
            <a:r>
              <a:rPr lang="ru-RU" sz="2800" dirty="0" err="1" smtClean="0"/>
              <a:t>макиладоры</a:t>
            </a:r>
            <a:r>
              <a:rPr lang="ru-RU" sz="2800" dirty="0" smtClean="0"/>
              <a:t>,  должна зарегистрироваться и получить лицензию (разрешение) на право деятельности от Министерства торговли и промышленного развития Мексики, а также лицензию на право деятельности от департамента городского развития и экологии, разрешение на экспортно-импортные  операции,  пройти  статистическую  регистрацию,  иметь  санитарно-ветеринарную лицензию и др. По сравнению с ситуацией для других компаний </a:t>
            </a:r>
            <a:r>
              <a:rPr lang="ru-RU" sz="2800" dirty="0" err="1" smtClean="0"/>
              <a:t>компании-макиладорас</a:t>
            </a:r>
            <a:r>
              <a:rPr lang="ru-RU" sz="2800" dirty="0" smtClean="0"/>
              <a:t> пользуются упрощенной процедурой лицензирования в рамках «одного окна»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943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Сначала законодательством было установлено требование 100%-го экспорта произведенной/переработанной  продукции  (разрешалось,  как  продавать  товар непосредственно за границу, так и продавать косвенно через другую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или экспортера), но по закону 1989 г. такое ограничение снято и сейчас не требуется весь экспорт произведенной продукции и не ограничивается объем сбыта продукции на внутреннем рынке, начиная с 2001 г.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По оценкам, 98% экспорта продукции, произведенной на мексиканских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осуществляется в США, что подчеркивает важность таможенных преференций и упрощенных таможенных правил в отношении такой продукции. Объем и характер льгот зависит от характера продукции. Преференции действуют в рамках Общей системы таможенных преференций США, размер которых составляет 100% (т.е. беспошлинный ввоз) при условии, что продукция содержит не менее 35% местного, т.е. мексиканского компонента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НАФТА - Североамериканское соглашение о свободной торговле (НАФТА, англ. </a:t>
            </a:r>
            <a:r>
              <a:rPr lang="ru-RU" sz="3600" dirty="0" err="1" smtClean="0"/>
              <a:t>North</a:t>
            </a:r>
            <a:r>
              <a:rPr lang="ru-RU" sz="3600" dirty="0" smtClean="0"/>
              <a:t> </a:t>
            </a:r>
            <a:r>
              <a:rPr lang="ru-RU" sz="3600" dirty="0" err="1" smtClean="0"/>
              <a:t>American</a:t>
            </a:r>
            <a:r>
              <a:rPr lang="ru-RU" sz="3600" dirty="0" smtClean="0"/>
              <a:t> </a:t>
            </a:r>
            <a:r>
              <a:rPr lang="ru-RU" sz="3600" dirty="0" err="1" smtClean="0"/>
              <a:t>Free</a:t>
            </a:r>
            <a:r>
              <a:rPr lang="ru-RU" sz="3600" dirty="0" smtClean="0"/>
              <a:t> </a:t>
            </a:r>
            <a:r>
              <a:rPr lang="ru-RU" sz="3600" dirty="0" err="1" smtClean="0"/>
              <a:t>Trade</a:t>
            </a:r>
            <a:r>
              <a:rPr lang="ru-RU" sz="3600" dirty="0" smtClean="0"/>
              <a:t> </a:t>
            </a:r>
            <a:r>
              <a:rPr lang="ru-RU" sz="3600" dirty="0" err="1" smtClean="0"/>
              <a:t>Agreement</a:t>
            </a:r>
            <a:r>
              <a:rPr lang="ru-RU" sz="3600" dirty="0" smtClean="0"/>
              <a:t>, NAFTA)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9436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соглашению НАФТА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вправе осуществлять беспошлинное производство товаров для экспорта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страны-нечлены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НАФТА и в США при удовлетворении  установленным  критериям  (в  частности,  содержание  местного компонента должно составлять не менее 50%). Но благодаря торговой либерализации между странами-членами НАФТА (США, Канадой и Мексикой) в отношении отмены пошлин, количественных ограничений, гармонизации нетарифных барьеров подобные преимущества имеют и другие производственные предприятия Мексики, не работающие в рамках программы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6553200"/>
          </a:xfrm>
        </p:spPr>
        <p:txBody>
          <a:bodyPr>
            <a:no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Если ранее в отношении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применялся безусловный беспошлинный режим ввоза необходимых компонентов, оборудования и др., то нормы НАФТА его отменили. Это ограничивает применение программы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Мексике. Еще один результат соглашения НАФТА - требование таможенных платежей по компонентам, ввезенным из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стран-нечленов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НАФТА. Чтобы избежать данного ограничения, в Мексике разработана Программа отраслевого содействия PROSEC, которая позволяет сокращать ставки пошлин на производство компонентов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странах-нечленах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НАФТА по 22 отраслям промышленности. Программа доступна для предприятий, размещенных в любых регионах Мексики, что может ликвидировать одну из причин функционирования предприятий в рамках программы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макила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ставит под вопрос ее целесообразность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С конца ноября 2000 г. сырье и компоненты, происходящие из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стран-нечленов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НАФТА, и включенные в состав продукции, экспортируемой в США или Канаду, платят в течение 60 дней более низкие ставки импортных пошлин в Мексике. В Мексике отменен возврат пошлин в отношении ввезенного в страну оборудования. В результате машины и оборудование, ввезенные в Мексику для использования в деятельности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расцениваются в качестве импорта и подлежат взиманию таможенных пошлин. Однако, мексиканское правительство производит вычет пошлин в отношении машин и сырья, ввезенных в Мексику для использования в производстве конечной продукции, которые затем сбывается в США или Канаде.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Компании-макиладорас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вправе обратиться с просьбой к правительству Мексики о производстве вычета суммы таможенных пошлин в отношении оборудования и компонентов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Для целей льготного налогообложения предприятия рассматривались как «центр издержек» (</a:t>
            </a:r>
            <a:r>
              <a:rPr lang="ru-RU" sz="3200" dirty="0" err="1" smtClean="0"/>
              <a:t>cost</a:t>
            </a:r>
            <a:r>
              <a:rPr lang="ru-RU" sz="3200" dirty="0" smtClean="0"/>
              <a:t> </a:t>
            </a:r>
            <a:r>
              <a:rPr lang="ru-RU" sz="3200" dirty="0" err="1" smtClean="0"/>
              <a:t>center</a:t>
            </a:r>
            <a:r>
              <a:rPr lang="ru-RU" sz="3200" dirty="0" smtClean="0"/>
              <a:t>), что позволяло платить налоги на доходы в Мексике по сниженным ставкам.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После вступления в силу соглашения НАФТА Мексика и США подписали межгосударственное соглашение об </a:t>
            </a:r>
            <a:r>
              <a:rPr lang="ru-RU" sz="3200" dirty="0" err="1" smtClean="0"/>
              <a:t>избежании</a:t>
            </a:r>
            <a:r>
              <a:rPr lang="ru-RU" sz="3200" dirty="0" smtClean="0"/>
              <a:t> двойного налогообложения доходов и имущества в отношении </a:t>
            </a:r>
            <a:r>
              <a:rPr lang="ru-RU" sz="3200" dirty="0" err="1" smtClean="0"/>
              <a:t>компаний-макиладорас</a:t>
            </a:r>
            <a:r>
              <a:rPr lang="ru-RU" sz="3200" dirty="0" smtClean="0"/>
              <a:t> в Мексике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019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Американская компания, действующая в качестве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макиладоры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имеет право вычета из платежей, осуществленных в Мексике. Это связано с тем, что правила трансфертного ценообразования в США и Мексике аналогичны. Статус компании позволяет производить расчет и платеж налога на доходы с выбором приемлемого варианта: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safe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harbor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- со стоимости активов по ставке 6,9% или с операционных расходов по ставке в 6,5% (выбирается большая сумма);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использование норм соглашения APA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Advanced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Pricing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Agreement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172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Если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компания-макиладора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 выбрала приемлемого варианта, то она подлежит налогообложению как «постоянное представительство». Последнее правило действует с конца 2000 г. в рамках системы «доходов со всех издержек» (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revenue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err="1" smtClean="0">
                <a:latin typeface="Times New Roman" pitchFamily="18" charset="0"/>
                <a:cs typeface="Times New Roman" pitchFamily="18" charset="0"/>
              </a:rPr>
              <a:t>costs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в отношении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Итогом стало увеличение налоговой нагрузки на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компании-макиладорас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 платежам в Мексике. Администрация США разрешила американским компаниям, имеющим в Мексике статус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макиладоры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делать вычеты налоговых платежей, осуществленных в Мексике, из суммы налогооблагаемой прибыли в США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562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/>
              <a:t>Налоговые льготы для </a:t>
            </a:r>
            <a:r>
              <a:rPr lang="ru-RU" sz="2800" b="1" dirty="0" err="1" smtClean="0"/>
              <a:t>предприятий-макиладорас</a:t>
            </a:r>
            <a:r>
              <a:rPr lang="ru-RU" sz="2800" b="1" dirty="0" smtClean="0"/>
              <a:t> включают:</a:t>
            </a:r>
          </a:p>
          <a:p>
            <a:pPr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Нулевую ставку НДС на продукцию, покупаемую </a:t>
            </a:r>
            <a:r>
              <a:rPr lang="ru-RU" sz="2800" dirty="0" err="1" smtClean="0"/>
              <a:t>макиладорас</a:t>
            </a:r>
            <a:r>
              <a:rPr lang="ru-RU" sz="2800" dirty="0" smtClean="0"/>
              <a:t>;</a:t>
            </a:r>
          </a:p>
          <a:p>
            <a:pPr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800" dirty="0" smtClean="0"/>
              <a:t> НДС взимается с услуг, приобретаемых компаниями, но в случае экспорта его сумма возвращается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 основным преимуществам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можно отнести: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• Более низкие издержки производства за счет более дешевой рабочей силы: по оценкам, в среднем экономия на данном факторе составляет до 75%;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• Возможность обойти ограничения в отношении иностранных инвестиций, так как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 подпадают под действие Закона об иностранных инвестициях, который запрещает иностранцам иметь преобладающую долю в собственности мексиканских корпораций;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• Стратегическое географическое положение благодаря близости к американскому рынку сбыта;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• Возможность осуществлять продажу произведенной / переработанной продукции на внутреннем и внешнем рынках;</a:t>
            </a:r>
          </a:p>
          <a:p>
            <a:pPr marL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• Упрощенные административные формальности: для получения разрешения на деятельность в качестве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компании-макиладора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необходимо потратить 6-8 недель, а для регистрации в качестве мексиканской компании – 4-5 недель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39852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первой «сотне» компаний-лидеров по количеству предприятий и количеству занятых ведущие позиции занимают компании США (65 из 100), им существенно уступают компании других стран: Японии (9), Канады (3), а также Китая, Республики Корея, Франции, Финляндии и др.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Таблица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/>
              <a:t> - Крупнейшие </a:t>
            </a:r>
            <a:r>
              <a:rPr lang="ru-RU" dirty="0" err="1" smtClean="0"/>
              <a:t>макиладорас</a:t>
            </a:r>
            <a:r>
              <a:rPr lang="ru-RU" dirty="0" smtClean="0"/>
              <a:t> Мексики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22769" t="11396" r="17584" b="14815"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838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3 - Мексиканские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компании-макиладорас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входящие в группу Макиладорас-100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22929" t="34473" r="18533" b="33618"/>
          <a:stretch>
            <a:fillRect/>
          </a:stretch>
        </p:blipFill>
        <p:spPr bwMode="auto">
          <a:xfrm>
            <a:off x="304800" y="1219200"/>
            <a:ext cx="8382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4724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Основные отрасли производства в рамках </a:t>
            </a:r>
            <a:r>
              <a:rPr lang="ru-RU" sz="3200" dirty="0" err="1" smtClean="0"/>
              <a:t>компаний-макиладорас</a:t>
            </a:r>
            <a:r>
              <a:rPr lang="ru-RU" sz="3200" dirty="0" smtClean="0"/>
              <a:t> – электроника, производство средств автоматизации и полупроводников, производство офисного оборудования. Среди других отраслей можно выделить производство медицинского оборудования и техники, текстильной продукции, пластмасс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Предприятия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макиладорас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доказали эффективность своего функционирования динамичными показателями экономического развития. Хотя рост объемов производства и экспорта характерен для всего периода существования этих предприятий, но наиболее динамичным он стал после вступления в силу соглашения НАФТА, т.е. с 1994г. Многие эксперты считают, что наиболее высокие темпы роста производства, экспорта и занятости приходятся на период с 1994г.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Мексиканский опыт формирования производственных предприятий </a:t>
            </a:r>
            <a:r>
              <a:rPr lang="ru-RU" sz="3200" dirty="0" err="1" smtClean="0"/>
              <a:t>макиладорас</a:t>
            </a:r>
            <a:r>
              <a:rPr lang="ru-RU" sz="3200" dirty="0" smtClean="0"/>
              <a:t> был успешно применен на Тайване, Маврикии, во Вьетнаме и в других развивающихся странах. Так, в Коста-Рике такие зоны получили название </a:t>
            </a:r>
            <a:r>
              <a:rPr lang="ru-RU" sz="3200" i="1" dirty="0" err="1" smtClean="0"/>
              <a:t>empresas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de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perfecionamiento</a:t>
            </a:r>
            <a:r>
              <a:rPr lang="ru-RU" sz="3200" dirty="0" smtClean="0"/>
              <a:t>, в Тринидад и Тобаго – зоны единственной структуры (</a:t>
            </a:r>
            <a:r>
              <a:rPr lang="ru-RU" sz="3200" i="1" dirty="0" err="1" smtClean="0"/>
              <a:t>single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entity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zones</a:t>
            </a:r>
            <a:r>
              <a:rPr lang="ru-RU" sz="3200" dirty="0" smtClean="0"/>
              <a:t>), на </a:t>
            </a:r>
            <a:r>
              <a:rPr lang="ru-RU" sz="3200" dirty="0" err="1" smtClean="0"/>
              <a:t>Гаити-макилы</a:t>
            </a:r>
            <a:r>
              <a:rPr lang="ru-RU" sz="3200" dirty="0" smtClean="0"/>
              <a:t> (</a:t>
            </a:r>
            <a:r>
              <a:rPr lang="ru-RU" sz="3200" i="1" dirty="0" err="1" smtClean="0"/>
              <a:t>maquila</a:t>
            </a:r>
            <a:r>
              <a:rPr lang="ru-RU" sz="3200" dirty="0" smtClean="0"/>
              <a:t>), в Сенегале и на Мадагаскаре  – предприятий-франко (</a:t>
            </a:r>
            <a:r>
              <a:rPr lang="ru-RU" sz="3200" i="1" dirty="0" err="1" smtClean="0"/>
              <a:t>enterprises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franches</a:t>
            </a:r>
            <a:r>
              <a:rPr lang="ru-RU" sz="3200" dirty="0" smtClean="0"/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Экспортно-производственная зона является одной из наиболее распространенных в мировой практике типов СЭЗ, главным образом, в развивающихся странах. Они нацелены на развитие производства и экспорта, основной вид деятельности – главным образом, промышленное производство. ЭПЗ имеют большую территорию размером до 300 га, располагаются вблизи транспортных магистралей (морских и речных портов и аэропортов) с учетом экспортных рынков сбыта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00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Экспортно-производственные зоны: понятие, характерные черты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3340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По определению Всемирного банка, ЭПЗ – промышленные зоны с территорией в 10-300 га, специализирующиеся на производстве продукции с целью последующего экспорта. Одна из основных тенденций функционирования ЭПЗ последнего десятилетия - либерализация внутренних продаж. 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Так, Мексика разрешает продавать на внутреннем рынке до 20-40% объема производства ЭПЗ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цели ЭПЗ: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стимулирование валютных поступлений за счет содействия экспорту;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стимулирование занятости и роста среднедушевых доходов;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привлечение ПЗИ, технологий, знаний;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4) достижение демонстрационного эффекта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Первые ЭПЗ появились в 1960-е годы в Ирландии и на Тайване в результате перевода промышленного производства между развитыми странами и из развитых стран в развивающиеся государства. Пионером в данном плане стала Ирландия, где в 1959г. в аэропорту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Шэннон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была сформирована экспортно-производственная зона, первая в мировой практике (сама зона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Шэннон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действует с 1947г. как свободная таможенная зона)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915400" cy="6553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Ирландский опыт стали активно использовать развивающиеся страны, создавшие большую сеть экспортно-производственных зон (ЭПЗ) как важного инструмента развития </a:t>
            </a:r>
            <a:r>
              <a:rPr lang="ru-RU" sz="2800" dirty="0" err="1" smtClean="0"/>
              <a:t>экспортноориентированной</a:t>
            </a:r>
            <a:r>
              <a:rPr lang="ru-RU" sz="2800" dirty="0" smtClean="0"/>
              <a:t> промышленности, привлечения ПЗИ, передачи технологий, содействия  занятости,  роста  валютной  выручки,  индустриализации  и </a:t>
            </a:r>
            <a:r>
              <a:rPr lang="ru-RU" sz="2800" dirty="0" err="1" smtClean="0"/>
              <a:t>экспортноориентированного</a:t>
            </a:r>
            <a:r>
              <a:rPr lang="ru-RU" sz="2800" dirty="0" smtClean="0"/>
              <a:t> развития национальной экономики.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Немалую роль играет и политика ТНК, которые перевели трудоемкие производства в развивающиеся страны с учетом фактора более дешевой рабочей силы. Можно выделить такие ЭПЗ, как </a:t>
            </a:r>
            <a:r>
              <a:rPr lang="ru-RU" sz="2800" dirty="0" err="1" smtClean="0"/>
              <a:t>Пуэрто</a:t>
            </a:r>
            <a:r>
              <a:rPr lang="ru-RU" sz="2800" dirty="0" smtClean="0"/>
              <a:t> - </a:t>
            </a:r>
            <a:r>
              <a:rPr lang="ru-RU" sz="2800" dirty="0" err="1" smtClean="0"/>
              <a:t>Рико</a:t>
            </a:r>
            <a:r>
              <a:rPr lang="ru-RU" sz="2800" dirty="0" smtClean="0"/>
              <a:t>, </a:t>
            </a:r>
            <a:r>
              <a:rPr lang="ru-RU" sz="2800" dirty="0" err="1" smtClean="0"/>
              <a:t>Кандла</a:t>
            </a:r>
            <a:r>
              <a:rPr lang="ru-RU" sz="2800" dirty="0" smtClean="0"/>
              <a:t> в Индии, </a:t>
            </a:r>
            <a:r>
              <a:rPr lang="ru-RU" sz="2800" dirty="0" err="1" smtClean="0"/>
              <a:t>Каошиюнг</a:t>
            </a:r>
            <a:r>
              <a:rPr lang="ru-RU" sz="2800" dirty="0" smtClean="0"/>
              <a:t> на Тайване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69392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600" dirty="0" smtClean="0"/>
              <a:t>     Рассматриваемые  зоны  специализируются  на  </a:t>
            </a:r>
            <a:r>
              <a:rPr lang="ru-RU" sz="3600" dirty="0" err="1" smtClean="0"/>
              <a:t>экспортноориентированном</a:t>
            </a:r>
            <a:r>
              <a:rPr lang="ru-RU" sz="3600" dirty="0" smtClean="0"/>
              <a:t> производстве товаров и услуг в целях расширения их сбыта на внешнем рынке, значит, носят </a:t>
            </a:r>
            <a:r>
              <a:rPr lang="ru-RU" sz="3600" dirty="0" err="1" smtClean="0"/>
              <a:t>анклавный</a:t>
            </a:r>
            <a:r>
              <a:rPr lang="ru-RU" sz="3600" dirty="0" smtClean="0"/>
              <a:t> характер и мало связаны с национальной экономикой страны и региона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Под ЭПЗ понимаются экспортные зоны </a:t>
            </a:r>
            <a:r>
              <a:rPr lang="ru-RU" sz="3200" dirty="0" err="1" smtClean="0"/>
              <a:t>анклавного</a:t>
            </a:r>
            <a:r>
              <a:rPr lang="ru-RU" sz="3200" dirty="0" smtClean="0"/>
              <a:t> типа, где предоставляются налоговые и финансовые стимулы зарубежным </a:t>
            </a:r>
            <a:r>
              <a:rPr lang="ru-RU" sz="3200" dirty="0" err="1" smtClean="0"/>
              <a:t>экспортоориентированным</a:t>
            </a:r>
            <a:r>
              <a:rPr lang="ru-RU" sz="3200" dirty="0" smtClean="0"/>
              <a:t> производствам без применения ограничительных правил национального характера. Одно из основных преимуществ размещения компании в ЭПЗ связано с низкой оплатой труда для малоквалифицированной местной рабочей силы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Основной отраслью в ЭПЗ служит </a:t>
            </a:r>
            <a:r>
              <a:rPr lang="ru-RU" sz="3200" dirty="0" err="1" smtClean="0"/>
              <a:t>экспортоориентированное</a:t>
            </a:r>
            <a:r>
              <a:rPr lang="ru-RU" sz="3200" dirty="0" smtClean="0"/>
              <a:t> производство. В целом, ЭПЗ позволяют вести меньше видов предпринимательской деятельности в отличие от традиционных промышленных зон. Как правило, в рамках зоны осуществляется экспортное производство, складирование для оказания услуг по обработке и переработке продукции, оказание транспортных услуг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Мировая практика выделяет две модели ЭПЗ: «азиатскую» и «прочую развивающихся стран». Азиатская модель доказала свою эффективность в содействии экономическому росту и развитию. Различия между моделями связаны с требованиями к экспорту произведенной продукции. В одних странах установлены критерии в отношении экспорта, а значит, ограничен объем внутренних продаж. Например, в Бразилии 90% произведенной продукции должно уйти на экспорт, на Филиппинах – 70%. Тогда как в других государствах такого ограничения нет, и компании могут свободно продавать продукцию, в том числе и на внутреннем рынке страны. Такова практика Китая, Ирландии, Республики Корея, Мексики, Великобритании. В среднем в мировой практике ЭПЗ требуется вывозить на экспорт более 70% продукции, именно в этом случае компании, выполняющие данный критерий, и пользуются предоставляемыми льготами и стимулами. Также в рамках ЭПЗ разрешается торговля только обработанными в зоне товарами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172200"/>
          </a:xfrm>
        </p:spPr>
        <p:txBody>
          <a:bodyPr>
            <a:normAutofit fontScale="47500" lnSpcReduction="20000"/>
          </a:bodyPr>
          <a:lstStyle/>
          <a:p>
            <a:pPr marL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В рамках экспортно-производственных зон предоставляются следующие стимулы: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•  Беспошлинный импорт/экспорт продукции;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•  Налоговые льготы существенно различаются в практике разных стран.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   Так, например, в Китае резидентные компании в ЭПЗ освобождаются от уплаты НДС, налога на потребление, снижена ставка налога на переводимые роялти. В Ирландии применяется освобождение от уплаты НДС и акцизных сборов, налог на прибыль корпораций небольшой и равен 12,5% (до 2005г. – 10%). В южнокорейской практике налоговые льготы действуют в зависимости от объема инвестирования. В течение первых 7 лет резидентная компания освобождается от НДС, налога на доходы на 100%, в последующие 3 года применяется скидка в 50%; аналогичные правила применяются в отношении корпоративных доходов. Освобождение от налога на собственность сроком на 5 лет, по истечении которых ставка снижается по сравнению со стандартной. Также есть освобождение от сбора на строительство инфраструктуры сроком на 5 лет, затем ставка сокращается. В Мексике зарегистрированные компании не платят НДС, дополнительные импортные налоги, акцизные сборы, налог на прибыль корпорации выплачивается по сниженной ставке, равно как и налог на собственность. Можно привести примеры и иного рода из практики ЭПЗ стран, где налоговые льготы невелики. Так, на Филиппинах предусмотрено лишь сокращение ставки подоходного налога до 5%, в Великобритании ставки налогов только снижены, но не нулевые.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382000" cy="56388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 Финансовые стимулы в рамках ЭПЗ также отличаются немалыми различиями в практике разных стран. Если в Бразилии, Великобритании, на Филиппинах такие стимулы специально не оговариваются, то в Ирландии применяются гранты на капиталовложения, проведение НИОКР, на содействие занятости и подготовку кадров. В Республике Корея могут предоставляться сниженные (на 1/5) тарифы на аренду земли, субсидии на строительство инфраструктуры, дорожных систем, систем водоснабжения. В Мексике возможно получить лишь сниженные ставки тарифов на аренду земельных участков.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 Упрощенная и ускоренная процедура таможенной очистки товаров.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 Не взимается НДС с объектов инфраструктуры, а также с ввозимых запасных частей и сырья на территорию зоны, которые расцениваются как экспортная продукция и к ней применяют экспортные правила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7912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В национальной практике ЭПЗ можно выделить как общие черты, так и отличительные особенности. К числу </a:t>
            </a:r>
            <a:r>
              <a:rPr lang="ru-RU" b="1" u="sng" dirty="0" smtClean="0"/>
              <a:t>общих черт </a:t>
            </a:r>
            <a:r>
              <a:rPr lang="ru-RU" dirty="0" smtClean="0"/>
              <a:t>следует отнести: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беспошлинный ввоз сырья и полуфабрикатов, капиталоемких товаров для экспортного производства;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гибкость трудового законодательства;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предоставление на долгосрочный период пакета налоговых льгот;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более  высокий  уровень  развития  телекоммуникационных  услуг  и инфраструктуры по сравнению с другими регионами страны;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действуют национальные, иностранные компании, совместные предприятия.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dirty="0" smtClean="0"/>
              <a:t> преобладают  прямые  иностранные  инвестиции  в  совокупных </a:t>
            </a:r>
            <a:r>
              <a:rPr lang="ru-RU" dirty="0" err="1" smtClean="0"/>
              <a:t>капиталопотоках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Но есть и различия, связанные с правом собственности и надзорными функциями  со  стороны  государственных  органов:  зоны  могут  находиться  в государственной, частной или в совместной собственности; если в государственных ЭПЗ государственный контроль меньше, то в частных ЭПЗ – жестче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10600" cy="56388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Функционирование ЭПЗ часто влечет экономические преимущества для принимающей экономики. Они различаются как: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dirty="0" smtClean="0"/>
              <a:t>а) </a:t>
            </a:r>
            <a:r>
              <a:rPr lang="ru-RU" sz="3000" b="1" dirty="0" smtClean="0"/>
              <a:t>статические</a:t>
            </a:r>
            <a:r>
              <a:rPr lang="ru-RU" sz="3000" dirty="0" smtClean="0"/>
              <a:t>, которые содействуют росту валютных поступлений и занятости;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dirty="0" smtClean="0"/>
              <a:t>б) </a:t>
            </a:r>
            <a:r>
              <a:rPr lang="ru-RU" sz="3000" b="1" dirty="0" smtClean="0"/>
              <a:t>динамические</a:t>
            </a:r>
            <a:r>
              <a:rPr lang="ru-RU" sz="3000" dirty="0" smtClean="0"/>
              <a:t>, которые содействуют реформированию национальной экономики.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dirty="0" smtClean="0"/>
              <a:t>     Для стран, находящихся на ранних стадиях развития, ЭПЗ могут быть эффективным инструментом </a:t>
            </a:r>
            <a:r>
              <a:rPr lang="ru-RU" sz="3000" dirty="0" err="1" smtClean="0"/>
              <a:t>абсорбирования</a:t>
            </a:r>
            <a:r>
              <a:rPr lang="ru-RU" sz="3000" dirty="0" smtClean="0"/>
              <a:t> избыточной рабочей силы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За последние 40 лет постоянно растет количество частных СЭЗ, или СЭЗ, управляемых частным капиталом. Причина связана с достижением более высоких результатов  за  счет  внедрения  инноваций,  более  гибкой  политики,  большей направленности производства в отношении удовлетворения потребностей зоны.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Такие ЭПЗ созданы на Филиппинах, в Кении, в Доминиканской республике. Но ЭПЗ государственного регулирования распространены в большей степени, преследуют экономические и социальные цели и добились немалых успехов, как, например, на Тайване или в Республике Корея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   Другие отличия связаны с эффективностью функционирования той или иной экспортно-производственной зоны, эффективностью управления ими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  Далеко не все ЭПЗ служат стимулом индустриализации и экономического роста с точки зрения соотношения между преимуществами и издержками. Так, например, они стали успешными на Маврикии, но провалились в Сенегале. ЭПЗ чувствительны к экономической ситуации в стране и функционируют эффективнее, если принимающая страна проводит адекватную макроэкономическую политику и политику регулирования валютного курса. Эффективно управляемые зоны могут содействовать росту доходов и занятости населения, в том числе женщин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915400" cy="6096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200" dirty="0" smtClean="0"/>
              <a:t>Эффективные ЭПЗ предоставляют промышленную инфраструктуру, которой нет на внутреннем рынке многих стран. Также ЭПЗ стимулируют людской капитал как непосредственно, так и на основе оказания демонстрационного эффекта на компании и предпринимателей принимающих стран. Это достигается двумя путями. Малоквалифицированная рабочая сила получает возможность пройти подготовку кадров, но это преимущество ограничено, так как большая часть производства представляет собой </a:t>
            </a:r>
            <a:r>
              <a:rPr lang="ru-RU" sz="2200" dirty="0" err="1" smtClean="0"/>
              <a:t>низкоквалифицированные</a:t>
            </a:r>
            <a:r>
              <a:rPr lang="ru-RU" sz="2200" dirty="0" smtClean="0"/>
              <a:t> и </a:t>
            </a:r>
            <a:r>
              <a:rPr lang="ru-RU" sz="2200" dirty="0" err="1" smtClean="0"/>
              <a:t>низкотехнологичные</a:t>
            </a:r>
            <a:r>
              <a:rPr lang="ru-RU" sz="2200" dirty="0" smtClean="0"/>
              <a:t> сферы. Рабочие получают заработную плату, как правило, более высокую, овладевают новыми организационными и управленческими навыками, маркетинговыми навыками, ноу-хау. Уровень оплаты труда в большинстве ЭПЗ равен или выше чем средний по стране, как например, в Шри-Ланке или в Таиланде, но на Маврикии или на Тайване ниже. Одновременно в ЭПЗ жестче требования к уровню техники безопасности труда, нормам здравоохранения и социальной защиты, что повышает уровень защиты прав и интересов работников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398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В целом, ЭПЗ доказали свою важность как одного из инструментов стимулирования экспорта и притока иностранных инвестиций, но не главного инструмента. Они оказывают долгосрочный эффект на развитие страны при условии продуманной и четкой государственной политики, адекватного управления и интеграции с национальными реформами и </a:t>
            </a:r>
            <a:r>
              <a:rPr lang="ru-RU" sz="3200" dirty="0" err="1" smtClean="0"/>
              <a:t>либерализационными</a:t>
            </a:r>
            <a:r>
              <a:rPr lang="ru-RU" sz="3200" dirty="0" smtClean="0"/>
              <a:t> программами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5626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Зона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Масан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была создана в 1970 г. как экспортно-производственная зона, а в 2000 г. получила название зоны свободной торговли. Переименование связано с новым южнокорейским законом о зонах свободной торговли, в соответствии с которым зоны свободной торговли (ранее называвшиеся экспортно-производственными зонами) представляют собой специальные территории как промышленные комплексы, территории аэропортов и морских портов, дистрибьюторские комплексы или транспортные терминалы.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Территория зоны составляет 1095 тыс.кв. м 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28600"/>
            <a:ext cx="8382000" cy="362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Экспортно-производственная зона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Масан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Республике Корея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 Согласно национальному законодательству, национальные и зарубежные компании, ведущие деятельность в зоне, получают льготы и преимущества, а зарубежным компаниям предоставляют преференциальный режим в отношении налогообложения и лизинговых платежей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/>
              <a:t>Основной пакет стимулов в рамках зоны </a:t>
            </a:r>
            <a:r>
              <a:rPr lang="ru-RU" sz="2800" b="1" dirty="0" err="1" smtClean="0"/>
              <a:t>Масан</a:t>
            </a:r>
            <a:r>
              <a:rPr lang="ru-RU" sz="2800" b="1" dirty="0" smtClean="0"/>
              <a:t> включает в себя: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Освобождение от прямого налогообложения: в течение первых трех лет компании освобождаются от уплаты налога на корпоративные доходы, налогов на поглощения, регистрацию, на собственность, на приобретение земельных участков. В последующие два года действует скидка в 59% при условии инвестировании в объеме более 10 млн.долл. для зарубежных производственных компаний и в объеме более 5 млн.долл. для зарубежных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компаний;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019800"/>
          </a:xfrm>
        </p:spPr>
        <p:txBody>
          <a:bodyPr>
            <a:noAutofit/>
          </a:bodyPr>
          <a:lstStyle/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300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Освобождение от косвенного налогообложения, в том числе от уплаты таможенных пошлин на зарубежные товары, ввезенные в зону компаниями, действующими в рамках зоны. Есть освобождение от уплаты НДС на товары местного производства, ввезенные в зону компаниями, функционирующими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Масане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Предприятия-резиденты зоны не платят импортные дополнительные налоги, носящие временный характер, не платят акциз на алкогольные напитки, специальные акцизные сборы, транспортный налог, специальный налог на аграрную продукцию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рыбопродукцию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налог на образовательные услуги;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Сниженные ставки тарифов на аренду земельных участков, действует более длительный срок аренды до 50 лет, упрощенные таможенные процедуры,  предлагается  более  существенная  административная поддержка предпринимательской 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381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Таблица 4 - Показатели деятельности зоны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1971-2004 гг.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23089" t="6553" r="16783" b="15100"/>
          <a:stretch>
            <a:fillRect/>
          </a:stretch>
        </p:blipFill>
        <p:spPr bwMode="auto">
          <a:xfrm>
            <a:off x="304800" y="9144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5943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По оценкам, влияние экспортно-производственной зоны на экономику страны ограничены, Но ее функционирование содействовало формированию тесных связей между зоной и внутренней экономикой страны, создав эффект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спиловера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 законодательству разрешено вести до 40% производства резидентных компаний за пределами территории ЭПЗ, на что распространяются и льготы, в том числе льготное таможенное обложение. Причина роста связей между ЭПЗ и внутренней экономикой связана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абсорбированием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производственных мощностей в экономике Республики Корея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3340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Первые технико-внедренческие зоны (ТВЗ) стали появляться в мировой практике в 1950-е гг., но активизация их формирования относится к 1960-м гг., когда в США, СССР и Японии государство акцентировалось на развитии отраслей новых и высоких технологий, создании научных парков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технополисов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качестве инструмента развития и поддержки научно-технологического превосходства. В 1951г. была создана первая технико-внедренческая зона в мире как технопарк: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Стэнфордский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исследовательский парк более известный как «Силиконовая долина» (вернее, Кремниевая долина от англ.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Silicon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Valley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в Калифорнии, США. Первым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технополисом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мире стал Сибирский Академгородок в России, образованный в подобном статусе в 1957г.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5.Технико-внедренческие зоны в мировой экономике: понятие, виды, характерные черты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Пальму первенства по количеству созданных ТВЗ держат США, где к началу 1990-х гг. функционировало около 70 зон, среди которых есть и «треугольник технопарков», включающий Хайвэй 128, Бостон и Новую Каролину. С 1960-х гг. Япония приступила к реализации концепции формирования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технополисов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в целях развития инновационных отраслей промышленности в разных районах страны. В 1965г. создана японская «Силиконовая долина», получившая название «Силиконового острова Кюсю»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Во второй половине 1960-х гг. технико-внедренческие зоны в основном как технопарки 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технополисы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получают развитие в Европе, в том числе во Франции (Ницца), Великобритании (Кембридж), Германии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Ульм-Даймлер-Бенц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технопарк). Данная практика получила широкое распространение впоследствии в развивающихся странах и территориях, в том числе на Тайване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Хсинчу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), в Сингапуре, в Китае. В Индии технопарк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Бангалор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получил название еще одной, но только индийской «силиконовой долины»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5867400"/>
          </a:xfrm>
        </p:spPr>
        <p:txBody>
          <a:bodyPr>
            <a:normAutofit fontScale="70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 Технико-внедренческие зоны стали стратегическим инструментом политики нового экономического развития разных стран мира. Их основные цели включают – создание технологичных производств, содействие экономическому реформированию, трансформации экономики от плановой к рыночно ориентированной (в бывших социалистических странах), интеграция экономики в мировую экономику, подготовка высококвалифицированных научных кадров, налаживание связей между </a:t>
            </a:r>
            <a:r>
              <a:rPr lang="ru-RU" sz="3200" dirty="0" err="1" smtClean="0"/>
              <a:t>технико</a:t>
            </a:r>
            <a:r>
              <a:rPr lang="ru-RU" sz="3200" dirty="0" smtClean="0"/>
              <a:t>- внедренческой зоной и внутренней экономикой. Для некоторых стран мира, прежде всего, новых индустриальных экономик Восточной Азии (Сингапур, Тайвань, Республика Корея) такие зоны стали основой трансформации модели национальной экономики от политики </a:t>
            </a:r>
            <a:r>
              <a:rPr lang="ru-RU" sz="3200" dirty="0" err="1" smtClean="0"/>
              <a:t>экспортноориентированного</a:t>
            </a:r>
            <a:r>
              <a:rPr lang="ru-RU" sz="3200" dirty="0" smtClean="0"/>
              <a:t> развития к политике, основанной на высоких технологиях, создания инновационной экономики, что служит основой их высокой международной конкурентоспособности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3246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2000" dirty="0" smtClean="0"/>
              <a:t>Типы технико-внедренческих зон, встречающиеся в мировой практике, разнообразны, нередко один и тот же тип имеет разные терминологические обозначения, и включают в себя:</a:t>
            </a:r>
          </a:p>
          <a:p>
            <a:pPr marL="0">
              <a:buNone/>
            </a:pPr>
            <a:r>
              <a:rPr lang="ru-RU" sz="2000" dirty="0" smtClean="0"/>
              <a:t>• научный парк (</a:t>
            </a:r>
            <a:r>
              <a:rPr lang="ru-RU" sz="2000" i="1" dirty="0" err="1" smtClean="0"/>
              <a:t>science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park</a:t>
            </a:r>
            <a:r>
              <a:rPr lang="ru-RU" sz="2000" dirty="0" smtClean="0"/>
              <a:t>),</a:t>
            </a:r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научно</a:t>
            </a:r>
            <a:r>
              <a:rPr lang="en-US" sz="2000" dirty="0" smtClean="0"/>
              <a:t>-</a:t>
            </a:r>
            <a:r>
              <a:rPr lang="ru-RU" sz="2000" dirty="0" smtClean="0"/>
              <a:t>промышленный парк</a:t>
            </a:r>
            <a:r>
              <a:rPr lang="en-US" sz="2000" dirty="0" smtClean="0"/>
              <a:t> (</a:t>
            </a:r>
            <a:r>
              <a:rPr lang="en-US" sz="2000" i="1" dirty="0" smtClean="0"/>
              <a:t>science-based industrial parks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ru-RU" sz="2000" dirty="0" smtClean="0"/>
              <a:t>• исследовательский парк (</a:t>
            </a:r>
            <a:r>
              <a:rPr lang="ru-RU" sz="2000" i="1" dirty="0" err="1" smtClean="0"/>
              <a:t>research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parks</a:t>
            </a:r>
            <a:r>
              <a:rPr lang="ru-RU" sz="2000" dirty="0" smtClean="0"/>
              <a:t>),</a:t>
            </a:r>
          </a:p>
          <a:p>
            <a:pPr marL="0">
              <a:buNone/>
            </a:pPr>
            <a:r>
              <a:rPr lang="ru-RU" sz="2000" dirty="0" smtClean="0"/>
              <a:t>• </a:t>
            </a:r>
            <a:r>
              <a:rPr lang="ru-RU" sz="2000" dirty="0" err="1" smtClean="0"/>
              <a:t>технополис</a:t>
            </a:r>
            <a:r>
              <a:rPr lang="ru-RU" sz="2000" dirty="0" smtClean="0"/>
              <a:t>/научный город (</a:t>
            </a:r>
            <a:r>
              <a:rPr lang="ru-RU" sz="2000" i="1" dirty="0" err="1" smtClean="0"/>
              <a:t>technopolis</a:t>
            </a:r>
            <a:r>
              <a:rPr lang="ru-RU" sz="2000" i="1" dirty="0" smtClean="0"/>
              <a:t>/ </a:t>
            </a:r>
            <a:r>
              <a:rPr lang="ru-RU" sz="2000" i="1" dirty="0" err="1" smtClean="0"/>
              <a:t>science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city</a:t>
            </a:r>
            <a:r>
              <a:rPr lang="ru-RU" sz="2000" dirty="0" smtClean="0"/>
              <a:t>),</a:t>
            </a:r>
          </a:p>
          <a:p>
            <a:pPr marL="0">
              <a:buNone/>
            </a:pPr>
            <a:r>
              <a:rPr lang="ru-RU" sz="2000" dirty="0" smtClean="0"/>
              <a:t>• промышленная зона высоких технологий (</a:t>
            </a:r>
            <a:r>
              <a:rPr lang="ru-RU" sz="2000" i="1" dirty="0" err="1" smtClean="0"/>
              <a:t>high-tech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industrial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area</a:t>
            </a:r>
            <a:r>
              <a:rPr lang="ru-RU" sz="2000" dirty="0" smtClean="0"/>
              <a:t>),</a:t>
            </a:r>
          </a:p>
          <a:p>
            <a:pPr marL="0">
              <a:buNone/>
            </a:pPr>
            <a:r>
              <a:rPr lang="ru-RU" sz="2000" dirty="0" smtClean="0"/>
              <a:t>• бизнес-инкубатор (</a:t>
            </a:r>
            <a:r>
              <a:rPr lang="ru-RU" sz="2000" i="1" dirty="0" err="1" smtClean="0"/>
              <a:t>business-uncubator</a:t>
            </a:r>
            <a:r>
              <a:rPr lang="ru-RU" sz="2000" dirty="0" smtClean="0"/>
              <a:t>)</a:t>
            </a:r>
          </a:p>
          <a:p>
            <a:pPr marL="0">
              <a:buNone/>
            </a:pPr>
            <a:r>
              <a:rPr lang="ru-RU" sz="2000" dirty="0" smtClean="0"/>
              <a:t>• исследовательский «треугольник» (</a:t>
            </a:r>
            <a:r>
              <a:rPr lang="ru-RU" sz="2000" i="1" dirty="0" err="1" smtClean="0"/>
              <a:t>research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triangle</a:t>
            </a:r>
            <a:r>
              <a:rPr lang="ru-RU" sz="2000" dirty="0" smtClean="0"/>
              <a:t>),</a:t>
            </a:r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технопарк</a:t>
            </a:r>
            <a:r>
              <a:rPr lang="en-US" sz="2000" dirty="0" smtClean="0"/>
              <a:t> (</a:t>
            </a:r>
            <a:r>
              <a:rPr lang="en-US" sz="2000" i="1" dirty="0" smtClean="0"/>
              <a:t>technology park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парк высоких технологий</a:t>
            </a:r>
            <a:r>
              <a:rPr lang="en-US" sz="2000" dirty="0" smtClean="0"/>
              <a:t> (</a:t>
            </a:r>
            <a:r>
              <a:rPr lang="en-US" sz="2000" i="1" dirty="0" smtClean="0"/>
              <a:t>high-tech park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парк развития технологий</a:t>
            </a:r>
            <a:r>
              <a:rPr lang="en-US" sz="2000" dirty="0" smtClean="0"/>
              <a:t> (</a:t>
            </a:r>
            <a:r>
              <a:rPr lang="en-US" sz="2000" i="1" dirty="0" smtClean="0"/>
              <a:t>tech-development park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зона развития новых и высоких технологий</a:t>
            </a:r>
            <a:r>
              <a:rPr lang="en-US" sz="2000" dirty="0" smtClean="0"/>
              <a:t> (</a:t>
            </a:r>
            <a:r>
              <a:rPr lang="en-US" sz="2000" i="1" dirty="0" smtClean="0"/>
              <a:t>new and high technologic development zone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en-US" sz="2000" dirty="0" smtClean="0"/>
              <a:t>• </a:t>
            </a:r>
            <a:r>
              <a:rPr lang="ru-RU" sz="2000" dirty="0" smtClean="0"/>
              <a:t>Академгородок</a:t>
            </a:r>
            <a:r>
              <a:rPr lang="en-US" sz="2000" dirty="0" smtClean="0"/>
              <a:t> (</a:t>
            </a:r>
            <a:r>
              <a:rPr lang="en-US" sz="2000" i="1" dirty="0" smtClean="0"/>
              <a:t>academic town</a:t>
            </a:r>
            <a:r>
              <a:rPr lang="en-US" sz="2000" dirty="0" smtClean="0"/>
              <a:t>),</a:t>
            </a:r>
            <a:endParaRPr lang="ru-RU" sz="2000" dirty="0" smtClean="0"/>
          </a:p>
          <a:p>
            <a:pPr marL="0">
              <a:buNone/>
            </a:pPr>
            <a:r>
              <a:rPr lang="en-US" sz="2000" dirty="0" smtClean="0"/>
              <a:t>• «</a:t>
            </a:r>
            <a:r>
              <a:rPr lang="ru-RU" sz="2000" dirty="0" smtClean="0"/>
              <a:t>силиконовая</a:t>
            </a:r>
            <a:r>
              <a:rPr lang="en-US" sz="2000" dirty="0" smtClean="0"/>
              <a:t>» </a:t>
            </a:r>
            <a:r>
              <a:rPr lang="ru-RU" sz="2000" dirty="0" smtClean="0"/>
              <a:t>долина</a:t>
            </a:r>
            <a:r>
              <a:rPr lang="en-US" sz="2000" dirty="0" smtClean="0"/>
              <a:t>/ «</a:t>
            </a:r>
            <a:r>
              <a:rPr lang="ru-RU" sz="2000" dirty="0" smtClean="0"/>
              <a:t>силиконовый</a:t>
            </a:r>
            <a:r>
              <a:rPr lang="en-US" sz="2000" dirty="0" smtClean="0"/>
              <a:t>» </a:t>
            </a:r>
            <a:r>
              <a:rPr lang="ru-RU" sz="2000" dirty="0" smtClean="0"/>
              <a:t>остров</a:t>
            </a:r>
            <a:r>
              <a:rPr lang="en-US" sz="2000" dirty="0" smtClean="0"/>
              <a:t> (</a:t>
            </a:r>
            <a:r>
              <a:rPr lang="en-US" sz="2000" i="1" dirty="0" smtClean="0"/>
              <a:t>silicon Village/Silicon Island</a:t>
            </a:r>
            <a:r>
              <a:rPr lang="en-US" sz="2000" dirty="0" smtClean="0"/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229600" cy="4648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Каждая разновидность ТВЗ прошла эволюцию и имеет более четко выраженные цели. Так, если научные парки появились на месте промышленных парков, научно- промышленные парки – экспортно-производственных зон, </a:t>
            </a:r>
            <a:r>
              <a:rPr lang="ru-RU" sz="3200" dirty="0" err="1" smtClean="0"/>
              <a:t>технополисы</a:t>
            </a:r>
            <a:r>
              <a:rPr lang="ru-RU" sz="3200" dirty="0" smtClean="0"/>
              <a:t> – в сельской местности в целях повышения уровня экономического развития депрессивного региона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791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 Научные парки нацелены на проведение исследований и разработку продукции высоких технологий, содействие промышленному внедрению НИОКР. Научно-промышленные парки ставят в качестве главных целей </a:t>
            </a:r>
            <a:r>
              <a:rPr lang="ru-RU" sz="2400" dirty="0" err="1" smtClean="0"/>
              <a:t>абсорбирование</a:t>
            </a:r>
            <a:r>
              <a:rPr lang="ru-RU" sz="2400" dirty="0" smtClean="0"/>
              <a:t> и развитие продукции высоких технологий, содействие росту уровня развития промышленности. Для </a:t>
            </a:r>
            <a:r>
              <a:rPr lang="ru-RU" sz="2400" dirty="0" err="1" smtClean="0"/>
              <a:t>технополисов</a:t>
            </a:r>
            <a:r>
              <a:rPr lang="ru-RU" sz="2400" dirty="0" smtClean="0"/>
              <a:t> важным представляется проведение исследований, производство, подготовка кадров, комбинация модели города, основанного на высоких технологиях и культурных традициях.  Промышленные  территории  высоких  технологий  призваны  достичь оптимального сочетания исследований, производства, образования и уровня жизни: специализированной основы для разработок и производства высоких технологий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609600"/>
            <a:ext cx="8229600" cy="5867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Промышленная структура экономики ТВЗ прошла эволюцию от трудоемких отраслей к капиталоемким отраслям и сферам высоких технологий. Она представлена такими  отраслями,  как  высокотехнологичная  промышленность,  торговля высокотехнологичными товарами, проведение исследований в сфере высоких технологий, подготовка научных кадров, информационные услуги, биотехнология, производство новых материалов и новейших высоких технологий, технологии в сферах освоения космоса и океана, исследования в сфере высоких технологий и образовании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483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960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точки зрения размещения ТВЗ должны удовлетворять четырем условиям: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 располагаться рядом с городом. Для ТВЗ большое значение имеет обеспечение адекватными трудовыми и материальными ресурсами по принципу «быстро, своевременно, четко»; небольшой объем и диверсификация высокотехнологичной продукции; зональный рынок может быть расширен до внутреннего рынка всей страны и внешних рынков, что требует развитой транспортной инфраструктуры. Территория, как правило, небольшая, с населением не более 50 тыс.человек;</a:t>
            </a:r>
          </a:p>
          <a:p>
            <a:pPr marL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 находиться в регионах, где есть благоприятные условия для жизни населения, т.е. необходимо наличие сложившихся и устойчивых взаимосвязей между городом и зоной в целях снабжения зоны необходимыми ресурсами, промышленным и технологическим потенциалом, трудовыми ресурсами;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60198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 размещаться в регионах с хорошо развитой научно-исследовательской и образовательной  базой,  обладающей  высококвалифицированными  научными  и исследовательскими кадрами. Зоны нацелены на повышение эффективного использования ресурсов, коммерциализацию и распределение новых технологий, разработанных в местных исследовательских центрах;</a:t>
            </a:r>
          </a:p>
          <a:p>
            <a:pPr marL="0"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 находиться вблизи университетов и исследовательских институтов, которые могут проводить исследования и разрабатывать технологии, предоставлять результаты таких исследований и разработок, содействовать формированию научного сообщества в целях непрерывного проведения НИОКР, обмена исследователями и технической информацией, использовать общую исследовательскую базу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Предприятия и компании, зарегистрированные в качестве резидентов </a:t>
            </a:r>
            <a:r>
              <a:rPr lang="ru-RU" sz="2800" dirty="0" err="1" smtClean="0"/>
              <a:t>технико</a:t>
            </a:r>
            <a:r>
              <a:rPr lang="ru-RU" sz="2800" dirty="0" smtClean="0"/>
              <a:t>- внедренческих зон, пользуются льготами и стимулами. Многие страны ограничивают политику стимулирования требованиями к резидентам зоны, которые, как правило, должны разрабатывать и производить только новые и высокие технологии.</a:t>
            </a:r>
          </a:p>
          <a:p>
            <a:pPr marL="0">
              <a:buNone/>
            </a:pPr>
            <a:r>
              <a:rPr lang="ru-RU" sz="2800" dirty="0" smtClean="0"/>
              <a:t>     В целом, технико-внедренческие зоны могут быть основаны на университетской базе, на базе крупных предприятий, на импортной базе, а также могут носить комплексный характер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334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Одной из наиболее успешных признана китайская практика функционирования технико-внедренческих зон. В Китае насчитывается 53 парка новых и высоких технологий. Данный тип СЭЗ был одобрен Госсоветом КНР в конце 1980-х гг., получив название промышленных парков новых и высоких технологий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high-tech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industrial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parks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Основой послужил Доклад по изучению новой технологической революции, одобренный Госсоветом в 1984г., и «Решение центрального правительства по поводу реформы научно-технической системы» в марте 1985г.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28600"/>
            <a:ext cx="861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 Китайский опыт функционирования технико-внедренческих зон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867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1985году Госкомиссия по науке и технологиям утвердила четыре принципа выбора места размещения и формирования парков новых и высоких технологий: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Хорошо развитая инфраструктура, инвестиции в которую вложило главным образом, государство;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Динамично развивающаяся территория;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Создание парка на основе небольших, специализированных и продвинутых проектов;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Проекты выбираются и субсидируются государством. Первыми территориями для формирования парков новых и высоких технологий в Китае стали четыре района: Пекин, Шанхай,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Вухан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и Гуанчжоу. Первым парком новых и высоких технологий в КНР стал парк в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Шэньчжене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1985г. В 1990-е гг.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количествопарков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расширилось: 26 государственных парков новых и высоких технологий были одобрены в 1991г., а год спустя еще 26 проектов. Всего в Китае созданы 53 парка новых и высоких технологий на государственном уровне и 61 парк на региональном уровне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76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Рис. 1 - Географическое размещение промышленных парков новых и высоких технологий в Китае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34949" t="15385" r="17625" b="1225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Китайское законодательство и практика понимают под парками новых и высоких технологий специальные зоны, расположенные в динамично развивающихся территориях крупных или средних городов, которые проводят преференциальную политику и особое руководство  такими  зонами,  основной  экономической  деятельностью  служат исследования, разработки, коммерциализация и внедрение в производство высоких технологий. Они нацелены на оптимизацию региональной промышленной структуры, содействие устойчивому экономическому развитию региона, реформирование системы научно-технологических разработок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96000"/>
          </a:xfrm>
        </p:spPr>
        <p:txBody>
          <a:bodyPr>
            <a:normAutofit fontScale="85000" lnSpcReduction="20000"/>
          </a:bodyPr>
          <a:lstStyle/>
          <a:p>
            <a:pPr marL="0" algn="ctr">
              <a:lnSpc>
                <a:spcPct val="12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Согласно классификации новых и высоких технологий, принятой в стране, к ним относят 11 типов: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микроэлектроника и электронные информационные технологии;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авиационные и космические технологии,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фотоэлектроника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интеграция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фотоэлектроники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оборудования;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новые виды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биотоплива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технология производства материалов для научных исследований и новых материалов;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технологии в сфере экологии и охраны окружающей среды;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энергосберегающие технологии;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передовые ядерные технологии;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технологии в сферах фармацевтики и биомедицины; 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прочие передовые новые технологии, основанные на базовых отраслях промышленности, технологии в сфере сельского хозяйства и программного обеспечения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dirty="0" smtClean="0"/>
              <a:t>     Одной из первых в стране была создана Шанхайская зона по принципу «один район – шесть парков». Шанхайская СЭЗ включает в себя шесть технико-внедренческих зон разных типов: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Шанхайский парк высоких технологий </a:t>
            </a:r>
            <a:r>
              <a:rPr lang="ru-RU" dirty="0" err="1" smtClean="0"/>
              <a:t>Цзяньцзиянь</a:t>
            </a:r>
            <a:r>
              <a:rPr lang="ru-RU" dirty="0" smtClean="0"/>
              <a:t>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Шанхайский инкубатор по разработке высоких технологий </a:t>
            </a:r>
            <a:r>
              <a:rPr lang="ru-RU" dirty="0" err="1" smtClean="0"/>
              <a:t>Витхуб</a:t>
            </a:r>
            <a:r>
              <a:rPr lang="ru-RU" dirty="0" smtClean="0"/>
              <a:t>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Инновационный центр </a:t>
            </a:r>
            <a:r>
              <a:rPr lang="ru-RU" dirty="0" err="1" smtClean="0"/>
              <a:t>Каохецзинь</a:t>
            </a:r>
            <a:r>
              <a:rPr lang="ru-RU" dirty="0" smtClean="0"/>
              <a:t>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Университет науки и технологий Шанхайского парка высоких технологий;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Зону технологичного развития </a:t>
            </a:r>
            <a:r>
              <a:rPr lang="ru-RU" dirty="0" err="1" smtClean="0"/>
              <a:t>Хонгквиао</a:t>
            </a:r>
            <a:r>
              <a:rPr lang="ru-RU" dirty="0" smtClean="0"/>
              <a:t>;</a:t>
            </a:r>
          </a:p>
          <a:p>
            <a:pPr marL="0">
              <a:buClrTx/>
              <a:buFont typeface="Wingdings" pitchFamily="2" charset="2"/>
              <a:buChar char="ü"/>
            </a:pPr>
            <a:r>
              <a:rPr lang="ru-RU" dirty="0" smtClean="0"/>
              <a:t>Зону технологичного развития </a:t>
            </a:r>
            <a:r>
              <a:rPr lang="ru-RU" dirty="0" err="1" smtClean="0"/>
              <a:t>Минханг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Шанхайский парк высоких технологий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Цзяньцзиянь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функционирует с 1992 г. как государственный парк по развитию новых и высоких технологий. Парк является составной частью Программы развития новой зоны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Пудонг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1992г. принята Программа развития Парка высоких технологий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Focus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Zhangjiang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». Его главная цель заключается в развитии только высоких и новейших технологий, проведении научных исследовании и оказании образовательных услуг. Территория парка равна 25 кв.км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0198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Основные  отрасли  Шанхайского  ПВТ  представлены  информационными технологиями, современными биотехнологиями, фармацевтической промышленностью.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Размещены ведущие производства Китая, из числа которых следует выделить Национальную  промышленную  базу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биотехнологического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  фармацевтического производства в Шанхае, Национальную базу производства информационных технологий, Национальную промышленную базу по информационной безопасности, национальную базу по технологическим инновациям.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Большое внимание уделяется формированию адекватной инфраструктуры, которая  была  создана  к  2005г.  по  таким  направлениям,  как  транспортная, коммуникационная и рекреационная инфраструктура. С этой даты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Цзяньцзиянь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 ведущим парком высоких технологий в Китае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59436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В Шанхайской СЭЗ размещен также инкубатор по разработке высоких технологий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Витхуб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 представляет собой некоммерческую сервисную организацию, созданную Комиссией по науке и технике Шанхайского муниципалитета, районной управой и Шанхайским университетом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Цзиаотонг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1999г. Инкубатор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Витхуб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имеет 3 базы общей площадью в 43 тыс.кв. м, из них 70% приходится на компании, разрабатывающие информационные технологии. Эти базы признаны экологически чистым районом Шанхайского парка.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Инкубатор предназначен для производства инноваций в сфере науки и техники, для обмена инновациями, создания высокотехнологичных предприятий, для подготовки управленческих кадров. Территориально инкубатор размещен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Хицзухай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зоне высокой концентрации технопарков, где также находятся 18 университетов, 113 исследовательских институтов, в том числе Шанхайское отделение Китайской академии наук, Шанхайская академия наук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5791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Шанхайский парк высоких технологий также включает Инновационный центр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Каохецзинь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 является частной структурой и принадлежит Шанхайской корпорации по развитию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Каохецзияньского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парка высоких технологий, которая и создала необходимую инфраструктуру. Центр является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бизнес-инкубатором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производству и поддержке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техноемких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предприятий,  содействию  коммерциализации,  индустриализации  и интернационализации научно-технических достижений.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Инновационный центр существует более 25 лет. На территории в 29 тыс.кв.м расположено  более  300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техноемких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предприятий  в  сфере  биотехнологий, информационных  технологий,  новых  материалов  и  др.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Университет науки и технологий Шанхайского парка высоких технологий действует с 1991г. как государственный университет в сфере научно-технических достижений, а с 1998г. вошел в состав Шанхайской зоны по развитию высоких технологий по принципу «Один район – шесть парков». Территория университета составляет 1 кв.км. Университет является одним из первых 10 инновационных инкубаторов в Шанхае по передаче высоких технологий. Он включает Инкубационную базу,  Промышленный  парк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Шибей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Студенческий  парк  предпринимательских достижений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Еще  один  пример  успешной  китайской  практики  развития  технико-внедренческих зон – Промышленный парк высоких технологий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провинции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Шандун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 расположен на востоке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имеет территорию в 67 кв.км. Парк действует с 1992г. и включает два основных направления развития: разработку новых и высоких технологий в рамках Национальной зоны развития новых и высоких технологий и развитие туризма в рамках Национального туристского центра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Шилаорен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располагает благоприятной и развитой транспортной инфраструктурой и системой связи, благоприятным состоянием окружающей среды, необходимыми средствами для разработки современных высокотехнологичных отраслей. На перспективу предусмотрено, что ПВТ станет наиболее важной зоной инвестиционного развития государственных технологий и самым влиятельным промышленным центром по разработке высоких технологий в провинции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Шандун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всего северного Китая в целом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6096000"/>
          </a:xfrm>
        </p:spPr>
        <p:txBody>
          <a:bodyPr>
            <a:normAutofit fontScale="925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На севере ПВТ расположена база развития высокотехнологичных отраслей и предприятий, в центре – научно-исследовательская база с университетами, институтами и исследовательскими центрами; на юге парка – туристская зона. Большое внимание уделено созданию адекватной основной и поддерживающей инфраструктуры, в которую вложено 293 млн.долл.(2,4 млрд.юаней).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Всего в парке высоких технологий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зарегистрировано 638 компаний с иностранным капиталом и совместных предприятий, их совокупные инвестиции составляют 2,4 млрд.долл. В том числе 62 компании инвестировали в ПВТ более 10 млн.долл. каждая. Совокупный ВВП парка высоких технологий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равен 8,6 млрд.юаней, или 1,04 млрд.долл., а общий объем экспорта достигает 240 млн.долл. Темпы экономического роста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благодаря размещению ПВТ - самые динамичные в провинции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Шандун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Из числа зарубежных ТНК, инвестировавших в экономику ПВТ можно выделить такие всемирно известные ТНК, как Кока-Кола (США),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ХьюлеттПаккард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(США),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Дэу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автоматив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компонентс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(Республика Корея),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Грандлинк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Групп (Сингапур), а самую крупную по объему производственных мощностей базу создала известная американская электрическая корпорация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Хайер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В целом, ПВТ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Квиндао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занимает третье место из числа национальных промышленных парков высоких технологий в КНР, а доходы курорта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Шилаорен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являются самыми крупными среди всех курортно-туристских центров Китая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58674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Парк высоких технологий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Нингбу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является еще одним ярким примером успешного развития провинциальных ПВТ в Китае, хотя был создан в 1999г. Инициаторы формирования - Китайская академия наук и муниципалитет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Размер территории составляет 32,9 кв.км. Намечено превратить ПВТ в составную часть модели территории «четыре зоны, три сада, река и мост», расположенную на востоке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г.Нингбу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В ПВТ реализуются 90 инвестиционных проектов, совокупный объем инвестиций в которые превышает несколько десятков млрд.юаней. Здесь размещено 200 предприятий, более 40 научно-исследовательских институтов. В том числе: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Цзецзияньский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рыно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«талантов»,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Цзецзияньская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база подготовки докторантов,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Нингбу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промышленный парк содействия предпринимательству,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Нингбу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парк докторантов,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Нингбу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парк подготовки для получения высшего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     Отраслевая структура ПВТ </a:t>
            </a:r>
            <a:r>
              <a:rPr lang="ru-RU" dirty="0" err="1" smtClean="0"/>
              <a:t>Нингбу</a:t>
            </a:r>
            <a:r>
              <a:rPr lang="ru-RU" dirty="0" smtClean="0"/>
              <a:t> представлена микроэлектроникой, в том числе осуществляется производство чипов и их упаковка, производство полупроводников, электронных компонентов; производство фотоэлектронных компонентов и оказание коммуникационных  услуг,  в  том  числе  производство  оптических  фильтров, </a:t>
            </a:r>
            <a:r>
              <a:rPr lang="ru-RU" dirty="0" err="1" smtClean="0"/>
              <a:t>жидкокристаллистических</a:t>
            </a:r>
            <a:r>
              <a:rPr lang="ru-RU" dirty="0" smtClean="0"/>
              <a:t> и плазменных экранов, </a:t>
            </a:r>
            <a:r>
              <a:rPr lang="ru-RU" dirty="0" err="1" smtClean="0"/>
              <a:t>фотонегативов</a:t>
            </a:r>
            <a:r>
              <a:rPr lang="ru-RU" dirty="0" smtClean="0"/>
              <a:t> модульной группы, различных оптических инструментов, линз, производство мобильных систем связи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нового</a:t>
            </a:r>
            <a:r>
              <a:rPr lang="ru-RU" dirty="0" smtClean="0"/>
              <a:t> поколения, базовых станционных </a:t>
            </a:r>
            <a:r>
              <a:rPr lang="ru-RU" dirty="0" err="1" smtClean="0"/>
              <a:t>субсистем</a:t>
            </a:r>
            <a:r>
              <a:rPr lang="ru-RU" dirty="0" smtClean="0"/>
              <a:t>, мобильных телефонов и аксессуаров к ним, продукции оптики. Также в парке создана база производства программного обеспечения для </a:t>
            </a:r>
            <a:r>
              <a:rPr lang="ru-RU" dirty="0" err="1" smtClean="0"/>
              <a:t>мультимедийных</a:t>
            </a:r>
            <a:r>
              <a:rPr lang="ru-RU" dirty="0" smtClean="0"/>
              <a:t> средств, офисного управления. Развита и фармацевтическая индустрия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609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Зоны промышленного развития высоких технологий в Китае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26456" t="8262" r="9881" b="13105"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438912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В целом, китайский опыт создания технико-внедренческих зон признан одним из самых успешных в мире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5A7E8F0-08BC-48E1-A950-4C23E572EADD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G4CZ0b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HqKYkhub84rkjMAAA9hAAAXAAAAdW5pdmVyc2FsL3VuaXZlcnNhbC5wbmftvAlYk9cWNmoHT3v0tJ5anKqQUxURCFickCk5WtECAhWMIYxHmSpjIQQIkKST1SqSyhBkSlohIARICZKQgKStlUACRJkiJCHWECIEgkkIIWT6E9Sj9fY8z/3v/c9/n3uvPo/PR/bO3u/aa6291ru+7O/77tOA4++s+WDNqlWr3vH55GjQqlWr/VategP99l/MLcBjoY7my2vwoONHVjUPbJs2f3gz/rD/4VWrWrBr9WdWmz//9fNPYPBVq969bfn/Giv1RsyqVf+q8Tl6+FR25JwwApt0DmnzL3QR5gvMF7YB63sPnwy47nb5uuLkVz81ff934E/FH1G9JzezXt/55nfWk3/DJX1Y9Pexlg/X/Nrb8+uHv4t//sdHUzumtr4+vXDrFkHhkYhHi+TjHZrhMJRwkNgcCmg7Dc3yqu6Kh8zxIt7RKrCYPPVtgPHxzFvgpV92iHQTmlWWf87HEITpw0MXCpB0YD87Jd7S9oVfSeRN5Q2g4R4WPZzytqXp8+lBLMjBzyQy6TBzf1kZuc47Z5CH1HlZ/n58l2iHEmqYJkOmreXzzx9fxS8ghGtWZrtwDLb8N8ODt8Dty9Xg5epMa2k/911zxwOlvR/hw/P8Lv3siiSiYHs/kXYgq4stBWnomfwLszCrlCgtG9psXMKaliB6T3xf69IYglyh97yFtwzBX6kLwhl/C9T/NsI1CLheDgilug6zXAdw0pnh7qeYPvW6/KsTcZy5DDXNbPCezjUv+3hUxxy9Kl7Rykmcys6nMQ1zc+krc3XVncbZcCqtiGB1MFh9KXadsBXox4rVwnb7EfoST+KmMnGGyUDj5C3AVsuqcoF+pEf1Oq6XRlCti+2cuXlpBEg+e8MxDD6SEPFLOYvkGILFagb99tw6K8ydUOGPc1qjhjMl2c0aSTh7UKStEiFv+veqSiQsFPjxl+s6O6NsogV2CcJNXY/PH+ePKpMqYtWHhF0wvIGl+gBLkIi5N0clslnPeU6rs59qUac3mvq4+r5qkToUlPI+SzQd/l0571Mqx4isFCfumXGBe+h4ys4u5SF1KIl1xTMSvavNoJAGYyEa2QFrt7plL85BN/Tc1rHaLptYXaUsjVCY3C2tGU5juJ0U5SZXSO2lIVKCDilPZAqak1mSk9gyVCKsoGyuAEwKBdvIsp1PggkjyKlEahMBOexuMaccHworP0IxtmMdkBRQ7BH21+NGi8dVg+WqCxjhAG+c6osHkr+y1cArBeTBM8CtlMCUupotnG8aSdGxMOjOmArPiTTt0GIje7D4gpjiWQfZNaXVqaNMapJJCzZJOXypceWPe3MtjfpHx8HLl1g9ywq0V1wKT+zNvt/SuU3jZdaivN1ZN8JwiG7tT+tQPFVYrjuuqi1PUEsliaatiMiqkcRd5F+AMuoVzwCbPXzJIXU5R1WBoHulhGlkAkpUE5eiQEBNwdWjUs8Emxik0JnFEy15HU8BaOxZ0prJQzCo9GpyQsDkYnbfcvvX41T2QE5kOpiJvTrfOgWxsdO09i+hYpE2rWukAkD8v9DHEHox/SjKxEKwVH1zlcGGvtaopjfMWpPL60uIx1mDu4iHDQqA/eagn6awps2APTIVAhge9Papse9joxV/pxMM3XO+A9XsfHdsGkourWTFan437w7C0m92Nl5viSkCctBeGuvsvqCjcUyHD4Mrp+ABqjZqLxoGngBcHugZqRnb5T3Y7owtkYJprOv7wKUt9615V2LPbbjOotz04OqUQM6gw+BMdnTaNYnYdG1z1A7710m/XfaUqj/IT4Lyjy1yxSPcXcrQbQDyIjdtBlGuhoyPoMcyPUtzUDzkVHzZnCp7rDaSHJvXuJkp7Zkbj/cU9XSJqcSCfc5bsWGsRlbzdRcsASFOm9E48/O5aTGiPDJr3pF7kgqg9UdnssjzPwqmPFuBXNXSPhvea2bNZGWlpt4GSNYtFdtr3X2/LCS7GtKiJP9M4S3Sq+bgGAHVpi4MmhCB6neTLIZ8IqiLP9kOaTnkvPVyvyBgeqiJvJ6SG6ZLYypcgrumZoatSu0LuxEnV3827JLuYRu/yNHG6Rg5+2XpYGxRuj2nNXk01jSGnCiNh+GmstB6wNvaiKbo+AqHvm7R72mm8fnd/BHq1WQsUwOLguZPZZpNcXtZyxPHdOg7g0clmU7cgywVEIKrndxaCuDu4HTP29Jkuf0tCczGjmndALXNv9cABDA1lfEDpLCs4uQCVoPhrL6r4aOBg8h34RNIwXhXwUkWyZAgAhKq4nES2aGwfztIWTHR/q/dSjvlcQy7NCXCeJ98dpf3P208bH9uB905LMQ6rA8K2MYjZnCiY5gtn/Qo3TUOO+VDrbsFSi8J8pAzKcgl9Sq4OXA6BIx1cGTRZo7bVKN3IcBYmO3U0hYiBD2VabODP8pQbL663p6zHUobZTj4VQ/skCXwKwZUXZ4kyv7zULRU1TmsBJKiAVGJ4vmMyB1iCBaJ7xZpxPMYwwSWxU5sofYa3Ur1f1O6NyXPpKU3hvt/MBaXZ/H6gtLo2Iq8QDFDLEvV43fQWKj0FHX4NkJRoViw3y6BqahULdGr1CypLZ+n+p7c5qm8pjZgpYdAAXiewq2P0siZcy8N3aQ2cAf20VSH3NDovyADuhGWNCP0KqLs9z7CLnKYVh7QqFiGtAh53Q/1KHO8kWPPJ+Ak1yChw9GTmSW721I8Ty/61X9qezQFuiUX6Ci/jdqUorUJ3j6VOzBXuHf/Hcil/ka/X0IkcUIuYxzMCf7nlO+9HIFggOd+Gi+yKkdWzgbfCZLzRq7DcHPps+6lDkdZ6W35LG60NC1IPrrcSGJND6hAXmZtzbR92nCIlNyt6pnPKInWogLSToMvC7Ap/Bsi3XhtpKNYAZ/tPNb9EJ5X2Xh5Gzwc7VkK5BoYVaz+ufQ8wxURfDJzkcvrMVn1grQRh0B2tqxeRkpAjK5xKzcN+IHKa0RVqB5z1vGih+GnNDLd/ICLLKi4wAzRjEA4tznP6KKq4rsKbGfbLUm2vcOcIqfWLUT/Ai8GP1Adx9Rc3EwjNJH27oxizQXbHDXnlPbAS1VWm2Gl5GhYIdw6lmnevaYuQdbvuNdb1lRVW2HV22ov9lGvXm+5xMnrp6qzkTYy9t1inP2pxAj23ZwBeIc5gNb+vb/LLcCGOfBjTWc/L6dxrw0YW8UXu8DBfEEGHmECeV6m7Gd+rabOnTQeP+zFU3uEyZSew/CTxPBbOEryhiRWcvWldge5cnwrjweCocNP8yVtIRJBe6dH6bKBc5BF6sWSmYrcAsHAwWr30ylYPm6s8gZrK6bWLc4rbpSHvmfglm+WQhatuXsaYgYOjh3UxeySSCuldiwyvJ6FXTYmRmThkaDWFP0WrMiyrz7PCiQCbwVC9uZzgk5v45y3Nkt4M8wG0pwhk/uxBw85c5Gzpx+ZGxdgHE2RsjkMGjRzBXpUHsNzs0SnzswBBrDJ8bZS3R4OW06QnsaNlqSxJPS9+6HVNqWE1gunzXHEltwavpou0zQBLWxQPjPLGZQn99qnM9bLBRFnf1/8NPwh1zlV1DWd20C5OXGsqzpC+qaFTY276Wi/R62PnX5GjQgUK8v1Qfn/5HVcZlwINC2s8LAHPwbjXrf8Ef7fufKX++JBcLWajDHM8EXGxZKLn8QdjjsS97HrvtPFRMtuxYHU9YERFiaYHX714kW9/96te3cwxlyqV9RDXYBi1FBs4nvvXYXa7bteYb2PbWbcq/7lt307KaM1+hjMsookn6MxJSmZfbv9zEb4wum7i42D/QVbYu3NXT/ZvncV8ny2ndspvq4ecU+Rjx49PR3Hyl9Ry/3Ciz0OwtlrJ1fEDlv/Hoz4Cux/H1ivjXaU1oVQP7y8J/LWtH9qzuQ7qdm3R2RRpuXWQniDikOfqpTsfUEeN1NNRp5RK+V/payUVG6oLb36wmRa6flNkZ9xeqwnBbGmFyAHwNIlnI7PphMKsXmTO7CpvW41z8VLN0779lQJDtj7Bo4Fyvc8X0WhituSJ+iPCPKejtAU6fyfL31Sv28jtlp/WbXn1sKguCmyI2+xlYDKcBa6dSfv20jMMs8D/sM8If8oGHCy9KYDfVM7CJ4Vf5COtb6lMowBz4cwri8c1PW2+r2INLThu7SU6QGXOHr97nfcCH8YGHF1sxQn3yau7bs0+L3K58+GMRr/Y1cB3f/kB+mgF4xYiWFsd1kR9Bp/I/FDadGLyq1zXC8WDFZFn5IHFX9bGfiCW0gJzZ/kw/2yCq4K2v6jjMXX90/m/cGSGd5nLcvOW//nMoD++uczEb75c/DAIwN2Lyo9ELqzm070YNn9h3V0Pv517Zxyw5+D7HAjflTy52pzyHI6IfnTleS7ZNn/p67olLBrbO0f3e7Sb4doGdLNESnB/6nLNRbyn7pa+9YE/7ns0SUV/6lLfHD6/9Bl9r7OpYeXsbTsOdVVbF6NF6s9ueB8/UtKbvmn4F7E3o21L9mq+2Ha8Sz/DS834zFGLXTD9x095i1n9XLnhMmooXlPvpsup2D+gJGKkoVBzUV0eNgxfGslfCBiMfC5AWKw5p0vCxON4wqlu6UNu29V/v8wXLpHGZWl5MicaWKpWVeinM5jk2de8A7KgE5kMpJ4TKOarPx17R7PiSOTlKHn4sHsYqcrJhZqWRqjO8EwGw/YUAvQ3WfZ7HmPLngBc3SaPTiplRIwN517w9SyTMmdTVGdyz3HQcqliZFq2uP4ipM4yIwLA9GbZkoCc9qTtxTBSRI3nkK8mtJoA77z+Rwftc4F77dmMhTP8ooTkHcK4dfEI2Y+L1aVqfoX20Cymcwmkiq0qqjvD9KtDsuKnd468fhbqBWSPngzSMMyzKQ13MyV06U2KP8gucQYJloeLaVxjG4BQVDKqFH79hdJYJ1+OCmKxV4Ua4kf9RmAZLHkfkkjad5JFI+a/Ce1SeUsptKj+NJFRVpRxYBsaduutgjhgBiSzrRxrJfu6nWBM9fcH3Hr9XwheCAaij1yeB0T6uzL0E0oeytxiBxSVpovibSOBoKD5SNGMaSxJM3kLNbmS0vNNcWGSh/cFUlqU2B9qPe5QvEVUfBe0GnfHofsIkV7icLY3sU3s9b5NM9M37tJYXeSg7jHCwhSUnoFvBD5gr/I8m0jCh86pcoCTkJTp23Wto8b26N8O5Kg9ckzmRuum0ui6ClZe2p6nt7FjZUmzEa7lpwXa2NQXTTg1rUC+TUW3O8qLFUBIG/zj5NCbOUhSVMuM5Xd0VJ6va4NRIN3NnqgcbOzlTFVL7pUtI/rLknYmqEaXybjyL7zojRm8Y/qLeW9LY9IuuM+NrnAnUWNsgFHH9ihyPfccYXiORcLpi/rEK6UFV0gxX11QIQpKaMvZ3qOznYWzhbp1HmTmVXB1h66SSQX7oWHz70fDWO428HqXnDUgJIM1qm/lp6aLt3+OERua+9DCmmKiUiuMHSvd/HxgUGb40QKgKsvA+UAA6WAcYWI1dIQwS6xCwWkG9aEQEszud7JFSzOXEt4v3gkrWgMCVEeUme7TSi0fcg41F7QBYQHi8lx63V/0ahBPxN/4PBO+v62LBh0MHQf2c+v+dnvTOlckFVcR6GjfyvQO2Yuyvss7gohuJwsLqkfA7G4vOhuhC1RGvLBVOfM/d4Wq37q2B6NLJfbNWanK6hPJtU0ktxbU232cdI9+I0DsmvbsvLepSQP/DhYQvRp3t5vMDvW3OAffDzuEq1asaa3OB2Ge/2nQrW9T/AD4ueecgDEZpf9QkPPZYezjpCNxy4NKZaiKV0epxd7eTu9z6y5k9MJBKzlKNADe/hTeZS8vMu5e1PCJPGTuQPK2QpWez/Sumi+pYub158Z3VsGb1CL55KKkoOduQM+KaUvmNtgZxsfocg+seZWXcQ40WrWXHef8gVdrpQh/6ArHTcbMelC/yC987rq3GTtQxeWW2TTMhDeLLWVveLEr8D+L4GhdHwROvzCxYud7mXvPR//pFasBhgepTlt36507U3qyX/0b6zROrBhmjSP1nRgZeZykHR834etP1ZscVyBW/VF4n/1+q9Egk4gbe5SXEkNX5H+6LJ+iQVGa92Wp1yZSPX5PXm/zwQTlk/pKifuzBvl85G3dML5rhyWx4Sih2vSc6NumYfGPJxLxeg4XCi+A7z0NfgzQhje64nGm4pr0nOCfkCrSVHJBH6JVV4qkhM2vvf7jlyphwip7g1EU1DNyMynNkiPrfGsypv2i0ogiCvMhQwgbfW01ydnxr1Enh5PtW/5LccGilLuL1TSc/HYdO/66wtG/TjZEKrrVCU9CwJD/hOFmAruR/3SpExbQGBgs2AOnysnPDWup0F/J0rvrQsvLc6OoLOGSo4wco10zFME5YLqNsD4E6rZb2L7REmuJwpgWmLxCa9p/J6Y/Fxdp7opFZUnm5mJmM/hjZQy9RKWZmCPRZHjUg9TUC50Jg2MltHQJIPb58ynS8tkW3gJycw5jBKytDI1T7x1TmUwl4VUoo3mNjPfNP7pE2dxt6VfVxFLI3PGXMxUgBbZgl4Y46IXFafJJ5rm9zZzjHQvm+p0vniUApvJ7ZzOSy2SA3JyCjH37VNFe5gLfszhlPfNxuADkovIrk2yUalLorBCpJ+COnmwGUm8JkcEHoHxjOyNFmQMuDoxL4f35+qfiykv7zQYLHc1HDt/N1eqkC1IQe1kw93o7rmO9a2jV3rBhRnh6BVwC8llJjA7ptZGLf3qiJfloeOgU001n+vlWUzd0knTLmRfim4ZNilLE86bjPPg0NJtGgD25J2pRuAAI8nVr+pjYoG6gqmtwJbq1S0znco26ndmXNmcsqNnpFPM/VJX92SbZpTmr44FgfefP8v+TYCxMKVUtSsxFhdbkf37+U0pQEBixOSiS1tzoeMnwXdtSkWL7SwDI0YkRmf1uzK1/VBPnlbf19wXVv+r8nKU/mH14OdAT/DCj+tuneWHf+k2le091Z7KvheKP5LZ1wI0/GYHUihb/NZwPdFC7kGfNQNpFZ4BtjTZNrh+mx0UF8ffGSWrTIDtdWY6mhyMrf+WseabE19mdy7v46i2XIc0Qs65bbwipOy8E4+TuswoWpNO4Lwl2YhECZXlJedJzhUTe5dO62mdEqfkMlrh9n3ERyF5tYf8C2KnAcbfAaDQSPBlAYAHfQ2m4/EnE5mhaKCfzHiC6kPhpkXY0uADPtD8UUqeOYU3BwbhvsVsMI0FPfEeRnLQF0TPEz/S2RHswU5vd46qzfeuwKYo9upk61F4x6WRULygDdjPuHHk874hBz9Z0xLm8VuYu7jsup6Sa/ScfbFnUdTPeimh+MnF9i7fXsaam+zR4hpkX7RbqKY1AnelgDVAiYHgRsNkLAM2djq7JEFZEzvdITLIoQY5HPPUi1IqKtgDzjQnpyJFwmDFmjHg5Z066SILtNgCBQbObNZe/MI3SzA+vzt1LvBMhWcT5ebEJQKl2VEhb2Bzin+YR83nRrU0g9662byriZB6awOoobivy4daT7sTz6xgDzq3+dP9YaFbuPbdlJs2daDMfyAHKfuh6tF5T03gkz06TaVjKRnhOP5Jgnc5v0SAdfiE9LcmSUko4XrroDVtkZN5lcVhvT2sDL+1fJM9uDP1DljttHSc/uu+2JiINLeNOEhS7cU+pcJJ2+ZfgoVFQetG+Q9bo7yOeaUIMaFQ3KibpF3MWpNPfLT03muBJOCVvKkUzQcPpoOfWWGm1Ts4zqaI1l8XfqL3WsbqWFqS/kJVQTfmUT1OcmloG7MgmOMo5C/Fx067jO3iBDd49VMWhgjGjLAJr+8Yl25e6mW4L9SecnHDESHhBamXmfXAJt0+mr0fvAM9rzytC42SQqRBUBaon7JfmqU3SNFPQ5/QFrKrIDbmUot45AfIpwMT70ZJEoc34Ik4HnjhlCaR7+tEGkae+qVUQAX2t8zseK1B7yXPSjAq95goTvMpjt5nmn/btpbD+MAsgcJhMClqhn4Ih0U2OoQXFRfDovi8lgJNPMU/SLq/YXIxZHZUPIq01UbKGsx+RVaHBD4sIuhjdO4Ppp+5o1/QV5APy9a7dOt8muWNg2nAg1hi7JpeAWDtiC8uNqKEQrdGkvTXQkET+ProLJlvBH15P2dwMjk1NyxsQnhsw7f276n23Xh9Xz3XqZ9RY0ToCnU+o1hsSeHe8zFE9nC0m7sNyc/aLiUMd8wgH6FGw9zRG2VDzn4qD0TeO48X7J8q5QD99X2rH4Y4TzmpEBs+Yw82YnM68gqDgJwZwKdsEJ3A3eK1i0NpnrgUhYVCm08nIIOkQZyC7oeq9uaamib4QJiitXFA41PkeLhDKafOsO/5Nr/ZFORiG4sX6T2xOm9cPIpK4to2BbWNjkRLDomXGZgi92MxBCDpISJD0EW9En4uVHqg6wA4AdlVwAlUF2R1iiUilBz7JCMNEmMQGx4lGFB2ps9OQicUsyi9GJAatdbT62lOKi2E7/ErskM6ggK5ls222Pbz0DMWw3UW8oeQixNKHO0meTXe5inVQWbWY9LwvEhQETXX63HGs8zY2s808kwMp/lsqhIbgSC/hX/32QCqmzFxvjMTpO0NpJL/iq98li11ndr+1BSOB75pU1ReC8r/8eSzW0ZjUpGhA8PDZXmGzWezPMZ5bwYGPOVFeBRIN8alSqy5EyywUbGI+KXoGfXm7UrN5fPHlQXxMuE8OkvHeND7b7K2TWVhEjOW+6Mj8SBVWWZK47/7BMUA/YO3oITl4brxF0jcXk6UYSSq7b/I/8olF8D630dczSyJZElRUIxiE+a18GudVNUH3EQU7jlav7IUoy2FWg52NKMffw3wjNy+vbT4T75X6Mg9OqlszWnK+rfc5zbG1vfcvrgiwINxIDvo6oX3VsT+uQ1WTNy+bseKL3yR2Lrbz9vm2IrUq3hxJ3GXPPNXZl3V3H8duMHNlGfSiZiWGyjNaGkWWhoLMD6+QAYZpgPBE2etn02IrwH6f6m6swetOGbmBq6AVPvtdbvI1ZpOqRfUTGo6Qk1GkUnHCht4oqv2g5yiYiK9wcl2ILstzOc7eClp4ujkSK/p+0+2lPOGzDnzu+MaR/uTcMS5UdRCNQDVuTD1TCjlzthza8qba3y+K3pdSooyzIhtt6f7Bn0/wL7bcqJ/RND64hd9y/MKHroQTHopoMS1pLhuzPlOYL5twmjs2LXwq+4bwWrklbGUztAD/G3z0vvbSwstp3CwzRM25N1eu5gaGp1xakWZnyfjgjmDxa6uEf24oH2pdwIpEWx8Z8QhTvCjmlUNSjvbR4p9m1q7fM1ZfpGLHgOzGhHqaz6j0jSG6r2xA1oUmTcIpI0FvDCXeKQ6OmhcrwCYFNV8+/3RfdneCaPW5Isc8dSlIYdQFskbbnvOK7OkAXJjoLnr/TGXJ9aqS7IMDr9XRqH4XeIUl6vHiFr3XcSAiPdC+acblk5Q9Nkj54jNSf3ibWshV/180CZVLkgHeE0Ndp7BbBdYPbNXgJNfcLYNebN/w2990sLapb65aApQRvFPDvPRwrAVjgGpDl80/KOBptaxaibXF/E+NuCzemVNa0ZGEv/5okb2IRCPrrX8o2lvxgknv96hknq6702brM7XD/RuaIDhUK2dE5mCWyVRk0FBsZ+Zc7oylG3a3cPoyRQvRz/zODcisMmcJ6Uu0d+V5Uvi2QNW7ggmezCnAr2GmxSFrSD5ypqMkOLT9uV89SFkB9omHniJkuSJ3YmF6naOgfiNzT3vI52KREP6dV86eMfHna9/5vJ1xUTk2jzf7uZiny0wU3Zw4fa9/Noen/fcm/0a3mygDUrRXiklZZA3r8jSc4GJWA3chkXyV4WI4yvidMD3xz5UMxy1hgGTVY+sIXJHWvCZhme+ax9bf7EyUAne0v3rfloHiVjyfPPMEhxOpDr4vv8/v9OQm5+Eh/AKb5iD8qPrT8EuU05Nnjn6TOcr4cISDmxE71/1OxEpRjZxn8cjIgy9dBsQiZI4RiEzRrZ8XqZ8KU78v65UDpVY0tMIRo81KWZE+goMXL3HeIfZvqwlmJD/giOdpAeqeJmR4heEOIcjm8tDqKUiIuMxRuSDI5IDeN4y8MX4a2GEYc2rSm3JathzqfZfJvn+fqbnj5F1sMTh59jyF1bcmnF+zedlcc8lHgRG/LgeI0s1ODmHa+BSSv+LBmEcsQ2qRc0lRomPoB59DEjAyMOpL0L6QW98Q1mg2PsBal81v2p+1fz/ULOXD2y5S3Nr/mqK8J5pOcpEUt/Dom8KjbAeummZbFqu5ltu20S1Gbsmc9HiraKlHstR4MwK3cEXfnyOm15T8ikukmrJjHm9lttbVBm2MEpbEoU8b1Vsf6JjjnC+uATxLqQctJa5dJm5pEyDd/Cnul6OGMXE0rliyoIl6qWppRijFNs1QQR6OXO6omHlD3+6NGxVJs6kY8I1gaZpMOqmc1DmlLE9UGgzosxpDMUbUhm+B7FhfKwkzjr3lIwS4bQV4EpjqU5Mh0td0OBYweK5l+KZ726/PXz72HMbvoU8suZlMUQts2Fm7nR7Pk/qgZ24jpfYR8sO+VBJ4hGQ/Rbm8gi5q9OTRrp2Qqm+geOB6FVH9rJsLvMLzx40M4fDrebShXKwnvXdTk5w50RGpNuxkuox596DdBEK3DY39Gf6stP2DTqoGYjjwvmQxaav0oFWOyQxk5l7I8+U/brXO/rSby0PGq+3LdZLqkNB+Nzm7/vFGbHnqFu4jixrP4G51iPDSRJxSwPQ//fyI4cShApdfbLMOLT/T5Dg9n4d+bJuA8VTV/tJo+ORHfXpLr2U4qtthqUQhNz+YCKqa9TFFyc8FTIajdDAiUmLV2oKzEXcnRQ5jwEkf5UtoMrB/q0vZpvmT/8aOx3rUUdZaO/aqR7VfPJaOckreOeo8SqLA7neFujE7fJpfts/gW+Fo19vAzlm5DWmA4FwXS1tmWdwx8rFa5TZ9kFwASNKpjwgS+8YXSkyV8l7LWmFPchZNBewDtasZF+NBy6Z9EMjBtjge8/quv0+uEc9yx8ZQtiaA/SDl3xW8r2Pk7ms7xcPiwuke32RZXAS9rUb6ftYzSwHBJh/arosWnpIfSsmQg79ayi2lA8RTGU2PbnBICh65nU+7MHwM25ofDy7xypPfJAYhkeRjp6ovxZECeLs6OUPFVldQdyJs049JSvgkDr75vL6W+Ad7DFFeMHM/d6QnFFII9HGg5hsS0wtiEglc43isDk4c4BYNEwNHHoxAxMdTx2B5YyZywbU6TgmoXT7nc9o+q4uzZ9uWO7t7PPyGxPXTTf/ZKMkX6AsdIFoqg8r/sSnzbVooOhPcIuJ64ZeNb9qftX8v6R5e6x9qWxeX8UcMgroSX+IjpabHMn1r4fjOkfjX6TM87ki3fjZ1e3AlwqYLnN2YTCsnMNfLm0gRj3XpJ+BoiXQ8cLV98Mi+cgr5P9mMTNdrJea9AT659ujn0+c4fsim8/RF23Uyl4cYg46FZRTBS+s1P4kLvJgbP225+c2iMHXgbeS2EFutc+R646uaDb9xHOpA75bCX6Sa8+Lkar15kwTjGO7PF+Au605RdQCS/4gozks+sMcWK8EeyXYf1MwC0flRBmVI8dByquklVtnK+c6O6emOi1nU2GLSMWdTQAykorkdUwgLL9yyq7GI95FomdCtOXRBPifzEeX4nNP4boWBv2wl7hWP5A6jWoy5iYKadRKAXO6xqKHyvObIrMzBmj2SMLpoMKpa/aJXK+XRM3kUfZ7x7O7XeyPQN1SVC1Y1KwkVgxpsIWSd9HXtK4ZZWxvbU7q54VmnXAis3wSCL5r+lJEO71nFC5KdTYe2efbVRca6Z20uIXWq2wkb2Nq0vg8h5dAFmsIsPL0+WJHP9nMQM2a2+Et5RJ6xJ0YHOTqNdaN9SrLuVwOtG4U5NNEih1jTrxOEMeigmKT51x38YfT4LafVUnbPbvnP9TAO0YlLSqvGML4rl43qE9lTESVbCmbHPuycszUzKrUfp3MgQ0L+nvt2/mCgB+Rgj2yhr4TyvsISHzQ+bMluBLPgA3fw8CRVWXJ8MYaGzD0Ru3NzunqVRShoh1xPnEU0q0bixPYYavU4oPq03pzNZFcKBYzT7/kS5YCxqqQ5uRb1PKPEw0PtplaqlsOnSjQnSq7X3JpLDMcXGtTNypJuFdcQReVEFni0wUs63mp7objx7KZe43k5KCaKe0HYPQ/6hG9CkUU6SXntVQalwbDm9wifei+0H/Wbj5xOMRtgguKLiu/rrD4SHVy0CenKf7Ufu2kCyXCVtbt6AdHxEeUlOto9n4qw9Q11l54ZxQ2gusjx+omO2Vp3Swy3K8AawolvuTt8lBc7d9OjEFNh4LqERHaazGENN0seON5nw35JVb56mx7r+Dva9/uP4jsdPCWOdzbia0wNNzsG8Gr99yNr9jWWnBVJ9TaYCtQ6Y2eiyFxU2kz6IG6Zoo1dw+tFZMMlRUW17kx2X9mrGZLMXXch/0rA9WXpiv+RrzhBx/ffkWyAfJ9bXi+w0fBDnHIJg4vKaw3mgeyByVG2GCAdnDweYmLOC04I65ieUJpgFIaL93Ps8aWwfupbVEDblvmpWt4OSBfHGK1vPXlTezVC368ECoJb/45r3Ay95HvPeATau/5xtNtT/ZXuryGaJu+BpThwJyXTVIQe25iF7grIgqf8tJSklmUU3LXV+HzlWD/HxJsp4WwMg000+KSnZOS9+oI2iuwV2CvwF6BvQJ7BfYK7BXYK7BXYK/AXoG9AnsF9grsFdgrsP+zYF2GuVRw88dHj0ZW9V184VG+qX0E+vI9LHqhfeN772krYg7GHHuOJRsiGBdGspg6IUt98WLPSHXZ92N3+/M3rMCt+vnAf+naxkPN54o6Vl5Ek/3oycHUVbz/u9cABz+m5fk/w8S8YWKEbJwhR96aS07tyBFvFWVnpke6MSvjB2g6kOXLh8DRmmE1qHSXKF6/mGparMppTKpAJZjkLXv8u7i6WZ08HIee9oti5KgqRAL8LJ2tnersmH/Lcp5WpdByMcakPQO5GwejJW6P8BUnqWNN1bnlSo/0Cul0s2XogzcAnwU+FkjMY6Q+qMdfA/JqwrIW4GANHGp5vi6yTY81PsI2T2gHskBKvKZTCpHRwZaXlHC4BsshfWjjVozzWEq4K5vbSNWxoV3KS4g2PRXMq0Afx3e7nObfMpubgCYEJuiZXwWKwTl1kV5yT7N0A1DnzNwPMDvm5CvPJOjzKf60+Y8LRSV1qC8nqziDEVtllVkag+d3xQFgxftgxY0vZkYBXhoBnByKu36AE9x3J9AwHOi1nCMo0F2VgmzP4VUEbRkBSf/I/0MY+PLSNME4vfWyfLaUPObKH2HoI2u+6GMwvOT86RXB4viS3H6xNMtNxjLgcbqu7V5YVMXvj55Kprc86TbOhNtcl7t9gNB5HtVWIcs3vSOkA+cCEjYJNfCGYj/7JuUBSTCtf7d3GDRG4vtryw/saOGUIjsdOcF66AKF1P6jfy76x2tnPcEkQcAvEeBWh7DEDj1ouKTbHsAi/ROjtMNQnMI5/swddTY7RB8L8cml83Q0YZ4ERG2E1oimZtKk5o3xeZcygC6fr7jQkFtwTAhaB0FnMaSPrNiD74/wS1LDUmqTtq4lV7RTFsZ6uZNLrX7118is9R40WQPXqhxyujajMfk6GhB01Ia8vt8wxl2sFV0Nxl7la70ikqHE6fbZcx1c0m6/gnvWuZMrSw8G5VJ0/KkPZfi6kzTuxyXMLwmj0lIHP8KnG6BCxslmwVbyrKzmBxJpEx0j5DazB6PTrvFZv7ok6IKwY8lMhx2py9bIwWhBZseI1us7uTobwIjGMlDyj7NmzfOhHhW8Y15SinJjAiF4OUEIPzCziOxRZurlSIZj7PT7DQ8bwlzdcZBqqxgYeTeKyiAIE2G4TCyAPciXFXjNLNLXCVuOC0GuEleMypU/l1rtcdC8S+mKdRvUDGnC8JzqrsG8STJ14cLzlIW/QtJGmhyRiWp/fs3u/njvTAKk18AOm2Z9laPvGwSSaeOspTJidVJUajR22fMekMRyaOUCqwwFntMuKR3CxAic5bzjreUhsGGIxEUvttpt+mYFXvOjx+INfh2nyIp4z3rrqlUPKvNmowGJJvxhWE4DWFsEPkcg83P6zcpJ6ZD7ZIi4RQx/WPn2myDxwu7V4Ybb7pKQs2lgpWfd/kaCP3oj5GJtfh/XNjZzwzgEP5VYckkMQla2fHPisJscDgQeJ5lNVnBVxOmo5CRCcMbBPYbBkU3MpTss8iJzwPKkJ43fnMGyQegaBRnOPjTPFYUXuKndNiNYfzEHkE1Ry4Ol+F7m9E8kudtWhO4xjxBVLmqSu3W8Y1a5r+KU7bB/QeqXzupFXfWIWLEwSR/gC6rZ90JLv6KMShIGQkHGNwIhNaOZYm7zpX4glwd7r4yQS/MM8Dpm07rmPr+S0/gTKkgoc9n7c5dRTQajiVFeDGEEbPnHdahH9xhAguHCTYu+pLvcAgZsp0dFN5+KqLU8uHrjEzn1VpP8vtn5pNsJLmMGJ/hW+s+TSzQx2TBO9grFk8VK/S1+clQCM31IhIfh1chOMWMzIDpjaNFRCD84swirl16HD1FdvVJZBr9ksMdpQ/6M21w+i0Gy0+qDYu0/n2fwok9tKev7y5kJPHjqfcLS0bCdmSwbaxrT59tMNpvd3izn8QIsDhpoKwqzlX7keAHKiH5j1arKr/OoMZqsvmRbbUV6OI7pWCQWlYpFMNbDvZukGb3H71zhxzJ9bVLDoSnslk7zKpBm9TZOhqew0/hjqo2uRLRza/QI97PZ1QVbsIhLwWDmKdgaQYdcfc2Ue4o+Dd4vqd1meuO+de7+lNz9nLQORWKdRVF29SbdQZCr9uJXwWuHVjRDbgPrWsGJpm/plyepsdPZLn3+3gkR3wdjsNaAXCAklfGT7RYNSeXGomTk2TT8tI122QxfwrD8Anw4q7G6osBwczKrKVduTsE/35JFYhFtn01Egh3fUGFU3TEh8XczTVCSx+KjdsNnuFARam7Fm06dDFUCZvLIaTN8RYdFG52j+G4mmrBtbb+DHSu9mc1dzqZt1rixRXW9iuv42VImd0ZRgLntnW4fO52Mp/kKwSzKfmaiEO5qpgHyCE1Oo/53gPFMR1d+qcGOPkjhO6+4ARvY1qUbn7bs7umanV5tu688XbJ8vrSjPBYonTlSVfwDAvFI4bRoq5OkDlhli0Vn6VXDIrK9PxZTMcpf4N4CNq3PgOAmppCkYYPlgVV15XALdguBZTfilbWPPfidycA0aUY6JtTNx5mPq4EcRgrgwYjZLWIXMde2y/Z9LwPv9aFFrKy7GJaA0rQNWecOz8HDyg4LlQFZSeZcygvVaDgRtvZOwQ0l4YZrw6Iyrc7eR1GqszcmEBQtvnMEcrRLdh4JbUC5436A/K1g05sIvtBbI7jCQJ2eqeye38M9HqRJ1XVCZtBeb7VFCLmqstjqHGe4h1tzVEQIYtOKnpJr3u7f063igjHqy8yly1CmnsPUr2E+Xsv8XL3O+As4++aVQatRs+AS6hsf8SEM9T2LnMFx9WrhEw/mJk+C72rXDSsShsSGwZXg1LZIpd1qMmydci4sThBTHF4nAa3B8QvXKpyP1l//qJ7ZpswKKVU0LSMa3TMro2Gh0PwCabHUpV5HQ004IEy1Zp8KKChgoceVHaMr2vyajJpLhJoeAQzVx89/FrpYoe9O1XdXJ1OSF6dt1i4lCmUtfzmrodtVdd75ENk08S04xRX9xKcahzExhS0f9fME4BSAsMWc3iITAYZHx/nMM/LtsBIigvgZ1VFNi41oLzr7U/MPQEjB1PxPOfxlxUzP+C5oRByh+RtPFuXmQG44bj4+PLNC6uSAYBpT+hfFBh4F2D8fqhH07/Zbly55xDXOcqmrz9nx4wjyli+Yo7dsZOBDvUmfH4tMLNFfaOTvWvE9dzXg5gvbn5ucz4UZ3yjVCTGPfFesDn9MYi6T5kQutJJT9tCZVHpe/3nb3rSK4gofI45tyLmMKvkRsiYORZ3zvXsjCzyVOqyo+h6ZH0SMtlHVZr05kMHl3+DHx+knulWNTEe47iA3jNq7HAMsT3Xww3rDT02X83vTUJXKyitKj1GvVEf24C9+ZnL1aE7NOpIhmTfcYmapAcbbmPblebMLt5aJlptEOQtpawXA2/W5twTempz85XXH04PPlPNC3pEvYyFPnViw8+NbBfwm5jnkk4+jIdcKpqlzK9n3Xcu7J06YusJ8yg5GSjZrc+05qgO2cSnSVHZaRY+IACtl6hr+bm0CNaXvk1GECvZQD/9eq3NsYtfUPCvPq+ErZQh14pim0+zYcYXN7fnLxlRV58hB1lzD0SaCn3B++KB2vAlrZ++nauXMh2g6m3b7vaW9UKHcQtQexio5j6OMHAxyJw0rW3nZMtQ0SzC0UvPFesTqD8nDtyLl13O9jv0lakOhj3FHIS+k3vQ1tFfWlFs5aPH0fcGmM7OjtkLloxU2cNnTlZXBf5rmMIvxmFGjU2uFg4aBQCAk9GKiNpcSBsXEZ8oyF+zMfGsOnrmVDIMthz7qItwD6y+YHt/bMx/yTa0TGJcIO5hSxMkxyUWGDvJ4gVeG5B/PhMHpRe3L4GRX2/MzycbbK2LAn7CaFFnIR1BG8kp0rCwS6W6JzBxgzKe5wDNSEjozww5uLpzFk81+dWJgB1SYKZtpEKQIU0CPv1x3k8tLtvd7y/J6b0ffu4/YbYdSNDTToiiFZtbDc+iC9NXxRrvflqgXdmpUgMoKY8mv1fL71SkE3d0VMba6biD60FBPXFX169o9NzFDnhlPaNUjJVlEWF7UXQda7/YD1DZvmyxh8DgRGWTW08H/ZmZPRhP3oKbvee8Xig6sg2nCzca1YZiLB9UcHLGJPXhYc1CfF3e7JZxDSduaelsUBn1X6SuUSZzxdzAL6fny+ztWuCpeuaVIKDponsDTMgEFi5qNnlNlQM1uvcek3EMz/TyEWQ40TUvOOpntr1rnaZg1b1THNYcW75V83RmkyaFfzov8RFOeV56iKts5YFbrgzyvy8ySzEGv4+ZVX5g5Z3wnT0pZgIW/hwCkwEtGLE86H79zt+VvEVodxjQfZeBjdKn87QWqxSiTDIOCuPQ4GsQYPZZvXrlAE+agvO92LGv2qspSWKUiNSmarIGPi7gTs3jCSer0IuozpceQF7iOAYcxEjkY/rdagr4Ik65eaw7AyfbjvdSxulzgg9RJ+MdycyGD7OvI2/XdylRRGlRar3PKUDR9vQbtvNEyXrxnLgLfvifv97VYUMeCUyrSL6wAJ1q6Isq+6U/tBwmjLY8wfO5KXzX54aZa2lyLTU5L5bwBtDL4Aw3Cexh1SOJAKiZo9YOdhkNRWO9ppr7UpLzHL2oNOGkpiR9nzA17eflnzbV4BhpUyp3mohJwyVw9V0MtLyMh43PldGgPpVG2aAFatVizUoqvaq996brImMeYdHNP36W/3WtaZnlCkuq4Msrm0kINWafAYgTNb66UwLsHi7rkM+7NziuDbRoWqnurKfu15uRqom598rrWhoXrJaWcwcnj4OV7I+vQj7/OtHvy1v+rNvtRj0STMzOmNyjzb52zHtxMtXT4eAccbT7yr6/+B1BLAwQUAAIACAB6imJIjCFqmk0AAABrAAAAGwAAAHVuaXZlcnNhbC91bml2ZXJzYWwucG5nLnhtbLOxr8jNUShLLSrOzM+zVTLUM1Cyt+PlsikoSi3LTC1XqACKGekZQICSQqWtkgkStzwzpSQDqMLA1BghmJGamZ5RYqtkbmkAF9QHmgkAUEsBAgAAFAACAAgAbgJnRs6CCTfsAgAAiAgAABQAAAAAAAAAAQAAAAAAAAAAAHVuaXZlcnNhbC9wbGF5ZXIueG1sUEsBAgAAFAACAAgAeopiSG5vziuSMwAAD2EAABcAAAAAAAAAAAAAAAAAHgMAAHVuaXZlcnNhbC91bml2ZXJzYWwucG5nUEsBAgAAFAACAAgAeopiSIwhappNAAAAawAAABsAAAAAAAAAAQAAAAAA5TYAAHVuaXZlcnNhbC91bml2ZXJzYWwucG5nLnhtbFBLBQYAAAAAAwADANAAAABrNwAAAAA="/>
  <p:tag name="ISPRING_PRESENTATION_TITLE" val="СЭЗвМЭ_4"/>
  <p:tag name="ISPRING_RESOURCE_PATHS_HASH_PRESENTER" val="8e525f8320795b96e054d2324a95dd846577aa2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1265</TotalTime>
  <Words>7361</Words>
  <Application>Microsoft Office PowerPoint</Application>
  <PresentationFormat>Экран (4:3)</PresentationFormat>
  <Paragraphs>345</Paragraphs>
  <Slides>102</Slides>
  <Notes>102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9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СПЕЦИАЛЬНЫЕ ЭКОНОМИЧЕСКИЕ ЗОНЫ В МИРОВОЙ ЭКОНОМИКЕ</vt:lpstr>
      <vt:lpstr>Тема: Типология свободных экономических зон в мировой практике.  Промышленно-производственные и технико-внедренческие зоны</vt:lpstr>
      <vt:lpstr>ВОПРОСЫ:</vt:lpstr>
      <vt:lpstr>1. Сущность, виды, система льгот промышленно-производственных зон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СЭЗвМЭ_4</dc:title>
  <dc:creator>nout</dc:creator>
  <cp:lastModifiedBy>Уксуменко Алёна</cp:lastModifiedBy>
  <cp:revision>133</cp:revision>
  <dcterms:created xsi:type="dcterms:W3CDTF">2014-09-02T04:46:32Z</dcterms:created>
  <dcterms:modified xsi:type="dcterms:W3CDTF">2017-04-04T03:04:06Z</dcterms:modified>
</cp:coreProperties>
</file>