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2" r:id="rId16"/>
    <p:sldId id="271" r:id="rId17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69EFCE-F60C-4D84-9DE5-334E15AC5D57}" type="datetimeFigureOut">
              <a:rPr lang="ru-RU" smtClean="0"/>
              <a:t>29.09.2015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50E25ED-9BF5-4468-8832-64A4827DFAE2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8215064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Тема 2. Методы теоретических исследований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3368816"/>
          </a:xfrm>
        </p:spPr>
        <p:txBody>
          <a:bodyPr/>
          <a:lstStyle/>
          <a:p>
            <a:endParaRPr lang="ru-RU" sz="1900" b="1" cap="all" dirty="0" smtClean="0"/>
          </a:p>
          <a:p>
            <a:pPr algn="l"/>
            <a:r>
              <a:rPr lang="ru-RU" sz="2000" b="1" cap="all" dirty="0" smtClean="0"/>
              <a:t>1</a:t>
            </a:r>
            <a:r>
              <a:rPr lang="ru-RU" sz="2000" b="1" cap="all" dirty="0" smtClean="0"/>
              <a:t>. ЦЕЛИ</a:t>
            </a:r>
            <a:r>
              <a:rPr lang="ru-RU" sz="2000" b="1" cap="all" dirty="0"/>
              <a:t>, Задачи и стадии теоретических </a:t>
            </a:r>
            <a:r>
              <a:rPr lang="ru-RU" sz="2000" b="1" cap="all" dirty="0" smtClean="0"/>
              <a:t>исследований</a:t>
            </a:r>
          </a:p>
          <a:p>
            <a:pPr algn="l"/>
            <a:r>
              <a:rPr lang="ru-RU" sz="2000" b="1" dirty="0"/>
              <a:t>2. ОБЩАЯ ХАРАКТЕРИСТИКА МАТЕМАТИЧЕСКИХ МЕТОДОВ </a:t>
            </a:r>
          </a:p>
          <a:p>
            <a:pPr algn="l"/>
            <a:r>
              <a:rPr lang="ru-RU" sz="2000" b="1" dirty="0"/>
              <a:t>В НАУЧНЫХ ИССЛЕДОВАНИЯХ</a:t>
            </a:r>
          </a:p>
          <a:p>
            <a:pPr marL="514350" indent="-514350">
              <a:buAutoNum type="arabicPeriod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50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cap="all" dirty="0"/>
              <a:t>1. ЦЕЛИ, Задачи и стадии теоретических </a:t>
            </a:r>
            <a:r>
              <a:rPr lang="ru-RU" sz="3200" b="1" cap="all" dirty="0" smtClean="0"/>
              <a:t>исследований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/>
              <a:t>Целью теоретических исследований</a:t>
            </a:r>
            <a:r>
              <a:rPr lang="ru-RU" dirty="0"/>
              <a:t> является выделение в процессе синтеза знаний существенных связей между исследуемым объектом и окружающей средой, объяснение и обобщение результатов эмпирического исследования, выявление общих закономерностей и их формализация.</a:t>
            </a:r>
          </a:p>
          <a:p>
            <a:r>
              <a:rPr lang="ru-RU" b="1" i="1" dirty="0"/>
              <a:t>Задачами теоретического исследования являются: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обобщение результатов исследования, нахождение общих закономерностей путем обработки и интерпретации опытных данных;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расширение результатов исследования на ряд подобных объектов без повторения всего объема исследований;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изучение объекта, недоступного для непосредственного исследования;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повышение надежности экспериментального исследования объекта (обоснования параметров и условий наблюдения, точности измерений).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87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Теоретические исследования включают:</a:t>
            </a:r>
            <a:r>
              <a:rPr lang="ru-RU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анализ физической сущности процессов, явлений;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формулирование гипотезы исследования;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построение (разработка) физической модели;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проведение математического исследования;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анализ теоретических решений;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формулирование выводов. </a:t>
            </a:r>
          </a:p>
          <a:p>
            <a:r>
              <a:rPr lang="ru-RU" dirty="0"/>
              <a:t>Если не удается выполнить математическое исследование, то формулируется рабочая гипотеза в словесной форме с привлечением графиков, таблиц и т.д. </a:t>
            </a:r>
          </a:p>
          <a:p>
            <a:r>
              <a:rPr lang="ru-RU" dirty="0"/>
              <a:t>В технических науках необходимо стремиться к применению математической формализации выдвинутых гипотез и выводов.</a:t>
            </a:r>
          </a:p>
          <a:p>
            <a:r>
              <a:rPr lang="ru-RU" dirty="0"/>
              <a:t>В процессе, теоретических исследований приходится непрерывно ставить и решать разнообразные по типам и сложности задачи в форме противоречий теоретических моделей, требующих разрешения.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59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764704"/>
            <a:ext cx="8229600" cy="64807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Структурно любая задача включает условия и требования (</a:t>
            </a:r>
            <a:r>
              <a:rPr lang="ru-RU" b="1" i="1" dirty="0"/>
              <a:t>рис.1.1</a:t>
            </a:r>
            <a:r>
              <a:rPr lang="ru-RU" dirty="0"/>
              <a:t>). </a:t>
            </a:r>
          </a:p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265530"/>
              </p:ext>
            </p:extLst>
          </p:nvPr>
        </p:nvGraphicFramePr>
        <p:xfrm>
          <a:off x="971550" y="1343025"/>
          <a:ext cx="7586663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icture" r:id="rId3" imgW="5595120" imgH="3976920" progId="Word.Picture.8">
                  <p:embed/>
                </p:oleObj>
              </mc:Choice>
              <mc:Fallback>
                <p:oleObj name="Picture" r:id="rId3" imgW="5595120" imgH="3976920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343025"/>
                        <a:ext cx="7586663" cy="5397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23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767808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Условия</a:t>
            </a:r>
            <a:r>
              <a:rPr lang="ru-RU" dirty="0"/>
              <a:t> - это определение информационной системы, из которой следует исходить при решении задачи. </a:t>
            </a:r>
          </a:p>
          <a:p>
            <a:r>
              <a:rPr lang="ru-RU" b="1" i="1" dirty="0"/>
              <a:t>Требования </a:t>
            </a:r>
            <a:r>
              <a:rPr lang="ru-RU" dirty="0"/>
              <a:t>- это цель, к которой нужно стремиться в результате решения. </a:t>
            </a:r>
          </a:p>
          <a:p>
            <a:r>
              <a:rPr lang="ru-RU" dirty="0"/>
              <a:t>Условия и требования могут быть исходными, привлеченными и исковыми. </a:t>
            </a:r>
          </a:p>
          <a:p>
            <a:r>
              <a:rPr lang="ru-RU" b="1" i="1" dirty="0"/>
              <a:t>Исходные условия</a:t>
            </a:r>
            <a:r>
              <a:rPr lang="ru-RU" dirty="0"/>
              <a:t> даются в первоначальной формулировке задачи (исходные данные). Если их оказывается недостаточно для решения задачи, то исследователь вынужден привлекать новые данные, называемые </a:t>
            </a:r>
            <a:r>
              <a:rPr lang="ru-RU" b="1" i="1" dirty="0"/>
              <a:t>привлеченными</a:t>
            </a:r>
            <a:r>
              <a:rPr lang="ru-RU" dirty="0"/>
              <a:t>. </a:t>
            </a:r>
          </a:p>
          <a:p>
            <a:r>
              <a:rPr lang="ru-RU" b="1" i="1" dirty="0"/>
              <a:t>Искомые</a:t>
            </a:r>
            <a:r>
              <a:rPr lang="ru-RU" dirty="0"/>
              <a:t> данные или искомые условия - это привлеченные условия, которые требуется отыскать в процессе решения задачи.</a:t>
            </a:r>
          </a:p>
          <a:p>
            <a:r>
              <a:rPr lang="ru-RU" b="1" dirty="0"/>
              <a:t>Процесс проведения теоретических исследований состоит обычно из нескольких стадий.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49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245104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/>
              <a:t>Оперативная стадия</a:t>
            </a:r>
            <a:r>
              <a:rPr lang="ru-RU" dirty="0"/>
              <a:t> включает проверку возможности устранения технического противоречия, оценку возможных изменений в среде, окружающей объект, анализ возможности переноса решения задачи из других отраслей знания или использования «прообразов» природы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i="1" dirty="0"/>
              <a:t>Вторая стадия исследования является синтетической</a:t>
            </a:r>
            <a:r>
              <a:rPr lang="ru-RU" dirty="0"/>
              <a:t>, в процессе которой определяется влияние изменения одной части объекта на построение других его частей, определяются необходимые изменения других объектов, работающих совместно с данным, оценивается возможность применения найденной технической идеи при решении других задач.</a:t>
            </a:r>
          </a:p>
        </p:txBody>
      </p:sp>
    </p:spTree>
    <p:extLst>
      <p:ext uri="{BB962C8B-B14F-4D97-AF65-F5344CB8AC3E}">
        <p14:creationId xmlns:p14="http://schemas.microsoft.com/office/powerpoint/2010/main" val="351396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Выполнение названных предварительных стадий дает возможность приступить к </a:t>
            </a:r>
            <a:r>
              <a:rPr lang="ru-RU" b="1" i="1" dirty="0"/>
              <a:t>стадии постановки задачи</a:t>
            </a:r>
            <a:r>
              <a:rPr lang="ru-RU" dirty="0"/>
              <a:t>, в процессе которой определяется конечная цель решения задачи, выбирается наиболее эффективный путь ее решения и определяются требуемые количественные показатели. </a:t>
            </a:r>
          </a:p>
          <a:p>
            <a:r>
              <a:rPr lang="ru-RU" dirty="0"/>
              <a:t>Постановка задачи является наиболее трудной частью ее решения. Преобразование в начале расплывчатой формулировки задачи в четкую, определенную часто облегчает решение задач.</a:t>
            </a:r>
          </a:p>
          <a:p>
            <a:r>
              <a:rPr lang="ru-RU" b="1" i="1" dirty="0"/>
              <a:t>Аналитическая стадия</a:t>
            </a:r>
            <a:r>
              <a:rPr lang="ru-RU" dirty="0"/>
              <a:t> включает определение идеального конечного результата, выявляются помехи, мешающие получению идеального результата, и их причины, определяются условия, обеспечивающие получение идеального результата с целью найти, при каких условиях исчезнет «помеха».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86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029080"/>
          </a:xfrm>
        </p:spPr>
        <p:txBody>
          <a:bodyPr>
            <a:normAutofit fontScale="92500"/>
          </a:bodyPr>
          <a:lstStyle/>
          <a:p>
            <a:r>
              <a:rPr lang="ru-RU" dirty="0"/>
              <a:t>Теоретическое исследование завершается </a:t>
            </a:r>
            <a:r>
              <a:rPr lang="ru-RU" dirty="0">
                <a:solidFill>
                  <a:srgbClr val="FF0000"/>
                </a:solidFill>
              </a:rPr>
              <a:t>формированием теории</a:t>
            </a:r>
            <a:r>
              <a:rPr lang="ru-RU" dirty="0"/>
              <a:t>, не обязательно связанной с построением ее математического аппарата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Теория </a:t>
            </a:r>
            <a:r>
              <a:rPr lang="ru-RU" dirty="0"/>
              <a:t>проходит в своем развитии различные стадии от качественного объяснения и количественного измерения процессов до их формализации и в зависимости от стадии может быть представлена как в виде </a:t>
            </a:r>
            <a:r>
              <a:rPr lang="ru-RU" dirty="0">
                <a:solidFill>
                  <a:srgbClr val="FF0000"/>
                </a:solidFill>
              </a:rPr>
              <a:t>качественных правил</a:t>
            </a:r>
            <a:r>
              <a:rPr lang="ru-RU" dirty="0"/>
              <a:t>, так и в виде </a:t>
            </a:r>
            <a:r>
              <a:rPr lang="ru-RU" dirty="0">
                <a:solidFill>
                  <a:srgbClr val="FF0000"/>
                </a:solidFill>
              </a:rPr>
              <a:t>математических уравнений </a:t>
            </a:r>
            <a:r>
              <a:rPr lang="ru-RU" dirty="0"/>
              <a:t>(соотношений).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46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2. ОБЩАЯ ХАРАКТЕРИСТИКА МАТЕМАТИЧЕСКИХ МЕТОДОВ </a:t>
            </a:r>
            <a:r>
              <a:rPr lang="ru-RU" sz="2800" b="1" dirty="0" smtClean="0"/>
              <a:t>В </a:t>
            </a:r>
            <a:r>
              <a:rPr lang="ru-RU" sz="2800" b="1" dirty="0"/>
              <a:t>НАУЧНЫХ </a:t>
            </a:r>
            <a:r>
              <a:rPr lang="ru-RU" sz="2800" b="1" dirty="0" smtClean="0"/>
              <a:t>ИССЛЕДОВАНИЯХ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Решение практических задач математическими методами последовательно осуществляется путем математической формулировки задачи (разработки математической модели), выбора метода проведения исследования полученной математической модели, анализа, полученных результатов.</a:t>
            </a:r>
          </a:p>
          <a:p>
            <a:r>
              <a:rPr lang="ru-RU" dirty="0"/>
              <a:t>Математическая формулировка задачи обычно представляется в виде чисел, геометрических образов, функций, систем уравнений и т.д.</a:t>
            </a:r>
          </a:p>
          <a:p>
            <a:r>
              <a:rPr lang="ru-RU" b="1" i="1" dirty="0"/>
              <a:t>Математическая модель</a:t>
            </a:r>
            <a:r>
              <a:rPr lang="ru-RU" dirty="0"/>
              <a:t> представляет собой систему математических соотношений - формул, функций, уравнений, систем уравнений, описывающих те или иные стороны изучаемого объекта, явления, процесса.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98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01380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На этапе выбора типа математической модели при помощи анализа данных поискового эксперимента устанавливаются: линейность или нелинейность, динамичность или статичность, стационарность или </a:t>
            </a:r>
            <a:r>
              <a:rPr lang="ru-RU" dirty="0" err="1"/>
              <a:t>нестационарность</a:t>
            </a:r>
            <a:r>
              <a:rPr lang="ru-RU" dirty="0"/>
              <a:t>, а также степень детерминированности исследуемого объекта или процесса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Установление общих характеристик объекта позволяет выбрать математический аппарат, на базе которого строится математическая модель. Выбор математического аппарата может быть осуществлен в соответствии со схемой, представленной на </a:t>
            </a:r>
            <a:r>
              <a:rPr lang="ru-RU" b="1" i="1" dirty="0"/>
              <a:t>рис.1.2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15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85357"/>
              </p:ext>
            </p:extLst>
          </p:nvPr>
        </p:nvGraphicFramePr>
        <p:xfrm>
          <a:off x="971600" y="548680"/>
          <a:ext cx="6192688" cy="619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Picture" r:id="rId3" imgW="5407560" imgH="5407560" progId="Word.Picture.8">
                  <p:embed/>
                </p:oleObj>
              </mc:Choice>
              <mc:Fallback>
                <p:oleObj name="Picture" r:id="rId3" imgW="5407560" imgH="5407560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48680"/>
                        <a:ext cx="6192688" cy="6192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102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8326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описания сложных объектов с большим количеством параметров возможно разбиение объекта на элементы (подсистемы), установление иерархии элементов и описание связей между ними на различных уровнях иерархии.</a:t>
            </a:r>
          </a:p>
          <a:p>
            <a:r>
              <a:rPr lang="ru-RU" dirty="0"/>
              <a:t>Особое место на этапе выбора вида математической модели занимает описание преобразования входных сигналов в выходные характеристики объекта.</a:t>
            </a:r>
          </a:p>
          <a:p>
            <a:r>
              <a:rPr lang="ru-RU" dirty="0"/>
              <a:t>Если на предыдущем этапе было установлено, что</a:t>
            </a:r>
            <a:r>
              <a:rPr lang="ru-RU" b="1" dirty="0"/>
              <a:t> </a:t>
            </a:r>
            <a:r>
              <a:rPr lang="ru-RU" dirty="0"/>
              <a:t>объект является статическим, то построение функциональной модели осуществляется при помощи алгебраических уравнений. При этом кроме простейших алгебраических зависимостей используются регрессионные модели и системы алгебраических уравнений.</a:t>
            </a:r>
          </a:p>
          <a:p>
            <a:r>
              <a:rPr lang="ru-RU" dirty="0"/>
              <a:t>Если заранее известен характер изменения исследуемого показателя, то число возможных структур алгебраических моделей резко сокращается и предпочтение отдается той структуре, которая выражает наиболее общую закономерность или общеизвестный закон. </a:t>
            </a:r>
          </a:p>
          <a:p>
            <a:r>
              <a:rPr lang="ru-RU" dirty="0"/>
              <a:t>Если характер изменения исследуемого показателя заранее неизвестен, то ставится поисковый эксперимент. Предпочтение отдается той математической формуле, которая дает наилучшее совпадение с данными поискового эксперимента.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23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764704"/>
            <a:ext cx="4608512" cy="3384376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/>
              <a:t>Результаты поискового эксперимента</a:t>
            </a:r>
            <a:r>
              <a:rPr lang="ru-RU" dirty="0"/>
              <a:t> и априорный информационный массив позволяют установить схему взаимодействия объекта с внешней средой по соотношению входных и выходных величин. </a:t>
            </a:r>
          </a:p>
          <a:p>
            <a:pPr marL="0" indent="0">
              <a:buNone/>
            </a:pPr>
            <a:r>
              <a:rPr lang="ru-RU" b="1" i="1" dirty="0" smtClean="0"/>
              <a:t>Четыре схемы </a:t>
            </a:r>
            <a:r>
              <a:rPr lang="ru-RU" b="1" i="1" dirty="0"/>
              <a:t>взаимодействия:</a:t>
            </a:r>
            <a:endParaRPr lang="ru-RU" dirty="0"/>
          </a:p>
          <a:p>
            <a:r>
              <a:rPr lang="ru-RU" dirty="0"/>
              <a:t>одномерно-одномерная схема (</a:t>
            </a:r>
            <a:r>
              <a:rPr lang="ru-RU" b="1" i="1" dirty="0"/>
              <a:t>рис.1.3,а</a:t>
            </a:r>
            <a:r>
              <a:rPr lang="ru-RU" dirty="0"/>
              <a:t>) - на объект воздействует только один фактор, а его поведение рассматривается по одному показателю (один выходной сигнал</a:t>
            </a:r>
            <a:r>
              <a:rPr lang="ru-RU" dirty="0" smtClean="0"/>
              <a:t>);</a:t>
            </a: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71971"/>
              </p:ext>
            </p:extLst>
          </p:nvPr>
        </p:nvGraphicFramePr>
        <p:xfrm>
          <a:off x="395536" y="980728"/>
          <a:ext cx="3913578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Picture" r:id="rId3" imgW="3733800" imgH="2176272" progId="Word.Picture.8">
                  <p:embed/>
                </p:oleObj>
              </mc:Choice>
              <mc:Fallback>
                <p:oleObj name="Picture" r:id="rId3" imgW="3733800" imgH="2176272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980728"/>
                        <a:ext cx="3913578" cy="2304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4149080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одномерно-многомерная схема (</a:t>
            </a:r>
            <a:r>
              <a:rPr lang="ru-RU" b="1" i="1" dirty="0" smtClean="0"/>
              <a:t>рис.1.3 б</a:t>
            </a:r>
            <a:r>
              <a:rPr lang="ru-RU" i="1" dirty="0" smtClean="0"/>
              <a:t>)</a:t>
            </a:r>
            <a:r>
              <a:rPr lang="ru-RU" dirty="0" smtClean="0"/>
              <a:t> - на объект воздействует один фактор,</a:t>
            </a:r>
            <a:r>
              <a:rPr lang="ru-RU" b="1" dirty="0" smtClean="0"/>
              <a:t> </a:t>
            </a:r>
            <a:r>
              <a:rPr lang="ru-RU" dirty="0" smtClean="0"/>
              <a:t>а его поведение оценивается по нескольким показателям;</a:t>
            </a:r>
          </a:p>
          <a:p>
            <a:r>
              <a:rPr lang="ru-RU" dirty="0" smtClean="0"/>
              <a:t>многомерно-одномерная схема (</a:t>
            </a:r>
            <a:r>
              <a:rPr lang="ru-RU" b="1" i="1" dirty="0" smtClean="0"/>
              <a:t>рис.1.3,в</a:t>
            </a:r>
            <a:r>
              <a:rPr lang="ru-RU" dirty="0" smtClean="0"/>
              <a:t>) - на объект воздействует несколько факторов, а его поведение оценивается по одному показателю;</a:t>
            </a:r>
          </a:p>
          <a:p>
            <a:r>
              <a:rPr lang="ru-RU" dirty="0" smtClean="0"/>
              <a:t>многомерно-многомерная схема (</a:t>
            </a:r>
            <a:r>
              <a:rPr lang="ru-RU" b="1" i="1" dirty="0" smtClean="0"/>
              <a:t>рис.1.3,г</a:t>
            </a:r>
            <a:r>
              <a:rPr lang="ru-RU" i="1" dirty="0" smtClean="0"/>
              <a:t>)</a:t>
            </a:r>
            <a:r>
              <a:rPr lang="ru-RU" dirty="0" smtClean="0"/>
              <a:t> - на объект воздействует множество факторов и его поведение оценивается по множеству показателей.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25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89654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Процесс выбора математической модели объекта заканчивается ее предварительным контролем. </a:t>
            </a:r>
            <a:endParaRPr lang="ru-RU" dirty="0" smtClean="0"/>
          </a:p>
          <a:p>
            <a:endParaRPr lang="ru-RU" dirty="0"/>
          </a:p>
          <a:p>
            <a:r>
              <a:rPr lang="ru-RU" b="1" i="1" dirty="0"/>
              <a:t>При этом осуществляются следующие виды контроля</a:t>
            </a:r>
            <a:r>
              <a:rPr lang="ru-RU" dirty="0"/>
              <a:t>: размерностей; порядков; характера зависимостей; экстремальных ситуаций; граничных условий; математической замкнутости; физического смысла; устойчивости модели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i="1" dirty="0"/>
              <a:t>Контроль размерностей</a:t>
            </a:r>
            <a:r>
              <a:rPr lang="ru-RU" dirty="0"/>
              <a:t> сводится к проверке выполнения правила, согласно которому приравниваться и складываться могут только величины одинаковой размерности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i="1" dirty="0"/>
              <a:t>Контроль порядков</a:t>
            </a:r>
            <a:r>
              <a:rPr lang="ru-RU" dirty="0"/>
              <a:t> направлен на упрощение модели. При этом определяются порядки складываемых величин и явно малозначительные слагаемые отбрасываются.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77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Контроль характера зависимостей</a:t>
            </a:r>
            <a:r>
              <a:rPr lang="ru-RU" dirty="0"/>
              <a:t> сводится к проверке направления и скорости изменения одних величин при изменении других. Направления и скорость, вытекающие из математической модели, должны соответствовать физическому смыслу задачи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i="1" dirty="0"/>
              <a:t>Контроль экстремальных ситуаций</a:t>
            </a:r>
            <a:r>
              <a:rPr lang="ru-RU" dirty="0"/>
              <a:t> сводится к проверке наглядного смысла решения при приближении параметров модели к нулю или бесконечности.</a:t>
            </a:r>
          </a:p>
          <a:p>
            <a:pPr marL="0" indent="0">
              <a:buNone/>
            </a:pPr>
            <a:r>
              <a:rPr lang="ru-RU" b="1" i="1" dirty="0"/>
              <a:t> </a:t>
            </a:r>
            <a:endParaRPr lang="ru-RU" dirty="0"/>
          </a:p>
          <a:p>
            <a:r>
              <a:rPr lang="ru-RU" b="1" i="1" dirty="0"/>
              <a:t>Контроль граничных условий</a:t>
            </a:r>
            <a:r>
              <a:rPr lang="ru-RU" dirty="0"/>
              <a:t> состоит в том, что проверяется соответствие математической модели граничным условиям, вытекающим из смысла задачи. При этом проверяется, действительно ли граничные условия поставлены и учтены при построении искомой функции и что эта функция на самом деле удовлетворяет таким условиям.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371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600400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/>
              <a:t>Контроль математической замкнутости</a:t>
            </a:r>
            <a:r>
              <a:rPr lang="ru-RU" dirty="0"/>
              <a:t> сводится к проверке того, что математическая модель дает однозначное решение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i="1" dirty="0"/>
              <a:t>Контроль физического смысла</a:t>
            </a:r>
            <a:r>
              <a:rPr lang="ru-RU" dirty="0"/>
              <a:t> сводится к проверке физического содержания промежуточных соотношении, используемых при построении математической модели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i="1" dirty="0"/>
              <a:t>Контроль устойчивости</a:t>
            </a:r>
            <a:r>
              <a:rPr lang="ru-RU" dirty="0"/>
              <a:t> модели состоит в проверке того, что варьирование исходных данных в рамках имеющихся данных о реальном объекте не приведет к существенному изменению решения.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3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a9f488b7cf0b06629681f5974d3be882cfe32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</TotalTime>
  <Words>1136</Words>
  <Application>Microsoft Office PowerPoint</Application>
  <PresentationFormat>Экран (4:3)</PresentationFormat>
  <Paragraphs>73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Picture</vt:lpstr>
      <vt:lpstr>Тема 2. Методы теоретических исследований</vt:lpstr>
      <vt:lpstr>1. ЦЕЛИ, Задачи и стадии теоретических исследований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ОБЩАЯ ХАРАКТЕРИСТИКА МАТЕМАТИЧЕСКИХ МЕТОДОВ В НАУЧНЫХ ИССЛЕДОВАНИЯХ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теоретических исследований</dc:title>
  <dc:creator>1</dc:creator>
  <cp:lastModifiedBy>Белоус Игорь</cp:lastModifiedBy>
  <cp:revision>14</cp:revision>
  <dcterms:created xsi:type="dcterms:W3CDTF">2015-09-21T04:56:21Z</dcterms:created>
  <dcterms:modified xsi:type="dcterms:W3CDTF">2015-09-29T01:13:55Z</dcterms:modified>
</cp:coreProperties>
</file>