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custDataLst>
    <p:tags r:id="rId13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6B59C518-D5F7-40C1-8881-AF341B9A61D0}">
          <p14:sldIdLst>
            <p14:sldId id="256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750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4A74A-921B-43A0-847A-FEA89FF785A8}" type="datetimeFigureOut">
              <a:rPr lang="ru-RU" smtClean="0"/>
              <a:t>27.06.2018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F2758-33D9-46E2-882F-04E6151812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30718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4A74A-921B-43A0-847A-FEA89FF785A8}" type="datetimeFigureOut">
              <a:rPr lang="ru-RU" smtClean="0"/>
              <a:t>27.06.2018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F2758-33D9-46E2-882F-04E6151812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96375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4A74A-921B-43A0-847A-FEA89FF785A8}" type="datetimeFigureOut">
              <a:rPr lang="ru-RU" smtClean="0"/>
              <a:t>27.06.2018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F2758-33D9-46E2-882F-04E6151812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37025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4A74A-921B-43A0-847A-FEA89FF785A8}" type="datetimeFigureOut">
              <a:rPr lang="ru-RU" smtClean="0"/>
              <a:t>27.06.2018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F2758-33D9-46E2-882F-04E6151812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7988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4A74A-921B-43A0-847A-FEA89FF785A8}" type="datetimeFigureOut">
              <a:rPr lang="ru-RU" smtClean="0"/>
              <a:t>27.06.2018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F2758-33D9-46E2-882F-04E6151812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0738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4A74A-921B-43A0-847A-FEA89FF785A8}" type="datetimeFigureOut">
              <a:rPr lang="ru-RU" smtClean="0"/>
              <a:t>27.06.2018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F2758-33D9-46E2-882F-04E6151812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63275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4A74A-921B-43A0-847A-FEA89FF785A8}" type="datetimeFigureOut">
              <a:rPr lang="ru-RU" smtClean="0"/>
              <a:t>27.06.2018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F2758-33D9-46E2-882F-04E6151812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74798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4A74A-921B-43A0-847A-FEA89FF785A8}" type="datetimeFigureOut">
              <a:rPr lang="ru-RU" smtClean="0"/>
              <a:t>27.06.2018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F2758-33D9-46E2-882F-04E6151812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3733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4A74A-921B-43A0-847A-FEA89FF785A8}" type="datetimeFigureOut">
              <a:rPr lang="ru-RU" smtClean="0"/>
              <a:t>27.06.2018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F2758-33D9-46E2-882F-04E6151812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99668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4A74A-921B-43A0-847A-FEA89FF785A8}" type="datetimeFigureOut">
              <a:rPr lang="ru-RU" smtClean="0"/>
              <a:t>27.06.2018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F2758-33D9-46E2-882F-04E6151812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8034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4A74A-921B-43A0-847A-FEA89FF785A8}" type="datetimeFigureOut">
              <a:rPr lang="ru-RU" smtClean="0"/>
              <a:t>27.06.2018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F2758-33D9-46E2-882F-04E6151812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79012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C4A74A-921B-43A0-847A-FEA89FF785A8}" type="datetimeFigureOut">
              <a:rPr lang="ru-RU" smtClean="0"/>
              <a:t>27.06.2018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6F2758-33D9-46E2-882F-04E6151812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54622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lib.rucont.ru/efd/639927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Содержание, иерархия и специфика основных этических категорий в системе государственной гражданской </a:t>
            </a:r>
            <a:r>
              <a:rPr lang="ru-RU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(муниципальной) службы</a:t>
            </a:r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639411" y="6237312"/>
            <a:ext cx="5472608" cy="432048"/>
          </a:xfrm>
        </p:spPr>
        <p:txBody>
          <a:bodyPr>
            <a:noAutofit/>
          </a:bodyPr>
          <a:lstStyle/>
          <a:p>
            <a:pPr algn="r"/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Султанова Екатерина Владимировна</a:t>
            </a:r>
            <a:endParaRPr lang="ru-RU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pic>
        <p:nvPicPr>
          <p:cNvPr id="4" name="Picture 6" descr="ma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94" y="22785"/>
            <a:ext cx="568903" cy="1029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0186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 fontAlgn="base">
              <a:buNone/>
            </a:pPr>
            <a:r>
              <a:rPr lang="ru-RU" sz="2000" dirty="0" smtClean="0">
                <a:solidFill>
                  <a:schemeClr val="bg1"/>
                </a:solidFill>
                <a:latin typeface="Arial Narrow" pitchFamily="34" charset="0"/>
              </a:rPr>
              <a:t>	Бесспорным </a:t>
            </a:r>
            <a:r>
              <a:rPr lang="ru-RU" sz="2000" dirty="0">
                <a:solidFill>
                  <a:schemeClr val="bg1"/>
                </a:solidFill>
                <a:latin typeface="Arial Narrow" pitchFamily="34" charset="0"/>
              </a:rPr>
              <a:t>является тот факт, что вне общения нет личности. Но процесс общения не может носить спонтанного, непредсказуемого характера. Чтобы он протекал нормально, бесконфликтно, и приводил к ожидаемым и значимым для обеих сторон результатам, он должен подчиняться определённым правилам внешнего поведения, совокупность которых обозначается понятием «этикет».</a:t>
            </a:r>
          </a:p>
          <a:p>
            <a:pPr marL="0" indent="0" algn="just" fontAlgn="base">
              <a:buNone/>
            </a:pPr>
            <a:r>
              <a:rPr lang="ru-RU" sz="2000" dirty="0" smtClean="0">
                <a:solidFill>
                  <a:schemeClr val="bg1"/>
                </a:solidFill>
                <a:latin typeface="Arial Narrow" pitchFamily="34" charset="0"/>
              </a:rPr>
              <a:t>	Однако </a:t>
            </a:r>
            <a:r>
              <a:rPr lang="ru-RU" sz="2000" dirty="0">
                <a:solidFill>
                  <a:schemeClr val="bg1"/>
                </a:solidFill>
                <a:latin typeface="Arial Narrow" pitchFamily="34" charset="0"/>
              </a:rPr>
              <a:t>сами неписаные правила, регулирующие внешние проявления взаимоотношений людей, воспитывающие привычку согласовывать свои поступки с представлениями об уважительности, доброжелательности и доверии, были выработаны гораздо раньше. Они обусловлены потребностями выживания и нормального функционирования социального организма, необходимостью приглушить заложенные в каждом индивиде природные инстинкты и противопоставить им правила общения, основанные на взаимном уважении интересов и на </a:t>
            </a:r>
            <a:r>
              <a:rPr lang="ru-RU" sz="2000" dirty="0" err="1">
                <a:solidFill>
                  <a:schemeClr val="bg1"/>
                </a:solidFill>
                <a:latin typeface="Arial Narrow" pitchFamily="34" charset="0"/>
              </a:rPr>
              <a:t>взаимоподдержке</a:t>
            </a:r>
            <a:r>
              <a:rPr lang="ru-RU" sz="2000" dirty="0">
                <a:solidFill>
                  <a:schemeClr val="bg1"/>
                </a:solidFill>
                <a:latin typeface="Arial Narrow" pitchFamily="34" charset="0"/>
              </a:rPr>
              <a:t>.</a:t>
            </a:r>
          </a:p>
          <a:p>
            <a:endParaRPr lang="ru-RU" sz="1600" dirty="0"/>
          </a:p>
        </p:txBody>
      </p:sp>
      <p:pic>
        <p:nvPicPr>
          <p:cNvPr id="4" name="Picture 6" descr="ma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94" y="22785"/>
            <a:ext cx="568903" cy="1029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2908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Служебная этика</a:t>
            </a:r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rmAutofit fontScale="62500" lnSpcReduction="20000"/>
          </a:bodyPr>
          <a:lstStyle/>
          <a:p>
            <a:pPr marL="0" indent="0" fontAlgn="base">
              <a:buNone/>
            </a:pPr>
            <a:r>
              <a:rPr lang="ru-RU" sz="3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	</a:t>
            </a:r>
            <a:r>
              <a:rPr lang="ru-RU" sz="3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- </a:t>
            </a:r>
            <a:r>
              <a:rPr lang="ru-RU" sz="3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самое широкое понятие в сфере профессиональной этики. Под служебной этикой понимают совокупность наиболее общих норм, правил и принципов поведения человека в сфере его профессиональной, производственной и служебной деятельности. Эти нормы должен соблюдать каждый человек, начавший работать. Количество этих норм невелико. Подавляющая часть их формулируется в предельно общем виде, с тем, чтобы быть детализированными применительно к конкретным видам деятельности. Требования служебной этики:</a:t>
            </a:r>
          </a:p>
          <a:p>
            <a:pPr marL="0" indent="0" fontAlgn="base">
              <a:buNone/>
            </a:pPr>
            <a:r>
              <a:rPr lang="ru-RU" sz="3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	Дисциплинированность</a:t>
            </a:r>
            <a:r>
              <a:rPr lang="ru-RU" sz="3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. Конкретизация этого понятия происходит в зависимости от специфики и содержания труда. Например, в животноводстве понятие дисциплинированности будет определяться жизненными циклами тех животных, за которыми ухаживают.</a:t>
            </a:r>
          </a:p>
          <a:p>
            <a:pPr marL="0" indent="0" fontAlgn="base">
              <a:buNone/>
            </a:pPr>
            <a:r>
              <a:rPr lang="ru-RU" sz="3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	Сбережение </a:t>
            </a:r>
            <a:r>
              <a:rPr lang="ru-RU" sz="3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материальных ресурсов, предоставляемых работнику для осуществления производственной деятельности. Эти ресурсы могут быть самыми разными. Необходимость восполнять утраченные ресурсы тяжким грузом ложится на прибыль и себестоимость продукции, отсюда требование сводить потери к минимуму. В эту норму входит сбережение тепла, зданий, техники, материалов и т.д.</a:t>
            </a:r>
          </a:p>
          <a:p>
            <a:endParaRPr lang="ru-RU" dirty="0"/>
          </a:p>
        </p:txBody>
      </p:sp>
      <p:pic>
        <p:nvPicPr>
          <p:cNvPr id="4" name="Picture 6" descr="ma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94" y="22785"/>
            <a:ext cx="568903" cy="1029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6807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Служебная этика</a:t>
            </a:r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896544"/>
          </a:xfrm>
        </p:spPr>
        <p:txBody>
          <a:bodyPr>
            <a:normAutofit fontScale="47500" lnSpcReduction="20000"/>
          </a:bodyPr>
          <a:lstStyle/>
          <a:p>
            <a:pPr marL="0" indent="0" algn="just" fontAlgn="base">
              <a:buNone/>
            </a:pPr>
            <a:r>
              <a:rPr lang="ru-RU" dirty="0" smtClean="0">
                <a:solidFill>
                  <a:schemeClr val="bg1"/>
                </a:solidFill>
                <a:latin typeface="Arial Narrow" pitchFamily="34" charset="0"/>
              </a:rPr>
              <a:t>	</a:t>
            </a:r>
            <a:r>
              <a:rPr lang="ru-RU" sz="3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Корректность </a:t>
            </a:r>
            <a:r>
              <a:rPr lang="ru-RU" sz="3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межличностных отношений. Человек в сфере своей трудовой деятельности должен вести себя таким образом, чтобы как можно меньше возникало межличностных конфликтов, и чтобы другим людям было комфортно работать рядом с ним при прямом и косвенном межличностном контакте.</a:t>
            </a:r>
          </a:p>
          <a:p>
            <a:pPr marL="0" indent="0" algn="just" fontAlgn="base">
              <a:buNone/>
            </a:pPr>
            <a:r>
              <a:rPr lang="ru-RU" sz="3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	Все </a:t>
            </a:r>
            <a:r>
              <a:rPr lang="ru-RU" sz="3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эти требования делятся на две подгруппы. Первая  подгруппа: включает в себя требования в межличностных контактах по горизонтали (подчинённый – подчинённый, руководитель-руководитель). Вторая подгруппа: включает в себя требования в межличностных контактах по вертикали (подчинённый - руководитель).Тут главное требование к подчинённому - признание самого права руководителя отдавать распоряжения, что включает функциональные обязанности, принятые на себя человеком по трудовому договору.</a:t>
            </a:r>
          </a:p>
          <a:p>
            <a:pPr marL="0" indent="0" algn="just" fontAlgn="base">
              <a:buNone/>
            </a:pPr>
            <a:r>
              <a:rPr lang="ru-RU" sz="3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	Подчинённый </a:t>
            </a:r>
            <a:r>
              <a:rPr lang="ru-RU" sz="3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должен, исходя из этих обязанностей, соответствующим образом строить своё поведение, и не использовать различные формы уклонения от исполнения распоряжений. Уклонение может быть гласным, публичным, с выставлением определённых условий руководителю. Может быть скрытым, принимать характер тайного (с помощью мимики, жестов, отдельных слов) провоцирования руководителя на открытые действия против подчиненного. В этих ситуациях подчинённый для окружения часто может представляться страдающей стороной, а реакция на него руководителя - неадекватной. Одной из причин подобного поведения подчинённых может быть стремление нажить определённый социальный капитал, выглядеть гонимым, приобрести статус неформального лидера, добиться каких либо льгот для себя и т.д.</a:t>
            </a:r>
          </a:p>
          <a:p>
            <a:endParaRPr lang="ru-RU" dirty="0"/>
          </a:p>
        </p:txBody>
      </p:sp>
      <p:pic>
        <p:nvPicPr>
          <p:cNvPr id="4" name="Picture 6" descr="ma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94" y="22785"/>
            <a:ext cx="568903" cy="1029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1950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Основные принципы этикета государственного служащего</a:t>
            </a:r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425355"/>
          </a:xfrm>
        </p:spPr>
        <p:txBody>
          <a:bodyPr>
            <a:normAutofit fontScale="70000" lnSpcReduction="20000"/>
          </a:bodyPr>
          <a:lstStyle/>
          <a:p>
            <a:pPr marL="0" indent="0" algn="just" fontAlgn="base">
              <a:buNone/>
            </a:pP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	Основу </a:t>
            </a: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этикета государственного служащего составляют общие принципы современного этикета, соблюдаемые сегодня во всём мире: это принципы гуманизма, целесообразности действий, эстетической привлекательности поведения и уважения к традициям своей страны и стран, с представителями которых государственным служащим приходится вступать в деловые контакты.</a:t>
            </a:r>
          </a:p>
          <a:p>
            <a:pPr marL="0" indent="0" algn="just" fontAlgn="base">
              <a:buNone/>
            </a:pP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	Принцип </a:t>
            </a: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гуманизма закрепляет нравственную основу делового этикета. Он конкретизируется в требованиях, обращённых к культуре взаимоотношений и включающих вежливость во всём многообразии её оттенков: корректность, учтивость, любезность, деликатность, тактичность, скромность, точность. Кредо принципа гуманизма: добрые отношения являются залогом плодотворного сотрудничества, выступая одним из наиболее действенных </a:t>
            </a:r>
            <a:r>
              <a:rPr lang="ru-RU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мотиваторов</a:t>
            </a: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трудовой деятельности, 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неотъемлемой </a:t>
            </a: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частью организационной 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культуры.</a:t>
            </a:r>
            <a:r>
              <a:rPr lang="ru-RU" dirty="0" smtClean="0"/>
              <a:t>.</a:t>
            </a:r>
            <a:endParaRPr lang="ru-RU" dirty="0"/>
          </a:p>
          <a:p>
            <a:endParaRPr lang="ru-RU" dirty="0"/>
          </a:p>
        </p:txBody>
      </p:sp>
      <p:pic>
        <p:nvPicPr>
          <p:cNvPr id="4" name="Picture 6" descr="ma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94" y="22785"/>
            <a:ext cx="568903" cy="1029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8345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536504"/>
          </a:xfrm>
        </p:spPr>
        <p:txBody>
          <a:bodyPr>
            <a:normAutofit fontScale="70000" lnSpcReduction="20000"/>
          </a:bodyPr>
          <a:lstStyle/>
          <a:p>
            <a:pPr marL="0" indent="0" algn="just" fontAlgn="base">
              <a:buNone/>
            </a:pP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	В </a:t>
            </a: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каждой конкретной ситуации мы выбираем соответствующую данной ситуации форму вежливости, а именно корректную вежливость, которая позволяет, не нарушая этикета, дать понять человеку наше отношение к его поступку. Корректность позволяет сторонам сохранить чувство собственного достоинства и не унизить другого.</a:t>
            </a:r>
          </a:p>
          <a:p>
            <a:pPr marL="0" indent="0" algn="just" fontAlgn="base">
              <a:buNone/>
            </a:pP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	Другая </a:t>
            </a: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форма вежливости - учтивость, почтительная вежливость. В служебных отношениях почтительная форма вежливости служит надёжным способом защитить и достоинство подчинённого, и авторитет руководителя, соблюдая служебную иерархию, оказать уважение начальнику без тени услужливости и унижения и «почтить» вниманием подчинённого без высокомерия и чванства. Учтивость не имеет ничего общего с услужливостью и подобострастием в чиновной среде.</a:t>
            </a:r>
          </a:p>
          <a:p>
            <a:pPr marL="0" indent="0" algn="just" fontAlgn="base">
              <a:buNone/>
            </a:pP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	Яркое </a:t>
            </a: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проявление гармонии внутренней и внешней культуры человека - деликатность, свойство действительно воспитанных, интеллигентных людей, высшее выражение доброжелательности, предупредительности и приветливости.</a:t>
            </a:r>
          </a:p>
          <a:p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Основные принципы этикета государственного служащего</a:t>
            </a:r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pic>
        <p:nvPicPr>
          <p:cNvPr id="5" name="Picture 6" descr="ma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94" y="22785"/>
            <a:ext cx="568903" cy="1029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9290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>
            <a:normAutofit fontScale="47500" lnSpcReduction="20000"/>
          </a:bodyPr>
          <a:lstStyle/>
          <a:p>
            <a:pPr marL="0" indent="0" algn="just" fontAlgn="base">
              <a:buNone/>
            </a:pP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	</a:t>
            </a:r>
            <a:r>
              <a:rPr lang="ru-RU" sz="3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Одно </a:t>
            </a:r>
            <a:r>
              <a:rPr lang="ru-RU" sz="3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из требований служебного этикета - скромность. В. Даль определяет скромного человека, прежде всего как умеренного в своих требованиях, невзыскательного для себя, не ставящего свою личность наперёд, приличного, тихого в обращении, противопоставляя этим качествам самоуверенность, самонадеянность, </a:t>
            </a:r>
            <a:r>
              <a:rPr lang="ru-RU" sz="38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самолюбивость</a:t>
            </a:r>
            <a:r>
              <a:rPr lang="ru-RU" sz="3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, заносчивость, наглость, нахальство. К сожалению, это понятие в общественном сознании в последнее время в значительной мере девальвировалось, утратив свой первоначальный смысл, и стало нередко ассоциироваться с неуверенностью, робостью, застенчивостью и посредственностью, с которыми, как полагают, не проживёшь.</a:t>
            </a:r>
          </a:p>
          <a:p>
            <a:pPr marL="0" indent="0" algn="just" fontAlgn="base">
              <a:buNone/>
            </a:pPr>
            <a:r>
              <a:rPr lang="ru-RU" sz="3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	Таким </a:t>
            </a:r>
            <a:r>
              <a:rPr lang="ru-RU" sz="3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образом, принцип гуманизма как важнейший принцип современного этикета, конкретизированный в требованиях вежливости, скромности, точности, имеет глубокую нравственную основу. Вытекающие из него конкретные правила поведения выступают внешним проявлением уважения к человеку. В противном случае никакие изысканные манеры, никакая утончённая речь, не способны скрыть отсутствия подлинной культуры, ущербности воспитания. А неуважение к другим людям - признак отсутствия самоуважения.</a:t>
            </a:r>
          </a:p>
          <a:p>
            <a:pPr marL="0" indent="0" algn="just" fontAlgn="base">
              <a:buNone/>
            </a:pPr>
            <a:r>
              <a:rPr lang="ru-RU" sz="3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	Принцип гуманизма</a:t>
            </a:r>
            <a:r>
              <a:rPr lang="ru-RU" sz="3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 - основополагающий, но не единственный принцип, лежащий в основе этикета государственного служащего. </a:t>
            </a:r>
            <a:r>
              <a:rPr lang="ru-RU" sz="3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Нестандартные </a:t>
            </a:r>
            <a:r>
              <a:rPr lang="ru-RU" sz="3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служебные и жизненные ситуации постоянно ставят человека перед проблемой выбора модели поведения, опираясь лишь на здравый смысл. Принцип целесообразности действий - вот то, что во многом определяет поведение государственного служащего во взаимоотношениях с окружающими в служебной ситуации.</a:t>
            </a:r>
          </a:p>
          <a:p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Основные принципы этикета государственного служащего</a:t>
            </a:r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pic>
        <p:nvPicPr>
          <p:cNvPr id="5" name="Picture 6" descr="ma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1" y="0"/>
            <a:ext cx="568903" cy="1029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8659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09120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ru-RU" dirty="0" smtClean="0">
                <a:solidFill>
                  <a:schemeClr val="bg1"/>
                </a:solidFill>
              </a:rPr>
              <a:t>	</a:t>
            </a:r>
            <a:r>
              <a:rPr lang="ru-RU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Третий </a:t>
            </a:r>
            <a:r>
              <a:rPr lang="ru-RU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принцип, на котором основываются требования современного делового этикета - принцип эстетической привлекательности поведения и внешнего облика работника учреждения. Неопрятно одетый, размахивающий руками и постоянно гримасничающий или угрюмо насупленный, в азарте спора загоняющий вас в угол или небрежно, не глядя на вас, протягивающий для приветствия высокомерно протянутую ладонью вниз руку, громко разговаривающий и шумно борющийся со своим насморком человек вряд ли вызовет симпатию и доставит удовольствие от общения с ним. Некрасивое, лишённое изящества и привлекательности поведение оскорбляет эстетические чувства окружающих и воспринимается как проявление неуважения к ним</a:t>
            </a:r>
            <a:r>
              <a:rPr lang="ru-RU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.</a:t>
            </a:r>
            <a:r>
              <a:rPr lang="ru-RU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</a:t>
            </a:r>
            <a:endParaRPr lang="ru-RU" sz="36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pPr marL="0" indent="0">
              <a:buNone/>
            </a:pPr>
            <a:r>
              <a:rPr lang="ru-RU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	Один </a:t>
            </a:r>
            <a:r>
              <a:rPr lang="ru-RU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из важных и могущественных принципов современного служебного этикета, ломающий стереотипы общепринятых представлений о правилах хорошего тона - принцип субординации, диктующий внешний рисунок поведения служащих во многих ситуациях делового общения. Сама природа управления персоналом на государственной службе диктует необходимость и целесообразность строгой субординации трудовых отношений: «сверху вниз» и «снизу вверх» (между руководителями и подчинёнными) и «по горизонтали» (между сотрудниками одного должностного статуса).</a:t>
            </a: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Основные принципы этикета государственного служащего</a:t>
            </a:r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pic>
        <p:nvPicPr>
          <p:cNvPr id="5" name="Picture 6" descr="ma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94" y="22785"/>
            <a:ext cx="568903" cy="1029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8154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Функции этикета на госслужбе</a:t>
            </a:r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 algn="just" fontAlgn="base">
              <a:buNone/>
            </a:pPr>
            <a:r>
              <a:rPr lang="ru-RU" dirty="0" smtClean="0">
                <a:solidFill>
                  <a:schemeClr val="bg1"/>
                </a:solidFill>
                <a:latin typeface="Arial Narrow" pitchFamily="34" charset="0"/>
              </a:rPr>
              <a:t>	</a:t>
            </a:r>
            <a:r>
              <a:rPr lang="ru-RU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Специфика </a:t>
            </a:r>
            <a:r>
              <a:rPr lang="ru-RU" sz="3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такого рода профессиональной деятельности, как государственная служба, особенности социально-правового статуса государственного служащего и вытекающих из него соответствующих служебных ситуаций, позволяют говорить об этикете государственных служащих как о совокупности специфических правил, регламентирующих внешние проявления взаимоотношений между людьми в процессе их профессиональной деятельности во всём многообразии форм служебного общения.</a:t>
            </a:r>
          </a:p>
          <a:p>
            <a:pPr marL="0" indent="0" algn="just" fontAlgn="base">
              <a:buNone/>
            </a:pPr>
            <a:r>
              <a:rPr lang="ru-RU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	На </a:t>
            </a:r>
            <a:r>
              <a:rPr lang="ru-RU" sz="3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государственной службе, где отношения строятся на основе субординации, каждый вид общения (подчинённого и начальника, коллег, чиновника и посетителя) обладает достаточной спецификой и подчинён своим, выработанным практикой правилам этикета, ориентированного на честь и достоинство как высшую ценность.</a:t>
            </a:r>
          </a:p>
          <a:p>
            <a:endParaRPr lang="ru-RU" dirty="0"/>
          </a:p>
        </p:txBody>
      </p:sp>
      <p:pic>
        <p:nvPicPr>
          <p:cNvPr id="4" name="Picture 6" descr="ma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94" y="22785"/>
            <a:ext cx="568903" cy="1029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9344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	Этикет </a:t>
            </a: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на государственной службе выполняет различные функции. Выделяют информационную функцию, функцию стандартизации моделей индивидуального и группового поведения, функцию социального контроля и социального влияния, функцию создания психологического комфорта. Нормы 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этикета информируют </a:t>
            </a: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о том, как следует вести себя государственному служащему в той или иной конкретной служебной ситуации и какого поведения следует ожидать от коллег, от начальника или от подчинённых. Стандартизируя поведение каждого члена коллектива, этикет помогает им, не задумываясь, порой почти бессознательно, выбирать линию поведения в соответствии с реальной обстановкой и ожиданиями окружающих, не рискуя попасть в неловкое или затруднительное положение или вызвать осложнения в отношениях с другими. Следование принятым правилам поведения у каждой из сторон общения укрепляет уверенность в правильности своих действий, рождает самоуважение, создаёт чувство 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психологического</a:t>
            </a:r>
            <a:r>
              <a:rPr lang="ru-RU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ru-RU" dirty="0" smtClean="0">
                <a:solidFill>
                  <a:schemeClr val="bg1"/>
                </a:solidFill>
                <a:latin typeface="Arial Narrow" pitchFamily="34" charset="0"/>
              </a:rPr>
              <a:t>комфорта.</a:t>
            </a:r>
            <a:endParaRPr lang="ru-RU" dirty="0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Функции этикета на госслужбе</a:t>
            </a:r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pic>
        <p:nvPicPr>
          <p:cNvPr id="5" name="Picture 6" descr="ma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94" y="22785"/>
            <a:ext cx="568903" cy="1029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6228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Рекомендуемая литература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err="1" smtClean="0">
                <a:solidFill>
                  <a:schemeClr val="bg1"/>
                </a:solidFill>
              </a:rPr>
              <a:t>Асташкин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>
                <a:solidFill>
                  <a:schemeClr val="bg1"/>
                </a:solidFill>
              </a:rPr>
              <a:t>Р.С. </a:t>
            </a:r>
            <a:r>
              <a:rPr lang="en-US" dirty="0" err="1">
                <a:solidFill>
                  <a:schemeClr val="bg1"/>
                </a:solidFill>
              </a:rPr>
              <a:t>Этика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государственной</a:t>
            </a:r>
            <a:r>
              <a:rPr lang="en-US" dirty="0">
                <a:solidFill>
                  <a:schemeClr val="bg1"/>
                </a:solidFill>
              </a:rPr>
              <a:t> и </a:t>
            </a:r>
            <a:r>
              <a:rPr lang="en-US" dirty="0" err="1">
                <a:solidFill>
                  <a:schemeClr val="bg1"/>
                </a:solidFill>
              </a:rPr>
              <a:t>муниципальной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службы</a:t>
            </a:r>
            <a:r>
              <a:rPr lang="en-US" dirty="0">
                <a:solidFill>
                  <a:schemeClr val="bg1"/>
                </a:solidFill>
              </a:rPr>
              <a:t> : </a:t>
            </a:r>
            <a:r>
              <a:rPr lang="en-US" dirty="0" err="1">
                <a:solidFill>
                  <a:schemeClr val="bg1"/>
                </a:solidFill>
              </a:rPr>
              <a:t>методические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указания</a:t>
            </a:r>
            <a:r>
              <a:rPr lang="en-US" dirty="0">
                <a:solidFill>
                  <a:schemeClr val="bg1"/>
                </a:solidFill>
              </a:rPr>
              <a:t> : </a:t>
            </a:r>
            <a:r>
              <a:rPr lang="en-US" dirty="0" err="1">
                <a:solidFill>
                  <a:schemeClr val="bg1"/>
                </a:solidFill>
              </a:rPr>
              <a:t>Методическое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пособие</a:t>
            </a:r>
            <a:r>
              <a:rPr lang="en-US" dirty="0">
                <a:solidFill>
                  <a:schemeClr val="bg1"/>
                </a:solidFill>
              </a:rPr>
              <a:t> [</a:t>
            </a:r>
            <a:r>
              <a:rPr lang="en-US" dirty="0" err="1">
                <a:solidFill>
                  <a:schemeClr val="bg1"/>
                </a:solidFill>
              </a:rPr>
              <a:t>Электронный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ресурс</a:t>
            </a:r>
            <a:r>
              <a:rPr lang="en-US" dirty="0">
                <a:solidFill>
                  <a:schemeClr val="bg1"/>
                </a:solidFill>
              </a:rPr>
              <a:t>] : </a:t>
            </a:r>
            <a:r>
              <a:rPr lang="en-US" dirty="0" err="1">
                <a:solidFill>
                  <a:schemeClr val="bg1"/>
                </a:solidFill>
              </a:rPr>
              <a:t>Самара</a:t>
            </a:r>
            <a:r>
              <a:rPr lang="en-US" dirty="0">
                <a:solidFill>
                  <a:schemeClr val="bg1"/>
                </a:solidFill>
              </a:rPr>
              <a:t>: РИЦ СГСХА , 2017 - 30 - </a:t>
            </a:r>
            <a:r>
              <a:rPr lang="en-US" dirty="0" err="1">
                <a:solidFill>
                  <a:schemeClr val="bg1"/>
                </a:solidFill>
              </a:rPr>
              <a:t>Режим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доступа</a:t>
            </a:r>
            <a:r>
              <a:rPr lang="en-US" dirty="0">
                <a:solidFill>
                  <a:schemeClr val="bg1"/>
                </a:solidFill>
              </a:rPr>
              <a:t>: </a:t>
            </a:r>
            <a:r>
              <a:rPr lang="en-US" dirty="0">
                <a:solidFill>
                  <a:schemeClr val="bg1"/>
                </a:solidFill>
                <a:hlinkClick r:id="rId2"/>
              </a:rPr>
              <a:t>https://</a:t>
            </a:r>
            <a:r>
              <a:rPr lang="en-US" dirty="0" smtClean="0">
                <a:solidFill>
                  <a:schemeClr val="bg1"/>
                </a:solidFill>
                <a:hlinkClick r:id="rId2"/>
              </a:rPr>
              <a:t>lib.rucont.ru/efd/639927</a:t>
            </a:r>
            <a:endParaRPr lang="ru-RU" dirty="0" smtClean="0">
              <a:solidFill>
                <a:schemeClr val="bg1"/>
              </a:solidFill>
            </a:endParaRPr>
          </a:p>
          <a:p>
            <a:r>
              <a:rPr lang="en-US" dirty="0" err="1" smtClean="0">
                <a:solidFill>
                  <a:schemeClr val="bg1"/>
                </a:solidFill>
              </a:rPr>
              <a:t>Кузнецов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Андрей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Михайлович</a:t>
            </a:r>
            <a:r>
              <a:rPr lang="en-US" dirty="0">
                <a:solidFill>
                  <a:schemeClr val="bg1"/>
                </a:solidFill>
              </a:rPr>
              <a:t>. </a:t>
            </a:r>
            <a:r>
              <a:rPr lang="en-US" dirty="0" err="1">
                <a:solidFill>
                  <a:schemeClr val="bg1"/>
                </a:solidFill>
              </a:rPr>
              <a:t>Этика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государственной</a:t>
            </a:r>
            <a:r>
              <a:rPr lang="en-US" dirty="0">
                <a:solidFill>
                  <a:schemeClr val="bg1"/>
                </a:solidFill>
              </a:rPr>
              <a:t> и </a:t>
            </a:r>
            <a:r>
              <a:rPr lang="en-US" dirty="0" err="1">
                <a:solidFill>
                  <a:schemeClr val="bg1"/>
                </a:solidFill>
              </a:rPr>
              <a:t>муниципальной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службы</a:t>
            </a:r>
            <a:r>
              <a:rPr lang="en-US" dirty="0">
                <a:solidFill>
                  <a:schemeClr val="bg1"/>
                </a:solidFill>
              </a:rPr>
              <a:t> : </a:t>
            </a:r>
            <a:r>
              <a:rPr lang="en-US" dirty="0" err="1">
                <a:solidFill>
                  <a:schemeClr val="bg1"/>
                </a:solidFill>
              </a:rPr>
              <a:t>учебник</a:t>
            </a:r>
            <a:r>
              <a:rPr lang="en-US" dirty="0">
                <a:solidFill>
                  <a:schemeClr val="bg1"/>
                </a:solidFill>
              </a:rPr>
              <a:t> и </a:t>
            </a:r>
            <a:r>
              <a:rPr lang="en-US" dirty="0" err="1">
                <a:solidFill>
                  <a:schemeClr val="bg1"/>
                </a:solidFill>
              </a:rPr>
              <a:t>практикум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для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прикладного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бакалавриата</a:t>
            </a:r>
            <a:r>
              <a:rPr lang="en-US" dirty="0">
                <a:solidFill>
                  <a:schemeClr val="bg1"/>
                </a:solidFill>
              </a:rPr>
              <a:t> : </a:t>
            </a:r>
            <a:r>
              <a:rPr lang="en-US" dirty="0" err="1">
                <a:solidFill>
                  <a:schemeClr val="bg1"/>
                </a:solidFill>
              </a:rPr>
              <a:t>учебник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для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студентов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вузов</a:t>
            </a:r>
            <a:r>
              <a:rPr lang="en-US" dirty="0">
                <a:solidFill>
                  <a:schemeClr val="bg1"/>
                </a:solidFill>
              </a:rPr>
              <a:t>, </a:t>
            </a:r>
            <a:r>
              <a:rPr lang="en-US" dirty="0" err="1">
                <a:solidFill>
                  <a:schemeClr val="bg1"/>
                </a:solidFill>
              </a:rPr>
              <a:t>обуч</a:t>
            </a:r>
            <a:r>
              <a:rPr lang="en-US" dirty="0">
                <a:solidFill>
                  <a:schemeClr val="bg1"/>
                </a:solidFill>
              </a:rPr>
              <a:t>. </a:t>
            </a:r>
            <a:r>
              <a:rPr lang="en-US" dirty="0" err="1">
                <a:solidFill>
                  <a:schemeClr val="bg1"/>
                </a:solidFill>
              </a:rPr>
              <a:t>по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экон</a:t>
            </a:r>
            <a:r>
              <a:rPr lang="en-US" dirty="0">
                <a:solidFill>
                  <a:schemeClr val="bg1"/>
                </a:solidFill>
              </a:rPr>
              <a:t>. </a:t>
            </a:r>
            <a:r>
              <a:rPr lang="en-US" dirty="0" err="1">
                <a:solidFill>
                  <a:schemeClr val="bg1"/>
                </a:solidFill>
              </a:rPr>
              <a:t>направл</a:t>
            </a:r>
            <a:r>
              <a:rPr lang="en-US" dirty="0">
                <a:solidFill>
                  <a:schemeClr val="bg1"/>
                </a:solidFill>
              </a:rPr>
              <a:t>. и </a:t>
            </a:r>
            <a:r>
              <a:rPr lang="en-US" dirty="0" err="1">
                <a:solidFill>
                  <a:schemeClr val="bg1"/>
                </a:solidFill>
              </a:rPr>
              <a:t>специальностям</a:t>
            </a:r>
            <a:r>
              <a:rPr lang="en-US" dirty="0">
                <a:solidFill>
                  <a:schemeClr val="bg1"/>
                </a:solidFill>
              </a:rPr>
              <a:t> / А. М. </a:t>
            </a:r>
            <a:r>
              <a:rPr lang="en-US" dirty="0" err="1">
                <a:solidFill>
                  <a:schemeClr val="bg1"/>
                </a:solidFill>
              </a:rPr>
              <a:t>Кузнецов</a:t>
            </a:r>
            <a:r>
              <a:rPr lang="en-US" dirty="0">
                <a:solidFill>
                  <a:schemeClr val="bg1"/>
                </a:solidFill>
              </a:rPr>
              <a:t> ; </a:t>
            </a:r>
            <a:r>
              <a:rPr lang="en-US" dirty="0" err="1">
                <a:solidFill>
                  <a:schemeClr val="bg1"/>
                </a:solidFill>
              </a:rPr>
              <a:t>Фин</a:t>
            </a:r>
            <a:r>
              <a:rPr lang="en-US" dirty="0">
                <a:solidFill>
                  <a:schemeClr val="bg1"/>
                </a:solidFill>
              </a:rPr>
              <a:t>. </a:t>
            </a:r>
            <a:r>
              <a:rPr lang="en-US" dirty="0" err="1">
                <a:solidFill>
                  <a:schemeClr val="bg1"/>
                </a:solidFill>
              </a:rPr>
              <a:t>ун</a:t>
            </a:r>
            <a:r>
              <a:rPr lang="en-US" dirty="0">
                <a:solidFill>
                  <a:schemeClr val="bg1"/>
                </a:solidFill>
              </a:rPr>
              <a:t>-т </a:t>
            </a:r>
            <a:r>
              <a:rPr lang="en-US" dirty="0" err="1">
                <a:solidFill>
                  <a:schemeClr val="bg1"/>
                </a:solidFill>
              </a:rPr>
              <a:t>при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Правительстве</a:t>
            </a:r>
            <a:r>
              <a:rPr lang="en-US" dirty="0">
                <a:solidFill>
                  <a:schemeClr val="bg1"/>
                </a:solidFill>
              </a:rPr>
              <a:t> РФ - М. : </a:t>
            </a:r>
            <a:r>
              <a:rPr lang="en-US" dirty="0" err="1">
                <a:solidFill>
                  <a:schemeClr val="bg1"/>
                </a:solidFill>
              </a:rPr>
              <a:t>Юрайт</a:t>
            </a:r>
            <a:r>
              <a:rPr lang="en-US" dirty="0">
                <a:solidFill>
                  <a:schemeClr val="bg1"/>
                </a:solidFill>
              </a:rPr>
              <a:t> , 2016 - 253 </a:t>
            </a:r>
            <a:r>
              <a:rPr lang="en-US" dirty="0" smtClean="0">
                <a:solidFill>
                  <a:schemeClr val="bg1"/>
                </a:solidFill>
              </a:rPr>
              <a:t>с</a:t>
            </a:r>
            <a:r>
              <a:rPr lang="ru-RU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US" dirty="0" err="1" smtClean="0">
                <a:solidFill>
                  <a:schemeClr val="bg1"/>
                </a:solidFill>
              </a:rPr>
              <a:t>Султанова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>
                <a:solidFill>
                  <a:schemeClr val="bg1"/>
                </a:solidFill>
              </a:rPr>
              <a:t>Екатерина </a:t>
            </a:r>
            <a:r>
              <a:rPr lang="en-US" dirty="0" err="1">
                <a:solidFill>
                  <a:schemeClr val="bg1"/>
                </a:solidFill>
              </a:rPr>
              <a:t>Владимировна</a:t>
            </a:r>
            <a:r>
              <a:rPr lang="en-US" dirty="0">
                <a:solidFill>
                  <a:schemeClr val="bg1"/>
                </a:solidFill>
              </a:rPr>
              <a:t>. </a:t>
            </a:r>
            <a:r>
              <a:rPr lang="en-US" dirty="0" err="1">
                <a:solidFill>
                  <a:schemeClr val="bg1"/>
                </a:solidFill>
              </a:rPr>
              <a:t>Этика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государственного</a:t>
            </a:r>
            <a:r>
              <a:rPr lang="en-US" dirty="0">
                <a:solidFill>
                  <a:schemeClr val="bg1"/>
                </a:solidFill>
              </a:rPr>
              <a:t> и </a:t>
            </a:r>
            <a:r>
              <a:rPr lang="en-US" dirty="0" err="1">
                <a:solidFill>
                  <a:schemeClr val="bg1"/>
                </a:solidFill>
              </a:rPr>
              <a:t>муниципального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управления</a:t>
            </a:r>
            <a:r>
              <a:rPr lang="en-US" dirty="0">
                <a:solidFill>
                  <a:schemeClr val="bg1"/>
                </a:solidFill>
              </a:rPr>
              <a:t> : </a:t>
            </a:r>
            <a:r>
              <a:rPr lang="en-US" dirty="0" err="1">
                <a:solidFill>
                  <a:schemeClr val="bg1"/>
                </a:solidFill>
              </a:rPr>
              <a:t>учебное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пособие</a:t>
            </a:r>
            <a:r>
              <a:rPr lang="en-US" dirty="0">
                <a:solidFill>
                  <a:schemeClr val="bg1"/>
                </a:solidFill>
              </a:rPr>
              <a:t> [</a:t>
            </a:r>
            <a:r>
              <a:rPr lang="en-US" dirty="0" err="1">
                <a:solidFill>
                  <a:schemeClr val="bg1"/>
                </a:solidFill>
              </a:rPr>
              <a:t>для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бакалавров</a:t>
            </a:r>
            <a:r>
              <a:rPr lang="en-US" dirty="0">
                <a:solidFill>
                  <a:schemeClr val="bg1"/>
                </a:solidFill>
              </a:rPr>
              <a:t>] / Е. В. </a:t>
            </a:r>
            <a:r>
              <a:rPr lang="en-US" dirty="0" err="1">
                <a:solidFill>
                  <a:schemeClr val="bg1"/>
                </a:solidFill>
              </a:rPr>
              <a:t>Султанова</a:t>
            </a:r>
            <a:r>
              <a:rPr lang="en-US" dirty="0">
                <a:solidFill>
                  <a:schemeClr val="bg1"/>
                </a:solidFill>
              </a:rPr>
              <a:t>, Я. А. </a:t>
            </a:r>
            <a:r>
              <a:rPr lang="en-US" dirty="0" err="1">
                <a:solidFill>
                  <a:schemeClr val="bg1"/>
                </a:solidFill>
              </a:rPr>
              <a:t>Волынчук</a:t>
            </a:r>
            <a:r>
              <a:rPr lang="en-US" dirty="0">
                <a:solidFill>
                  <a:schemeClr val="bg1"/>
                </a:solidFill>
              </a:rPr>
              <a:t>; </a:t>
            </a:r>
            <a:r>
              <a:rPr lang="en-US" dirty="0" err="1">
                <a:solidFill>
                  <a:schemeClr val="bg1"/>
                </a:solidFill>
              </a:rPr>
              <a:t>Владивосток</a:t>
            </a:r>
            <a:r>
              <a:rPr lang="en-US" dirty="0">
                <a:solidFill>
                  <a:schemeClr val="bg1"/>
                </a:solidFill>
              </a:rPr>
              <a:t>. </a:t>
            </a:r>
            <a:r>
              <a:rPr lang="en-US" dirty="0" err="1">
                <a:solidFill>
                  <a:schemeClr val="bg1"/>
                </a:solidFill>
              </a:rPr>
              <a:t>гос</a:t>
            </a:r>
            <a:r>
              <a:rPr lang="en-US" dirty="0">
                <a:solidFill>
                  <a:schemeClr val="bg1"/>
                </a:solidFill>
              </a:rPr>
              <a:t>. </a:t>
            </a:r>
            <a:r>
              <a:rPr lang="en-US" dirty="0" err="1">
                <a:solidFill>
                  <a:schemeClr val="bg1"/>
                </a:solidFill>
              </a:rPr>
              <a:t>ун</a:t>
            </a:r>
            <a:r>
              <a:rPr lang="en-US" dirty="0">
                <a:solidFill>
                  <a:schemeClr val="bg1"/>
                </a:solidFill>
              </a:rPr>
              <a:t>-т </a:t>
            </a:r>
            <a:r>
              <a:rPr lang="en-US" dirty="0" err="1">
                <a:solidFill>
                  <a:schemeClr val="bg1"/>
                </a:solidFill>
              </a:rPr>
              <a:t>экономики</a:t>
            </a:r>
            <a:r>
              <a:rPr lang="en-US" dirty="0">
                <a:solidFill>
                  <a:schemeClr val="bg1"/>
                </a:solidFill>
              </a:rPr>
              <a:t> и </a:t>
            </a:r>
            <a:r>
              <a:rPr lang="en-US" dirty="0" err="1">
                <a:solidFill>
                  <a:schemeClr val="bg1"/>
                </a:solidFill>
              </a:rPr>
              <a:t>сервиса</a:t>
            </a:r>
            <a:r>
              <a:rPr lang="en-US" dirty="0">
                <a:solidFill>
                  <a:schemeClr val="bg1"/>
                </a:solidFill>
              </a:rPr>
              <a:t> - </a:t>
            </a:r>
            <a:r>
              <a:rPr lang="en-US" dirty="0" err="1">
                <a:solidFill>
                  <a:schemeClr val="bg1"/>
                </a:solidFill>
              </a:rPr>
              <a:t>Владивосток</a:t>
            </a:r>
            <a:r>
              <a:rPr lang="en-US" dirty="0">
                <a:solidFill>
                  <a:schemeClr val="bg1"/>
                </a:solidFill>
              </a:rPr>
              <a:t> : </a:t>
            </a:r>
            <a:r>
              <a:rPr lang="en-US" dirty="0" err="1">
                <a:solidFill>
                  <a:schemeClr val="bg1"/>
                </a:solidFill>
              </a:rPr>
              <a:t>Изд-во</a:t>
            </a:r>
            <a:r>
              <a:rPr lang="en-US" dirty="0">
                <a:solidFill>
                  <a:schemeClr val="bg1"/>
                </a:solidFill>
              </a:rPr>
              <a:t> ВГУЭС , 2017 - 132 с.</a:t>
            </a:r>
            <a:endParaRPr lang="ru-RU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3633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7749dc8afe7a1396f7c6bdd9346deedc2b6ffb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190</Words>
  <Application>Microsoft Office PowerPoint</Application>
  <PresentationFormat>Экран (4:3)</PresentationFormat>
  <Paragraphs>35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Arial Narrow</vt:lpstr>
      <vt:lpstr>Calibri</vt:lpstr>
      <vt:lpstr>Тема Office</vt:lpstr>
      <vt:lpstr>Содержание, иерархия и специфика основных этических категорий в системе государственной гражданской (муниципальной) службы</vt:lpstr>
      <vt:lpstr>Презентация PowerPoint</vt:lpstr>
      <vt:lpstr>Служебная этика</vt:lpstr>
      <vt:lpstr>Служебная этика</vt:lpstr>
      <vt:lpstr>Основные принципы этикета государственного служащего</vt:lpstr>
      <vt:lpstr>Основные принципы этикета государственного служащего</vt:lpstr>
      <vt:lpstr>Основные принципы этикета государственного служащего</vt:lpstr>
      <vt:lpstr>Основные принципы этикета государственного служащего</vt:lpstr>
      <vt:lpstr>Функции этикета на госслужбе</vt:lpstr>
      <vt:lpstr>Функции этикета на госслужбе</vt:lpstr>
      <vt:lpstr>Рекомендуемая литература</vt:lpstr>
    </vt:vector>
  </TitlesOfParts>
  <Company>*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Служебная этика и служебный этикет на государственной службе</dc:title>
  <dc:creator>Пользователь</dc:creator>
  <cp:lastModifiedBy>Баталова Екатерина</cp:lastModifiedBy>
  <cp:revision>10</cp:revision>
  <dcterms:created xsi:type="dcterms:W3CDTF">2017-09-26T10:41:38Z</dcterms:created>
  <dcterms:modified xsi:type="dcterms:W3CDTF">2018-06-27T04:18:23Z</dcterms:modified>
</cp:coreProperties>
</file>