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handoutMasterIdLst>
    <p:handoutMasterId r:id="rId41"/>
  </p:handoutMasterIdLst>
  <p:sldIdLst>
    <p:sldId id="265" r:id="rId2"/>
    <p:sldId id="27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310" r:id="rId32"/>
    <p:sldId id="311" r:id="rId33"/>
    <p:sldId id="312" r:id="rId34"/>
    <p:sldId id="313" r:id="rId35"/>
    <p:sldId id="314" r:id="rId36"/>
    <p:sldId id="315" r:id="rId37"/>
    <p:sldId id="316" r:id="rId38"/>
    <p:sldId id="281" r:id="rId39"/>
  </p:sldIdLst>
  <p:sldSz cx="9144000" cy="6858000" type="screen4x3"/>
  <p:notesSz cx="6858000" cy="9144000"/>
  <p:custDataLst>
    <p:tags r:id="rId42"/>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6296D7"/>
    <a:srgbClr val="5990D6"/>
    <a:srgbClr val="333366"/>
    <a:srgbClr val="EFF4F9"/>
    <a:srgbClr val="C6D9F1"/>
    <a:srgbClr val="4F81BD"/>
    <a:srgbClr val="00CC00"/>
    <a:srgbClr val="007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14" autoAdjust="0"/>
    <p:restoredTop sz="94660" autoAdjust="0"/>
  </p:normalViewPr>
  <p:slideViewPr>
    <p:cSldViewPr snapToGrid="0">
      <p:cViewPr varScale="1">
        <p:scale>
          <a:sx n="111" d="100"/>
          <a:sy n="111" d="100"/>
        </p:scale>
        <p:origin x="-161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83" d="100"/>
          <a:sy n="83" d="100"/>
        </p:scale>
        <p:origin x="-2040" y="-90"/>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951C89-3FA7-4EB1-B296-B8FC98A93F0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35477C84-5BF0-4C3C-9279-010A1BC046B7}">
      <dgm:prSet phldrT="[Текст]"/>
      <dgm:spPr/>
      <dgm:t>
        <a:bodyPr/>
        <a:lstStyle/>
        <a:p>
          <a:r>
            <a:rPr lang="ru-RU" dirty="0" smtClean="0"/>
            <a:t>Способы установки режима стабилизации</a:t>
          </a:r>
          <a:endParaRPr lang="ru-RU" dirty="0"/>
        </a:p>
      </dgm:t>
    </dgm:pt>
    <dgm:pt modelId="{4FE28B68-13A9-4343-BAF5-38FE3428B0DD}" type="parTrans" cxnId="{917173B4-1D52-461E-A958-FFF63F3FD0D1}">
      <dgm:prSet/>
      <dgm:spPr/>
      <dgm:t>
        <a:bodyPr/>
        <a:lstStyle/>
        <a:p>
          <a:endParaRPr lang="ru-RU"/>
        </a:p>
      </dgm:t>
    </dgm:pt>
    <dgm:pt modelId="{BCAB309B-A32F-46B3-B4CF-DF8ACC8DBF2B}" type="sibTrans" cxnId="{917173B4-1D52-461E-A958-FFF63F3FD0D1}">
      <dgm:prSet/>
      <dgm:spPr/>
      <dgm:t>
        <a:bodyPr/>
        <a:lstStyle/>
        <a:p>
          <a:endParaRPr lang="ru-RU"/>
        </a:p>
      </dgm:t>
    </dgm:pt>
    <dgm:pt modelId="{3E02F6B6-7923-4B4B-A1F3-30EF1D983421}">
      <dgm:prSet phldrT="[Текст]"/>
      <dgm:spPr/>
      <dgm:t>
        <a:bodyPr/>
        <a:lstStyle/>
        <a:p>
          <a:r>
            <a:rPr lang="ru-RU" dirty="0" smtClean="0"/>
            <a:t>Параметрический </a:t>
          </a:r>
          <a:endParaRPr lang="ru-RU" dirty="0"/>
        </a:p>
      </dgm:t>
    </dgm:pt>
    <dgm:pt modelId="{B9A9ECFB-FBA1-4E9B-98D2-F541FF6B4096}" type="parTrans" cxnId="{900DA5E3-3C4E-41FB-8B87-226B50EDAD7C}">
      <dgm:prSet/>
      <dgm:spPr/>
      <dgm:t>
        <a:bodyPr/>
        <a:lstStyle/>
        <a:p>
          <a:endParaRPr lang="ru-RU"/>
        </a:p>
      </dgm:t>
    </dgm:pt>
    <dgm:pt modelId="{B2FCB00C-0545-4BF2-97E2-25516F30DD67}" type="sibTrans" cxnId="{900DA5E3-3C4E-41FB-8B87-226B50EDAD7C}">
      <dgm:prSet/>
      <dgm:spPr/>
      <dgm:t>
        <a:bodyPr/>
        <a:lstStyle/>
        <a:p>
          <a:endParaRPr lang="ru-RU"/>
        </a:p>
      </dgm:t>
    </dgm:pt>
    <dgm:pt modelId="{4A57804A-5D3B-4EAC-9F5A-041D56120C08}">
      <dgm:prSet phldrT="[Текст]"/>
      <dgm:spPr/>
      <dgm:t>
        <a:bodyPr/>
        <a:lstStyle/>
        <a:p>
          <a:r>
            <a:rPr lang="ru-RU" dirty="0" smtClean="0"/>
            <a:t>Компенсационный</a:t>
          </a:r>
          <a:endParaRPr lang="ru-RU" dirty="0"/>
        </a:p>
      </dgm:t>
    </dgm:pt>
    <dgm:pt modelId="{1BEA1797-FF96-407E-8A9E-DCFED7E4083E}" type="parTrans" cxnId="{976D11DD-B3C5-46B6-99EA-D993B835FCF8}">
      <dgm:prSet/>
      <dgm:spPr/>
      <dgm:t>
        <a:bodyPr/>
        <a:lstStyle/>
        <a:p>
          <a:endParaRPr lang="ru-RU"/>
        </a:p>
      </dgm:t>
    </dgm:pt>
    <dgm:pt modelId="{422F4B5D-3567-42F3-9B79-0937E9231724}" type="sibTrans" cxnId="{976D11DD-B3C5-46B6-99EA-D993B835FCF8}">
      <dgm:prSet/>
      <dgm:spPr/>
      <dgm:t>
        <a:bodyPr/>
        <a:lstStyle/>
        <a:p>
          <a:endParaRPr lang="ru-RU"/>
        </a:p>
      </dgm:t>
    </dgm:pt>
    <dgm:pt modelId="{940F5545-1676-4402-96EB-34C08CAAD584}" type="pres">
      <dgm:prSet presAssocID="{18951C89-3FA7-4EB1-B296-B8FC98A93F0A}" presName="hierChild1" presStyleCnt="0">
        <dgm:presLayoutVars>
          <dgm:orgChart val="1"/>
          <dgm:chPref val="1"/>
          <dgm:dir/>
          <dgm:animOne val="branch"/>
          <dgm:animLvl val="lvl"/>
          <dgm:resizeHandles/>
        </dgm:presLayoutVars>
      </dgm:prSet>
      <dgm:spPr/>
      <dgm:t>
        <a:bodyPr/>
        <a:lstStyle/>
        <a:p>
          <a:endParaRPr lang="ru-RU"/>
        </a:p>
      </dgm:t>
    </dgm:pt>
    <dgm:pt modelId="{6003DF16-1C47-4C0D-858C-D4785FAA1114}" type="pres">
      <dgm:prSet presAssocID="{35477C84-5BF0-4C3C-9279-010A1BC046B7}" presName="hierRoot1" presStyleCnt="0">
        <dgm:presLayoutVars>
          <dgm:hierBranch val="init"/>
        </dgm:presLayoutVars>
      </dgm:prSet>
      <dgm:spPr/>
    </dgm:pt>
    <dgm:pt modelId="{B08986C6-F382-45D6-BD71-DD7B18B595BC}" type="pres">
      <dgm:prSet presAssocID="{35477C84-5BF0-4C3C-9279-010A1BC046B7}" presName="rootComposite1" presStyleCnt="0"/>
      <dgm:spPr/>
    </dgm:pt>
    <dgm:pt modelId="{D866F849-1FA0-47F2-92CC-B66F9B2C5D00}" type="pres">
      <dgm:prSet presAssocID="{35477C84-5BF0-4C3C-9279-010A1BC046B7}" presName="rootText1" presStyleLbl="node0" presStyleIdx="0" presStyleCnt="1" custLinFactNeighborY="23612">
        <dgm:presLayoutVars>
          <dgm:chPref val="3"/>
        </dgm:presLayoutVars>
      </dgm:prSet>
      <dgm:spPr/>
      <dgm:t>
        <a:bodyPr/>
        <a:lstStyle/>
        <a:p>
          <a:endParaRPr lang="ru-RU"/>
        </a:p>
      </dgm:t>
    </dgm:pt>
    <dgm:pt modelId="{6BFAA037-583E-485B-8AAD-9D6240C6BCAB}" type="pres">
      <dgm:prSet presAssocID="{35477C84-5BF0-4C3C-9279-010A1BC046B7}" presName="rootConnector1" presStyleLbl="node1" presStyleIdx="0" presStyleCnt="0"/>
      <dgm:spPr/>
      <dgm:t>
        <a:bodyPr/>
        <a:lstStyle/>
        <a:p>
          <a:endParaRPr lang="ru-RU"/>
        </a:p>
      </dgm:t>
    </dgm:pt>
    <dgm:pt modelId="{3221CC37-82B0-4010-A1DE-0560AE9D39CA}" type="pres">
      <dgm:prSet presAssocID="{35477C84-5BF0-4C3C-9279-010A1BC046B7}" presName="hierChild2" presStyleCnt="0"/>
      <dgm:spPr/>
    </dgm:pt>
    <dgm:pt modelId="{22F33C91-CD97-4BCB-826A-764DAB51A72D}" type="pres">
      <dgm:prSet presAssocID="{B9A9ECFB-FBA1-4E9B-98D2-F541FF6B4096}" presName="Name37" presStyleLbl="parChTrans1D2" presStyleIdx="0" presStyleCnt="2"/>
      <dgm:spPr/>
      <dgm:t>
        <a:bodyPr/>
        <a:lstStyle/>
        <a:p>
          <a:endParaRPr lang="ru-RU"/>
        </a:p>
      </dgm:t>
    </dgm:pt>
    <dgm:pt modelId="{3BE9761E-46F2-497B-A4CD-64AE36ED74A8}" type="pres">
      <dgm:prSet presAssocID="{3E02F6B6-7923-4B4B-A1F3-30EF1D983421}" presName="hierRoot2" presStyleCnt="0">
        <dgm:presLayoutVars>
          <dgm:hierBranch val="init"/>
        </dgm:presLayoutVars>
      </dgm:prSet>
      <dgm:spPr/>
    </dgm:pt>
    <dgm:pt modelId="{7B832F2C-E396-441C-983E-6275BFB5429F}" type="pres">
      <dgm:prSet presAssocID="{3E02F6B6-7923-4B4B-A1F3-30EF1D983421}" presName="rootComposite" presStyleCnt="0"/>
      <dgm:spPr/>
    </dgm:pt>
    <dgm:pt modelId="{69A54A66-6F20-4A97-A50B-26FCD04F768B}" type="pres">
      <dgm:prSet presAssocID="{3E02F6B6-7923-4B4B-A1F3-30EF1D983421}" presName="rootText" presStyleLbl="node2" presStyleIdx="0" presStyleCnt="2">
        <dgm:presLayoutVars>
          <dgm:chPref val="3"/>
        </dgm:presLayoutVars>
      </dgm:prSet>
      <dgm:spPr/>
      <dgm:t>
        <a:bodyPr/>
        <a:lstStyle/>
        <a:p>
          <a:endParaRPr lang="ru-RU"/>
        </a:p>
      </dgm:t>
    </dgm:pt>
    <dgm:pt modelId="{5827AE97-A44C-46FB-BA22-2E9C167AA900}" type="pres">
      <dgm:prSet presAssocID="{3E02F6B6-7923-4B4B-A1F3-30EF1D983421}" presName="rootConnector" presStyleLbl="node2" presStyleIdx="0" presStyleCnt="2"/>
      <dgm:spPr/>
      <dgm:t>
        <a:bodyPr/>
        <a:lstStyle/>
        <a:p>
          <a:endParaRPr lang="ru-RU"/>
        </a:p>
      </dgm:t>
    </dgm:pt>
    <dgm:pt modelId="{01E58D50-AF9C-4D5F-B228-58C47AE10C58}" type="pres">
      <dgm:prSet presAssocID="{3E02F6B6-7923-4B4B-A1F3-30EF1D983421}" presName="hierChild4" presStyleCnt="0"/>
      <dgm:spPr/>
    </dgm:pt>
    <dgm:pt modelId="{97A5E9FF-1960-431D-9876-17EFAFFCA881}" type="pres">
      <dgm:prSet presAssocID="{3E02F6B6-7923-4B4B-A1F3-30EF1D983421}" presName="hierChild5" presStyleCnt="0"/>
      <dgm:spPr/>
    </dgm:pt>
    <dgm:pt modelId="{7FE6D98A-6D9D-46F4-9A13-86FFFCF73A7D}" type="pres">
      <dgm:prSet presAssocID="{1BEA1797-FF96-407E-8A9E-DCFED7E4083E}" presName="Name37" presStyleLbl="parChTrans1D2" presStyleIdx="1" presStyleCnt="2"/>
      <dgm:spPr/>
      <dgm:t>
        <a:bodyPr/>
        <a:lstStyle/>
        <a:p>
          <a:endParaRPr lang="ru-RU"/>
        </a:p>
      </dgm:t>
    </dgm:pt>
    <dgm:pt modelId="{7220F997-3E19-425B-BE3E-C284A9D421BB}" type="pres">
      <dgm:prSet presAssocID="{4A57804A-5D3B-4EAC-9F5A-041D56120C08}" presName="hierRoot2" presStyleCnt="0">
        <dgm:presLayoutVars>
          <dgm:hierBranch val="init"/>
        </dgm:presLayoutVars>
      </dgm:prSet>
      <dgm:spPr/>
    </dgm:pt>
    <dgm:pt modelId="{E5CE5407-5C59-4240-A089-544841021AAA}" type="pres">
      <dgm:prSet presAssocID="{4A57804A-5D3B-4EAC-9F5A-041D56120C08}" presName="rootComposite" presStyleCnt="0"/>
      <dgm:spPr/>
    </dgm:pt>
    <dgm:pt modelId="{5BEAD7B0-EED5-4B9B-9E12-637BCCA7EF52}" type="pres">
      <dgm:prSet presAssocID="{4A57804A-5D3B-4EAC-9F5A-041D56120C08}" presName="rootText" presStyleLbl="node2" presStyleIdx="1" presStyleCnt="2">
        <dgm:presLayoutVars>
          <dgm:chPref val="3"/>
        </dgm:presLayoutVars>
      </dgm:prSet>
      <dgm:spPr/>
      <dgm:t>
        <a:bodyPr/>
        <a:lstStyle/>
        <a:p>
          <a:endParaRPr lang="ru-RU"/>
        </a:p>
      </dgm:t>
    </dgm:pt>
    <dgm:pt modelId="{71EB6CAC-C911-4875-8370-F14A7193C6A7}" type="pres">
      <dgm:prSet presAssocID="{4A57804A-5D3B-4EAC-9F5A-041D56120C08}" presName="rootConnector" presStyleLbl="node2" presStyleIdx="1" presStyleCnt="2"/>
      <dgm:spPr/>
      <dgm:t>
        <a:bodyPr/>
        <a:lstStyle/>
        <a:p>
          <a:endParaRPr lang="ru-RU"/>
        </a:p>
      </dgm:t>
    </dgm:pt>
    <dgm:pt modelId="{F2F5996E-7A6E-464D-95A2-08C26D35944A}" type="pres">
      <dgm:prSet presAssocID="{4A57804A-5D3B-4EAC-9F5A-041D56120C08}" presName="hierChild4" presStyleCnt="0"/>
      <dgm:spPr/>
    </dgm:pt>
    <dgm:pt modelId="{C8E20BB2-CC98-4953-ABD3-A998CBB5090C}" type="pres">
      <dgm:prSet presAssocID="{4A57804A-5D3B-4EAC-9F5A-041D56120C08}" presName="hierChild5" presStyleCnt="0"/>
      <dgm:spPr/>
    </dgm:pt>
    <dgm:pt modelId="{96AADF64-DDF0-44CA-A40E-318C3892107A}" type="pres">
      <dgm:prSet presAssocID="{35477C84-5BF0-4C3C-9279-010A1BC046B7}" presName="hierChild3" presStyleCnt="0"/>
      <dgm:spPr/>
    </dgm:pt>
  </dgm:ptLst>
  <dgm:cxnLst>
    <dgm:cxn modelId="{900DA5E3-3C4E-41FB-8B87-226B50EDAD7C}" srcId="{35477C84-5BF0-4C3C-9279-010A1BC046B7}" destId="{3E02F6B6-7923-4B4B-A1F3-30EF1D983421}" srcOrd="0" destOrd="0" parTransId="{B9A9ECFB-FBA1-4E9B-98D2-F541FF6B4096}" sibTransId="{B2FCB00C-0545-4BF2-97E2-25516F30DD67}"/>
    <dgm:cxn modelId="{AC524B7D-C59E-4AEE-9FC3-0E6F89520B61}" type="presOf" srcId="{3E02F6B6-7923-4B4B-A1F3-30EF1D983421}" destId="{69A54A66-6F20-4A97-A50B-26FCD04F768B}" srcOrd="0" destOrd="0" presId="urn:microsoft.com/office/officeart/2005/8/layout/orgChart1"/>
    <dgm:cxn modelId="{665DE706-033D-4DF2-9410-7D0727998C90}" type="presOf" srcId="{18951C89-3FA7-4EB1-B296-B8FC98A93F0A}" destId="{940F5545-1676-4402-96EB-34C08CAAD584}" srcOrd="0" destOrd="0" presId="urn:microsoft.com/office/officeart/2005/8/layout/orgChart1"/>
    <dgm:cxn modelId="{ACD8A5C9-4072-42A0-BE8B-48FFCA152892}" type="presOf" srcId="{3E02F6B6-7923-4B4B-A1F3-30EF1D983421}" destId="{5827AE97-A44C-46FB-BA22-2E9C167AA900}" srcOrd="1" destOrd="0" presId="urn:microsoft.com/office/officeart/2005/8/layout/orgChart1"/>
    <dgm:cxn modelId="{87E88D35-7E0C-4C9F-A7C1-06C561497EE3}" type="presOf" srcId="{4A57804A-5D3B-4EAC-9F5A-041D56120C08}" destId="{5BEAD7B0-EED5-4B9B-9E12-637BCCA7EF52}" srcOrd="0" destOrd="0" presId="urn:microsoft.com/office/officeart/2005/8/layout/orgChart1"/>
    <dgm:cxn modelId="{A9006DA6-8189-48C1-8B66-4232BAD4B6BE}" type="presOf" srcId="{35477C84-5BF0-4C3C-9279-010A1BC046B7}" destId="{6BFAA037-583E-485B-8AAD-9D6240C6BCAB}" srcOrd="1" destOrd="0" presId="urn:microsoft.com/office/officeart/2005/8/layout/orgChart1"/>
    <dgm:cxn modelId="{917173B4-1D52-461E-A958-FFF63F3FD0D1}" srcId="{18951C89-3FA7-4EB1-B296-B8FC98A93F0A}" destId="{35477C84-5BF0-4C3C-9279-010A1BC046B7}" srcOrd="0" destOrd="0" parTransId="{4FE28B68-13A9-4343-BAF5-38FE3428B0DD}" sibTransId="{BCAB309B-A32F-46B3-B4CF-DF8ACC8DBF2B}"/>
    <dgm:cxn modelId="{976D11DD-B3C5-46B6-99EA-D993B835FCF8}" srcId="{35477C84-5BF0-4C3C-9279-010A1BC046B7}" destId="{4A57804A-5D3B-4EAC-9F5A-041D56120C08}" srcOrd="1" destOrd="0" parTransId="{1BEA1797-FF96-407E-8A9E-DCFED7E4083E}" sibTransId="{422F4B5D-3567-42F3-9B79-0937E9231724}"/>
    <dgm:cxn modelId="{AA3D78D7-7F05-45F5-8EED-A62CE40C42B3}" type="presOf" srcId="{4A57804A-5D3B-4EAC-9F5A-041D56120C08}" destId="{71EB6CAC-C911-4875-8370-F14A7193C6A7}" srcOrd="1" destOrd="0" presId="urn:microsoft.com/office/officeart/2005/8/layout/orgChart1"/>
    <dgm:cxn modelId="{0825877D-FA14-49B5-9AED-2A533C47033D}" type="presOf" srcId="{1BEA1797-FF96-407E-8A9E-DCFED7E4083E}" destId="{7FE6D98A-6D9D-46F4-9A13-86FFFCF73A7D}" srcOrd="0" destOrd="0" presId="urn:microsoft.com/office/officeart/2005/8/layout/orgChart1"/>
    <dgm:cxn modelId="{E07E12BC-5D53-42A7-BA39-DACEE9F75E83}" type="presOf" srcId="{B9A9ECFB-FBA1-4E9B-98D2-F541FF6B4096}" destId="{22F33C91-CD97-4BCB-826A-764DAB51A72D}" srcOrd="0" destOrd="0" presId="urn:microsoft.com/office/officeart/2005/8/layout/orgChart1"/>
    <dgm:cxn modelId="{5576ACBF-F680-4418-8C32-F0921FADC85D}" type="presOf" srcId="{35477C84-5BF0-4C3C-9279-010A1BC046B7}" destId="{D866F849-1FA0-47F2-92CC-B66F9B2C5D00}" srcOrd="0" destOrd="0" presId="urn:microsoft.com/office/officeart/2005/8/layout/orgChart1"/>
    <dgm:cxn modelId="{D46716AA-35A9-4E39-82E3-9DDEA69B0BCE}" type="presParOf" srcId="{940F5545-1676-4402-96EB-34C08CAAD584}" destId="{6003DF16-1C47-4C0D-858C-D4785FAA1114}" srcOrd="0" destOrd="0" presId="urn:microsoft.com/office/officeart/2005/8/layout/orgChart1"/>
    <dgm:cxn modelId="{EEB12F2F-FFE8-492E-8780-7EE22695796E}" type="presParOf" srcId="{6003DF16-1C47-4C0D-858C-D4785FAA1114}" destId="{B08986C6-F382-45D6-BD71-DD7B18B595BC}" srcOrd="0" destOrd="0" presId="urn:microsoft.com/office/officeart/2005/8/layout/orgChart1"/>
    <dgm:cxn modelId="{AB7CD9DE-FB49-43F6-9DCB-526210FF7246}" type="presParOf" srcId="{B08986C6-F382-45D6-BD71-DD7B18B595BC}" destId="{D866F849-1FA0-47F2-92CC-B66F9B2C5D00}" srcOrd="0" destOrd="0" presId="urn:microsoft.com/office/officeart/2005/8/layout/orgChart1"/>
    <dgm:cxn modelId="{E37824D4-6E19-4863-80B4-6CDECC412F51}" type="presParOf" srcId="{B08986C6-F382-45D6-BD71-DD7B18B595BC}" destId="{6BFAA037-583E-485B-8AAD-9D6240C6BCAB}" srcOrd="1" destOrd="0" presId="urn:microsoft.com/office/officeart/2005/8/layout/orgChart1"/>
    <dgm:cxn modelId="{6115CB78-DA36-496D-ABA0-6E59423A96AC}" type="presParOf" srcId="{6003DF16-1C47-4C0D-858C-D4785FAA1114}" destId="{3221CC37-82B0-4010-A1DE-0560AE9D39CA}" srcOrd="1" destOrd="0" presId="urn:microsoft.com/office/officeart/2005/8/layout/orgChart1"/>
    <dgm:cxn modelId="{281E8F87-79F3-4C74-AE2E-84654CC2DB95}" type="presParOf" srcId="{3221CC37-82B0-4010-A1DE-0560AE9D39CA}" destId="{22F33C91-CD97-4BCB-826A-764DAB51A72D}" srcOrd="0" destOrd="0" presId="urn:microsoft.com/office/officeart/2005/8/layout/orgChart1"/>
    <dgm:cxn modelId="{6F1F8439-732D-4DB1-9732-405341BB172F}" type="presParOf" srcId="{3221CC37-82B0-4010-A1DE-0560AE9D39CA}" destId="{3BE9761E-46F2-497B-A4CD-64AE36ED74A8}" srcOrd="1" destOrd="0" presId="urn:microsoft.com/office/officeart/2005/8/layout/orgChart1"/>
    <dgm:cxn modelId="{F4550B91-A717-47E9-A8B3-18493A71EEAD}" type="presParOf" srcId="{3BE9761E-46F2-497B-A4CD-64AE36ED74A8}" destId="{7B832F2C-E396-441C-983E-6275BFB5429F}" srcOrd="0" destOrd="0" presId="urn:microsoft.com/office/officeart/2005/8/layout/orgChart1"/>
    <dgm:cxn modelId="{398ACE0F-4AF5-44DD-B94B-52076B8FF655}" type="presParOf" srcId="{7B832F2C-E396-441C-983E-6275BFB5429F}" destId="{69A54A66-6F20-4A97-A50B-26FCD04F768B}" srcOrd="0" destOrd="0" presId="urn:microsoft.com/office/officeart/2005/8/layout/orgChart1"/>
    <dgm:cxn modelId="{69A0A652-E83C-4250-BF25-3C2F0840BD77}" type="presParOf" srcId="{7B832F2C-E396-441C-983E-6275BFB5429F}" destId="{5827AE97-A44C-46FB-BA22-2E9C167AA900}" srcOrd="1" destOrd="0" presId="urn:microsoft.com/office/officeart/2005/8/layout/orgChart1"/>
    <dgm:cxn modelId="{3E3C3C6D-BC9B-4439-9405-BFBBF0AF6C89}" type="presParOf" srcId="{3BE9761E-46F2-497B-A4CD-64AE36ED74A8}" destId="{01E58D50-AF9C-4D5F-B228-58C47AE10C58}" srcOrd="1" destOrd="0" presId="urn:microsoft.com/office/officeart/2005/8/layout/orgChart1"/>
    <dgm:cxn modelId="{CDE2669E-FBA5-4C01-A762-555543DB1C24}" type="presParOf" srcId="{3BE9761E-46F2-497B-A4CD-64AE36ED74A8}" destId="{97A5E9FF-1960-431D-9876-17EFAFFCA881}" srcOrd="2" destOrd="0" presId="urn:microsoft.com/office/officeart/2005/8/layout/orgChart1"/>
    <dgm:cxn modelId="{28020340-EB5A-487E-95D8-5B263DA186FA}" type="presParOf" srcId="{3221CC37-82B0-4010-A1DE-0560AE9D39CA}" destId="{7FE6D98A-6D9D-46F4-9A13-86FFFCF73A7D}" srcOrd="2" destOrd="0" presId="urn:microsoft.com/office/officeart/2005/8/layout/orgChart1"/>
    <dgm:cxn modelId="{F95C2F70-2BF9-428A-A031-4927A963DA7C}" type="presParOf" srcId="{3221CC37-82B0-4010-A1DE-0560AE9D39CA}" destId="{7220F997-3E19-425B-BE3E-C284A9D421BB}" srcOrd="3" destOrd="0" presId="urn:microsoft.com/office/officeart/2005/8/layout/orgChart1"/>
    <dgm:cxn modelId="{1A15AB4C-1B00-47D9-97EA-3BBF742C481A}" type="presParOf" srcId="{7220F997-3E19-425B-BE3E-C284A9D421BB}" destId="{E5CE5407-5C59-4240-A089-544841021AAA}" srcOrd="0" destOrd="0" presId="urn:microsoft.com/office/officeart/2005/8/layout/orgChart1"/>
    <dgm:cxn modelId="{7D504556-9152-49E7-979F-C2C3BDA411FA}" type="presParOf" srcId="{E5CE5407-5C59-4240-A089-544841021AAA}" destId="{5BEAD7B0-EED5-4B9B-9E12-637BCCA7EF52}" srcOrd="0" destOrd="0" presId="urn:microsoft.com/office/officeart/2005/8/layout/orgChart1"/>
    <dgm:cxn modelId="{96168C2E-9C79-4A8D-B734-4E3627F3E4BE}" type="presParOf" srcId="{E5CE5407-5C59-4240-A089-544841021AAA}" destId="{71EB6CAC-C911-4875-8370-F14A7193C6A7}" srcOrd="1" destOrd="0" presId="urn:microsoft.com/office/officeart/2005/8/layout/orgChart1"/>
    <dgm:cxn modelId="{8283BADA-B6E4-4B99-BDFE-9F1615D411BC}" type="presParOf" srcId="{7220F997-3E19-425B-BE3E-C284A9D421BB}" destId="{F2F5996E-7A6E-464D-95A2-08C26D35944A}" srcOrd="1" destOrd="0" presId="urn:microsoft.com/office/officeart/2005/8/layout/orgChart1"/>
    <dgm:cxn modelId="{B9553A1E-3773-47E7-8E4A-4A06E4A7BEDC}" type="presParOf" srcId="{7220F997-3E19-425B-BE3E-C284A9D421BB}" destId="{C8E20BB2-CC98-4953-ABD3-A998CBB5090C}" srcOrd="2" destOrd="0" presId="urn:microsoft.com/office/officeart/2005/8/layout/orgChart1"/>
    <dgm:cxn modelId="{B4ACA47A-C76D-4014-AB59-C6902E21B33D}" type="presParOf" srcId="{6003DF16-1C47-4C0D-858C-D4785FAA1114}" destId="{96AADF64-DDF0-44CA-A40E-318C3892107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236AC1-2501-4EFE-B3D5-D8761DB517F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9376A9E9-337B-492C-8DCA-4428DF114633}">
      <dgm:prSet phldrT="[Текст]"/>
      <dgm:spPr/>
      <dgm:t>
        <a:bodyPr/>
        <a:lstStyle/>
        <a:p>
          <a:r>
            <a:rPr lang="ru-RU" dirty="0" smtClean="0"/>
            <a:t>Стабилизаторы</a:t>
          </a:r>
          <a:endParaRPr lang="ru-RU" dirty="0"/>
        </a:p>
      </dgm:t>
    </dgm:pt>
    <dgm:pt modelId="{E4191E3B-6D63-43DE-9C16-A0C0F2A1C6A0}" type="parTrans" cxnId="{2DEC9657-FBA6-4D6A-B94A-293FA17D33BC}">
      <dgm:prSet/>
      <dgm:spPr/>
      <dgm:t>
        <a:bodyPr/>
        <a:lstStyle/>
        <a:p>
          <a:endParaRPr lang="ru-RU"/>
        </a:p>
      </dgm:t>
    </dgm:pt>
    <dgm:pt modelId="{3DC39BA7-6B6D-47DA-81BA-90507AC5F44D}" type="sibTrans" cxnId="{2DEC9657-FBA6-4D6A-B94A-293FA17D33BC}">
      <dgm:prSet/>
      <dgm:spPr/>
      <dgm:t>
        <a:bodyPr/>
        <a:lstStyle/>
        <a:p>
          <a:endParaRPr lang="ru-RU"/>
        </a:p>
      </dgm:t>
    </dgm:pt>
    <dgm:pt modelId="{434636B4-94E3-4DF1-AE57-471B1FB69B79}">
      <dgm:prSet phldrT="[Текст]"/>
      <dgm:spPr/>
      <dgm:t>
        <a:bodyPr/>
        <a:lstStyle/>
        <a:p>
          <a:r>
            <a:rPr lang="ru-RU" dirty="0" smtClean="0"/>
            <a:t>По роду напряжения  (тока)</a:t>
          </a:r>
          <a:endParaRPr lang="ru-RU" dirty="0"/>
        </a:p>
      </dgm:t>
    </dgm:pt>
    <dgm:pt modelId="{D6FB79D9-9DC9-45DC-9139-F64B436CAB75}" type="parTrans" cxnId="{0D52B73F-C0AF-4A6E-99DF-438791302069}">
      <dgm:prSet/>
      <dgm:spPr/>
      <dgm:t>
        <a:bodyPr/>
        <a:lstStyle/>
        <a:p>
          <a:endParaRPr lang="ru-RU"/>
        </a:p>
      </dgm:t>
    </dgm:pt>
    <dgm:pt modelId="{294E5D22-37E2-4737-94BE-40ECCE978EF2}" type="sibTrans" cxnId="{0D52B73F-C0AF-4A6E-99DF-438791302069}">
      <dgm:prSet/>
      <dgm:spPr/>
      <dgm:t>
        <a:bodyPr/>
        <a:lstStyle/>
        <a:p>
          <a:endParaRPr lang="ru-RU" dirty="0"/>
        </a:p>
      </dgm:t>
    </dgm:pt>
    <dgm:pt modelId="{A808DE8D-5197-44F2-AB0A-F7A7E0379AD5}">
      <dgm:prSet phldrT="[Текст]"/>
      <dgm:spPr/>
      <dgm:t>
        <a:bodyPr/>
        <a:lstStyle/>
        <a:p>
          <a:r>
            <a:rPr lang="ru-RU" dirty="0" smtClean="0"/>
            <a:t>По способу стабилизации</a:t>
          </a:r>
          <a:endParaRPr lang="ru-RU" dirty="0"/>
        </a:p>
      </dgm:t>
    </dgm:pt>
    <dgm:pt modelId="{054627A6-24FC-4B27-828A-B19C31F05D77}" type="parTrans" cxnId="{A6FA8994-F5FC-4E39-9D5C-47DE8D80A86D}">
      <dgm:prSet/>
      <dgm:spPr/>
      <dgm:t>
        <a:bodyPr/>
        <a:lstStyle/>
        <a:p>
          <a:endParaRPr lang="ru-RU"/>
        </a:p>
      </dgm:t>
    </dgm:pt>
    <dgm:pt modelId="{6D69AD3F-9214-4320-95AD-7192515F8D4B}" type="sibTrans" cxnId="{A6FA8994-F5FC-4E39-9D5C-47DE8D80A86D}">
      <dgm:prSet/>
      <dgm:spPr/>
      <dgm:t>
        <a:bodyPr/>
        <a:lstStyle/>
        <a:p>
          <a:endParaRPr lang="ru-RU" dirty="0"/>
        </a:p>
      </dgm:t>
    </dgm:pt>
    <dgm:pt modelId="{9E21CBC6-EAD3-4755-9A6A-2759FB1730EA}">
      <dgm:prSet phldrT="[Текст]"/>
      <dgm:spPr/>
      <dgm:t>
        <a:bodyPr/>
        <a:lstStyle/>
        <a:p>
          <a:r>
            <a:rPr lang="ru-RU" dirty="0" smtClean="0"/>
            <a:t>По роду стабилизируемой величины</a:t>
          </a:r>
        </a:p>
      </dgm:t>
    </dgm:pt>
    <dgm:pt modelId="{FCBC6AC7-CC8E-4782-B447-802D1D84F5C1}" type="parTrans" cxnId="{4797174E-9251-44F1-90BF-ADF498DE85E6}">
      <dgm:prSet/>
      <dgm:spPr/>
      <dgm:t>
        <a:bodyPr/>
        <a:lstStyle/>
        <a:p>
          <a:endParaRPr lang="ru-RU"/>
        </a:p>
      </dgm:t>
    </dgm:pt>
    <dgm:pt modelId="{5F1BBE95-1D87-4814-8D41-B5B19FAEA9BB}" type="sibTrans" cxnId="{4797174E-9251-44F1-90BF-ADF498DE85E6}">
      <dgm:prSet/>
      <dgm:spPr/>
      <dgm:t>
        <a:bodyPr/>
        <a:lstStyle/>
        <a:p>
          <a:endParaRPr lang="ru-RU"/>
        </a:p>
      </dgm:t>
    </dgm:pt>
    <dgm:pt modelId="{8076C3F6-0247-4EC5-8473-C4FD96274C69}">
      <dgm:prSet/>
      <dgm:spPr/>
      <dgm:t>
        <a:bodyPr/>
        <a:lstStyle/>
        <a:p>
          <a:r>
            <a:rPr lang="ru-RU" dirty="0" smtClean="0"/>
            <a:t>параметрические; компенсационные</a:t>
          </a:r>
          <a:endParaRPr lang="ru-RU" dirty="0"/>
        </a:p>
      </dgm:t>
    </dgm:pt>
    <dgm:pt modelId="{D57055A5-F1B4-42D9-8B56-6FF05F564110}" type="parTrans" cxnId="{9EE81727-5052-490B-93EC-F96AB8AB1AA0}">
      <dgm:prSet/>
      <dgm:spPr/>
      <dgm:t>
        <a:bodyPr/>
        <a:lstStyle/>
        <a:p>
          <a:endParaRPr lang="ru-RU"/>
        </a:p>
      </dgm:t>
    </dgm:pt>
    <dgm:pt modelId="{23E76042-35AC-41BA-8FBE-0EB11B6A0181}" type="sibTrans" cxnId="{9EE81727-5052-490B-93EC-F96AB8AB1AA0}">
      <dgm:prSet/>
      <dgm:spPr/>
      <dgm:t>
        <a:bodyPr/>
        <a:lstStyle/>
        <a:p>
          <a:endParaRPr lang="ru-RU"/>
        </a:p>
      </dgm:t>
    </dgm:pt>
    <dgm:pt modelId="{C627B295-8BB3-4B46-A686-D63ECC488F81}">
      <dgm:prSet phldrT="[Текст]"/>
      <dgm:spPr/>
      <dgm:t>
        <a:bodyPr/>
        <a:lstStyle/>
        <a:p>
          <a:r>
            <a:rPr lang="ru-RU" dirty="0" smtClean="0"/>
            <a:t>постоянного; переменного</a:t>
          </a:r>
          <a:endParaRPr lang="ru-RU" dirty="0"/>
        </a:p>
      </dgm:t>
    </dgm:pt>
    <dgm:pt modelId="{F11B7773-ED7A-4F1F-9902-2F12B0FD3FDC}" type="parTrans" cxnId="{0B4B6004-6878-4342-993E-E19264B3B148}">
      <dgm:prSet/>
      <dgm:spPr/>
      <dgm:t>
        <a:bodyPr/>
        <a:lstStyle/>
        <a:p>
          <a:endParaRPr lang="ru-RU"/>
        </a:p>
      </dgm:t>
    </dgm:pt>
    <dgm:pt modelId="{F628A527-7629-486D-9A43-F460D657957B}" type="sibTrans" cxnId="{0B4B6004-6878-4342-993E-E19264B3B148}">
      <dgm:prSet/>
      <dgm:spPr/>
      <dgm:t>
        <a:bodyPr/>
        <a:lstStyle/>
        <a:p>
          <a:endParaRPr lang="ru-RU"/>
        </a:p>
      </dgm:t>
    </dgm:pt>
    <dgm:pt modelId="{D0AB6462-ADDA-4D06-A43D-16A4CAF07371}">
      <dgm:prSet phldrT="[Текст]"/>
      <dgm:spPr/>
      <dgm:t>
        <a:bodyPr/>
        <a:lstStyle/>
        <a:p>
          <a:r>
            <a:rPr lang="ru-RU" dirty="0" smtClean="0"/>
            <a:t>напряжения; тока</a:t>
          </a:r>
        </a:p>
      </dgm:t>
    </dgm:pt>
    <dgm:pt modelId="{6B0CA38C-3BF1-4B75-9E38-E201C6CBAA84}" type="parTrans" cxnId="{9E51051A-D228-40A5-8C31-F87B950B2DE3}">
      <dgm:prSet/>
      <dgm:spPr/>
      <dgm:t>
        <a:bodyPr/>
        <a:lstStyle/>
        <a:p>
          <a:endParaRPr lang="ru-RU"/>
        </a:p>
      </dgm:t>
    </dgm:pt>
    <dgm:pt modelId="{76710AAE-CB64-4B2B-AFDC-A783D38E0511}" type="sibTrans" cxnId="{9E51051A-D228-40A5-8C31-F87B950B2DE3}">
      <dgm:prSet/>
      <dgm:spPr/>
      <dgm:t>
        <a:bodyPr/>
        <a:lstStyle/>
        <a:p>
          <a:endParaRPr lang="ru-RU"/>
        </a:p>
      </dgm:t>
    </dgm:pt>
    <dgm:pt modelId="{E44D256F-0501-4061-9D95-B5678A802961}" type="pres">
      <dgm:prSet presAssocID="{33236AC1-2501-4EFE-B3D5-D8761DB517FB}" presName="hierChild1" presStyleCnt="0">
        <dgm:presLayoutVars>
          <dgm:orgChart val="1"/>
          <dgm:chPref val="1"/>
          <dgm:dir/>
          <dgm:animOne val="branch"/>
          <dgm:animLvl val="lvl"/>
          <dgm:resizeHandles/>
        </dgm:presLayoutVars>
      </dgm:prSet>
      <dgm:spPr/>
      <dgm:t>
        <a:bodyPr/>
        <a:lstStyle/>
        <a:p>
          <a:endParaRPr lang="ru-RU"/>
        </a:p>
      </dgm:t>
    </dgm:pt>
    <dgm:pt modelId="{77C64465-F281-4511-9545-5448F26F6110}" type="pres">
      <dgm:prSet presAssocID="{9376A9E9-337B-492C-8DCA-4428DF114633}" presName="hierRoot1" presStyleCnt="0">
        <dgm:presLayoutVars>
          <dgm:hierBranch val="init"/>
        </dgm:presLayoutVars>
      </dgm:prSet>
      <dgm:spPr/>
    </dgm:pt>
    <dgm:pt modelId="{A0632F01-5EE9-4CBA-A269-4AE8F44A7990}" type="pres">
      <dgm:prSet presAssocID="{9376A9E9-337B-492C-8DCA-4428DF114633}" presName="rootComposite1" presStyleCnt="0"/>
      <dgm:spPr/>
    </dgm:pt>
    <dgm:pt modelId="{F86D84F9-A7D9-40F1-8D7B-B78DC0F9AADC}" type="pres">
      <dgm:prSet presAssocID="{9376A9E9-337B-492C-8DCA-4428DF114633}" presName="rootText1" presStyleLbl="node0" presStyleIdx="0" presStyleCnt="1">
        <dgm:presLayoutVars>
          <dgm:chPref val="3"/>
        </dgm:presLayoutVars>
      </dgm:prSet>
      <dgm:spPr/>
      <dgm:t>
        <a:bodyPr/>
        <a:lstStyle/>
        <a:p>
          <a:endParaRPr lang="ru-RU"/>
        </a:p>
      </dgm:t>
    </dgm:pt>
    <dgm:pt modelId="{AE3FBF45-1C34-45C9-8D3F-C1E8ABB55956}" type="pres">
      <dgm:prSet presAssocID="{9376A9E9-337B-492C-8DCA-4428DF114633}" presName="rootConnector1" presStyleLbl="node1" presStyleIdx="0" presStyleCnt="0"/>
      <dgm:spPr/>
      <dgm:t>
        <a:bodyPr/>
        <a:lstStyle/>
        <a:p>
          <a:endParaRPr lang="ru-RU"/>
        </a:p>
      </dgm:t>
    </dgm:pt>
    <dgm:pt modelId="{E786E224-C8C5-48F3-92EF-F932593201FC}" type="pres">
      <dgm:prSet presAssocID="{9376A9E9-337B-492C-8DCA-4428DF114633}" presName="hierChild2" presStyleCnt="0"/>
      <dgm:spPr/>
    </dgm:pt>
    <dgm:pt modelId="{7444F49E-DED9-4D39-AD6C-C9CD636CFCC9}" type="pres">
      <dgm:prSet presAssocID="{054627A6-24FC-4B27-828A-B19C31F05D77}" presName="Name37" presStyleLbl="parChTrans1D2" presStyleIdx="0" presStyleCnt="3"/>
      <dgm:spPr/>
      <dgm:t>
        <a:bodyPr/>
        <a:lstStyle/>
        <a:p>
          <a:endParaRPr lang="ru-RU"/>
        </a:p>
      </dgm:t>
    </dgm:pt>
    <dgm:pt modelId="{2CE10DDF-C7D7-46F5-8295-535A321AC04E}" type="pres">
      <dgm:prSet presAssocID="{A808DE8D-5197-44F2-AB0A-F7A7E0379AD5}" presName="hierRoot2" presStyleCnt="0">
        <dgm:presLayoutVars>
          <dgm:hierBranch val="init"/>
        </dgm:presLayoutVars>
      </dgm:prSet>
      <dgm:spPr/>
    </dgm:pt>
    <dgm:pt modelId="{62B3B10F-433A-41CA-A407-43EB239C335E}" type="pres">
      <dgm:prSet presAssocID="{A808DE8D-5197-44F2-AB0A-F7A7E0379AD5}" presName="rootComposite" presStyleCnt="0"/>
      <dgm:spPr/>
    </dgm:pt>
    <dgm:pt modelId="{0606B64C-ADC1-4EAC-8B50-E698569F4ADF}" type="pres">
      <dgm:prSet presAssocID="{A808DE8D-5197-44F2-AB0A-F7A7E0379AD5}" presName="rootText" presStyleLbl="node2" presStyleIdx="0" presStyleCnt="3">
        <dgm:presLayoutVars>
          <dgm:chPref val="3"/>
        </dgm:presLayoutVars>
      </dgm:prSet>
      <dgm:spPr/>
      <dgm:t>
        <a:bodyPr/>
        <a:lstStyle/>
        <a:p>
          <a:endParaRPr lang="ru-RU"/>
        </a:p>
      </dgm:t>
    </dgm:pt>
    <dgm:pt modelId="{D25B8461-C7F1-4388-8DB0-5F5BD1CF4C94}" type="pres">
      <dgm:prSet presAssocID="{A808DE8D-5197-44F2-AB0A-F7A7E0379AD5}" presName="rootConnector" presStyleLbl="node2" presStyleIdx="0" presStyleCnt="3"/>
      <dgm:spPr/>
      <dgm:t>
        <a:bodyPr/>
        <a:lstStyle/>
        <a:p>
          <a:endParaRPr lang="ru-RU"/>
        </a:p>
      </dgm:t>
    </dgm:pt>
    <dgm:pt modelId="{77A07514-A75A-4F90-8495-737B4D5D2286}" type="pres">
      <dgm:prSet presAssocID="{A808DE8D-5197-44F2-AB0A-F7A7E0379AD5}" presName="hierChild4" presStyleCnt="0"/>
      <dgm:spPr/>
    </dgm:pt>
    <dgm:pt modelId="{83409C93-EE7F-4FA6-9665-FE27992105D7}" type="pres">
      <dgm:prSet presAssocID="{D57055A5-F1B4-42D9-8B56-6FF05F564110}" presName="Name37" presStyleLbl="parChTrans1D3" presStyleIdx="0" presStyleCnt="3"/>
      <dgm:spPr/>
      <dgm:t>
        <a:bodyPr/>
        <a:lstStyle/>
        <a:p>
          <a:endParaRPr lang="ru-RU"/>
        </a:p>
      </dgm:t>
    </dgm:pt>
    <dgm:pt modelId="{8351A521-1EA9-4A1D-B199-AE610E01BFCC}" type="pres">
      <dgm:prSet presAssocID="{8076C3F6-0247-4EC5-8473-C4FD96274C69}" presName="hierRoot2" presStyleCnt="0">
        <dgm:presLayoutVars>
          <dgm:hierBranch val="init"/>
        </dgm:presLayoutVars>
      </dgm:prSet>
      <dgm:spPr/>
    </dgm:pt>
    <dgm:pt modelId="{C4014BD7-8E6B-4093-BD7C-A72796C6C340}" type="pres">
      <dgm:prSet presAssocID="{8076C3F6-0247-4EC5-8473-C4FD96274C69}" presName="rootComposite" presStyleCnt="0"/>
      <dgm:spPr/>
    </dgm:pt>
    <dgm:pt modelId="{7A23AF17-D895-4B7B-A97A-2C7F2659B821}" type="pres">
      <dgm:prSet presAssocID="{8076C3F6-0247-4EC5-8473-C4FD96274C69}" presName="rootText" presStyleLbl="node3" presStyleIdx="0" presStyleCnt="3">
        <dgm:presLayoutVars>
          <dgm:chPref val="3"/>
        </dgm:presLayoutVars>
      </dgm:prSet>
      <dgm:spPr/>
      <dgm:t>
        <a:bodyPr/>
        <a:lstStyle/>
        <a:p>
          <a:endParaRPr lang="ru-RU"/>
        </a:p>
      </dgm:t>
    </dgm:pt>
    <dgm:pt modelId="{BE715800-D8D3-419E-A706-249C1C930FEA}" type="pres">
      <dgm:prSet presAssocID="{8076C3F6-0247-4EC5-8473-C4FD96274C69}" presName="rootConnector" presStyleLbl="node3" presStyleIdx="0" presStyleCnt="3"/>
      <dgm:spPr/>
      <dgm:t>
        <a:bodyPr/>
        <a:lstStyle/>
        <a:p>
          <a:endParaRPr lang="ru-RU"/>
        </a:p>
      </dgm:t>
    </dgm:pt>
    <dgm:pt modelId="{BC6E2D05-D0C6-40B7-8AC1-21F1D1F869E2}" type="pres">
      <dgm:prSet presAssocID="{8076C3F6-0247-4EC5-8473-C4FD96274C69}" presName="hierChild4" presStyleCnt="0"/>
      <dgm:spPr/>
    </dgm:pt>
    <dgm:pt modelId="{A608FAFD-A0E5-4B47-96D0-DFED55609B5B}" type="pres">
      <dgm:prSet presAssocID="{8076C3F6-0247-4EC5-8473-C4FD96274C69}" presName="hierChild5" presStyleCnt="0"/>
      <dgm:spPr/>
    </dgm:pt>
    <dgm:pt modelId="{B3FA7564-B269-4CC8-ABF3-B626BEF00CFE}" type="pres">
      <dgm:prSet presAssocID="{A808DE8D-5197-44F2-AB0A-F7A7E0379AD5}" presName="hierChild5" presStyleCnt="0"/>
      <dgm:spPr/>
    </dgm:pt>
    <dgm:pt modelId="{A5736EB2-9C98-420F-86B0-73A89BB23716}" type="pres">
      <dgm:prSet presAssocID="{D6FB79D9-9DC9-45DC-9139-F64B436CAB75}" presName="Name37" presStyleLbl="parChTrans1D2" presStyleIdx="1" presStyleCnt="3"/>
      <dgm:spPr/>
      <dgm:t>
        <a:bodyPr/>
        <a:lstStyle/>
        <a:p>
          <a:endParaRPr lang="ru-RU"/>
        </a:p>
      </dgm:t>
    </dgm:pt>
    <dgm:pt modelId="{570A4AEF-21CE-43EB-B966-8A993DA6EC07}" type="pres">
      <dgm:prSet presAssocID="{434636B4-94E3-4DF1-AE57-471B1FB69B79}" presName="hierRoot2" presStyleCnt="0">
        <dgm:presLayoutVars>
          <dgm:hierBranch val="init"/>
        </dgm:presLayoutVars>
      </dgm:prSet>
      <dgm:spPr/>
    </dgm:pt>
    <dgm:pt modelId="{242613B4-C4E4-4F8E-86FB-24308F3B18E6}" type="pres">
      <dgm:prSet presAssocID="{434636B4-94E3-4DF1-AE57-471B1FB69B79}" presName="rootComposite" presStyleCnt="0"/>
      <dgm:spPr/>
    </dgm:pt>
    <dgm:pt modelId="{7C7737D1-DEB4-4EE0-8507-4251CEB20292}" type="pres">
      <dgm:prSet presAssocID="{434636B4-94E3-4DF1-AE57-471B1FB69B79}" presName="rootText" presStyleLbl="node2" presStyleIdx="1" presStyleCnt="3">
        <dgm:presLayoutVars>
          <dgm:chPref val="3"/>
        </dgm:presLayoutVars>
      </dgm:prSet>
      <dgm:spPr/>
      <dgm:t>
        <a:bodyPr/>
        <a:lstStyle/>
        <a:p>
          <a:endParaRPr lang="ru-RU"/>
        </a:p>
      </dgm:t>
    </dgm:pt>
    <dgm:pt modelId="{41D9668B-595F-422A-A708-A557983AD3C5}" type="pres">
      <dgm:prSet presAssocID="{434636B4-94E3-4DF1-AE57-471B1FB69B79}" presName="rootConnector" presStyleLbl="node2" presStyleIdx="1" presStyleCnt="3"/>
      <dgm:spPr/>
      <dgm:t>
        <a:bodyPr/>
        <a:lstStyle/>
        <a:p>
          <a:endParaRPr lang="ru-RU"/>
        </a:p>
      </dgm:t>
    </dgm:pt>
    <dgm:pt modelId="{79FAE1DA-D4FE-4479-A42A-49B983A46E85}" type="pres">
      <dgm:prSet presAssocID="{434636B4-94E3-4DF1-AE57-471B1FB69B79}" presName="hierChild4" presStyleCnt="0"/>
      <dgm:spPr/>
    </dgm:pt>
    <dgm:pt modelId="{0CDD2631-441D-4409-8270-FCF80F2523D5}" type="pres">
      <dgm:prSet presAssocID="{F11B7773-ED7A-4F1F-9902-2F12B0FD3FDC}" presName="Name37" presStyleLbl="parChTrans1D3" presStyleIdx="1" presStyleCnt="3"/>
      <dgm:spPr/>
      <dgm:t>
        <a:bodyPr/>
        <a:lstStyle/>
        <a:p>
          <a:endParaRPr lang="ru-RU"/>
        </a:p>
      </dgm:t>
    </dgm:pt>
    <dgm:pt modelId="{84BC7A7F-5325-47AA-8C9B-D1FC7E9B3B17}" type="pres">
      <dgm:prSet presAssocID="{C627B295-8BB3-4B46-A686-D63ECC488F81}" presName="hierRoot2" presStyleCnt="0">
        <dgm:presLayoutVars>
          <dgm:hierBranch val="init"/>
        </dgm:presLayoutVars>
      </dgm:prSet>
      <dgm:spPr/>
    </dgm:pt>
    <dgm:pt modelId="{34300482-5270-47BB-873D-6E8BF49274BD}" type="pres">
      <dgm:prSet presAssocID="{C627B295-8BB3-4B46-A686-D63ECC488F81}" presName="rootComposite" presStyleCnt="0"/>
      <dgm:spPr/>
    </dgm:pt>
    <dgm:pt modelId="{C6231615-D122-4FAF-9600-03371D56A358}" type="pres">
      <dgm:prSet presAssocID="{C627B295-8BB3-4B46-A686-D63ECC488F81}" presName="rootText" presStyleLbl="node3" presStyleIdx="1" presStyleCnt="3">
        <dgm:presLayoutVars>
          <dgm:chPref val="3"/>
        </dgm:presLayoutVars>
      </dgm:prSet>
      <dgm:spPr/>
      <dgm:t>
        <a:bodyPr/>
        <a:lstStyle/>
        <a:p>
          <a:endParaRPr lang="ru-RU"/>
        </a:p>
      </dgm:t>
    </dgm:pt>
    <dgm:pt modelId="{17DD43CA-6587-48F3-AEA7-04AB51CD3BED}" type="pres">
      <dgm:prSet presAssocID="{C627B295-8BB3-4B46-A686-D63ECC488F81}" presName="rootConnector" presStyleLbl="node3" presStyleIdx="1" presStyleCnt="3"/>
      <dgm:spPr/>
      <dgm:t>
        <a:bodyPr/>
        <a:lstStyle/>
        <a:p>
          <a:endParaRPr lang="ru-RU"/>
        </a:p>
      </dgm:t>
    </dgm:pt>
    <dgm:pt modelId="{3CC81046-F55B-4F9C-9A16-E4ABF0EF79DA}" type="pres">
      <dgm:prSet presAssocID="{C627B295-8BB3-4B46-A686-D63ECC488F81}" presName="hierChild4" presStyleCnt="0"/>
      <dgm:spPr/>
    </dgm:pt>
    <dgm:pt modelId="{C6296043-3DAD-4515-BB52-B3F84E147DAF}" type="pres">
      <dgm:prSet presAssocID="{C627B295-8BB3-4B46-A686-D63ECC488F81}" presName="hierChild5" presStyleCnt="0"/>
      <dgm:spPr/>
    </dgm:pt>
    <dgm:pt modelId="{9798088A-7E71-482E-9CAF-959D52C1169D}" type="pres">
      <dgm:prSet presAssocID="{434636B4-94E3-4DF1-AE57-471B1FB69B79}" presName="hierChild5" presStyleCnt="0"/>
      <dgm:spPr/>
    </dgm:pt>
    <dgm:pt modelId="{B491135F-9079-4503-9B56-97260F974C76}" type="pres">
      <dgm:prSet presAssocID="{FCBC6AC7-CC8E-4782-B447-802D1D84F5C1}" presName="Name37" presStyleLbl="parChTrans1D2" presStyleIdx="2" presStyleCnt="3"/>
      <dgm:spPr/>
      <dgm:t>
        <a:bodyPr/>
        <a:lstStyle/>
        <a:p>
          <a:endParaRPr lang="ru-RU"/>
        </a:p>
      </dgm:t>
    </dgm:pt>
    <dgm:pt modelId="{1465803A-9BB4-4AE6-8D6A-3773F2DA56A4}" type="pres">
      <dgm:prSet presAssocID="{9E21CBC6-EAD3-4755-9A6A-2759FB1730EA}" presName="hierRoot2" presStyleCnt="0">
        <dgm:presLayoutVars>
          <dgm:hierBranch val="init"/>
        </dgm:presLayoutVars>
      </dgm:prSet>
      <dgm:spPr/>
    </dgm:pt>
    <dgm:pt modelId="{1189BAB3-9DD0-4150-AFC1-151EF873606F}" type="pres">
      <dgm:prSet presAssocID="{9E21CBC6-EAD3-4755-9A6A-2759FB1730EA}" presName="rootComposite" presStyleCnt="0"/>
      <dgm:spPr/>
    </dgm:pt>
    <dgm:pt modelId="{9B7FF880-8804-4D16-8FBF-62E9CA2BAB33}" type="pres">
      <dgm:prSet presAssocID="{9E21CBC6-EAD3-4755-9A6A-2759FB1730EA}" presName="rootText" presStyleLbl="node2" presStyleIdx="2" presStyleCnt="3">
        <dgm:presLayoutVars>
          <dgm:chPref val="3"/>
        </dgm:presLayoutVars>
      </dgm:prSet>
      <dgm:spPr/>
      <dgm:t>
        <a:bodyPr/>
        <a:lstStyle/>
        <a:p>
          <a:endParaRPr lang="ru-RU"/>
        </a:p>
      </dgm:t>
    </dgm:pt>
    <dgm:pt modelId="{F8ED2B41-3B64-478B-9298-D815FCC19084}" type="pres">
      <dgm:prSet presAssocID="{9E21CBC6-EAD3-4755-9A6A-2759FB1730EA}" presName="rootConnector" presStyleLbl="node2" presStyleIdx="2" presStyleCnt="3"/>
      <dgm:spPr/>
      <dgm:t>
        <a:bodyPr/>
        <a:lstStyle/>
        <a:p>
          <a:endParaRPr lang="ru-RU"/>
        </a:p>
      </dgm:t>
    </dgm:pt>
    <dgm:pt modelId="{03F3777D-BB8A-434B-A384-B9272FBDFDD8}" type="pres">
      <dgm:prSet presAssocID="{9E21CBC6-EAD3-4755-9A6A-2759FB1730EA}" presName="hierChild4" presStyleCnt="0"/>
      <dgm:spPr/>
    </dgm:pt>
    <dgm:pt modelId="{5A38E908-3567-4B17-B6B1-E5C6518790FE}" type="pres">
      <dgm:prSet presAssocID="{6B0CA38C-3BF1-4B75-9E38-E201C6CBAA84}" presName="Name37" presStyleLbl="parChTrans1D3" presStyleIdx="2" presStyleCnt="3"/>
      <dgm:spPr/>
      <dgm:t>
        <a:bodyPr/>
        <a:lstStyle/>
        <a:p>
          <a:endParaRPr lang="ru-RU"/>
        </a:p>
      </dgm:t>
    </dgm:pt>
    <dgm:pt modelId="{AFCA8E03-BF82-4510-9E95-6647B5EA55C1}" type="pres">
      <dgm:prSet presAssocID="{D0AB6462-ADDA-4D06-A43D-16A4CAF07371}" presName="hierRoot2" presStyleCnt="0">
        <dgm:presLayoutVars>
          <dgm:hierBranch val="init"/>
        </dgm:presLayoutVars>
      </dgm:prSet>
      <dgm:spPr/>
    </dgm:pt>
    <dgm:pt modelId="{AA578F2B-331F-4316-BF88-1AD3886BC347}" type="pres">
      <dgm:prSet presAssocID="{D0AB6462-ADDA-4D06-A43D-16A4CAF07371}" presName="rootComposite" presStyleCnt="0"/>
      <dgm:spPr/>
    </dgm:pt>
    <dgm:pt modelId="{09EC3CB1-7B91-46E5-A092-6A6572C4E6AE}" type="pres">
      <dgm:prSet presAssocID="{D0AB6462-ADDA-4D06-A43D-16A4CAF07371}" presName="rootText" presStyleLbl="node3" presStyleIdx="2" presStyleCnt="3">
        <dgm:presLayoutVars>
          <dgm:chPref val="3"/>
        </dgm:presLayoutVars>
      </dgm:prSet>
      <dgm:spPr/>
      <dgm:t>
        <a:bodyPr/>
        <a:lstStyle/>
        <a:p>
          <a:endParaRPr lang="ru-RU"/>
        </a:p>
      </dgm:t>
    </dgm:pt>
    <dgm:pt modelId="{B3097886-04A9-492D-B15C-D39872E8CD73}" type="pres">
      <dgm:prSet presAssocID="{D0AB6462-ADDA-4D06-A43D-16A4CAF07371}" presName="rootConnector" presStyleLbl="node3" presStyleIdx="2" presStyleCnt="3"/>
      <dgm:spPr/>
      <dgm:t>
        <a:bodyPr/>
        <a:lstStyle/>
        <a:p>
          <a:endParaRPr lang="ru-RU"/>
        </a:p>
      </dgm:t>
    </dgm:pt>
    <dgm:pt modelId="{F22D5AA0-239C-4198-A3CC-33FAA936573A}" type="pres">
      <dgm:prSet presAssocID="{D0AB6462-ADDA-4D06-A43D-16A4CAF07371}" presName="hierChild4" presStyleCnt="0"/>
      <dgm:spPr/>
    </dgm:pt>
    <dgm:pt modelId="{973C93BF-7556-4160-B163-CC24588DB083}" type="pres">
      <dgm:prSet presAssocID="{D0AB6462-ADDA-4D06-A43D-16A4CAF07371}" presName="hierChild5" presStyleCnt="0"/>
      <dgm:spPr/>
    </dgm:pt>
    <dgm:pt modelId="{DFE451DA-1F56-4337-BA06-333EAA128940}" type="pres">
      <dgm:prSet presAssocID="{9E21CBC6-EAD3-4755-9A6A-2759FB1730EA}" presName="hierChild5" presStyleCnt="0"/>
      <dgm:spPr/>
    </dgm:pt>
    <dgm:pt modelId="{6BD8127B-F21B-4EA2-94F5-23F75A906B28}" type="pres">
      <dgm:prSet presAssocID="{9376A9E9-337B-492C-8DCA-4428DF114633}" presName="hierChild3" presStyleCnt="0"/>
      <dgm:spPr/>
    </dgm:pt>
  </dgm:ptLst>
  <dgm:cxnLst>
    <dgm:cxn modelId="{5F600CF2-91C3-4A88-B546-EED5DB39B544}" type="presOf" srcId="{054627A6-24FC-4B27-828A-B19C31F05D77}" destId="{7444F49E-DED9-4D39-AD6C-C9CD636CFCC9}" srcOrd="0" destOrd="0" presId="urn:microsoft.com/office/officeart/2005/8/layout/orgChart1"/>
    <dgm:cxn modelId="{4797174E-9251-44F1-90BF-ADF498DE85E6}" srcId="{9376A9E9-337B-492C-8DCA-4428DF114633}" destId="{9E21CBC6-EAD3-4755-9A6A-2759FB1730EA}" srcOrd="2" destOrd="0" parTransId="{FCBC6AC7-CC8E-4782-B447-802D1D84F5C1}" sibTransId="{5F1BBE95-1D87-4814-8D41-B5B19FAEA9BB}"/>
    <dgm:cxn modelId="{168A7A6C-3A45-4922-8C64-2323ABAA3EA5}" type="presOf" srcId="{C627B295-8BB3-4B46-A686-D63ECC488F81}" destId="{17DD43CA-6587-48F3-AEA7-04AB51CD3BED}" srcOrd="1" destOrd="0" presId="urn:microsoft.com/office/officeart/2005/8/layout/orgChart1"/>
    <dgm:cxn modelId="{D5841680-75C8-49AB-B685-965B4F4C9698}" type="presOf" srcId="{9E21CBC6-EAD3-4755-9A6A-2759FB1730EA}" destId="{F8ED2B41-3B64-478B-9298-D815FCC19084}" srcOrd="1" destOrd="0" presId="urn:microsoft.com/office/officeart/2005/8/layout/orgChart1"/>
    <dgm:cxn modelId="{9EE92C39-600D-4C07-8CB4-611C0FC4474B}" type="presOf" srcId="{9376A9E9-337B-492C-8DCA-4428DF114633}" destId="{F86D84F9-A7D9-40F1-8D7B-B78DC0F9AADC}" srcOrd="0" destOrd="0" presId="urn:microsoft.com/office/officeart/2005/8/layout/orgChart1"/>
    <dgm:cxn modelId="{467FE4A4-9666-4A9B-B7A5-903E53A87C9E}" type="presOf" srcId="{D0AB6462-ADDA-4D06-A43D-16A4CAF07371}" destId="{B3097886-04A9-492D-B15C-D39872E8CD73}" srcOrd="1" destOrd="0" presId="urn:microsoft.com/office/officeart/2005/8/layout/orgChart1"/>
    <dgm:cxn modelId="{29BE0B3A-FF79-41B9-ADC4-3E6152832B93}" type="presOf" srcId="{434636B4-94E3-4DF1-AE57-471B1FB69B79}" destId="{41D9668B-595F-422A-A708-A557983AD3C5}" srcOrd="1" destOrd="0" presId="urn:microsoft.com/office/officeart/2005/8/layout/orgChart1"/>
    <dgm:cxn modelId="{80E8994F-C059-4010-8CC0-E7A92DEB8B05}" type="presOf" srcId="{9376A9E9-337B-492C-8DCA-4428DF114633}" destId="{AE3FBF45-1C34-45C9-8D3F-C1E8ABB55956}" srcOrd="1" destOrd="0" presId="urn:microsoft.com/office/officeart/2005/8/layout/orgChart1"/>
    <dgm:cxn modelId="{0B4B6004-6878-4342-993E-E19264B3B148}" srcId="{434636B4-94E3-4DF1-AE57-471B1FB69B79}" destId="{C627B295-8BB3-4B46-A686-D63ECC488F81}" srcOrd="0" destOrd="0" parTransId="{F11B7773-ED7A-4F1F-9902-2F12B0FD3FDC}" sibTransId="{F628A527-7629-486D-9A43-F460D657957B}"/>
    <dgm:cxn modelId="{DB0E441B-EB5A-422B-B1BE-996DB864B838}" type="presOf" srcId="{8076C3F6-0247-4EC5-8473-C4FD96274C69}" destId="{BE715800-D8D3-419E-A706-249C1C930FEA}" srcOrd="1" destOrd="0" presId="urn:microsoft.com/office/officeart/2005/8/layout/orgChart1"/>
    <dgm:cxn modelId="{9BB7366F-21AB-4B4B-9347-B80BFE781D75}" type="presOf" srcId="{6B0CA38C-3BF1-4B75-9E38-E201C6CBAA84}" destId="{5A38E908-3567-4B17-B6B1-E5C6518790FE}" srcOrd="0" destOrd="0" presId="urn:microsoft.com/office/officeart/2005/8/layout/orgChart1"/>
    <dgm:cxn modelId="{52A948FB-928D-458D-95DC-4B26874619C7}" type="presOf" srcId="{8076C3F6-0247-4EC5-8473-C4FD96274C69}" destId="{7A23AF17-D895-4B7B-A97A-2C7F2659B821}" srcOrd="0" destOrd="0" presId="urn:microsoft.com/office/officeart/2005/8/layout/orgChart1"/>
    <dgm:cxn modelId="{E250644E-2062-43DD-B5FA-D9965AF3A448}" type="presOf" srcId="{434636B4-94E3-4DF1-AE57-471B1FB69B79}" destId="{7C7737D1-DEB4-4EE0-8507-4251CEB20292}" srcOrd="0" destOrd="0" presId="urn:microsoft.com/office/officeart/2005/8/layout/orgChart1"/>
    <dgm:cxn modelId="{0D52B73F-C0AF-4A6E-99DF-438791302069}" srcId="{9376A9E9-337B-492C-8DCA-4428DF114633}" destId="{434636B4-94E3-4DF1-AE57-471B1FB69B79}" srcOrd="1" destOrd="0" parTransId="{D6FB79D9-9DC9-45DC-9139-F64B436CAB75}" sibTransId="{294E5D22-37E2-4737-94BE-40ECCE978EF2}"/>
    <dgm:cxn modelId="{9EE81727-5052-490B-93EC-F96AB8AB1AA0}" srcId="{A808DE8D-5197-44F2-AB0A-F7A7E0379AD5}" destId="{8076C3F6-0247-4EC5-8473-C4FD96274C69}" srcOrd="0" destOrd="0" parTransId="{D57055A5-F1B4-42D9-8B56-6FF05F564110}" sibTransId="{23E76042-35AC-41BA-8FBE-0EB11B6A0181}"/>
    <dgm:cxn modelId="{2DEC9657-FBA6-4D6A-B94A-293FA17D33BC}" srcId="{33236AC1-2501-4EFE-B3D5-D8761DB517FB}" destId="{9376A9E9-337B-492C-8DCA-4428DF114633}" srcOrd="0" destOrd="0" parTransId="{E4191E3B-6D63-43DE-9C16-A0C0F2A1C6A0}" sibTransId="{3DC39BA7-6B6D-47DA-81BA-90507AC5F44D}"/>
    <dgm:cxn modelId="{2A17504D-D454-4692-98DE-56503A151D62}" type="presOf" srcId="{D6FB79D9-9DC9-45DC-9139-F64B436CAB75}" destId="{A5736EB2-9C98-420F-86B0-73A89BB23716}" srcOrd="0" destOrd="0" presId="urn:microsoft.com/office/officeart/2005/8/layout/orgChart1"/>
    <dgm:cxn modelId="{55C16409-7BF6-4F17-887A-0CF6C8195B43}" type="presOf" srcId="{C627B295-8BB3-4B46-A686-D63ECC488F81}" destId="{C6231615-D122-4FAF-9600-03371D56A358}" srcOrd="0" destOrd="0" presId="urn:microsoft.com/office/officeart/2005/8/layout/orgChart1"/>
    <dgm:cxn modelId="{A6FA8994-F5FC-4E39-9D5C-47DE8D80A86D}" srcId="{9376A9E9-337B-492C-8DCA-4428DF114633}" destId="{A808DE8D-5197-44F2-AB0A-F7A7E0379AD5}" srcOrd="0" destOrd="0" parTransId="{054627A6-24FC-4B27-828A-B19C31F05D77}" sibTransId="{6D69AD3F-9214-4320-95AD-7192515F8D4B}"/>
    <dgm:cxn modelId="{31993A46-EECA-48F9-A0B0-BAE3CF4D33EA}" type="presOf" srcId="{FCBC6AC7-CC8E-4782-B447-802D1D84F5C1}" destId="{B491135F-9079-4503-9B56-97260F974C76}" srcOrd="0" destOrd="0" presId="urn:microsoft.com/office/officeart/2005/8/layout/orgChart1"/>
    <dgm:cxn modelId="{410F97F1-4F22-4A3E-9D86-9EF74A882D2F}" type="presOf" srcId="{F11B7773-ED7A-4F1F-9902-2F12B0FD3FDC}" destId="{0CDD2631-441D-4409-8270-FCF80F2523D5}" srcOrd="0" destOrd="0" presId="urn:microsoft.com/office/officeart/2005/8/layout/orgChart1"/>
    <dgm:cxn modelId="{35F886F6-E4F1-4A5F-A52B-042A4BE09E5C}" type="presOf" srcId="{D57055A5-F1B4-42D9-8B56-6FF05F564110}" destId="{83409C93-EE7F-4FA6-9665-FE27992105D7}" srcOrd="0" destOrd="0" presId="urn:microsoft.com/office/officeart/2005/8/layout/orgChart1"/>
    <dgm:cxn modelId="{1F51CFB4-2FDB-4BB4-85DB-5E2ACE5EF891}" type="presOf" srcId="{33236AC1-2501-4EFE-B3D5-D8761DB517FB}" destId="{E44D256F-0501-4061-9D95-B5678A802961}" srcOrd="0" destOrd="0" presId="urn:microsoft.com/office/officeart/2005/8/layout/orgChart1"/>
    <dgm:cxn modelId="{95CF9161-7DF8-43CC-AFBC-48254042F905}" type="presOf" srcId="{9E21CBC6-EAD3-4755-9A6A-2759FB1730EA}" destId="{9B7FF880-8804-4D16-8FBF-62E9CA2BAB33}" srcOrd="0" destOrd="0" presId="urn:microsoft.com/office/officeart/2005/8/layout/orgChart1"/>
    <dgm:cxn modelId="{7995FF6E-CEB9-4FA5-A422-DE37FFDF2127}" type="presOf" srcId="{D0AB6462-ADDA-4D06-A43D-16A4CAF07371}" destId="{09EC3CB1-7B91-46E5-A092-6A6572C4E6AE}" srcOrd="0" destOrd="0" presId="urn:microsoft.com/office/officeart/2005/8/layout/orgChart1"/>
    <dgm:cxn modelId="{9E51051A-D228-40A5-8C31-F87B950B2DE3}" srcId="{9E21CBC6-EAD3-4755-9A6A-2759FB1730EA}" destId="{D0AB6462-ADDA-4D06-A43D-16A4CAF07371}" srcOrd="0" destOrd="0" parTransId="{6B0CA38C-3BF1-4B75-9E38-E201C6CBAA84}" sibTransId="{76710AAE-CB64-4B2B-AFDC-A783D38E0511}"/>
    <dgm:cxn modelId="{BDA520E3-5187-4F84-8074-4BD937B68732}" type="presOf" srcId="{A808DE8D-5197-44F2-AB0A-F7A7E0379AD5}" destId="{D25B8461-C7F1-4388-8DB0-5F5BD1CF4C94}" srcOrd="1" destOrd="0" presId="urn:microsoft.com/office/officeart/2005/8/layout/orgChart1"/>
    <dgm:cxn modelId="{028B1533-21A9-4038-A5B8-233BC818D0EC}" type="presOf" srcId="{A808DE8D-5197-44F2-AB0A-F7A7E0379AD5}" destId="{0606B64C-ADC1-4EAC-8B50-E698569F4ADF}" srcOrd="0" destOrd="0" presId="urn:microsoft.com/office/officeart/2005/8/layout/orgChart1"/>
    <dgm:cxn modelId="{B9AF846A-F662-407B-9F18-49F8964FDC34}" type="presParOf" srcId="{E44D256F-0501-4061-9D95-B5678A802961}" destId="{77C64465-F281-4511-9545-5448F26F6110}" srcOrd="0" destOrd="0" presId="urn:microsoft.com/office/officeart/2005/8/layout/orgChart1"/>
    <dgm:cxn modelId="{E0FD651C-E016-4A49-AEDA-99DCDB85DF37}" type="presParOf" srcId="{77C64465-F281-4511-9545-5448F26F6110}" destId="{A0632F01-5EE9-4CBA-A269-4AE8F44A7990}" srcOrd="0" destOrd="0" presId="urn:microsoft.com/office/officeart/2005/8/layout/orgChart1"/>
    <dgm:cxn modelId="{99C092FA-B43C-4A6D-AD12-B32147E8658A}" type="presParOf" srcId="{A0632F01-5EE9-4CBA-A269-4AE8F44A7990}" destId="{F86D84F9-A7D9-40F1-8D7B-B78DC0F9AADC}" srcOrd="0" destOrd="0" presId="urn:microsoft.com/office/officeart/2005/8/layout/orgChart1"/>
    <dgm:cxn modelId="{E25C56E9-3968-4232-95E4-742B9103CE68}" type="presParOf" srcId="{A0632F01-5EE9-4CBA-A269-4AE8F44A7990}" destId="{AE3FBF45-1C34-45C9-8D3F-C1E8ABB55956}" srcOrd="1" destOrd="0" presId="urn:microsoft.com/office/officeart/2005/8/layout/orgChart1"/>
    <dgm:cxn modelId="{3331AD60-058B-4E5D-BEE9-B76C225C2943}" type="presParOf" srcId="{77C64465-F281-4511-9545-5448F26F6110}" destId="{E786E224-C8C5-48F3-92EF-F932593201FC}" srcOrd="1" destOrd="0" presId="urn:microsoft.com/office/officeart/2005/8/layout/orgChart1"/>
    <dgm:cxn modelId="{EF62A6B3-E3C6-4D13-9D46-5A82799AF440}" type="presParOf" srcId="{E786E224-C8C5-48F3-92EF-F932593201FC}" destId="{7444F49E-DED9-4D39-AD6C-C9CD636CFCC9}" srcOrd="0" destOrd="0" presId="urn:microsoft.com/office/officeart/2005/8/layout/orgChart1"/>
    <dgm:cxn modelId="{8114DBB5-E558-468E-8E12-459CC9C10FBF}" type="presParOf" srcId="{E786E224-C8C5-48F3-92EF-F932593201FC}" destId="{2CE10DDF-C7D7-46F5-8295-535A321AC04E}" srcOrd="1" destOrd="0" presId="urn:microsoft.com/office/officeart/2005/8/layout/orgChart1"/>
    <dgm:cxn modelId="{EEDBA493-9CD3-43E4-9134-F66C9AA05B6C}" type="presParOf" srcId="{2CE10DDF-C7D7-46F5-8295-535A321AC04E}" destId="{62B3B10F-433A-41CA-A407-43EB239C335E}" srcOrd="0" destOrd="0" presId="urn:microsoft.com/office/officeart/2005/8/layout/orgChart1"/>
    <dgm:cxn modelId="{97723948-F32B-489D-80E6-42E1A0480063}" type="presParOf" srcId="{62B3B10F-433A-41CA-A407-43EB239C335E}" destId="{0606B64C-ADC1-4EAC-8B50-E698569F4ADF}" srcOrd="0" destOrd="0" presId="urn:microsoft.com/office/officeart/2005/8/layout/orgChart1"/>
    <dgm:cxn modelId="{C6A40FFF-15BD-4601-B435-09E70BBC159F}" type="presParOf" srcId="{62B3B10F-433A-41CA-A407-43EB239C335E}" destId="{D25B8461-C7F1-4388-8DB0-5F5BD1CF4C94}" srcOrd="1" destOrd="0" presId="urn:microsoft.com/office/officeart/2005/8/layout/orgChart1"/>
    <dgm:cxn modelId="{F6EC6E57-74A5-4E69-BD26-496C59F2D3E9}" type="presParOf" srcId="{2CE10DDF-C7D7-46F5-8295-535A321AC04E}" destId="{77A07514-A75A-4F90-8495-737B4D5D2286}" srcOrd="1" destOrd="0" presId="urn:microsoft.com/office/officeart/2005/8/layout/orgChart1"/>
    <dgm:cxn modelId="{99DDE196-B051-4E2B-9845-ECD0A77878A7}" type="presParOf" srcId="{77A07514-A75A-4F90-8495-737B4D5D2286}" destId="{83409C93-EE7F-4FA6-9665-FE27992105D7}" srcOrd="0" destOrd="0" presId="urn:microsoft.com/office/officeart/2005/8/layout/orgChart1"/>
    <dgm:cxn modelId="{65F09197-9740-4DD5-A26C-894FE32B51E3}" type="presParOf" srcId="{77A07514-A75A-4F90-8495-737B4D5D2286}" destId="{8351A521-1EA9-4A1D-B199-AE610E01BFCC}" srcOrd="1" destOrd="0" presId="urn:microsoft.com/office/officeart/2005/8/layout/orgChart1"/>
    <dgm:cxn modelId="{EDEE0560-6D99-4CD3-B72C-C3217C773654}" type="presParOf" srcId="{8351A521-1EA9-4A1D-B199-AE610E01BFCC}" destId="{C4014BD7-8E6B-4093-BD7C-A72796C6C340}" srcOrd="0" destOrd="0" presId="urn:microsoft.com/office/officeart/2005/8/layout/orgChart1"/>
    <dgm:cxn modelId="{37879582-82CD-46AF-AC13-A9C4203117CA}" type="presParOf" srcId="{C4014BD7-8E6B-4093-BD7C-A72796C6C340}" destId="{7A23AF17-D895-4B7B-A97A-2C7F2659B821}" srcOrd="0" destOrd="0" presId="urn:microsoft.com/office/officeart/2005/8/layout/orgChart1"/>
    <dgm:cxn modelId="{92E44410-FE08-485D-A0F2-3520934E47DC}" type="presParOf" srcId="{C4014BD7-8E6B-4093-BD7C-A72796C6C340}" destId="{BE715800-D8D3-419E-A706-249C1C930FEA}" srcOrd="1" destOrd="0" presId="urn:microsoft.com/office/officeart/2005/8/layout/orgChart1"/>
    <dgm:cxn modelId="{C43ADB5A-82FB-4CB9-8A43-11614AC81E78}" type="presParOf" srcId="{8351A521-1EA9-4A1D-B199-AE610E01BFCC}" destId="{BC6E2D05-D0C6-40B7-8AC1-21F1D1F869E2}" srcOrd="1" destOrd="0" presId="urn:microsoft.com/office/officeart/2005/8/layout/orgChart1"/>
    <dgm:cxn modelId="{FFA8F46B-D1F7-435E-A4A8-1A18F78299BF}" type="presParOf" srcId="{8351A521-1EA9-4A1D-B199-AE610E01BFCC}" destId="{A608FAFD-A0E5-4B47-96D0-DFED55609B5B}" srcOrd="2" destOrd="0" presId="urn:microsoft.com/office/officeart/2005/8/layout/orgChart1"/>
    <dgm:cxn modelId="{4CC46902-C880-4BDA-98C4-B2887962998C}" type="presParOf" srcId="{2CE10DDF-C7D7-46F5-8295-535A321AC04E}" destId="{B3FA7564-B269-4CC8-ABF3-B626BEF00CFE}" srcOrd="2" destOrd="0" presId="urn:microsoft.com/office/officeart/2005/8/layout/orgChart1"/>
    <dgm:cxn modelId="{D05D5566-189F-419F-80D8-9EAECA54C386}" type="presParOf" srcId="{E786E224-C8C5-48F3-92EF-F932593201FC}" destId="{A5736EB2-9C98-420F-86B0-73A89BB23716}" srcOrd="2" destOrd="0" presId="urn:microsoft.com/office/officeart/2005/8/layout/orgChart1"/>
    <dgm:cxn modelId="{33BF2EC3-FBB3-43F6-82BF-D32AADF8252D}" type="presParOf" srcId="{E786E224-C8C5-48F3-92EF-F932593201FC}" destId="{570A4AEF-21CE-43EB-B966-8A993DA6EC07}" srcOrd="3" destOrd="0" presId="urn:microsoft.com/office/officeart/2005/8/layout/orgChart1"/>
    <dgm:cxn modelId="{CBF7D88D-213E-4D19-AE08-02851341E880}" type="presParOf" srcId="{570A4AEF-21CE-43EB-B966-8A993DA6EC07}" destId="{242613B4-C4E4-4F8E-86FB-24308F3B18E6}" srcOrd="0" destOrd="0" presId="urn:microsoft.com/office/officeart/2005/8/layout/orgChart1"/>
    <dgm:cxn modelId="{E4C14F99-ECD0-438C-8A5F-B9527A552E40}" type="presParOf" srcId="{242613B4-C4E4-4F8E-86FB-24308F3B18E6}" destId="{7C7737D1-DEB4-4EE0-8507-4251CEB20292}" srcOrd="0" destOrd="0" presId="urn:microsoft.com/office/officeart/2005/8/layout/orgChart1"/>
    <dgm:cxn modelId="{31E5FCE3-D2EC-46A7-B0BC-81F2B0D76D19}" type="presParOf" srcId="{242613B4-C4E4-4F8E-86FB-24308F3B18E6}" destId="{41D9668B-595F-422A-A708-A557983AD3C5}" srcOrd="1" destOrd="0" presId="urn:microsoft.com/office/officeart/2005/8/layout/orgChart1"/>
    <dgm:cxn modelId="{3AF26019-4F83-4943-9D0E-4EB9AE226E70}" type="presParOf" srcId="{570A4AEF-21CE-43EB-B966-8A993DA6EC07}" destId="{79FAE1DA-D4FE-4479-A42A-49B983A46E85}" srcOrd="1" destOrd="0" presId="urn:microsoft.com/office/officeart/2005/8/layout/orgChart1"/>
    <dgm:cxn modelId="{98452371-1F5A-4807-8577-63B62DE83A00}" type="presParOf" srcId="{79FAE1DA-D4FE-4479-A42A-49B983A46E85}" destId="{0CDD2631-441D-4409-8270-FCF80F2523D5}" srcOrd="0" destOrd="0" presId="urn:microsoft.com/office/officeart/2005/8/layout/orgChart1"/>
    <dgm:cxn modelId="{8A10F431-8CB0-4956-87C4-E5DEA2BC6029}" type="presParOf" srcId="{79FAE1DA-D4FE-4479-A42A-49B983A46E85}" destId="{84BC7A7F-5325-47AA-8C9B-D1FC7E9B3B17}" srcOrd="1" destOrd="0" presId="urn:microsoft.com/office/officeart/2005/8/layout/orgChart1"/>
    <dgm:cxn modelId="{F8334AA9-F6B4-4605-8276-C0E9A6A20D76}" type="presParOf" srcId="{84BC7A7F-5325-47AA-8C9B-D1FC7E9B3B17}" destId="{34300482-5270-47BB-873D-6E8BF49274BD}" srcOrd="0" destOrd="0" presId="urn:microsoft.com/office/officeart/2005/8/layout/orgChart1"/>
    <dgm:cxn modelId="{25DC34B8-1C37-4356-AD98-C14B364CC1FB}" type="presParOf" srcId="{34300482-5270-47BB-873D-6E8BF49274BD}" destId="{C6231615-D122-4FAF-9600-03371D56A358}" srcOrd="0" destOrd="0" presId="urn:microsoft.com/office/officeart/2005/8/layout/orgChart1"/>
    <dgm:cxn modelId="{36B34441-9111-4B41-A5C3-F1F487AD6404}" type="presParOf" srcId="{34300482-5270-47BB-873D-6E8BF49274BD}" destId="{17DD43CA-6587-48F3-AEA7-04AB51CD3BED}" srcOrd="1" destOrd="0" presId="urn:microsoft.com/office/officeart/2005/8/layout/orgChart1"/>
    <dgm:cxn modelId="{90E82989-B698-4A88-917B-642411E09130}" type="presParOf" srcId="{84BC7A7F-5325-47AA-8C9B-D1FC7E9B3B17}" destId="{3CC81046-F55B-4F9C-9A16-E4ABF0EF79DA}" srcOrd="1" destOrd="0" presId="urn:microsoft.com/office/officeart/2005/8/layout/orgChart1"/>
    <dgm:cxn modelId="{17FE8B2C-C04D-41D5-93BD-36DBA5542F80}" type="presParOf" srcId="{84BC7A7F-5325-47AA-8C9B-D1FC7E9B3B17}" destId="{C6296043-3DAD-4515-BB52-B3F84E147DAF}" srcOrd="2" destOrd="0" presId="urn:microsoft.com/office/officeart/2005/8/layout/orgChart1"/>
    <dgm:cxn modelId="{4FFAB238-65A5-40D0-B4B3-86518AA82F86}" type="presParOf" srcId="{570A4AEF-21CE-43EB-B966-8A993DA6EC07}" destId="{9798088A-7E71-482E-9CAF-959D52C1169D}" srcOrd="2" destOrd="0" presId="urn:microsoft.com/office/officeart/2005/8/layout/orgChart1"/>
    <dgm:cxn modelId="{74B94E97-B18F-4FEB-87FF-DD4F2EB142F3}" type="presParOf" srcId="{E786E224-C8C5-48F3-92EF-F932593201FC}" destId="{B491135F-9079-4503-9B56-97260F974C76}" srcOrd="4" destOrd="0" presId="urn:microsoft.com/office/officeart/2005/8/layout/orgChart1"/>
    <dgm:cxn modelId="{BD0C81E3-A992-4960-BD7C-BC8816225F64}" type="presParOf" srcId="{E786E224-C8C5-48F3-92EF-F932593201FC}" destId="{1465803A-9BB4-4AE6-8D6A-3773F2DA56A4}" srcOrd="5" destOrd="0" presId="urn:microsoft.com/office/officeart/2005/8/layout/orgChart1"/>
    <dgm:cxn modelId="{798ECBD7-D75C-46E0-8291-39E33EC5F47F}" type="presParOf" srcId="{1465803A-9BB4-4AE6-8D6A-3773F2DA56A4}" destId="{1189BAB3-9DD0-4150-AFC1-151EF873606F}" srcOrd="0" destOrd="0" presId="urn:microsoft.com/office/officeart/2005/8/layout/orgChart1"/>
    <dgm:cxn modelId="{8F9542FF-5CDF-40F8-8A0B-93930C6F6BF5}" type="presParOf" srcId="{1189BAB3-9DD0-4150-AFC1-151EF873606F}" destId="{9B7FF880-8804-4D16-8FBF-62E9CA2BAB33}" srcOrd="0" destOrd="0" presId="urn:microsoft.com/office/officeart/2005/8/layout/orgChart1"/>
    <dgm:cxn modelId="{923C9EBC-AB3A-41D4-894B-13C500656845}" type="presParOf" srcId="{1189BAB3-9DD0-4150-AFC1-151EF873606F}" destId="{F8ED2B41-3B64-478B-9298-D815FCC19084}" srcOrd="1" destOrd="0" presId="urn:microsoft.com/office/officeart/2005/8/layout/orgChart1"/>
    <dgm:cxn modelId="{D2FEDEA0-C3AB-4E09-89B9-67EC6B07556B}" type="presParOf" srcId="{1465803A-9BB4-4AE6-8D6A-3773F2DA56A4}" destId="{03F3777D-BB8A-434B-A384-B9272FBDFDD8}" srcOrd="1" destOrd="0" presId="urn:microsoft.com/office/officeart/2005/8/layout/orgChart1"/>
    <dgm:cxn modelId="{2E6CC9C6-6538-45A1-BF0C-C25213035C71}" type="presParOf" srcId="{03F3777D-BB8A-434B-A384-B9272FBDFDD8}" destId="{5A38E908-3567-4B17-B6B1-E5C6518790FE}" srcOrd="0" destOrd="0" presId="urn:microsoft.com/office/officeart/2005/8/layout/orgChart1"/>
    <dgm:cxn modelId="{12510BA0-8B19-4C86-B641-878D8B3C20AA}" type="presParOf" srcId="{03F3777D-BB8A-434B-A384-B9272FBDFDD8}" destId="{AFCA8E03-BF82-4510-9E95-6647B5EA55C1}" srcOrd="1" destOrd="0" presId="urn:microsoft.com/office/officeart/2005/8/layout/orgChart1"/>
    <dgm:cxn modelId="{ED6E8E2B-B4B5-4203-A227-2215E80E93F3}" type="presParOf" srcId="{AFCA8E03-BF82-4510-9E95-6647B5EA55C1}" destId="{AA578F2B-331F-4316-BF88-1AD3886BC347}" srcOrd="0" destOrd="0" presId="urn:microsoft.com/office/officeart/2005/8/layout/orgChart1"/>
    <dgm:cxn modelId="{CE65FC41-7A63-482F-8E52-8448DE088D41}" type="presParOf" srcId="{AA578F2B-331F-4316-BF88-1AD3886BC347}" destId="{09EC3CB1-7B91-46E5-A092-6A6572C4E6AE}" srcOrd="0" destOrd="0" presId="urn:microsoft.com/office/officeart/2005/8/layout/orgChart1"/>
    <dgm:cxn modelId="{45A9A23B-1F18-4068-BC62-CBB102D545C2}" type="presParOf" srcId="{AA578F2B-331F-4316-BF88-1AD3886BC347}" destId="{B3097886-04A9-492D-B15C-D39872E8CD73}" srcOrd="1" destOrd="0" presId="urn:microsoft.com/office/officeart/2005/8/layout/orgChart1"/>
    <dgm:cxn modelId="{2155F5DA-8021-4CA7-A7B6-9DBA4616C343}" type="presParOf" srcId="{AFCA8E03-BF82-4510-9E95-6647B5EA55C1}" destId="{F22D5AA0-239C-4198-A3CC-33FAA936573A}" srcOrd="1" destOrd="0" presId="urn:microsoft.com/office/officeart/2005/8/layout/orgChart1"/>
    <dgm:cxn modelId="{F4BFD9F1-3DD8-4AA6-93E8-23B85717B20F}" type="presParOf" srcId="{AFCA8E03-BF82-4510-9E95-6647B5EA55C1}" destId="{973C93BF-7556-4160-B163-CC24588DB083}" srcOrd="2" destOrd="0" presId="urn:microsoft.com/office/officeart/2005/8/layout/orgChart1"/>
    <dgm:cxn modelId="{0C5A2B3B-C009-4CDD-B144-34EB59C1D2BE}" type="presParOf" srcId="{1465803A-9BB4-4AE6-8D6A-3773F2DA56A4}" destId="{DFE451DA-1F56-4337-BA06-333EAA128940}" srcOrd="2" destOrd="0" presId="urn:microsoft.com/office/officeart/2005/8/layout/orgChart1"/>
    <dgm:cxn modelId="{067643FF-EBB8-4D5B-87AA-3E629FCD0D89}" type="presParOf" srcId="{77C64465-F281-4511-9545-5448F26F6110}" destId="{6BD8127B-F21B-4EA2-94F5-23F75A906B2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6D98A-6D9D-46F4-9A13-86FFFCF73A7D}">
      <dsp:nvSpPr>
        <dsp:cNvPr id="0" name=""/>
        <dsp:cNvSpPr/>
      </dsp:nvSpPr>
      <dsp:spPr>
        <a:xfrm>
          <a:off x="3048000" y="2068006"/>
          <a:ext cx="1668009" cy="253482"/>
        </a:xfrm>
        <a:custGeom>
          <a:avLst/>
          <a:gdLst/>
          <a:ahLst/>
          <a:cxnLst/>
          <a:rect l="0" t="0" r="0" b="0"/>
          <a:pathLst>
            <a:path>
              <a:moveTo>
                <a:pt x="0" y="0"/>
              </a:moveTo>
              <a:lnTo>
                <a:pt x="1668009" y="0"/>
              </a:lnTo>
              <a:lnTo>
                <a:pt x="1668009" y="2534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F33C91-CD97-4BCB-826A-764DAB51A72D}">
      <dsp:nvSpPr>
        <dsp:cNvPr id="0" name=""/>
        <dsp:cNvSpPr/>
      </dsp:nvSpPr>
      <dsp:spPr>
        <a:xfrm>
          <a:off x="1379990" y="2068006"/>
          <a:ext cx="1668009" cy="253482"/>
        </a:xfrm>
        <a:custGeom>
          <a:avLst/>
          <a:gdLst/>
          <a:ahLst/>
          <a:cxnLst/>
          <a:rect l="0" t="0" r="0" b="0"/>
          <a:pathLst>
            <a:path>
              <a:moveTo>
                <a:pt x="1668009" y="0"/>
              </a:moveTo>
              <a:lnTo>
                <a:pt x="0" y="0"/>
              </a:lnTo>
              <a:lnTo>
                <a:pt x="0" y="2534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66F849-1FA0-47F2-92CC-B66F9B2C5D00}">
      <dsp:nvSpPr>
        <dsp:cNvPr id="0" name=""/>
        <dsp:cNvSpPr/>
      </dsp:nvSpPr>
      <dsp:spPr>
        <a:xfrm>
          <a:off x="1669479" y="689486"/>
          <a:ext cx="2757041" cy="13785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Способы установки режима стабилизации</a:t>
          </a:r>
          <a:endParaRPr lang="ru-RU" sz="2400" kern="1200" dirty="0"/>
        </a:p>
      </dsp:txBody>
      <dsp:txXfrm>
        <a:off x="1669479" y="689486"/>
        <a:ext cx="2757041" cy="1378520"/>
      </dsp:txXfrm>
    </dsp:sp>
    <dsp:sp modelId="{69A54A66-6F20-4A97-A50B-26FCD04F768B}">
      <dsp:nvSpPr>
        <dsp:cNvPr id="0" name=""/>
        <dsp:cNvSpPr/>
      </dsp:nvSpPr>
      <dsp:spPr>
        <a:xfrm>
          <a:off x="1469" y="2321489"/>
          <a:ext cx="2757041" cy="13785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Параметрический </a:t>
          </a:r>
          <a:endParaRPr lang="ru-RU" sz="2400" kern="1200" dirty="0"/>
        </a:p>
      </dsp:txBody>
      <dsp:txXfrm>
        <a:off x="1469" y="2321489"/>
        <a:ext cx="2757041" cy="1378520"/>
      </dsp:txXfrm>
    </dsp:sp>
    <dsp:sp modelId="{5BEAD7B0-EED5-4B9B-9E12-637BCCA7EF52}">
      <dsp:nvSpPr>
        <dsp:cNvPr id="0" name=""/>
        <dsp:cNvSpPr/>
      </dsp:nvSpPr>
      <dsp:spPr>
        <a:xfrm>
          <a:off x="3337489" y="2321489"/>
          <a:ext cx="2757041" cy="137852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Компенсационный</a:t>
          </a:r>
          <a:endParaRPr lang="ru-RU" sz="2400" kern="1200" dirty="0"/>
        </a:p>
      </dsp:txBody>
      <dsp:txXfrm>
        <a:off x="3337489" y="2321489"/>
        <a:ext cx="2757041" cy="1378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8E908-3567-4B17-B6B1-E5C6518790FE}">
      <dsp:nvSpPr>
        <dsp:cNvPr id="0" name=""/>
        <dsp:cNvSpPr/>
      </dsp:nvSpPr>
      <dsp:spPr>
        <a:xfrm>
          <a:off x="4184712" y="2446858"/>
          <a:ext cx="248915" cy="763339"/>
        </a:xfrm>
        <a:custGeom>
          <a:avLst/>
          <a:gdLst/>
          <a:ahLst/>
          <a:cxnLst/>
          <a:rect l="0" t="0" r="0" b="0"/>
          <a:pathLst>
            <a:path>
              <a:moveTo>
                <a:pt x="0" y="0"/>
              </a:moveTo>
              <a:lnTo>
                <a:pt x="0" y="763339"/>
              </a:lnTo>
              <a:lnTo>
                <a:pt x="248915" y="76333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91135F-9079-4503-9B56-97260F974C76}">
      <dsp:nvSpPr>
        <dsp:cNvPr id="0" name=""/>
        <dsp:cNvSpPr/>
      </dsp:nvSpPr>
      <dsp:spPr>
        <a:xfrm>
          <a:off x="2840570" y="1268660"/>
          <a:ext cx="2007914" cy="348481"/>
        </a:xfrm>
        <a:custGeom>
          <a:avLst/>
          <a:gdLst/>
          <a:ahLst/>
          <a:cxnLst/>
          <a:rect l="0" t="0" r="0" b="0"/>
          <a:pathLst>
            <a:path>
              <a:moveTo>
                <a:pt x="0" y="0"/>
              </a:moveTo>
              <a:lnTo>
                <a:pt x="0" y="174240"/>
              </a:lnTo>
              <a:lnTo>
                <a:pt x="2007914" y="174240"/>
              </a:lnTo>
              <a:lnTo>
                <a:pt x="2007914" y="3484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DD2631-441D-4409-8270-FCF80F2523D5}">
      <dsp:nvSpPr>
        <dsp:cNvPr id="0" name=""/>
        <dsp:cNvSpPr/>
      </dsp:nvSpPr>
      <dsp:spPr>
        <a:xfrm>
          <a:off x="2176797" y="2446858"/>
          <a:ext cx="248915" cy="763339"/>
        </a:xfrm>
        <a:custGeom>
          <a:avLst/>
          <a:gdLst/>
          <a:ahLst/>
          <a:cxnLst/>
          <a:rect l="0" t="0" r="0" b="0"/>
          <a:pathLst>
            <a:path>
              <a:moveTo>
                <a:pt x="0" y="0"/>
              </a:moveTo>
              <a:lnTo>
                <a:pt x="0" y="763339"/>
              </a:lnTo>
              <a:lnTo>
                <a:pt x="248915" y="76333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736EB2-9C98-420F-86B0-73A89BB23716}">
      <dsp:nvSpPr>
        <dsp:cNvPr id="0" name=""/>
        <dsp:cNvSpPr/>
      </dsp:nvSpPr>
      <dsp:spPr>
        <a:xfrm>
          <a:off x="2794850" y="1268660"/>
          <a:ext cx="91440" cy="348481"/>
        </a:xfrm>
        <a:custGeom>
          <a:avLst/>
          <a:gdLst/>
          <a:ahLst/>
          <a:cxnLst/>
          <a:rect l="0" t="0" r="0" b="0"/>
          <a:pathLst>
            <a:path>
              <a:moveTo>
                <a:pt x="45720" y="0"/>
              </a:moveTo>
              <a:lnTo>
                <a:pt x="45720" y="3484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409C93-EE7F-4FA6-9665-FE27992105D7}">
      <dsp:nvSpPr>
        <dsp:cNvPr id="0" name=""/>
        <dsp:cNvSpPr/>
      </dsp:nvSpPr>
      <dsp:spPr>
        <a:xfrm>
          <a:off x="168882" y="2446858"/>
          <a:ext cx="248915" cy="763339"/>
        </a:xfrm>
        <a:custGeom>
          <a:avLst/>
          <a:gdLst/>
          <a:ahLst/>
          <a:cxnLst/>
          <a:rect l="0" t="0" r="0" b="0"/>
          <a:pathLst>
            <a:path>
              <a:moveTo>
                <a:pt x="0" y="0"/>
              </a:moveTo>
              <a:lnTo>
                <a:pt x="0" y="763339"/>
              </a:lnTo>
              <a:lnTo>
                <a:pt x="248915" y="76333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44F49E-DED9-4D39-AD6C-C9CD636CFCC9}">
      <dsp:nvSpPr>
        <dsp:cNvPr id="0" name=""/>
        <dsp:cNvSpPr/>
      </dsp:nvSpPr>
      <dsp:spPr>
        <a:xfrm>
          <a:off x="832656" y="1268660"/>
          <a:ext cx="2007914" cy="348481"/>
        </a:xfrm>
        <a:custGeom>
          <a:avLst/>
          <a:gdLst/>
          <a:ahLst/>
          <a:cxnLst/>
          <a:rect l="0" t="0" r="0" b="0"/>
          <a:pathLst>
            <a:path>
              <a:moveTo>
                <a:pt x="2007914" y="0"/>
              </a:moveTo>
              <a:lnTo>
                <a:pt x="2007914" y="174240"/>
              </a:lnTo>
              <a:lnTo>
                <a:pt x="0" y="174240"/>
              </a:lnTo>
              <a:lnTo>
                <a:pt x="0" y="3484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6D84F9-A7D9-40F1-8D7B-B78DC0F9AADC}">
      <dsp:nvSpPr>
        <dsp:cNvPr id="0" name=""/>
        <dsp:cNvSpPr/>
      </dsp:nvSpPr>
      <dsp:spPr>
        <a:xfrm>
          <a:off x="2010854" y="438943"/>
          <a:ext cx="1659433" cy="8297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t>Стабилизаторы</a:t>
          </a:r>
          <a:endParaRPr lang="ru-RU" sz="1500" kern="1200" dirty="0"/>
        </a:p>
      </dsp:txBody>
      <dsp:txXfrm>
        <a:off x="2010854" y="438943"/>
        <a:ext cx="1659433" cy="829716"/>
      </dsp:txXfrm>
    </dsp:sp>
    <dsp:sp modelId="{0606B64C-ADC1-4EAC-8B50-E698569F4ADF}">
      <dsp:nvSpPr>
        <dsp:cNvPr id="0" name=""/>
        <dsp:cNvSpPr/>
      </dsp:nvSpPr>
      <dsp:spPr>
        <a:xfrm>
          <a:off x="2939" y="1617141"/>
          <a:ext cx="1659433" cy="8297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t>По способу стабилизации</a:t>
          </a:r>
          <a:endParaRPr lang="ru-RU" sz="1500" kern="1200" dirty="0"/>
        </a:p>
      </dsp:txBody>
      <dsp:txXfrm>
        <a:off x="2939" y="1617141"/>
        <a:ext cx="1659433" cy="829716"/>
      </dsp:txXfrm>
    </dsp:sp>
    <dsp:sp modelId="{7A23AF17-D895-4B7B-A97A-2C7F2659B821}">
      <dsp:nvSpPr>
        <dsp:cNvPr id="0" name=""/>
        <dsp:cNvSpPr/>
      </dsp:nvSpPr>
      <dsp:spPr>
        <a:xfrm>
          <a:off x="417797" y="2795339"/>
          <a:ext cx="1659433" cy="8297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t>параметрические; компенсационные</a:t>
          </a:r>
          <a:endParaRPr lang="ru-RU" sz="1500" kern="1200" dirty="0"/>
        </a:p>
      </dsp:txBody>
      <dsp:txXfrm>
        <a:off x="417797" y="2795339"/>
        <a:ext cx="1659433" cy="829716"/>
      </dsp:txXfrm>
    </dsp:sp>
    <dsp:sp modelId="{7C7737D1-DEB4-4EE0-8507-4251CEB20292}">
      <dsp:nvSpPr>
        <dsp:cNvPr id="0" name=""/>
        <dsp:cNvSpPr/>
      </dsp:nvSpPr>
      <dsp:spPr>
        <a:xfrm>
          <a:off x="2010854" y="1617141"/>
          <a:ext cx="1659433" cy="8297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t>По роду напряжения  (тока)</a:t>
          </a:r>
          <a:endParaRPr lang="ru-RU" sz="1500" kern="1200" dirty="0"/>
        </a:p>
      </dsp:txBody>
      <dsp:txXfrm>
        <a:off x="2010854" y="1617141"/>
        <a:ext cx="1659433" cy="829716"/>
      </dsp:txXfrm>
    </dsp:sp>
    <dsp:sp modelId="{C6231615-D122-4FAF-9600-03371D56A358}">
      <dsp:nvSpPr>
        <dsp:cNvPr id="0" name=""/>
        <dsp:cNvSpPr/>
      </dsp:nvSpPr>
      <dsp:spPr>
        <a:xfrm>
          <a:off x="2425712" y="2795339"/>
          <a:ext cx="1659433" cy="8297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t>постоянного; переменного</a:t>
          </a:r>
          <a:endParaRPr lang="ru-RU" sz="1500" kern="1200" dirty="0"/>
        </a:p>
      </dsp:txBody>
      <dsp:txXfrm>
        <a:off x="2425712" y="2795339"/>
        <a:ext cx="1659433" cy="829716"/>
      </dsp:txXfrm>
    </dsp:sp>
    <dsp:sp modelId="{9B7FF880-8804-4D16-8FBF-62E9CA2BAB33}">
      <dsp:nvSpPr>
        <dsp:cNvPr id="0" name=""/>
        <dsp:cNvSpPr/>
      </dsp:nvSpPr>
      <dsp:spPr>
        <a:xfrm>
          <a:off x="4018768" y="1617141"/>
          <a:ext cx="1659433" cy="8297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t>По роду стабилизируемой величины</a:t>
          </a:r>
        </a:p>
      </dsp:txBody>
      <dsp:txXfrm>
        <a:off x="4018768" y="1617141"/>
        <a:ext cx="1659433" cy="829716"/>
      </dsp:txXfrm>
    </dsp:sp>
    <dsp:sp modelId="{09EC3CB1-7B91-46E5-A092-6A6572C4E6AE}">
      <dsp:nvSpPr>
        <dsp:cNvPr id="0" name=""/>
        <dsp:cNvSpPr/>
      </dsp:nvSpPr>
      <dsp:spPr>
        <a:xfrm>
          <a:off x="4433627" y="2795339"/>
          <a:ext cx="1659433" cy="8297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t>напряжения; тока</a:t>
          </a:r>
        </a:p>
      </dsp:txBody>
      <dsp:txXfrm>
        <a:off x="4433627" y="2795339"/>
        <a:ext cx="1659433" cy="82971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FE31D6-EB43-44B2-BAD0-26E319F21315}" type="datetimeFigureOut">
              <a:rPr lang="ru-RU" smtClean="0"/>
              <a:pPr/>
              <a:t>02.10.2019</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A8E2C56-0D91-47A8-8A71-009028EAA66E}" type="slidenum">
              <a:rPr lang="ru-RU" smtClean="0"/>
              <a:pPr/>
              <a:t>‹#›</a:t>
            </a:fld>
            <a:endParaRPr lang="ru-RU"/>
          </a:p>
        </p:txBody>
      </p:sp>
    </p:spTree>
    <p:extLst>
      <p:ext uri="{BB962C8B-B14F-4D97-AF65-F5344CB8AC3E}">
        <p14:creationId xmlns:p14="http://schemas.microsoft.com/office/powerpoint/2010/main" val="657065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DA132-4A20-4920-99B2-1A2FC474017B}" type="datetimeFigureOut">
              <a:rPr lang="ru-RU" smtClean="0"/>
              <a:pPr/>
              <a:t>02.10.2019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C0CA4-D6BC-4557-A6BE-8B365C049B0F}" type="slidenum">
              <a:rPr lang="ru-RU" smtClean="0"/>
              <a:pPr/>
              <a:t>‹#›</a:t>
            </a:fld>
            <a:endParaRPr lang="ru-RU"/>
          </a:p>
        </p:txBody>
      </p:sp>
    </p:spTree>
    <p:extLst>
      <p:ext uri="{BB962C8B-B14F-4D97-AF65-F5344CB8AC3E}">
        <p14:creationId xmlns:p14="http://schemas.microsoft.com/office/powerpoint/2010/main" val="303623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2" name="Прямоугольник 41"/>
          <p:cNvSpPr/>
          <p:nvPr userDrawn="1"/>
        </p:nvSpPr>
        <p:spPr>
          <a:xfrm>
            <a:off x="0" y="-1"/>
            <a:ext cx="9144000" cy="2516175"/>
          </a:xfrm>
          <a:prstGeom prst="rect">
            <a:avLst/>
          </a:prstGeom>
          <a:solidFill>
            <a:schemeClr val="bg1"/>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userDrawn="1"/>
        </p:nvSpPr>
        <p:spPr>
          <a:xfrm>
            <a:off x="0" y="1944822"/>
            <a:ext cx="9144000" cy="409030"/>
          </a:xfrm>
          <a:prstGeom prst="rect">
            <a:avLst/>
          </a:prstGeom>
          <a:no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userDrawn="1"/>
        </p:nvSpPr>
        <p:spPr>
          <a:xfrm>
            <a:off x="-1" y="2516174"/>
            <a:ext cx="9143999" cy="2926161"/>
          </a:xfrm>
          <a:prstGeom prst="rect">
            <a:avLst/>
          </a:prstGeom>
          <a:gradFill flip="none" rotWithShape="1">
            <a:gsLst>
              <a:gs pos="0">
                <a:schemeClr val="accent1">
                  <a:lumMod val="5000"/>
                  <a:lumOff val="95000"/>
                </a:schemeClr>
              </a:gs>
              <a:gs pos="26000">
                <a:schemeClr val="accent1">
                  <a:lumMod val="45000"/>
                  <a:lumOff val="55000"/>
                </a:schemeClr>
              </a:gs>
              <a:gs pos="54000">
                <a:schemeClr val="tx2">
                  <a:lumMod val="60000"/>
                  <a:lumOff val="40000"/>
                </a:schemeClr>
              </a:gs>
              <a:gs pos="99457">
                <a:srgbClr val="F1F5FA"/>
              </a:gs>
              <a:gs pos="81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ru-RU" dirty="0"/>
          </a:p>
        </p:txBody>
      </p:sp>
      <p:sp>
        <p:nvSpPr>
          <p:cNvPr id="51" name="Прямоугольник 50"/>
          <p:cNvSpPr/>
          <p:nvPr userDrawn="1"/>
        </p:nvSpPr>
        <p:spPr>
          <a:xfrm>
            <a:off x="88900" y="1599221"/>
            <a:ext cx="9144000" cy="288882"/>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Прямоугольник 47"/>
          <p:cNvSpPr/>
          <p:nvPr userDrawn="1"/>
        </p:nvSpPr>
        <p:spPr>
          <a:xfrm>
            <a:off x="0" y="5802345"/>
            <a:ext cx="9144000" cy="1055655"/>
          </a:xfrm>
          <a:prstGeom prst="rect">
            <a:avLst/>
          </a:prstGeom>
          <a:solidFill>
            <a:schemeClr val="bg1"/>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Текст 17"/>
          <p:cNvSpPr>
            <a:spLocks noGrp="1"/>
          </p:cNvSpPr>
          <p:nvPr>
            <p:ph type="body" sz="quarter" idx="13" hasCustomPrompt="1"/>
          </p:nvPr>
        </p:nvSpPr>
        <p:spPr>
          <a:xfrm>
            <a:off x="-3" y="3710735"/>
            <a:ext cx="9144001" cy="522000"/>
          </a:xfrm>
        </p:spPr>
        <p:txBody>
          <a:bodyPr>
            <a:noAutofit/>
          </a:bodyPr>
          <a:lstStyle>
            <a:lvl1pPr algn="l">
              <a:buNone/>
              <a:defRPr sz="3000" baseline="0">
                <a:solidFill>
                  <a:srgbClr val="EFF4F9"/>
                </a:solidFill>
                <a:latin typeface="Arial" pitchFamily="34" charset="0"/>
              </a:defRPr>
            </a:lvl1pPr>
          </a:lstStyle>
          <a:p>
            <a:pPr lvl="0"/>
            <a:r>
              <a:rPr lang="ru-RU" dirty="0" smtClean="0"/>
              <a:t>Тема «»</a:t>
            </a:r>
          </a:p>
        </p:txBody>
      </p:sp>
      <p:sp>
        <p:nvSpPr>
          <p:cNvPr id="7" name="TextBox 6"/>
          <p:cNvSpPr txBox="1"/>
          <p:nvPr userDrawn="1"/>
        </p:nvSpPr>
        <p:spPr>
          <a:xfrm>
            <a:off x="0" y="142830"/>
            <a:ext cx="9144001" cy="984885"/>
          </a:xfrm>
          <a:prstGeom prst="rect">
            <a:avLst/>
          </a:prstGeom>
          <a:noFill/>
          <a:effectLst/>
        </p:spPr>
        <p:txBody>
          <a:bodyPr wrap="square" rtlCol="0">
            <a:spAutoFit/>
          </a:bodyPr>
          <a:lstStyle/>
          <a:p>
            <a:pPr algn="ctr"/>
            <a:r>
              <a:rPr lang="ru-RU" sz="1100" baseline="0" dirty="0" smtClean="0">
                <a:solidFill>
                  <a:schemeClr val="tx1"/>
                </a:solidFill>
                <a:latin typeface="Arial" pitchFamily="34" charset="0"/>
                <a:cs typeface="Tahoma" pitchFamily="34" charset="0"/>
              </a:rPr>
              <a:t>Федеральное государственное бюджетное образовательное учреждение</a:t>
            </a:r>
          </a:p>
          <a:p>
            <a:pPr algn="ctr"/>
            <a:r>
              <a:rPr lang="ru-RU" sz="1100" baseline="0" dirty="0" smtClean="0">
                <a:solidFill>
                  <a:schemeClr val="tx1"/>
                </a:solidFill>
                <a:latin typeface="Arial" pitchFamily="34" charset="0"/>
                <a:cs typeface="Tahoma" pitchFamily="34" charset="0"/>
              </a:rPr>
              <a:t>высшего профессионального образования</a:t>
            </a:r>
          </a:p>
          <a:p>
            <a:pPr algn="ctr"/>
            <a:r>
              <a:rPr lang="ru-RU" sz="1800" baseline="0" dirty="0" smtClean="0">
                <a:solidFill>
                  <a:schemeClr val="tx1"/>
                </a:solidFill>
                <a:latin typeface="Arial" pitchFamily="34" charset="0"/>
                <a:cs typeface="Tahoma" pitchFamily="34" charset="0"/>
              </a:rPr>
              <a:t>«Владивостокский государственный университет</a:t>
            </a:r>
          </a:p>
          <a:p>
            <a:pPr algn="ctr"/>
            <a:r>
              <a:rPr lang="ru-RU" sz="1800" baseline="0" dirty="0" smtClean="0">
                <a:solidFill>
                  <a:schemeClr val="tx1"/>
                </a:solidFill>
                <a:latin typeface="Arial" pitchFamily="34" charset="0"/>
                <a:cs typeface="Tahoma" pitchFamily="34" charset="0"/>
              </a:rPr>
              <a:t>экономики и сервиса»</a:t>
            </a:r>
            <a:endParaRPr lang="ru-RU" sz="1800" baseline="0" dirty="0">
              <a:solidFill>
                <a:schemeClr val="tx1"/>
              </a:solidFill>
              <a:latin typeface="Arial" pitchFamily="34" charset="0"/>
              <a:cs typeface="Tahoma" pitchFamily="34" charset="0"/>
            </a:endParaRPr>
          </a:p>
        </p:txBody>
      </p:sp>
      <p:sp>
        <p:nvSpPr>
          <p:cNvPr id="23" name="Текст 17"/>
          <p:cNvSpPr>
            <a:spLocks noGrp="1"/>
          </p:cNvSpPr>
          <p:nvPr>
            <p:ph type="body" sz="quarter" idx="15" hasCustomPrompt="1"/>
          </p:nvPr>
        </p:nvSpPr>
        <p:spPr>
          <a:xfrm>
            <a:off x="0" y="6167476"/>
            <a:ext cx="9144000" cy="690524"/>
          </a:xfrm>
          <a:noFill/>
          <a:ln w="12700">
            <a:noFill/>
            <a:miter lim="800000"/>
          </a:ln>
        </p:spPr>
        <p:txBody>
          <a:bodyPr anchor="ctr" anchorCtr="0">
            <a:noAutofit/>
          </a:bodyPr>
          <a:lstStyle>
            <a:lvl1pPr algn="ctr">
              <a:buNone/>
              <a:defRPr sz="1400" baseline="0">
                <a:solidFill>
                  <a:srgbClr val="6296D7"/>
                </a:solidFill>
                <a:latin typeface="Arial" pitchFamily="34" charset="0"/>
              </a:defRPr>
            </a:lvl1pPr>
          </a:lstStyle>
          <a:p>
            <a:pPr lvl="0"/>
            <a:r>
              <a:rPr lang="ru-RU" dirty="0" smtClean="0"/>
              <a:t>Город </a:t>
            </a:r>
            <a:endParaRPr lang="en-US" dirty="0" smtClean="0"/>
          </a:p>
          <a:p>
            <a:pPr lvl="0"/>
            <a:r>
              <a:rPr lang="ru-RU" dirty="0" smtClean="0"/>
              <a:t>Год </a:t>
            </a:r>
          </a:p>
        </p:txBody>
      </p:sp>
      <p:sp>
        <p:nvSpPr>
          <p:cNvPr id="19" name="Текст 17"/>
          <p:cNvSpPr>
            <a:spLocks noGrp="1"/>
          </p:cNvSpPr>
          <p:nvPr>
            <p:ph type="body" sz="quarter" idx="11" hasCustomPrompt="1"/>
          </p:nvPr>
        </p:nvSpPr>
        <p:spPr>
          <a:xfrm>
            <a:off x="0" y="1570605"/>
            <a:ext cx="9144000" cy="309600"/>
          </a:xfrm>
        </p:spPr>
        <p:txBody>
          <a:bodyPr>
            <a:noAutofit/>
          </a:bodyPr>
          <a:lstStyle>
            <a:lvl1pPr algn="l">
              <a:buNone/>
              <a:defRPr sz="1800" baseline="0">
                <a:solidFill>
                  <a:srgbClr val="333366"/>
                </a:solidFill>
                <a:latin typeface="Arial" pitchFamily="34" charset="0"/>
              </a:defRPr>
            </a:lvl1pPr>
          </a:lstStyle>
          <a:p>
            <a:pPr lvl="0"/>
            <a:r>
              <a:rPr lang="ru-RU" dirty="0" smtClean="0"/>
              <a:t>Кафедра «»</a:t>
            </a:r>
          </a:p>
        </p:txBody>
      </p:sp>
      <p:sp>
        <p:nvSpPr>
          <p:cNvPr id="20" name="Текст 17"/>
          <p:cNvSpPr>
            <a:spLocks noGrp="1"/>
          </p:cNvSpPr>
          <p:nvPr>
            <p:ph type="body" sz="quarter" idx="12" hasCustomPrompt="1"/>
          </p:nvPr>
        </p:nvSpPr>
        <p:spPr>
          <a:xfrm>
            <a:off x="-1" y="1944822"/>
            <a:ext cx="9144000" cy="399600"/>
          </a:xfrm>
          <a:solidFill>
            <a:schemeClr val="bg1">
              <a:alpha val="0"/>
            </a:schemeClr>
          </a:solidFill>
        </p:spPr>
        <p:txBody>
          <a:bodyPr>
            <a:noAutofit/>
          </a:bodyPr>
          <a:lstStyle>
            <a:lvl1pPr algn="l">
              <a:buNone/>
              <a:defRPr sz="2200" baseline="0">
                <a:solidFill>
                  <a:srgbClr val="333366"/>
                </a:solidFill>
                <a:latin typeface="Arial" pitchFamily="34" charset="0"/>
              </a:defRPr>
            </a:lvl1pPr>
          </a:lstStyle>
          <a:p>
            <a:pPr lvl="0"/>
            <a:r>
              <a:rPr lang="ru-RU" dirty="0" smtClean="0"/>
              <a:t>Курс «»</a:t>
            </a:r>
          </a:p>
        </p:txBody>
      </p:sp>
      <p:sp>
        <p:nvSpPr>
          <p:cNvPr id="22" name="Текст 17"/>
          <p:cNvSpPr>
            <a:spLocks noGrp="1"/>
          </p:cNvSpPr>
          <p:nvPr>
            <p:ph type="body" sz="quarter" idx="14" hasCustomPrompt="1"/>
          </p:nvPr>
        </p:nvSpPr>
        <p:spPr>
          <a:xfrm>
            <a:off x="0" y="5447226"/>
            <a:ext cx="9144000" cy="309600"/>
          </a:xfrm>
        </p:spPr>
        <p:txBody>
          <a:bodyPr>
            <a:noAutofit/>
          </a:bodyPr>
          <a:lstStyle>
            <a:lvl1pPr algn="r">
              <a:buNone/>
              <a:defRPr sz="1800" baseline="0">
                <a:solidFill>
                  <a:srgbClr val="333366"/>
                </a:solidFill>
                <a:latin typeface="Arial" pitchFamily="34" charset="0"/>
              </a:defRPr>
            </a:lvl1pPr>
          </a:lstStyle>
          <a:p>
            <a:pPr lvl="0"/>
            <a:r>
              <a:rPr lang="ru-RU" dirty="0" smtClean="0"/>
              <a:t>Автор</a:t>
            </a:r>
          </a:p>
        </p:txBody>
      </p:sp>
      <p:cxnSp>
        <p:nvCxnSpPr>
          <p:cNvPr id="46" name="Прямая соединительная линия 45"/>
          <p:cNvCxnSpPr/>
          <p:nvPr userDrawn="1"/>
        </p:nvCxnSpPr>
        <p:spPr>
          <a:xfrm>
            <a:off x="0" y="2516175"/>
            <a:ext cx="9144000" cy="1588"/>
          </a:xfrm>
          <a:prstGeom prst="line">
            <a:avLst/>
          </a:prstGeom>
          <a:ln w="12700">
            <a:solidFill>
              <a:schemeClr val="tx2">
                <a:lumMod val="60000"/>
                <a:lumOff val="4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userDrawn="1"/>
        </p:nvCxnSpPr>
        <p:spPr>
          <a:xfrm>
            <a:off x="-1" y="5805878"/>
            <a:ext cx="9144000" cy="1588"/>
          </a:xfrm>
          <a:prstGeom prst="line">
            <a:avLst/>
          </a:prstGeom>
          <a:ln w="12700">
            <a:solidFill>
              <a:schemeClr val="tx2">
                <a:lumMod val="60000"/>
                <a:lumOff val="40000"/>
              </a:schemeClr>
            </a:solidFill>
            <a:miter lim="800000"/>
          </a:ln>
        </p:spPr>
        <p:style>
          <a:lnRef idx="1">
            <a:schemeClr val="accent1"/>
          </a:lnRef>
          <a:fillRef idx="0">
            <a:schemeClr val="accent1"/>
          </a:fillRef>
          <a:effectRef idx="0">
            <a:schemeClr val="accent1"/>
          </a:effectRef>
          <a:fontRef idx="minor">
            <a:schemeClr val="tx1"/>
          </a:fontRef>
        </p:style>
      </p:cxnSp>
      <p:pic>
        <p:nvPicPr>
          <p:cNvPr id="18" name="Picture 20" descr="blue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5934" y="163018"/>
            <a:ext cx="500027" cy="1064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устой слайд">
    <p:bg>
      <p:bgPr>
        <a:solidFill>
          <a:schemeClr val="bg1"/>
        </a:solidFill>
        <a:effectLst/>
      </p:bgPr>
    </p:bg>
    <p:spTree>
      <p:nvGrpSpPr>
        <p:cNvPr id="1" name=""/>
        <p:cNvGrpSpPr/>
        <p:nvPr/>
      </p:nvGrpSpPr>
      <p:grpSpPr>
        <a:xfrm>
          <a:off x="0" y="0"/>
          <a:ext cx="0" cy="0"/>
          <a:chOff x="0" y="0"/>
          <a:chExt cx="0" cy="0"/>
        </a:xfrm>
      </p:grpSpPr>
      <p:sp>
        <p:nvSpPr>
          <p:cNvPr id="24" name="Нижний колонтитул 4"/>
          <p:cNvSpPr>
            <a:spLocks noGrp="1"/>
          </p:cNvSpPr>
          <p:nvPr>
            <p:ph type="ftr" sz="quarter" idx="3"/>
          </p:nvPr>
        </p:nvSpPr>
        <p:spPr>
          <a:xfrm>
            <a:off x="448734" y="6274800"/>
            <a:ext cx="7831666" cy="583200"/>
          </a:xfrm>
          <a:prstGeom prst="rect">
            <a:avLst/>
          </a:prstGeom>
          <a:solidFill>
            <a:srgbClr val="C6D9F1"/>
          </a:solidFill>
        </p:spPr>
        <p:txBody>
          <a:bodyPr vert="horz" lIns="91440" tIns="45720" rIns="91440" bIns="45720" rtlCol="0" anchor="ctr"/>
          <a:lstStyle>
            <a:lvl1pPr algn="ctr">
              <a:defRPr sz="1200">
                <a:solidFill>
                  <a:schemeClr val="bg1"/>
                </a:solidFill>
              </a:defRPr>
            </a:lvl1pPr>
          </a:lstStyle>
          <a:p>
            <a:r>
              <a:rPr lang="ru-RU" sz="1000" dirty="0" smtClean="0">
                <a:cs typeface="Arial" pitchFamily="34" charset="0"/>
              </a:rPr>
              <a:t>Дисциплина «Название дисциплины»</a:t>
            </a:r>
          </a:p>
          <a:p>
            <a:r>
              <a:rPr lang="ru-RU" dirty="0" smtClean="0">
                <a:cs typeface="Arial" pitchFamily="34" charset="0"/>
              </a:rPr>
              <a:t>Тема «Название темы»</a:t>
            </a:r>
            <a:endParaRPr lang="ru-RU" dirty="0">
              <a:cs typeface="Arial" pitchFamily="34" charset="0"/>
            </a:endParaRPr>
          </a:p>
        </p:txBody>
      </p:sp>
      <p:sp>
        <p:nvSpPr>
          <p:cNvPr id="26" name="Текст 25"/>
          <p:cNvSpPr>
            <a:spLocks noGrp="1"/>
          </p:cNvSpPr>
          <p:nvPr>
            <p:ph type="body" sz="quarter" idx="14" hasCustomPrompt="1"/>
          </p:nvPr>
        </p:nvSpPr>
        <p:spPr>
          <a:xfrm>
            <a:off x="0" y="0"/>
            <a:ext cx="9144000" cy="655200"/>
          </a:xfrm>
          <a:solidFill>
            <a:schemeClr val="tx2">
              <a:lumMod val="20000"/>
              <a:lumOff val="80000"/>
              <a:alpha val="75000"/>
            </a:schemeClr>
          </a:solidFill>
          <a:ln w="12700">
            <a:noFill/>
            <a:miter lim="800000"/>
          </a:ln>
        </p:spPr>
        <p:txBody>
          <a:bodyPr anchor="ctr" anchorCtr="0">
            <a:normAutofit/>
          </a:bodyPr>
          <a:lstStyle>
            <a:lvl1pPr algn="ctr">
              <a:buNone/>
              <a:defRPr sz="2400" b="1" i="0" baseline="0">
                <a:solidFill>
                  <a:srgbClr val="333366"/>
                </a:solidFill>
                <a:latin typeface="Arial" pitchFamily="34" charset="0"/>
                <a:cs typeface="Arial" pitchFamily="34" charset="0"/>
              </a:defRPr>
            </a:lvl1pPr>
          </a:lstStyle>
          <a:p>
            <a:pPr lvl="0"/>
            <a:r>
              <a:rPr lang="ru-RU" dirty="0" smtClean="0"/>
              <a:t>Название слайда</a:t>
            </a:r>
            <a:endParaRPr lang="ru-RU" dirty="0"/>
          </a:p>
        </p:txBody>
      </p:sp>
      <p:sp>
        <p:nvSpPr>
          <p:cNvPr id="16" name="Текст 15"/>
          <p:cNvSpPr>
            <a:spLocks noGrp="1"/>
          </p:cNvSpPr>
          <p:nvPr>
            <p:ph type="body" sz="quarter" idx="15" hasCustomPrompt="1"/>
          </p:nvPr>
        </p:nvSpPr>
        <p:spPr>
          <a:xfrm>
            <a:off x="628597" y="914400"/>
            <a:ext cx="7886808" cy="5105399"/>
          </a:xfrm>
        </p:spPr>
        <p:txBody>
          <a:bodyPr>
            <a:normAutofit/>
          </a:bodyPr>
          <a:lstStyle>
            <a:lvl1pPr marL="0" indent="0" algn="just">
              <a:spcBef>
                <a:spcPts val="0"/>
              </a:spcBef>
              <a:buNone/>
              <a:defRPr sz="2000">
                <a:solidFill>
                  <a:schemeClr val="tx1"/>
                </a:solidFill>
              </a:defRPr>
            </a:lvl1pPr>
          </a:lstStyle>
          <a:p>
            <a:pPr lvl="0"/>
            <a:r>
              <a:rPr lang="ru-RU" sz="2000" dirty="0" smtClean="0">
                <a:solidFill>
                  <a:schemeClr val="tx1"/>
                </a:solidFill>
              </a:rPr>
              <a:t>Текст слайда</a:t>
            </a:r>
            <a:endParaRPr lang="ru-RU" dirty="0"/>
          </a:p>
        </p:txBody>
      </p:sp>
      <p:pic>
        <p:nvPicPr>
          <p:cNvPr id="12" name="Picture 20" descr="blue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7800" y="6280981"/>
            <a:ext cx="270934" cy="5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екст и рисунок (со сжатием рисунк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a:xfrm>
            <a:off x="456533" y="6274800"/>
            <a:ext cx="7815400" cy="583200"/>
          </a:xfrm>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630000" y="914400"/>
            <a:ext cx="4639732" cy="5104800"/>
          </a:xfrm>
        </p:spPr>
        <p:txBody>
          <a:bodyPr/>
          <a:lstStyle>
            <a:lvl1pPr marL="0" indent="0">
              <a:buNone/>
              <a:defRPr lang="ru-RU" sz="2000" kern="1200" dirty="0" smtClean="0">
                <a:solidFill>
                  <a:schemeClr val="tx1"/>
                </a:solidFill>
                <a:latin typeface="+mn-lt"/>
                <a:ea typeface="+mn-ea"/>
                <a:cs typeface="+mn-cs"/>
              </a:defRPr>
            </a:lvl1pPr>
            <a:lvl2pPr marL="800100" indent="-342900">
              <a:buFont typeface="Arial" panose="020B0604020202020204" pitchFamily="34" charset="0"/>
              <a:buChar char="•"/>
              <a:defRPr sz="2000"/>
            </a:lvl2pPr>
            <a:lvl3pPr>
              <a:defRPr/>
            </a:lvl3pPr>
          </a:lstStyle>
          <a:p>
            <a:pPr lvl="0"/>
            <a:r>
              <a:rPr lang="ru-RU" dirty="0" smtClean="0"/>
              <a:t>Текст слайда</a:t>
            </a:r>
          </a:p>
        </p:txBody>
      </p:sp>
      <p:sp>
        <p:nvSpPr>
          <p:cNvPr id="9" name="Рисунок 8"/>
          <p:cNvSpPr>
            <a:spLocks noGrp="1"/>
          </p:cNvSpPr>
          <p:nvPr>
            <p:ph type="pic" sz="quarter" idx="14"/>
          </p:nvPr>
        </p:nvSpPr>
        <p:spPr>
          <a:xfrm>
            <a:off x="5269732" y="914400"/>
            <a:ext cx="3247200" cy="5104800"/>
          </a:xfrm>
        </p:spPr>
        <p:txBody>
          <a:bodyPr>
            <a:normAutofit/>
          </a:bodyPr>
          <a:lstStyle>
            <a:lvl1pPr marL="0" indent="0">
              <a:buNone/>
              <a:defRPr lang="ru-RU" sz="2000" kern="1200" dirty="0" smtClean="0">
                <a:solidFill>
                  <a:schemeClr val="tx1"/>
                </a:solidFill>
                <a:latin typeface="+mn-lt"/>
                <a:ea typeface="+mn-ea"/>
                <a:cs typeface="+mn-cs"/>
              </a:defRPr>
            </a:lvl1pPr>
          </a:lstStyle>
          <a:p>
            <a:endParaRPr lang="ru-RU" dirty="0"/>
          </a:p>
        </p:txBody>
      </p:sp>
    </p:spTree>
    <p:extLst>
      <p:ext uri="{BB962C8B-B14F-4D97-AF65-F5344CB8AC3E}">
        <p14:creationId xmlns:p14="http://schemas.microsoft.com/office/powerpoint/2010/main" val="39156692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Текст и рисунок (без сжати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630000" y="914400"/>
            <a:ext cx="4640400" cy="5104800"/>
          </a:xfrm>
        </p:spPr>
        <p:txBody>
          <a:bodyPr>
            <a:normAutofit/>
          </a:bodyPr>
          <a:lstStyle>
            <a:lvl1pPr marL="0" indent="0">
              <a:buNone/>
              <a:defRPr sz="2000"/>
            </a:lvl1pPr>
          </a:lstStyle>
          <a:p>
            <a:pPr lvl="0"/>
            <a:r>
              <a:rPr lang="ru-RU" dirty="0" smtClean="0"/>
              <a:t>Текст слайда</a:t>
            </a:r>
          </a:p>
        </p:txBody>
      </p:sp>
      <p:sp>
        <p:nvSpPr>
          <p:cNvPr id="9" name="Рисунок 8"/>
          <p:cNvSpPr>
            <a:spLocks noGrp="1"/>
          </p:cNvSpPr>
          <p:nvPr>
            <p:ph type="pic" sz="quarter" idx="14"/>
          </p:nvPr>
        </p:nvSpPr>
        <p:spPr>
          <a:xfrm>
            <a:off x="5270400" y="914400"/>
            <a:ext cx="3247200" cy="5104799"/>
          </a:xfrm>
        </p:spPr>
        <p:txBody>
          <a:bodyPr>
            <a:noAutofit/>
          </a:bodyPr>
          <a:lstStyle>
            <a:lvl1pPr marL="0" indent="0">
              <a:buNone/>
              <a:defRPr sz="2000"/>
            </a:lvl1pPr>
          </a:lstStyle>
          <a:p>
            <a:endParaRPr lang="ru-RU" dirty="0"/>
          </a:p>
        </p:txBody>
      </p:sp>
    </p:spTree>
    <p:extLst>
      <p:ext uri="{BB962C8B-B14F-4D97-AF65-F5344CB8AC3E}">
        <p14:creationId xmlns:p14="http://schemas.microsoft.com/office/powerpoint/2010/main" val="6344357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Рисунок (без сжатия)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7" name="Текст 6"/>
          <p:cNvSpPr>
            <a:spLocks noGrp="1"/>
          </p:cNvSpPr>
          <p:nvPr>
            <p:ph type="body" sz="quarter" idx="13" hasCustomPrompt="1"/>
          </p:nvPr>
        </p:nvSpPr>
        <p:spPr>
          <a:xfrm>
            <a:off x="3877200" y="914399"/>
            <a:ext cx="4640400" cy="5104800"/>
          </a:xfrm>
        </p:spPr>
        <p:txBody>
          <a:bodyPr>
            <a:normAutofit/>
          </a:bodyPr>
          <a:lstStyle>
            <a:lvl1pPr marL="0" indent="0">
              <a:buNone/>
              <a:defRPr sz="2000"/>
            </a:lvl1pPr>
          </a:lstStyle>
          <a:p>
            <a:pPr lvl="0"/>
            <a:r>
              <a:rPr lang="ru-RU" dirty="0" smtClean="0"/>
              <a:t>Текст слайда</a:t>
            </a:r>
          </a:p>
        </p:txBody>
      </p:sp>
      <p:sp>
        <p:nvSpPr>
          <p:cNvPr id="9" name="Рисунок 8"/>
          <p:cNvSpPr>
            <a:spLocks noGrp="1"/>
          </p:cNvSpPr>
          <p:nvPr>
            <p:ph type="pic" sz="quarter" idx="14"/>
          </p:nvPr>
        </p:nvSpPr>
        <p:spPr>
          <a:xfrm>
            <a:off x="630000" y="910801"/>
            <a:ext cx="3247200" cy="5104799"/>
          </a:xfrm>
        </p:spPr>
        <p:txBody>
          <a:bodyPr>
            <a:normAutofit/>
          </a:bodyPr>
          <a:lstStyle>
            <a:lvl1pPr marL="0" indent="0">
              <a:buNone/>
              <a:defRPr sz="2000"/>
            </a:lvl1pPr>
          </a:lstStyle>
          <a:p>
            <a:endParaRPr lang="ru-RU" dirty="0"/>
          </a:p>
        </p:txBody>
      </p:sp>
    </p:spTree>
    <p:extLst>
      <p:ext uri="{BB962C8B-B14F-4D97-AF65-F5344CB8AC3E}">
        <p14:creationId xmlns:p14="http://schemas.microsoft.com/office/powerpoint/2010/main" val="38750557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екст 2">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Текст 4"/>
          <p:cNvSpPr>
            <a:spLocks noGrp="1"/>
          </p:cNvSpPr>
          <p:nvPr>
            <p:ph type="body" sz="quarter" idx="11" hasCustomPrompt="1"/>
          </p:nvPr>
        </p:nvSpPr>
        <p:spPr>
          <a:xfrm>
            <a:off x="630000" y="914400"/>
            <a:ext cx="7887600" cy="1643062"/>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ru-RU" dirty="0" smtClean="0"/>
              <a:t>Текст слайда</a:t>
            </a:r>
            <a:endParaRPr lang="ru-RU" dirty="0"/>
          </a:p>
        </p:txBody>
      </p:sp>
      <p:sp>
        <p:nvSpPr>
          <p:cNvPr id="6" name="Текст 4"/>
          <p:cNvSpPr>
            <a:spLocks noGrp="1"/>
          </p:cNvSpPr>
          <p:nvPr>
            <p:ph type="body" sz="quarter" idx="12" hasCustomPrompt="1"/>
          </p:nvPr>
        </p:nvSpPr>
        <p:spPr>
          <a:xfrm>
            <a:off x="628200" y="4487334"/>
            <a:ext cx="7887600" cy="1643062"/>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ru-RU" dirty="0" smtClean="0"/>
              <a:t>Текст слайда</a:t>
            </a:r>
            <a:endParaRPr lang="ru-RU" dirty="0"/>
          </a:p>
        </p:txBody>
      </p:sp>
      <p:sp>
        <p:nvSpPr>
          <p:cNvPr id="8" name="Объект 7"/>
          <p:cNvSpPr>
            <a:spLocks noGrp="1"/>
          </p:cNvSpPr>
          <p:nvPr>
            <p:ph sz="quarter" idx="13" hasCustomPrompt="1"/>
          </p:nvPr>
        </p:nvSpPr>
        <p:spPr>
          <a:xfrm>
            <a:off x="628650" y="2557462"/>
            <a:ext cx="7887150" cy="1929872"/>
          </a:xfrm>
        </p:spPr>
        <p:txBody>
          <a:bodyPr>
            <a:normAutofit/>
          </a:bodyPr>
          <a:lstStyle>
            <a:lvl1pPr marL="0" indent="0">
              <a:buNone/>
              <a:defRPr sz="2000" baseline="0"/>
            </a:lvl1pPr>
          </a:lstStyle>
          <a:p>
            <a:pPr lvl="0"/>
            <a:r>
              <a:rPr lang="ru-RU" dirty="0" smtClean="0"/>
              <a:t>Содержимое (рисунок, диаграмма, таблица и т.д.)</a:t>
            </a:r>
            <a:endParaRPr lang="ru-RU" dirty="0"/>
          </a:p>
        </p:txBody>
      </p:sp>
    </p:spTree>
    <p:extLst>
      <p:ext uri="{BB962C8B-B14F-4D97-AF65-F5344CB8AC3E}">
        <p14:creationId xmlns:p14="http://schemas.microsoft.com/office/powerpoint/2010/main" val="22156794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Рисун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Рисунок 4"/>
          <p:cNvSpPr>
            <a:spLocks noGrp="1"/>
          </p:cNvSpPr>
          <p:nvPr>
            <p:ph type="pic" sz="quarter" idx="11"/>
          </p:nvPr>
        </p:nvSpPr>
        <p:spPr>
          <a:xfrm>
            <a:off x="630000" y="914400"/>
            <a:ext cx="7887600" cy="5104800"/>
          </a:xfrm>
        </p:spPr>
        <p:txBody>
          <a:bodyPr>
            <a:normAutofit/>
          </a:bodyPr>
          <a:lstStyle>
            <a:lvl1pPr marL="0" indent="0">
              <a:buNone/>
              <a:defRPr sz="2000"/>
            </a:lvl1pPr>
          </a:lstStyle>
          <a:p>
            <a:endParaRPr lang="ru-RU"/>
          </a:p>
        </p:txBody>
      </p:sp>
    </p:spTree>
    <p:extLst>
      <p:ext uri="{BB962C8B-B14F-4D97-AF65-F5344CB8AC3E}">
        <p14:creationId xmlns:p14="http://schemas.microsoft.com/office/powerpoint/2010/main" val="90902234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Таблица 4"/>
          <p:cNvSpPr>
            <a:spLocks noGrp="1"/>
          </p:cNvSpPr>
          <p:nvPr>
            <p:ph type="tbl" sz="quarter" idx="11"/>
          </p:nvPr>
        </p:nvSpPr>
        <p:spPr>
          <a:xfrm>
            <a:off x="630000" y="914400"/>
            <a:ext cx="7887600" cy="5104800"/>
          </a:xfrm>
        </p:spPr>
        <p:txBody>
          <a:bodyPr>
            <a:normAutofit/>
          </a:bodyPr>
          <a:lstStyle>
            <a:lvl1pPr marL="0" indent="0">
              <a:buNone/>
              <a:defRPr sz="2000"/>
            </a:lvl1pPr>
          </a:lstStyle>
          <a:p>
            <a:endParaRPr lang="ru-RU"/>
          </a:p>
        </p:txBody>
      </p:sp>
    </p:spTree>
    <p:extLst>
      <p:ext uri="{BB962C8B-B14F-4D97-AF65-F5344CB8AC3E}">
        <p14:creationId xmlns:p14="http://schemas.microsoft.com/office/powerpoint/2010/main" val="30570374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p>
            <a:r>
              <a:rPr lang="ru-RU" sz="1000" smtClean="0">
                <a:solidFill>
                  <a:schemeClr val="bg1"/>
                </a:solidFill>
                <a:cs typeface="Arial" pitchFamily="34" charset="0"/>
              </a:rPr>
              <a:t>Дисциплина «Название дисциплины»</a:t>
            </a:r>
          </a:p>
          <a:p>
            <a:r>
              <a:rPr lang="ru-RU" smtClean="0">
                <a:solidFill>
                  <a:schemeClr val="bg1"/>
                </a:solidFill>
                <a:cs typeface="Arial" pitchFamily="34" charset="0"/>
              </a:rPr>
              <a:t>Тема «Название темы»</a:t>
            </a:r>
            <a:endParaRPr lang="ru-RU" dirty="0">
              <a:solidFill>
                <a:schemeClr val="bg1"/>
              </a:solidFill>
              <a:cs typeface="Arial" pitchFamily="34" charset="0"/>
            </a:endParaRPr>
          </a:p>
        </p:txBody>
      </p:sp>
      <p:sp>
        <p:nvSpPr>
          <p:cNvPr id="5" name="Объект 4"/>
          <p:cNvSpPr>
            <a:spLocks noGrp="1"/>
          </p:cNvSpPr>
          <p:nvPr>
            <p:ph sz="quarter" idx="11"/>
          </p:nvPr>
        </p:nvSpPr>
        <p:spPr>
          <a:xfrm>
            <a:off x="630000" y="914400"/>
            <a:ext cx="7887600" cy="5104800"/>
          </a:xfrm>
        </p:spPr>
        <p:txBody>
          <a:bodyPr>
            <a:no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ru-RU" dirty="0" smtClean="0"/>
              <a:t>Образец текста</a:t>
            </a:r>
          </a:p>
        </p:txBody>
      </p:sp>
    </p:spTree>
    <p:extLst>
      <p:ext uri="{BB962C8B-B14F-4D97-AF65-F5344CB8AC3E}">
        <p14:creationId xmlns:p14="http://schemas.microsoft.com/office/powerpoint/2010/main" val="13122636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пасибо за внимание!">
    <p:bg>
      <p:bgPr>
        <a:gradFill flip="none" rotWithShape="1">
          <a:gsLst>
            <a:gs pos="0">
              <a:schemeClr val="accent1">
                <a:lumMod val="5000"/>
                <a:lumOff val="95000"/>
              </a:schemeClr>
            </a:gs>
            <a:gs pos="33000">
              <a:schemeClr val="accent1">
                <a:lumMod val="45000"/>
                <a:lumOff val="55000"/>
              </a:schemeClr>
            </a:gs>
            <a:gs pos="5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3" name="Рисунок 12" descr="green.jpg"/>
          <p:cNvPicPr>
            <a:picLocks noChangeAspect="1"/>
          </p:cNvPicPr>
          <p:nvPr userDrawn="1"/>
        </p:nvPicPr>
        <p:blipFill>
          <a:blip r:embed="rId2" cstate="print"/>
          <a:stretch>
            <a:fillRect/>
          </a:stretch>
        </p:blipFill>
        <p:spPr>
          <a:xfrm>
            <a:off x="0" y="0"/>
            <a:ext cx="9144000" cy="6859936"/>
          </a:xfrm>
          <a:prstGeom prst="rect">
            <a:avLst/>
          </a:prstGeom>
        </p:spPr>
      </p:pic>
      <p:sp>
        <p:nvSpPr>
          <p:cNvPr id="8" name="Прямоугольник 7"/>
          <p:cNvSpPr/>
          <p:nvPr userDrawn="1"/>
        </p:nvSpPr>
        <p:spPr>
          <a:xfrm>
            <a:off x="0" y="0"/>
            <a:ext cx="9143999" cy="6858000"/>
          </a:xfrm>
          <a:prstGeom prst="rect">
            <a:avLst/>
          </a:prstGeom>
          <a:gradFill flip="none" rotWithShape="1">
            <a:gsLst>
              <a:gs pos="99457">
                <a:schemeClr val="tx2">
                  <a:lumMod val="20000"/>
                  <a:lumOff val="80000"/>
                </a:schemeClr>
              </a:gs>
              <a:gs pos="71739">
                <a:schemeClr val="tx2">
                  <a:lumMod val="40000"/>
                  <a:lumOff val="60000"/>
                </a:schemeClr>
              </a:gs>
              <a:gs pos="34800">
                <a:schemeClr val="tx2">
                  <a:lumMod val="40000"/>
                  <a:lumOff val="60000"/>
                </a:schemeClr>
              </a:gs>
              <a:gs pos="0">
                <a:schemeClr val="tx2">
                  <a:lumMod val="20000"/>
                  <a:lumOff val="80000"/>
                </a:schemeClr>
              </a:gs>
              <a:gs pos="53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0" y="4560902"/>
            <a:ext cx="9144000" cy="1424007"/>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userDrawn="1"/>
        </p:nvSpPr>
        <p:spPr>
          <a:xfrm>
            <a:off x="0" y="2552688"/>
            <a:ext cx="9144000" cy="617499"/>
          </a:xfrm>
          <a:prstGeom prst="rect">
            <a:avLst/>
          </a:prstGeom>
          <a:solidFill>
            <a:schemeClr val="bg1">
              <a:alpha val="29000"/>
            </a:schemeClr>
          </a:solidFill>
          <a:ln w="127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userDrawn="1"/>
        </p:nvSpPr>
        <p:spPr>
          <a:xfrm>
            <a:off x="0" y="2479662"/>
            <a:ext cx="9144000" cy="707886"/>
          </a:xfrm>
          <a:prstGeom prst="rect">
            <a:avLst/>
          </a:prstGeom>
          <a:noFill/>
          <a:ln w="12700">
            <a:noFill/>
          </a:ln>
        </p:spPr>
        <p:txBody>
          <a:bodyPr wrap="square" rtlCol="0">
            <a:spAutoFit/>
          </a:bodyPr>
          <a:lstStyle/>
          <a:p>
            <a:pPr algn="ctr"/>
            <a:r>
              <a:rPr lang="ru-RU" sz="4000" baseline="0" dirty="0" smtClean="0">
                <a:solidFill>
                  <a:schemeClr val="tx1"/>
                </a:solidFill>
                <a:latin typeface="Arial" pitchFamily="34" charset="0"/>
                <a:cs typeface="Tahoma" pitchFamily="34" charset="0"/>
              </a:rPr>
              <a:t>Спасибо за внимание!</a:t>
            </a:r>
            <a:endParaRPr lang="ru-RU" sz="4000" baseline="0" dirty="0">
              <a:solidFill>
                <a:schemeClr val="tx1"/>
              </a:solidFill>
              <a:latin typeface="Arial" pitchFamily="34" charset="0"/>
              <a:cs typeface="Tahoma" pitchFamily="34" charset="0"/>
            </a:endParaRPr>
          </a:p>
        </p:txBody>
      </p:sp>
      <p:sp>
        <p:nvSpPr>
          <p:cNvPr id="5" name="Текст 4"/>
          <p:cNvSpPr>
            <a:spLocks noGrp="1"/>
          </p:cNvSpPr>
          <p:nvPr>
            <p:ph type="body" sz="quarter" idx="10" hasCustomPrompt="1"/>
          </p:nvPr>
        </p:nvSpPr>
        <p:spPr>
          <a:xfrm>
            <a:off x="0" y="4560903"/>
            <a:ext cx="9144000" cy="1424018"/>
          </a:xfrm>
        </p:spPr>
        <p:txBody>
          <a:bodyPr>
            <a:normAutofit/>
          </a:bodyPr>
          <a:lstStyle>
            <a:lvl1pPr algn="ctr">
              <a:buNone/>
              <a:defRPr sz="1800" baseline="0">
                <a:solidFill>
                  <a:schemeClr val="tx1"/>
                </a:solidFill>
                <a:latin typeface="Arial" pitchFamily="34" charset="0"/>
              </a:defRPr>
            </a:lvl1pPr>
          </a:lstStyle>
          <a:p>
            <a:pPr lvl="0"/>
            <a:r>
              <a:rPr lang="ru-RU" dirty="0" smtClean="0"/>
              <a:t>Координаты:</a:t>
            </a: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Номер слайда 5"/>
          <p:cNvSpPr txBox="1">
            <a:spLocks/>
          </p:cNvSpPr>
          <p:nvPr userDrawn="1"/>
        </p:nvSpPr>
        <p:spPr>
          <a:xfrm>
            <a:off x="0" y="6274800"/>
            <a:ext cx="457200" cy="583200"/>
          </a:xfrm>
          <a:prstGeom prst="rect">
            <a:avLst/>
          </a:prstGeom>
          <a:solidFill>
            <a:schemeClr val="tx2">
              <a:lumMod val="20000"/>
              <a:lumOff val="80000"/>
            </a:schemeClr>
          </a:solidFill>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p>
        </p:txBody>
      </p:sp>
      <p:sp>
        <p:nvSpPr>
          <p:cNvPr id="2" name="Заголовок 1"/>
          <p:cNvSpPr>
            <a:spLocks noGrp="1"/>
          </p:cNvSpPr>
          <p:nvPr>
            <p:ph type="title"/>
          </p:nvPr>
        </p:nvSpPr>
        <p:spPr>
          <a:xfrm>
            <a:off x="0" y="0"/>
            <a:ext cx="9144000" cy="655200"/>
          </a:xfrm>
          <a:prstGeom prst="rect">
            <a:avLst/>
          </a:prstGeom>
          <a:solidFill>
            <a:schemeClr val="tx2">
              <a:lumMod val="20000"/>
              <a:lumOff val="80000"/>
              <a:alpha val="75000"/>
            </a:schemeClr>
          </a:solidFill>
        </p:spPr>
        <p:txBody>
          <a:bodyPr vert="horz" lIns="91440" tIns="45720" rIns="91440" bIns="45720" rtlCol="0" anchor="ctr">
            <a:normAutofit/>
          </a:bodyPr>
          <a:lstStyle/>
          <a:p>
            <a:r>
              <a:rPr lang="ru-RU" dirty="0" smtClean="0"/>
              <a:t>Название слайда</a:t>
            </a:r>
            <a:endParaRPr lang="ru-RU" dirty="0"/>
          </a:p>
        </p:txBody>
      </p:sp>
      <p:sp>
        <p:nvSpPr>
          <p:cNvPr id="3" name="Текст 2"/>
          <p:cNvSpPr>
            <a:spLocks noGrp="1"/>
          </p:cNvSpPr>
          <p:nvPr>
            <p:ph type="body" idx="1"/>
          </p:nvPr>
        </p:nvSpPr>
        <p:spPr>
          <a:xfrm>
            <a:off x="630000" y="914400"/>
            <a:ext cx="7887600" cy="5104800"/>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Нижний колонтитул 4"/>
          <p:cNvSpPr>
            <a:spLocks noGrp="1"/>
          </p:cNvSpPr>
          <p:nvPr>
            <p:ph type="ftr" sz="quarter" idx="3"/>
          </p:nvPr>
        </p:nvSpPr>
        <p:spPr>
          <a:xfrm>
            <a:off x="457200" y="6274800"/>
            <a:ext cx="7823199" cy="583200"/>
          </a:xfrm>
          <a:prstGeom prst="rect">
            <a:avLst/>
          </a:prstGeom>
          <a:solidFill>
            <a:schemeClr val="tx2">
              <a:lumMod val="20000"/>
              <a:lumOff val="80000"/>
            </a:schemeClr>
          </a:solidFill>
        </p:spPr>
        <p:txBody>
          <a:bodyPr vert="horz" lIns="91440" tIns="45720" rIns="91440" bIns="45720" rtlCol="0" anchor="ctr"/>
          <a:lstStyle>
            <a:lvl1pPr algn="ctr">
              <a:defRPr sz="1200">
                <a:solidFill>
                  <a:schemeClr val="tx1">
                    <a:tint val="75000"/>
                  </a:schemeClr>
                </a:solidFill>
              </a:defRPr>
            </a:lvl1pPr>
          </a:lstStyle>
          <a:p>
            <a:r>
              <a:rPr lang="ru-RU" sz="1000" dirty="0" smtClean="0">
                <a:solidFill>
                  <a:schemeClr val="bg1"/>
                </a:solidFill>
                <a:cs typeface="Arial" pitchFamily="34" charset="0"/>
              </a:rPr>
              <a:t>Дисциплина «Название дисциплины»</a:t>
            </a:r>
          </a:p>
          <a:p>
            <a:r>
              <a:rPr lang="ru-RU" dirty="0" smtClean="0">
                <a:solidFill>
                  <a:schemeClr val="bg1"/>
                </a:solidFill>
                <a:cs typeface="Arial" pitchFamily="34" charset="0"/>
              </a:rPr>
              <a:t>Тема «Название темы»</a:t>
            </a:r>
            <a:endParaRPr lang="ru-RU" dirty="0">
              <a:solidFill>
                <a:schemeClr val="bg1"/>
              </a:solidFill>
              <a:cs typeface="Arial" pitchFamily="34" charset="0"/>
            </a:endParaRPr>
          </a:p>
        </p:txBody>
      </p:sp>
      <p:pic>
        <p:nvPicPr>
          <p:cNvPr id="7" name="Picture 20" descr="bluelogo"/>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77800" y="6280981"/>
            <a:ext cx="270934" cy="5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Номер слайда 1"/>
          <p:cNvSpPr txBox="1">
            <a:spLocks/>
          </p:cNvSpPr>
          <p:nvPr userDrawn="1"/>
        </p:nvSpPr>
        <p:spPr>
          <a:xfrm>
            <a:off x="8263467" y="6277012"/>
            <a:ext cx="880532" cy="580988"/>
          </a:xfrm>
          <a:prstGeom prst="rect">
            <a:avLst/>
          </a:prstGeom>
          <a:solidFill>
            <a:schemeClr val="tx2">
              <a:lumMod val="20000"/>
              <a:lumOff val="80000"/>
            </a:schemeClr>
          </a:solidFill>
        </p:spPr>
        <p:txBody>
          <a:bodyPr vert="horz" lIns="91440" tIns="45720" rIns="91440" bIns="45720" rtlCol="0" anchor="ctr"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125CC8CE-4B5A-42E3-9A0D-77A4F70F0A95}" type="slidenum">
              <a:rPr kumimoji="0" lang="ru-RU" sz="20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7" r:id="rId3"/>
    <p:sldLayoutId id="2147483658" r:id="rId4"/>
    <p:sldLayoutId id="2147483660" r:id="rId5"/>
    <p:sldLayoutId id="2147483659" r:id="rId6"/>
    <p:sldLayoutId id="2147483661" r:id="rId7"/>
    <p:sldLayoutId id="2147483662" r:id="rId8"/>
    <p:sldLayoutId id="2147483663" r:id="rId9"/>
    <p:sldLayoutId id="2147483656" r:id="rId10"/>
  </p:sldLayoutIdLst>
  <p:timing>
    <p:tnLst>
      <p:par>
        <p:cTn id="1" dur="indefinite" restart="never" nodeType="tmRoot"/>
      </p:par>
    </p:tnLst>
  </p:timing>
  <p:hf sldNum="0" hdr="0"/>
  <p:txStyles>
    <p:titleStyle>
      <a:lvl1pPr algn="ctr" defTabSz="914400" rtl="0" eaLnBrk="1" latinLnBrk="0" hangingPunct="1">
        <a:spcBef>
          <a:spcPct val="0"/>
        </a:spcBef>
        <a:buNone/>
        <a:defRPr lang="ru-RU" sz="2400" b="1" i="0" kern="1200" baseline="0" dirty="0">
          <a:solidFill>
            <a:srgbClr val="333366"/>
          </a:solidFill>
          <a:latin typeface="Arial" pitchFamily="34" charset="0"/>
          <a:ea typeface="+mn-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4.bin"/><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2.wmf"/><Relationship Id="rId5" Type="http://schemas.openxmlformats.org/officeDocument/2006/relationships/oleObject" Target="../embeddings/oleObject7.bin"/><Relationship Id="rId4" Type="http://schemas.openxmlformats.org/officeDocument/2006/relationships/image" Target="../media/image11.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5.wmf"/><Relationship Id="rId5" Type="http://schemas.openxmlformats.org/officeDocument/2006/relationships/oleObject" Target="../embeddings/oleObject10.bin"/><Relationship Id="rId4" Type="http://schemas.openxmlformats.org/officeDocument/2006/relationships/image" Target="../media/image14.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6.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7.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8.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9.wmf"/></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21.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2.wmf"/></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7.wmf"/></Relationships>
</file>

<file path=ppt/slides/_rels/slide24.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29.wmf"/><Relationship Id="rId5" Type="http://schemas.openxmlformats.org/officeDocument/2006/relationships/oleObject" Target="../embeddings/oleObject19.bin"/><Relationship Id="rId4" Type="http://schemas.openxmlformats.org/officeDocument/2006/relationships/image" Target="../media/image28.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32.wmf"/><Relationship Id="rId5" Type="http://schemas.openxmlformats.org/officeDocument/2006/relationships/oleObject" Target="../embeddings/oleObject22.bin"/><Relationship Id="rId4" Type="http://schemas.openxmlformats.org/officeDocument/2006/relationships/image" Target="../media/image31.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36.wmf"/></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37.wmf"/><Relationship Id="rId4" Type="http://schemas.openxmlformats.org/officeDocument/2006/relationships/oleObject" Target="../embeddings/oleObject24.bin"/></Relationships>
</file>

<file path=ppt/slides/_rels/slide31.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40.wmf"/><Relationship Id="rId5" Type="http://schemas.openxmlformats.org/officeDocument/2006/relationships/oleObject" Target="../embeddings/oleObject26.bin"/><Relationship Id="rId4" Type="http://schemas.openxmlformats.org/officeDocument/2006/relationships/image" Target="../media/image39.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43.wmf"/><Relationship Id="rId5" Type="http://schemas.openxmlformats.org/officeDocument/2006/relationships/oleObject" Target="../embeddings/oleObject29.bin"/><Relationship Id="rId4" Type="http://schemas.openxmlformats.org/officeDocument/2006/relationships/image" Target="../media/image42.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44.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3"/>
          </p:nvPr>
        </p:nvSpPr>
        <p:spPr>
          <a:xfrm>
            <a:off x="165463" y="3595349"/>
            <a:ext cx="8900160" cy="522000"/>
          </a:xfrm>
        </p:spPr>
        <p:txBody>
          <a:bodyPr/>
          <a:lstStyle/>
          <a:p>
            <a:pPr algn="ctr"/>
            <a:r>
              <a:rPr lang="ru-RU" b="1" dirty="0">
                <a:effectLst>
                  <a:outerShdw blurRad="38100" dist="38100" dir="2700000" algn="tl">
                    <a:srgbClr val="000000">
                      <a:alpha val="43137"/>
                    </a:srgbClr>
                  </a:outerShdw>
                </a:effectLst>
              </a:rPr>
              <a:t>СТАБИЛИЗАТОРЫ НАПРЯЖЕНИЯ С НЕПРЕРЫВНЫМ РЕГУЛИРОВАНИЕМ</a:t>
            </a:r>
          </a:p>
        </p:txBody>
      </p:sp>
      <p:sp>
        <p:nvSpPr>
          <p:cNvPr id="3" name="Текст 2"/>
          <p:cNvSpPr>
            <a:spLocks noGrp="1"/>
          </p:cNvSpPr>
          <p:nvPr>
            <p:ph type="body" sz="quarter" idx="15"/>
          </p:nvPr>
        </p:nvSpPr>
        <p:spPr>
          <a:xfrm>
            <a:off x="0" y="6167476"/>
            <a:ext cx="9144000" cy="690524"/>
          </a:xfrm>
        </p:spPr>
        <p:txBody>
          <a:bodyPr/>
          <a:lstStyle/>
          <a:p>
            <a:r>
              <a:rPr lang="ru-RU" dirty="0" smtClean="0"/>
              <a:t>Владивосток</a:t>
            </a:r>
          </a:p>
          <a:p>
            <a:r>
              <a:rPr lang="ru-RU" dirty="0" smtClean="0"/>
              <a:t>201</a:t>
            </a:r>
            <a:r>
              <a:rPr lang="en-US" smtClean="0"/>
              <a:t>9</a:t>
            </a:r>
            <a:endParaRPr lang="ru-RU" dirty="0"/>
          </a:p>
        </p:txBody>
      </p:sp>
      <p:sp>
        <p:nvSpPr>
          <p:cNvPr id="4" name="Текст 3"/>
          <p:cNvSpPr>
            <a:spLocks noGrp="1"/>
          </p:cNvSpPr>
          <p:nvPr>
            <p:ph type="body" sz="quarter" idx="11"/>
          </p:nvPr>
        </p:nvSpPr>
        <p:spPr>
          <a:xfrm>
            <a:off x="0" y="1466410"/>
            <a:ext cx="9144000" cy="309600"/>
          </a:xfrm>
        </p:spPr>
        <p:txBody>
          <a:bodyPr/>
          <a:lstStyle/>
          <a:p>
            <a:r>
              <a:rPr lang="ru-RU" dirty="0" smtClean="0"/>
              <a:t>Кафедра «Информационных технологий и систем»</a:t>
            </a:r>
            <a:endParaRPr lang="ru-RU" dirty="0"/>
          </a:p>
        </p:txBody>
      </p:sp>
      <p:sp>
        <p:nvSpPr>
          <p:cNvPr id="5" name="Текст 4"/>
          <p:cNvSpPr>
            <a:spLocks noGrp="1"/>
          </p:cNvSpPr>
          <p:nvPr>
            <p:ph type="body" sz="quarter" idx="12"/>
          </p:nvPr>
        </p:nvSpPr>
        <p:spPr>
          <a:xfrm>
            <a:off x="0" y="1818213"/>
            <a:ext cx="9144000" cy="896851"/>
          </a:xfrm>
          <a:solidFill>
            <a:schemeClr val="bg1">
              <a:alpha val="0"/>
            </a:schemeClr>
          </a:solidFill>
        </p:spPr>
        <p:txBody>
          <a:bodyPr/>
          <a:lstStyle/>
          <a:p>
            <a:r>
              <a:rPr lang="ru-RU" dirty="0" smtClean="0"/>
              <a:t>Дисциплина «Электропитание устройств и систем связи»</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p:txBody>
          <a:bodyPr/>
          <a:lstStyle/>
          <a:p>
            <a:r>
              <a:rPr lang="ru-RU" altLang="ru-RU" dirty="0" smtClean="0"/>
              <a:t>Содержание:</a:t>
            </a:r>
            <a:endParaRPr lang="ru-RU" dirty="0"/>
          </a:p>
        </p:txBody>
      </p:sp>
      <p:sp>
        <p:nvSpPr>
          <p:cNvPr id="4" name="Текст 3"/>
          <p:cNvSpPr>
            <a:spLocks noGrp="1"/>
          </p:cNvSpPr>
          <p:nvPr>
            <p:ph type="body" sz="quarter" idx="15"/>
          </p:nvPr>
        </p:nvSpPr>
        <p:spPr>
          <a:xfrm>
            <a:off x="313510" y="801190"/>
            <a:ext cx="8525690" cy="5050970"/>
          </a:xfrm>
        </p:spPr>
        <p:txBody>
          <a:bodyPr>
            <a:normAutofit/>
          </a:bodyPr>
          <a:lstStyle/>
          <a:p>
            <a:pPr marL="457200" indent="-457200">
              <a:buFont typeface="+mj-lt"/>
              <a:buAutoNum type="arabicPeriod"/>
            </a:pPr>
            <a:r>
              <a:rPr lang="ru-RU" altLang="ru-RU" dirty="0">
                <a:cs typeface="Arial" panose="020B0604020202020204" pitchFamily="34" charset="0"/>
              </a:rPr>
              <a:t>Определение и классификация стабилизаторов</a:t>
            </a:r>
            <a:endParaRPr lang="ru-RU" altLang="ru-RU" dirty="0" smtClean="0">
              <a:cs typeface="Arial" panose="020B0604020202020204" pitchFamily="34" charset="0"/>
            </a:endParaRPr>
          </a:p>
          <a:p>
            <a:pPr marL="457200" indent="-457200">
              <a:buFont typeface="+mj-lt"/>
              <a:buAutoNum type="arabicPeriod"/>
            </a:pPr>
            <a:r>
              <a:rPr lang="ru-RU" dirty="0"/>
              <a:t>Показатели качества </a:t>
            </a:r>
            <a:r>
              <a:rPr lang="ru-RU" dirty="0" smtClean="0"/>
              <a:t>стабилизаторов</a:t>
            </a:r>
          </a:p>
          <a:p>
            <a:pPr marL="457200" indent="-457200">
              <a:buFont typeface="+mj-lt"/>
              <a:buAutoNum type="arabicPeriod"/>
            </a:pPr>
            <a:r>
              <a:rPr lang="ru-RU" dirty="0"/>
              <a:t>Параметрические </a:t>
            </a:r>
            <a:r>
              <a:rPr lang="ru-RU" dirty="0" smtClean="0"/>
              <a:t>стабилизаторы</a:t>
            </a:r>
          </a:p>
          <a:p>
            <a:pPr marL="457200" indent="-457200">
              <a:buFont typeface="+mj-lt"/>
              <a:buAutoNum type="arabicPeriod"/>
            </a:pPr>
            <a:r>
              <a:rPr lang="ru-RU" dirty="0"/>
              <a:t>Компенсационные </a:t>
            </a:r>
            <a:r>
              <a:rPr lang="ru-RU" dirty="0" smtClean="0"/>
              <a:t>стабилизаторы</a:t>
            </a:r>
          </a:p>
          <a:p>
            <a:pPr marL="457200" indent="-457200">
              <a:buFont typeface="+mj-lt"/>
              <a:buAutoNum type="arabicPeriod"/>
            </a:pPr>
            <a:r>
              <a:rPr lang="ru-RU" dirty="0"/>
              <a:t>Защита транзисторных стабилизаторов </a:t>
            </a:r>
            <a:r>
              <a:rPr lang="ru-RU" dirty="0" smtClean="0"/>
              <a:t>напряжения</a:t>
            </a:r>
          </a:p>
          <a:p>
            <a:pPr marL="457200" indent="-457200">
              <a:buFont typeface="+mj-lt"/>
              <a:buAutoNum type="arabicPeriod"/>
            </a:pPr>
            <a:endParaRPr lang="ru-RU" dirty="0"/>
          </a:p>
        </p:txBody>
      </p:sp>
      <p:sp>
        <p:nvSpPr>
          <p:cNvPr id="5" name="Нижний колонтитул 1"/>
          <p:cNvSpPr>
            <a:spLocks noGrp="1"/>
          </p:cNvSpPr>
          <p:nvPr>
            <p:ph type="ftr" sz="quarter" idx="3"/>
          </p:nvPr>
        </p:nvSpPr>
        <p:spPr>
          <a:xfrm>
            <a:off x="448734" y="6274800"/>
            <a:ext cx="7831666" cy="583200"/>
          </a:xfrm>
        </p:spPr>
        <p:txBody>
          <a:bodyPr/>
          <a:lstStyle/>
          <a:p>
            <a:r>
              <a:rPr lang="ru-RU" sz="1000" dirty="0" smtClean="0">
                <a:cs typeface="Arial" pitchFamily="34" charset="0"/>
              </a:rPr>
              <a:t>Дисциплина «</a:t>
            </a:r>
            <a:r>
              <a:rPr lang="ru-RU" sz="1000" dirty="0"/>
              <a:t>Электропитание устройств и систем связи</a:t>
            </a:r>
            <a:r>
              <a:rPr lang="ru-RU" sz="1000" dirty="0" smtClean="0">
                <a:cs typeface="Arial" pitchFamily="34" charset="0"/>
              </a:rPr>
              <a:t>»</a:t>
            </a:r>
          </a:p>
          <a:p>
            <a:r>
              <a:rPr lang="ru-RU" dirty="0">
                <a:cs typeface="Arial" pitchFamily="34" charset="0"/>
              </a:rPr>
              <a:t>Тема «СТАБИЛИЗАТОРЫ НАПРЯЖЕНИЯ С НЕПРЕРЫВНЫМ </a:t>
            </a:r>
            <a:r>
              <a:rPr lang="ru-RU" dirty="0" smtClean="0">
                <a:cs typeface="Arial" pitchFamily="34" charset="0"/>
              </a:rPr>
              <a:t>РЕГУЛИРОВАНИЕМ»</a:t>
            </a:r>
            <a:endParaRPr lang="ru-RU" dirty="0">
              <a:cs typeface="Arial" pitchFamily="34" charset="0"/>
            </a:endParaRPr>
          </a:p>
        </p:txBody>
      </p:sp>
    </p:spTree>
    <p:extLst>
      <p:ext uri="{BB962C8B-B14F-4D97-AF65-F5344CB8AC3E}">
        <p14:creationId xmlns:p14="http://schemas.microsoft.com/office/powerpoint/2010/main" val="3709343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Определение и классификация стабилизаторов</a:t>
            </a:r>
          </a:p>
        </p:txBody>
      </p:sp>
      <p:sp>
        <p:nvSpPr>
          <p:cNvPr id="4" name="Текст 3"/>
          <p:cNvSpPr>
            <a:spLocks noGrp="1"/>
          </p:cNvSpPr>
          <p:nvPr>
            <p:ph type="body" sz="quarter" idx="15"/>
          </p:nvPr>
        </p:nvSpPr>
        <p:spPr/>
        <p:txBody>
          <a:bodyPr/>
          <a:lstStyle/>
          <a:p>
            <a:r>
              <a:rPr lang="ru-RU" dirty="0"/>
              <a:t>Стабилизаторы напряжения или тока являются устройствами, повышающими качество электроэнергии, а степень стабильности напряжения или тока является показателем качества </a:t>
            </a:r>
            <a:r>
              <a:rPr lang="ru-RU" dirty="0" err="1"/>
              <a:t>электропитающего</a:t>
            </a:r>
            <a:r>
              <a:rPr lang="ru-RU" dirty="0"/>
              <a:t> устройства.</a:t>
            </a:r>
          </a:p>
        </p:txBody>
      </p:sp>
      <p:pic>
        <p:nvPicPr>
          <p:cNvPr id="3074" name="Picture 2" descr="Картинки по запросу стабилизатор тока и напряжения фото"/>
          <p:cNvPicPr>
            <a:picLocks noChangeAspect="1" noChangeArrowheads="1"/>
          </p:cNvPicPr>
          <p:nvPr/>
        </p:nvPicPr>
        <p:blipFill rotWithShape="1">
          <a:blip r:embed="rId2">
            <a:extLst>
              <a:ext uri="{28A0092B-C50C-407E-A947-70E740481C1C}">
                <a14:useLocalDpi xmlns:a14="http://schemas.microsoft.com/office/drawing/2010/main" val="0"/>
              </a:ext>
            </a:extLst>
          </a:blip>
          <a:srcRect b="7773"/>
          <a:stretch/>
        </p:blipFill>
        <p:spPr bwMode="auto">
          <a:xfrm>
            <a:off x="2479902" y="2160860"/>
            <a:ext cx="4184196" cy="3858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681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Определение и классификация </a:t>
            </a:r>
            <a:r>
              <a:rPr lang="ru-RU" dirty="0" smtClean="0"/>
              <a:t>стабилизаторов</a:t>
            </a:r>
            <a:endParaRPr lang="ru-RU" dirty="0"/>
          </a:p>
        </p:txBody>
      </p:sp>
      <p:sp>
        <p:nvSpPr>
          <p:cNvPr id="4" name="Текст 3"/>
          <p:cNvSpPr>
            <a:spLocks noGrp="1"/>
          </p:cNvSpPr>
          <p:nvPr>
            <p:ph type="body" sz="quarter" idx="15"/>
          </p:nvPr>
        </p:nvSpPr>
        <p:spPr/>
        <p:txBody>
          <a:bodyPr/>
          <a:lstStyle/>
          <a:p>
            <a:r>
              <a:rPr lang="ru-RU" dirty="0"/>
              <a:t>Стабилизатором напряжения (тока) называется устройство, автоматически обеспечивающее поддержание напряжения (тока) на нагрузке с заданной степенью точности при изменении дестабилизирующих факторов в заданных пределах. </a:t>
            </a:r>
          </a:p>
        </p:txBody>
      </p:sp>
      <p:pic>
        <p:nvPicPr>
          <p:cNvPr id="4098" name="Picture 2" descr="Картинки по запросу стабилизатор тока фото"/>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5105"/>
          <a:stretch/>
        </p:blipFill>
        <p:spPr bwMode="auto">
          <a:xfrm>
            <a:off x="1901371" y="2745611"/>
            <a:ext cx="5341258" cy="2642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231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Определение и классификация </a:t>
            </a:r>
            <a:r>
              <a:rPr lang="ru-RU" dirty="0" smtClean="0"/>
              <a:t>стабилизаторов</a:t>
            </a:r>
            <a:endParaRPr lang="ru-RU" dirty="0"/>
          </a:p>
        </p:txBody>
      </p:sp>
      <p:sp>
        <p:nvSpPr>
          <p:cNvPr id="4" name="Текст 3"/>
          <p:cNvSpPr>
            <a:spLocks noGrp="1"/>
          </p:cNvSpPr>
          <p:nvPr>
            <p:ph type="body" sz="quarter" idx="15"/>
          </p:nvPr>
        </p:nvSpPr>
        <p:spPr/>
        <p:txBody>
          <a:bodyPr/>
          <a:lstStyle/>
          <a:p>
            <a:r>
              <a:rPr lang="ru-RU" dirty="0"/>
              <a:t>В настоящее время известны два основных способа, позволяющих обеспечить режим стабилизации напряжения или тока </a:t>
            </a:r>
            <a:r>
              <a:rPr lang="ru-RU" dirty="0" smtClean="0"/>
              <a:t>электропитания</a:t>
            </a:r>
            <a:r>
              <a:rPr lang="ru-RU" dirty="0"/>
              <a:t>: </a:t>
            </a:r>
            <a:r>
              <a:rPr lang="ru-RU" u="sng" dirty="0"/>
              <a:t>параметрический</a:t>
            </a:r>
            <a:r>
              <a:rPr lang="ru-RU" dirty="0"/>
              <a:t> и </a:t>
            </a:r>
            <a:r>
              <a:rPr lang="ru-RU" u="sng" dirty="0"/>
              <a:t>компенсационный</a:t>
            </a:r>
            <a:r>
              <a:rPr lang="ru-RU" dirty="0" smtClean="0"/>
              <a:t>.</a:t>
            </a:r>
          </a:p>
          <a:p>
            <a:endParaRPr lang="ru-RU" dirty="0" smtClean="0"/>
          </a:p>
          <a:p>
            <a:endParaRPr lang="ru-RU" dirty="0"/>
          </a:p>
        </p:txBody>
      </p:sp>
      <p:graphicFrame>
        <p:nvGraphicFramePr>
          <p:cNvPr id="5" name="Схема 4"/>
          <p:cNvGraphicFramePr/>
          <p:nvPr>
            <p:extLst>
              <p:ext uri="{D42A27DB-BD31-4B8C-83A1-F6EECF244321}">
                <p14:modId xmlns:p14="http://schemas.microsoft.com/office/powerpoint/2010/main" val="4204144552"/>
              </p:ext>
            </p:extLst>
          </p:nvPr>
        </p:nvGraphicFramePr>
        <p:xfrm>
          <a:off x="1524000" y="173082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918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Определение и классификация </a:t>
            </a:r>
            <a:r>
              <a:rPr lang="ru-RU" dirty="0" smtClean="0"/>
              <a:t>стабилизаторов</a:t>
            </a:r>
            <a:endParaRPr lang="ru-RU" dirty="0"/>
          </a:p>
        </p:txBody>
      </p:sp>
      <p:sp>
        <p:nvSpPr>
          <p:cNvPr id="4" name="Текст 3"/>
          <p:cNvSpPr>
            <a:spLocks noGrp="1"/>
          </p:cNvSpPr>
          <p:nvPr>
            <p:ph type="body" sz="quarter" idx="15"/>
          </p:nvPr>
        </p:nvSpPr>
        <p:spPr/>
        <p:txBody>
          <a:bodyPr numCol="2" spcCol="540000"/>
          <a:lstStyle/>
          <a:p>
            <a:pPr algn="l"/>
            <a:r>
              <a:rPr lang="ru-RU" dirty="0"/>
              <a:t>При параметрическом</a:t>
            </a:r>
            <a:r>
              <a:rPr lang="ru-RU" i="1" dirty="0"/>
              <a:t> </a:t>
            </a:r>
            <a:r>
              <a:rPr lang="ru-RU" dirty="0"/>
              <a:t>способе режим электропитания стабилизируется за счет применения  элемента  с  нелинейной  вольт-амперной  характеристикой, имеющей пологий участок, в пределах которого стабилизируемый параметр (напряжение или </a:t>
            </a:r>
            <a:r>
              <a:rPr lang="ru-RU" dirty="0" smtClean="0"/>
              <a:t>ток) изменяется </a:t>
            </a:r>
            <a:r>
              <a:rPr lang="ru-RU" dirty="0"/>
              <a:t>незначительно при воздействии дестабилизирующего фактора</a:t>
            </a:r>
            <a:r>
              <a:rPr lang="ru-RU" dirty="0" smtClean="0"/>
              <a:t>.</a:t>
            </a:r>
          </a:p>
          <a:p>
            <a:pPr algn="l"/>
            <a:endParaRPr lang="ru-RU" dirty="0" smtClean="0"/>
          </a:p>
          <a:p>
            <a:pPr algn="l"/>
            <a:r>
              <a:rPr lang="ru-RU" dirty="0" smtClean="0"/>
              <a:t>При </a:t>
            </a:r>
            <a:r>
              <a:rPr lang="ru-RU" dirty="0"/>
              <a:t>компенсационном </a:t>
            </a:r>
            <a:r>
              <a:rPr lang="ru-RU" dirty="0" smtClean="0"/>
              <a:t>способе </a:t>
            </a:r>
            <a:r>
              <a:rPr lang="ru-RU" dirty="0"/>
              <a:t>режим </a:t>
            </a:r>
            <a:r>
              <a:rPr lang="ru-RU" dirty="0" smtClean="0"/>
              <a:t>электропитания </a:t>
            </a:r>
            <a:r>
              <a:rPr lang="ru-RU" dirty="0"/>
              <a:t>стабилизируется за счет измерения отклонения выходного напряжения (тока) от заданного значения, сравнения его с эталонной величиной, и воздействия полученного сигнала рассогласования на регулирующий элемент. </a:t>
            </a:r>
          </a:p>
        </p:txBody>
      </p:sp>
    </p:spTree>
    <p:extLst>
      <p:ext uri="{BB962C8B-B14F-4D97-AF65-F5344CB8AC3E}">
        <p14:creationId xmlns:p14="http://schemas.microsoft.com/office/powerpoint/2010/main" val="3116248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Определение и классификация </a:t>
            </a:r>
            <a:r>
              <a:rPr lang="ru-RU" dirty="0" smtClean="0"/>
              <a:t>стабилизаторов</a:t>
            </a:r>
            <a:endParaRPr lang="ru-RU" dirty="0"/>
          </a:p>
        </p:txBody>
      </p:sp>
      <p:sp>
        <p:nvSpPr>
          <p:cNvPr id="4" name="Текст 3"/>
          <p:cNvSpPr>
            <a:spLocks noGrp="1"/>
          </p:cNvSpPr>
          <p:nvPr>
            <p:ph type="body" sz="quarter" idx="15"/>
          </p:nvPr>
        </p:nvSpPr>
        <p:spPr/>
        <p:txBody>
          <a:bodyPr numCol="1" spcCol="540000">
            <a:normAutofit/>
          </a:bodyPr>
          <a:lstStyle/>
          <a:p>
            <a:r>
              <a:rPr lang="ru-RU" sz="1800" dirty="0"/>
              <a:t>Стабилизаторы напряжения (тока), широко применяемые в устройствах связи, классифицируются по следующим основным признакам:</a:t>
            </a:r>
          </a:p>
          <a:p>
            <a:pPr marL="342900" indent="-342900">
              <a:buFont typeface="Arial" panose="020B0604020202020204" pitchFamily="34" charset="0"/>
              <a:buChar char="•"/>
            </a:pPr>
            <a:r>
              <a:rPr lang="ru-RU" sz="1800" dirty="0"/>
              <a:t>По роду напряжения  (тока): постоянного; переменного.</a:t>
            </a:r>
          </a:p>
          <a:p>
            <a:pPr marL="342900" indent="-342900">
              <a:buFont typeface="Arial" panose="020B0604020202020204" pitchFamily="34" charset="0"/>
              <a:buChar char="•"/>
            </a:pPr>
            <a:r>
              <a:rPr lang="ru-RU" sz="1800" dirty="0"/>
              <a:t>По способу стабилизации: параметрические; компенсационные.</a:t>
            </a:r>
          </a:p>
          <a:p>
            <a:pPr marL="342900" indent="-342900">
              <a:buFont typeface="Arial" panose="020B0604020202020204" pitchFamily="34" charset="0"/>
              <a:buChar char="•"/>
            </a:pPr>
            <a:r>
              <a:rPr lang="ru-RU" sz="1800" dirty="0"/>
              <a:t>По роду стабилизируемой величины: напряжения; тока.</a:t>
            </a:r>
          </a:p>
          <a:p>
            <a:pPr marL="342900" indent="-342900">
              <a:buFont typeface="Arial" panose="020B0604020202020204" pitchFamily="34" charset="0"/>
              <a:buChar char="•"/>
            </a:pPr>
            <a:endParaRPr lang="ru-RU" sz="1800" dirty="0"/>
          </a:p>
        </p:txBody>
      </p:sp>
      <p:graphicFrame>
        <p:nvGraphicFramePr>
          <p:cNvPr id="5" name="Схема 4"/>
          <p:cNvGraphicFramePr/>
          <p:nvPr>
            <p:extLst>
              <p:ext uri="{D42A27DB-BD31-4B8C-83A1-F6EECF244321}">
                <p14:modId xmlns:p14="http://schemas.microsoft.com/office/powerpoint/2010/main" val="609531834"/>
              </p:ext>
            </p:extLst>
          </p:nvPr>
        </p:nvGraphicFramePr>
        <p:xfrm>
          <a:off x="1524000" y="21540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5699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Определение и классификация </a:t>
            </a:r>
            <a:r>
              <a:rPr lang="ru-RU" dirty="0" smtClean="0"/>
              <a:t>стабилизаторов</a:t>
            </a:r>
            <a:endParaRPr lang="ru-RU" dirty="0"/>
          </a:p>
        </p:txBody>
      </p:sp>
      <p:sp>
        <p:nvSpPr>
          <p:cNvPr id="4" name="Текст 3"/>
          <p:cNvSpPr>
            <a:spLocks noGrp="1"/>
          </p:cNvSpPr>
          <p:nvPr>
            <p:ph type="body" sz="quarter" idx="15"/>
          </p:nvPr>
        </p:nvSpPr>
        <p:spPr/>
        <p:txBody>
          <a:bodyPr numCol="1" spcCol="540000">
            <a:normAutofit/>
          </a:bodyPr>
          <a:lstStyle/>
          <a:p>
            <a:r>
              <a:rPr lang="ru-RU" dirty="0"/>
              <a:t>Наиболее широкое применение в настоящее    время    находят компенсационные стабилизаторы постоянного напряжения (тока) на полупроводниковых приборах, которые, в свою очередь, можно классифицировать по следующим признакам</a:t>
            </a:r>
            <a:r>
              <a:rPr lang="ru-RU" dirty="0" smtClean="0"/>
              <a:t>:</a:t>
            </a:r>
          </a:p>
          <a:p>
            <a:endParaRPr lang="ru-RU" sz="1800" dirty="0"/>
          </a:p>
          <a:p>
            <a:pPr marL="342900" indent="-342900">
              <a:buFont typeface="Arial" panose="020B0604020202020204" pitchFamily="34" charset="0"/>
              <a:buChar char="•"/>
            </a:pPr>
            <a:r>
              <a:rPr lang="ru-RU" sz="1800" dirty="0"/>
              <a:t>По способу включения регулирующего элемента и нагрузки:</a:t>
            </a:r>
            <a:br>
              <a:rPr lang="ru-RU" sz="1800" dirty="0"/>
            </a:br>
            <a:r>
              <a:rPr lang="ru-RU" sz="1800" dirty="0"/>
              <a:t>с последовательным включением; с параллельным включением</a:t>
            </a:r>
            <a:r>
              <a:rPr lang="ru-RU" sz="1800" dirty="0" smtClean="0"/>
              <a:t>.</a:t>
            </a:r>
          </a:p>
          <a:p>
            <a:pPr marL="342900" indent="-342900">
              <a:buFont typeface="Arial" panose="020B0604020202020204" pitchFamily="34" charset="0"/>
              <a:buChar char="•"/>
            </a:pPr>
            <a:endParaRPr lang="ru-RU" sz="1800" dirty="0"/>
          </a:p>
          <a:p>
            <a:pPr marL="342900" indent="-342900">
              <a:buFont typeface="Arial" panose="020B0604020202020204" pitchFamily="34" charset="0"/>
              <a:buChar char="•"/>
            </a:pPr>
            <a:r>
              <a:rPr lang="ru-RU" sz="1800" dirty="0"/>
              <a:t>По режиму работы регулирующего элемента: с непрерывным</a:t>
            </a:r>
            <a:br>
              <a:rPr lang="ru-RU" sz="1800" dirty="0"/>
            </a:br>
            <a:r>
              <a:rPr lang="ru-RU" sz="1800" dirty="0"/>
              <a:t>регулированием; с импульсным регулированием.</a:t>
            </a:r>
          </a:p>
          <a:p>
            <a:endParaRPr lang="ru-RU" sz="1800" dirty="0" smtClean="0"/>
          </a:p>
          <a:p>
            <a:endParaRPr lang="ru-RU" sz="1800" dirty="0" smtClean="0"/>
          </a:p>
          <a:p>
            <a:r>
              <a:rPr lang="ru-RU" dirty="0"/>
              <a:t>В последние годы интенсивное развитие получили стабилизаторы постоянного напряжения с импульсным регулированием благодаря присущим им положительным свойствам (высокий КПД, малые массы и габариты и т. д.). </a:t>
            </a:r>
          </a:p>
          <a:p>
            <a:endParaRPr lang="ru-RU" sz="1800" dirty="0"/>
          </a:p>
        </p:txBody>
      </p:sp>
    </p:spTree>
    <p:extLst>
      <p:ext uri="{BB962C8B-B14F-4D97-AF65-F5344CB8AC3E}">
        <p14:creationId xmlns:p14="http://schemas.microsoft.com/office/powerpoint/2010/main" val="3614190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Показатели качества стабилизаторов</a:t>
            </a:r>
          </a:p>
        </p:txBody>
      </p:sp>
      <p:sp>
        <p:nvSpPr>
          <p:cNvPr id="4" name="Текст 3"/>
          <p:cNvSpPr>
            <a:spLocks noGrp="1"/>
          </p:cNvSpPr>
          <p:nvPr>
            <p:ph type="body" sz="quarter" idx="15"/>
          </p:nvPr>
        </p:nvSpPr>
        <p:spPr/>
        <p:txBody>
          <a:bodyPr/>
          <a:lstStyle/>
          <a:p>
            <a:r>
              <a:rPr lang="ru-RU" dirty="0"/>
              <a:t>Основными дестабилизирующими факторами, вызывающими отклонение от номинального значения выходного напряжения (тока), являются изменения величины входного напряжения или тока </a:t>
            </a:r>
            <a:r>
              <a:rPr lang="ru-RU" dirty="0" smtClean="0"/>
              <a:t>нагрузки. </a:t>
            </a:r>
            <a:r>
              <a:rPr lang="ru-RU" dirty="0"/>
              <a:t>Соответственно </a:t>
            </a:r>
            <a:r>
              <a:rPr lang="en-US" dirty="0"/>
              <a:t>u</a:t>
            </a:r>
            <a:r>
              <a:rPr lang="ru-RU" baseline="-25000" dirty="0" err="1"/>
              <a:t>вых</a:t>
            </a:r>
            <a:r>
              <a:rPr lang="ru-RU" baseline="-25000" dirty="0"/>
              <a:t> </a:t>
            </a:r>
            <a:r>
              <a:rPr lang="ru-RU" dirty="0"/>
              <a:t>= </a:t>
            </a:r>
            <a:r>
              <a:rPr lang="en-US" dirty="0"/>
              <a:t>f</a:t>
            </a:r>
            <a:r>
              <a:rPr lang="ru-RU" dirty="0"/>
              <a:t>(</a:t>
            </a:r>
            <a:r>
              <a:rPr lang="en-US" dirty="0"/>
              <a:t>u</a:t>
            </a:r>
            <a:r>
              <a:rPr lang="ru-RU" baseline="-25000" dirty="0" err="1"/>
              <a:t>вх</a:t>
            </a:r>
            <a:r>
              <a:rPr lang="ru-RU" dirty="0"/>
              <a:t>, </a:t>
            </a:r>
            <a:r>
              <a:rPr lang="en-US" dirty="0"/>
              <a:t>I</a:t>
            </a:r>
            <a:r>
              <a:rPr lang="ru-RU" baseline="-25000" dirty="0"/>
              <a:t>н</a:t>
            </a:r>
            <a:r>
              <a:rPr lang="ru-RU" dirty="0" smtClean="0"/>
              <a:t>).</a:t>
            </a:r>
          </a:p>
          <a:p>
            <a:endParaRPr lang="ru-RU" dirty="0" smtClean="0"/>
          </a:p>
          <a:p>
            <a:r>
              <a:rPr lang="ru-RU" dirty="0"/>
              <a:t>Полный дифференциал этой функции, считая </a:t>
            </a:r>
            <a:r>
              <a:rPr lang="en-US" dirty="0"/>
              <a:t>u</a:t>
            </a:r>
            <a:r>
              <a:rPr lang="ru-RU" baseline="-25000" dirty="0" err="1"/>
              <a:t>вых</a:t>
            </a:r>
            <a:r>
              <a:rPr lang="ru-RU" dirty="0"/>
              <a:t> и </a:t>
            </a:r>
            <a:r>
              <a:rPr lang="en-US" dirty="0"/>
              <a:t>I</a:t>
            </a:r>
            <a:r>
              <a:rPr lang="ru-RU" baseline="-25000" dirty="0"/>
              <a:t>н</a:t>
            </a:r>
            <a:r>
              <a:rPr lang="ru-RU" dirty="0"/>
              <a:t> независимыми переменными</a:t>
            </a:r>
            <a:r>
              <a:rPr lang="ru-RU" dirty="0" smtClean="0"/>
              <a:t>:</a:t>
            </a:r>
          </a:p>
          <a:p>
            <a:endParaRPr lang="ru-RU" dirty="0"/>
          </a:p>
          <a:p>
            <a:endParaRPr lang="ru-RU" dirty="0" smtClean="0"/>
          </a:p>
          <a:p>
            <a:endParaRPr lang="ru-RU" dirty="0"/>
          </a:p>
          <a:p>
            <a:r>
              <a:rPr lang="ru-RU" dirty="0"/>
              <a:t>Разделим все части (4.1) на </a:t>
            </a:r>
            <a:r>
              <a:rPr lang="en-US" dirty="0"/>
              <a:t>u</a:t>
            </a:r>
            <a:r>
              <a:rPr lang="ru-RU" baseline="-25000" dirty="0" err="1"/>
              <a:t>вых</a:t>
            </a:r>
            <a:r>
              <a:rPr lang="ru-RU" dirty="0"/>
              <a:t>, а также помножим первый член правой части на </a:t>
            </a:r>
            <a:r>
              <a:rPr lang="en-US" dirty="0"/>
              <a:t>u</a:t>
            </a:r>
            <a:r>
              <a:rPr lang="ru-RU" baseline="-25000" dirty="0" err="1"/>
              <a:t>вх</a:t>
            </a:r>
            <a:r>
              <a:rPr lang="ru-RU" dirty="0"/>
              <a:t> /</a:t>
            </a:r>
            <a:r>
              <a:rPr lang="en-US" dirty="0"/>
              <a:t>u</a:t>
            </a:r>
            <a:r>
              <a:rPr lang="ru-RU" baseline="-25000" dirty="0" err="1"/>
              <a:t>вх</a:t>
            </a:r>
            <a:r>
              <a:rPr lang="ru-RU" dirty="0"/>
              <a:t> и второй член на </a:t>
            </a:r>
            <a:r>
              <a:rPr lang="en-US" dirty="0"/>
              <a:t>I</a:t>
            </a:r>
            <a:r>
              <a:rPr lang="ru-RU" baseline="-25000" dirty="0"/>
              <a:t>н</a:t>
            </a:r>
            <a:r>
              <a:rPr lang="ru-RU" dirty="0"/>
              <a:t> / </a:t>
            </a:r>
            <a:r>
              <a:rPr lang="en-US" dirty="0"/>
              <a:t>I</a:t>
            </a:r>
            <a:r>
              <a:rPr lang="ru-RU" baseline="-25000" dirty="0"/>
              <a:t>н</a:t>
            </a:r>
            <a:r>
              <a:rPr lang="ru-RU" dirty="0"/>
              <a:t> :</a:t>
            </a:r>
          </a:p>
          <a:p>
            <a:endParaRPr lang="ru-RU" dirty="0"/>
          </a:p>
          <a:p>
            <a:endParaRPr lang="ru-RU" dirty="0"/>
          </a:p>
          <a:p>
            <a:endParaRPr lang="ru-RU" dirty="0"/>
          </a:p>
        </p:txBody>
      </p:sp>
      <p:sp>
        <p:nvSpPr>
          <p:cNvPr id="5" name="Rectangle 2"/>
          <p:cNvSpPr>
            <a:spLocks noChangeArrowheads="1"/>
          </p:cNvSpPr>
          <p:nvPr/>
        </p:nvSpPr>
        <p:spPr bwMode="auto">
          <a:xfrm>
            <a:off x="628596" y="3335617"/>
            <a:ext cx="941710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203171604"/>
              </p:ext>
            </p:extLst>
          </p:nvPr>
        </p:nvGraphicFramePr>
        <p:xfrm>
          <a:off x="628595" y="3278816"/>
          <a:ext cx="5340664" cy="539696"/>
        </p:xfrm>
        <a:graphic>
          <a:graphicData uri="http://schemas.openxmlformats.org/presentationml/2006/ole">
            <mc:AlternateContent xmlns:mc="http://schemas.openxmlformats.org/markup-compatibility/2006">
              <mc:Choice xmlns:v="urn:schemas-microsoft-com:vml" Requires="v">
                <p:oleObj spid="_x0000_s1039" r:id="rId3" imgW="2565400" imgH="254000" progId="Equation.DSMT4">
                  <p:embed/>
                </p:oleObj>
              </mc:Choice>
              <mc:Fallback>
                <p:oleObj r:id="rId3" imgW="2565400" imgH="2540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595" y="3278816"/>
                        <a:ext cx="5340664" cy="539696"/>
                      </a:xfrm>
                      <a:prstGeom prst="rect">
                        <a:avLst/>
                      </a:prstGeom>
                      <a:noFill/>
                    </p:spPr>
                  </p:pic>
                </p:oleObj>
              </mc:Fallback>
            </mc:AlternateContent>
          </a:graphicData>
        </a:graphic>
      </p:graphicFrame>
      <p:sp>
        <p:nvSpPr>
          <p:cNvPr id="7" name="Rectangle 4"/>
          <p:cNvSpPr>
            <a:spLocks noChangeArrowheads="1"/>
          </p:cNvSpPr>
          <p:nvPr/>
        </p:nvSpPr>
        <p:spPr bwMode="auto">
          <a:xfrm>
            <a:off x="628594" y="4968854"/>
            <a:ext cx="1161263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310212447"/>
              </p:ext>
            </p:extLst>
          </p:nvPr>
        </p:nvGraphicFramePr>
        <p:xfrm>
          <a:off x="628594" y="4968855"/>
          <a:ext cx="5714149" cy="1012719"/>
        </p:xfrm>
        <a:graphic>
          <a:graphicData uri="http://schemas.openxmlformats.org/presentationml/2006/ole">
            <mc:AlternateContent xmlns:mc="http://schemas.openxmlformats.org/markup-compatibility/2006">
              <mc:Choice xmlns:v="urn:schemas-microsoft-com:vml" Requires="v">
                <p:oleObj spid="_x0000_s1040" r:id="rId5" imgW="2705100" imgH="482600" progId="Equation.DSMT4">
                  <p:embed/>
                </p:oleObj>
              </mc:Choice>
              <mc:Fallback>
                <p:oleObj r:id="rId5" imgW="2705100" imgH="4826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94" y="4968855"/>
                        <a:ext cx="5714149" cy="1012719"/>
                      </a:xfrm>
                      <a:prstGeom prst="rect">
                        <a:avLst/>
                      </a:prstGeom>
                      <a:noFill/>
                    </p:spPr>
                  </p:pic>
                </p:oleObj>
              </mc:Fallback>
            </mc:AlternateContent>
          </a:graphicData>
        </a:graphic>
      </p:graphicFrame>
    </p:spTree>
    <p:extLst>
      <p:ext uri="{BB962C8B-B14F-4D97-AF65-F5344CB8AC3E}">
        <p14:creationId xmlns:p14="http://schemas.microsoft.com/office/powerpoint/2010/main" val="12606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Показатели качества </a:t>
            </a:r>
            <a:r>
              <a:rPr lang="ru-RU" dirty="0" smtClean="0"/>
              <a:t>стабилизаторов</a:t>
            </a:r>
            <a:endParaRPr lang="ru-RU" dirty="0"/>
          </a:p>
        </p:txBody>
      </p:sp>
      <p:sp>
        <p:nvSpPr>
          <p:cNvPr id="4" name="Текст 3"/>
          <p:cNvSpPr>
            <a:spLocks noGrp="1"/>
          </p:cNvSpPr>
          <p:nvPr>
            <p:ph type="body" sz="quarter" idx="15"/>
          </p:nvPr>
        </p:nvSpPr>
        <p:spPr/>
        <p:txBody>
          <a:bodyPr/>
          <a:lstStyle/>
          <a:p>
            <a:r>
              <a:rPr lang="ru-RU" dirty="0"/>
              <a:t>Если положить </a:t>
            </a:r>
            <a:r>
              <a:rPr lang="en-US" dirty="0"/>
              <a:t>I</a:t>
            </a:r>
            <a:r>
              <a:rPr lang="ru-RU" baseline="-25000" dirty="0"/>
              <a:t>н </a:t>
            </a:r>
            <a:r>
              <a:rPr lang="ru-RU" dirty="0"/>
              <a:t>= </a:t>
            </a:r>
            <a:r>
              <a:rPr lang="en-US" dirty="0" err="1"/>
              <a:t>const</a:t>
            </a:r>
            <a:r>
              <a:rPr lang="ru-RU" dirty="0"/>
              <a:t>, т.е. при </a:t>
            </a:r>
            <a:r>
              <a:rPr lang="en-US" dirty="0" err="1"/>
              <a:t>dI</a:t>
            </a:r>
            <a:r>
              <a:rPr lang="ru-RU" baseline="-25000" dirty="0"/>
              <a:t>н </a:t>
            </a:r>
            <a:r>
              <a:rPr lang="ru-RU" dirty="0"/>
              <a:t>= 0, то </a:t>
            </a:r>
            <a:r>
              <a:rPr lang="ru-RU" dirty="0" smtClean="0"/>
              <a:t>получим</a:t>
            </a:r>
          </a:p>
          <a:p>
            <a:endParaRPr lang="ru-RU" dirty="0"/>
          </a:p>
          <a:p>
            <a:endParaRPr lang="ru-RU" dirty="0" smtClean="0"/>
          </a:p>
          <a:p>
            <a:endParaRPr lang="ru-RU" dirty="0"/>
          </a:p>
          <a:p>
            <a:r>
              <a:rPr lang="ru-RU" dirty="0" smtClean="0"/>
              <a:t>где</a:t>
            </a:r>
            <a:endParaRPr lang="ru-RU" dirty="0"/>
          </a:p>
          <a:p>
            <a:endParaRPr lang="ru-RU" dirty="0" smtClean="0"/>
          </a:p>
          <a:p>
            <a:endParaRPr lang="ru-RU" dirty="0"/>
          </a:p>
          <a:p>
            <a:endParaRPr lang="ru-RU" dirty="0" smtClean="0"/>
          </a:p>
          <a:p>
            <a:r>
              <a:rPr lang="ru-RU" sz="1600" dirty="0"/>
              <a:t>Коэффициент пропорциональности К, связывающий относительные изменения напряжения на входе и выходе при постоянном значении тока нагрузки и равный их отношению, называется </a:t>
            </a:r>
            <a:r>
              <a:rPr lang="ru-RU" sz="1800" i="1" dirty="0"/>
              <a:t>коэффициентом стабилизации стабилизатора напряжения по входному напряжению </a:t>
            </a:r>
            <a:r>
              <a:rPr lang="ru-RU" sz="1800" dirty="0"/>
              <a:t>при </a:t>
            </a:r>
            <a:r>
              <a:rPr lang="en-US" sz="1800" dirty="0"/>
              <a:t>I</a:t>
            </a:r>
            <a:r>
              <a:rPr lang="ru-RU" sz="1800" baseline="-25000" dirty="0"/>
              <a:t>н</a:t>
            </a:r>
            <a:r>
              <a:rPr lang="ru-RU" sz="1800" dirty="0"/>
              <a:t>=</a:t>
            </a:r>
            <a:r>
              <a:rPr lang="en-US" sz="1800" dirty="0" err="1"/>
              <a:t>const</a:t>
            </a:r>
            <a:r>
              <a:rPr lang="ru-RU" sz="1800" dirty="0"/>
              <a:t>:</a:t>
            </a:r>
          </a:p>
          <a:p>
            <a:endParaRPr lang="ru-RU" dirty="0"/>
          </a:p>
        </p:txBody>
      </p:sp>
      <p:sp>
        <p:nvSpPr>
          <p:cNvPr id="5" name="Rectangle 2"/>
          <p:cNvSpPr>
            <a:spLocks noChangeArrowheads="1"/>
          </p:cNvSpPr>
          <p:nvPr/>
        </p:nvSpPr>
        <p:spPr bwMode="auto">
          <a:xfrm>
            <a:off x="628596" y="1538513"/>
            <a:ext cx="1081977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2047620021"/>
              </p:ext>
            </p:extLst>
          </p:nvPr>
        </p:nvGraphicFramePr>
        <p:xfrm>
          <a:off x="628597" y="1538514"/>
          <a:ext cx="3583869" cy="522515"/>
        </p:xfrm>
        <a:graphic>
          <a:graphicData uri="http://schemas.openxmlformats.org/presentationml/2006/ole">
            <mc:AlternateContent xmlns:mc="http://schemas.openxmlformats.org/markup-compatibility/2006">
              <mc:Choice xmlns:v="urn:schemas-microsoft-com:vml" Requires="v">
                <p:oleObj spid="_x0000_s2070" r:id="rId3" imgW="1777229" imgH="253890" progId="Equation.DSMT4">
                  <p:embed/>
                </p:oleObj>
              </mc:Choice>
              <mc:Fallback>
                <p:oleObj r:id="rId3" imgW="1777229" imgH="25389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597" y="1538514"/>
                        <a:ext cx="3583869" cy="522515"/>
                      </a:xfrm>
                      <a:prstGeom prst="rect">
                        <a:avLst/>
                      </a:prstGeom>
                      <a:noFill/>
                    </p:spPr>
                  </p:pic>
                </p:oleObj>
              </mc:Fallback>
            </mc:AlternateContent>
          </a:graphicData>
        </a:graphic>
      </p:graphicFrame>
      <p:sp>
        <p:nvSpPr>
          <p:cNvPr id="7" name="Rectangle 4"/>
          <p:cNvSpPr>
            <a:spLocks noChangeArrowheads="1"/>
          </p:cNvSpPr>
          <p:nvPr/>
        </p:nvSpPr>
        <p:spPr bwMode="auto">
          <a:xfrm>
            <a:off x="628595" y="2741719"/>
            <a:ext cx="1022155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1251254569"/>
              </p:ext>
            </p:extLst>
          </p:nvPr>
        </p:nvGraphicFramePr>
        <p:xfrm>
          <a:off x="628596" y="2741720"/>
          <a:ext cx="3270288" cy="476796"/>
        </p:xfrm>
        <a:graphic>
          <a:graphicData uri="http://schemas.openxmlformats.org/presentationml/2006/ole">
            <mc:AlternateContent xmlns:mc="http://schemas.openxmlformats.org/markup-compatibility/2006">
              <mc:Choice xmlns:v="urn:schemas-microsoft-com:vml" Requires="v">
                <p:oleObj spid="_x0000_s2071" r:id="rId5" imgW="1777229" imgH="253890" progId="Equation.DSMT4">
                  <p:embed/>
                </p:oleObj>
              </mc:Choice>
              <mc:Fallback>
                <p:oleObj r:id="rId5" imgW="1777229" imgH="25389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96" y="2741720"/>
                        <a:ext cx="3270288" cy="476796"/>
                      </a:xfrm>
                      <a:prstGeom prst="rect">
                        <a:avLst/>
                      </a:prstGeom>
                      <a:noFill/>
                    </p:spPr>
                  </p:pic>
                </p:oleObj>
              </mc:Fallback>
            </mc:AlternateContent>
          </a:graphicData>
        </a:graphic>
      </p:graphicFrame>
      <p:sp>
        <p:nvSpPr>
          <p:cNvPr id="9" name="Rectangle 6"/>
          <p:cNvSpPr>
            <a:spLocks noChangeArrowheads="1"/>
          </p:cNvSpPr>
          <p:nvPr/>
        </p:nvSpPr>
        <p:spPr bwMode="auto">
          <a:xfrm>
            <a:off x="628594" y="4812830"/>
            <a:ext cx="106719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0" name="Объект 9"/>
          <p:cNvGraphicFramePr>
            <a:graphicFrameLocks noChangeAspect="1"/>
          </p:cNvGraphicFramePr>
          <p:nvPr>
            <p:extLst>
              <p:ext uri="{D42A27DB-BD31-4B8C-83A1-F6EECF244321}">
                <p14:modId xmlns:p14="http://schemas.microsoft.com/office/powerpoint/2010/main" val="3671545190"/>
              </p:ext>
            </p:extLst>
          </p:nvPr>
        </p:nvGraphicFramePr>
        <p:xfrm>
          <a:off x="628595" y="4812831"/>
          <a:ext cx="4551208" cy="532937"/>
        </p:xfrm>
        <a:graphic>
          <a:graphicData uri="http://schemas.openxmlformats.org/presentationml/2006/ole">
            <mc:AlternateContent xmlns:mc="http://schemas.openxmlformats.org/markup-compatibility/2006">
              <mc:Choice xmlns:v="urn:schemas-microsoft-com:vml" Requires="v">
                <p:oleObj spid="_x0000_s2072" r:id="rId7" imgW="2209800" imgH="254000" progId="Equation.DSMT4">
                  <p:embed/>
                </p:oleObj>
              </mc:Choice>
              <mc:Fallback>
                <p:oleObj r:id="rId7" imgW="2209800" imgH="25400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595" y="4812831"/>
                        <a:ext cx="4551208" cy="532937"/>
                      </a:xfrm>
                      <a:prstGeom prst="rect">
                        <a:avLst/>
                      </a:prstGeom>
                      <a:noFill/>
                    </p:spPr>
                  </p:pic>
                </p:oleObj>
              </mc:Fallback>
            </mc:AlternateContent>
          </a:graphicData>
        </a:graphic>
      </p:graphicFrame>
    </p:spTree>
    <p:extLst>
      <p:ext uri="{BB962C8B-B14F-4D97-AF65-F5344CB8AC3E}">
        <p14:creationId xmlns:p14="http://schemas.microsoft.com/office/powerpoint/2010/main" val="3706100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Показатели качества </a:t>
            </a:r>
            <a:r>
              <a:rPr lang="ru-RU" dirty="0" smtClean="0"/>
              <a:t>стабилизаторов</a:t>
            </a:r>
            <a:endParaRPr lang="ru-RU" dirty="0"/>
          </a:p>
        </p:txBody>
      </p:sp>
      <p:sp>
        <p:nvSpPr>
          <p:cNvPr id="4" name="Текст 3"/>
          <p:cNvSpPr>
            <a:spLocks noGrp="1"/>
          </p:cNvSpPr>
          <p:nvPr>
            <p:ph type="body" sz="quarter" idx="15"/>
          </p:nvPr>
        </p:nvSpPr>
        <p:spPr/>
        <p:txBody>
          <a:bodyPr/>
          <a:lstStyle/>
          <a:p>
            <a:r>
              <a:rPr lang="ru-RU" sz="1800" dirty="0"/>
              <a:t>Коэффициент </a:t>
            </a:r>
            <a:r>
              <a:rPr lang="en-US" sz="1800" dirty="0"/>
              <a:t>K</a:t>
            </a:r>
            <a:r>
              <a:rPr lang="ru-RU" sz="1800" baseline="-25000" dirty="0" err="1"/>
              <a:t>ст.н</a:t>
            </a:r>
            <a:r>
              <a:rPr lang="ru-RU" sz="1800" dirty="0"/>
              <a:t> показывает, во сколько раз при постоянной нагрузке напряжение на выходе стабилизатора изменяется меньше, чем на входе. Чем больше величина </a:t>
            </a:r>
            <a:r>
              <a:rPr lang="en-US" sz="1800" dirty="0"/>
              <a:t>K</a:t>
            </a:r>
            <a:r>
              <a:rPr lang="ru-RU" sz="1800" baseline="-25000" dirty="0" err="1"/>
              <a:t>ст.н</a:t>
            </a:r>
            <a:r>
              <a:rPr lang="ru-RU" sz="1800" dirty="0"/>
              <a:t>, тем выше качество стабилизатора напряжения. Если входное напряжение постоянно по величине </a:t>
            </a:r>
            <a:r>
              <a:rPr lang="en-US" sz="1800" dirty="0"/>
              <a:t>u</a:t>
            </a:r>
            <a:r>
              <a:rPr lang="ru-RU" sz="1800" baseline="-25000" dirty="0" err="1"/>
              <a:t>вх</a:t>
            </a:r>
            <a:r>
              <a:rPr lang="ru-RU" sz="1800" dirty="0"/>
              <a:t>=</a:t>
            </a:r>
            <a:r>
              <a:rPr lang="en-US" sz="1800" dirty="0" err="1"/>
              <a:t>const</a:t>
            </a:r>
            <a:r>
              <a:rPr lang="ru-RU" sz="1800" dirty="0"/>
              <a:t>, т. е. </a:t>
            </a:r>
            <a:r>
              <a:rPr lang="en-US" sz="1800" dirty="0"/>
              <a:t>du</a:t>
            </a:r>
            <a:r>
              <a:rPr lang="ru-RU" sz="1800" baseline="-25000" dirty="0" err="1"/>
              <a:t>вх</a:t>
            </a:r>
            <a:r>
              <a:rPr lang="ru-RU" sz="1800" dirty="0"/>
              <a:t>=0, то из (2.2) получаем </a:t>
            </a:r>
            <a:r>
              <a:rPr lang="en-US" sz="1800" dirty="0"/>
              <a:t>du</a:t>
            </a:r>
            <a:r>
              <a:rPr lang="ru-RU" sz="1800" baseline="-25000" dirty="0" err="1"/>
              <a:t>вых</a:t>
            </a:r>
            <a:r>
              <a:rPr lang="ru-RU" sz="1800" baseline="-25000" dirty="0"/>
              <a:t> </a:t>
            </a:r>
            <a:r>
              <a:rPr lang="ru-RU" sz="1800" dirty="0"/>
              <a:t>/ </a:t>
            </a:r>
            <a:r>
              <a:rPr lang="en-US" sz="1800" dirty="0"/>
              <a:t>u</a:t>
            </a:r>
            <a:r>
              <a:rPr lang="ru-RU" sz="1800" baseline="-25000" dirty="0" err="1"/>
              <a:t>вых</a:t>
            </a:r>
            <a:r>
              <a:rPr lang="ru-RU" sz="1800" dirty="0"/>
              <a:t> = γ</a:t>
            </a:r>
            <a:r>
              <a:rPr lang="en-US" sz="1800" dirty="0" err="1"/>
              <a:t>dI</a:t>
            </a:r>
            <a:r>
              <a:rPr lang="ru-RU" sz="1800" baseline="-25000" dirty="0"/>
              <a:t>н</a:t>
            </a:r>
            <a:r>
              <a:rPr lang="ru-RU" sz="1800" dirty="0"/>
              <a:t> / </a:t>
            </a:r>
            <a:r>
              <a:rPr lang="en-US" sz="1800" dirty="0"/>
              <a:t>I</a:t>
            </a:r>
            <a:r>
              <a:rPr lang="ru-RU" sz="1800" baseline="-25000" dirty="0"/>
              <a:t>н</a:t>
            </a:r>
            <a:r>
              <a:rPr lang="ru-RU" sz="1800" dirty="0"/>
              <a:t>, </a:t>
            </a:r>
            <a:r>
              <a:rPr lang="ru-RU" sz="1800" dirty="0" smtClean="0"/>
              <a:t>где</a:t>
            </a:r>
          </a:p>
          <a:p>
            <a:endParaRPr lang="ru-RU" sz="1800" dirty="0"/>
          </a:p>
          <a:p>
            <a:endParaRPr lang="ru-RU" sz="1800" dirty="0" smtClean="0"/>
          </a:p>
          <a:p>
            <a:endParaRPr lang="ru-RU" sz="1800" dirty="0"/>
          </a:p>
          <a:p>
            <a:r>
              <a:rPr lang="ru-RU" sz="1800" dirty="0" smtClean="0"/>
              <a:t>Обозначим</a:t>
            </a:r>
            <a:endParaRPr lang="ru-RU" dirty="0" smtClean="0"/>
          </a:p>
          <a:p>
            <a:endParaRPr lang="ru-RU" dirty="0"/>
          </a:p>
          <a:p>
            <a:endParaRPr lang="ru-RU" dirty="0" smtClean="0"/>
          </a:p>
          <a:p>
            <a:r>
              <a:rPr lang="ru-RU" sz="1800" dirty="0" smtClean="0"/>
              <a:t>и </a:t>
            </a:r>
            <a:r>
              <a:rPr lang="ru-RU" sz="1800" dirty="0"/>
              <a:t>назовем выходным сопротивлением стабилизатора напряжения. При этом </a:t>
            </a:r>
            <a:r>
              <a:rPr lang="en-US" sz="1800" dirty="0"/>
              <a:t>u</a:t>
            </a:r>
            <a:r>
              <a:rPr lang="ru-RU" sz="1800" baseline="-25000" dirty="0" err="1"/>
              <a:t>вых</a:t>
            </a:r>
            <a:r>
              <a:rPr lang="ru-RU" sz="1800" dirty="0"/>
              <a:t>/</a:t>
            </a:r>
            <a:r>
              <a:rPr lang="en-US" sz="1800" dirty="0"/>
              <a:t>I</a:t>
            </a:r>
            <a:r>
              <a:rPr lang="ru-RU" sz="1800" baseline="-25000" dirty="0"/>
              <a:t>н</a:t>
            </a:r>
            <a:r>
              <a:rPr lang="ru-RU" sz="1800" dirty="0"/>
              <a:t>=</a:t>
            </a:r>
            <a:r>
              <a:rPr lang="en-US" sz="1800" dirty="0"/>
              <a:t>R</a:t>
            </a:r>
            <a:r>
              <a:rPr lang="ru-RU" sz="1800" baseline="-25000" dirty="0"/>
              <a:t>н</a:t>
            </a:r>
            <a:r>
              <a:rPr lang="ru-RU" sz="1800" dirty="0"/>
              <a:t> – сопротивление нагрузки стабилизатора. Соответственно при </a:t>
            </a:r>
            <a:r>
              <a:rPr lang="en-US" sz="1800" dirty="0"/>
              <a:t>U</a:t>
            </a:r>
            <a:r>
              <a:rPr lang="ru-RU" sz="1800" baseline="-25000" dirty="0" err="1"/>
              <a:t>вх</a:t>
            </a:r>
            <a:r>
              <a:rPr lang="ru-RU" sz="1800" dirty="0"/>
              <a:t>=</a:t>
            </a:r>
            <a:r>
              <a:rPr lang="en-US" sz="1800" dirty="0" err="1"/>
              <a:t>const</a:t>
            </a:r>
            <a:endParaRPr lang="ru-RU" sz="1800" dirty="0"/>
          </a:p>
          <a:p>
            <a:endParaRPr lang="ru-RU" dirty="0"/>
          </a:p>
          <a:p>
            <a:endParaRPr lang="ru-RU" sz="1800" dirty="0"/>
          </a:p>
          <a:p>
            <a:endParaRPr lang="ru-RU" dirty="0"/>
          </a:p>
        </p:txBody>
      </p:sp>
      <p:sp>
        <p:nvSpPr>
          <p:cNvPr id="5" name="Rectangle 2"/>
          <p:cNvSpPr>
            <a:spLocks noChangeArrowheads="1"/>
          </p:cNvSpPr>
          <p:nvPr/>
        </p:nvSpPr>
        <p:spPr bwMode="auto">
          <a:xfrm>
            <a:off x="1257192" y="6633027"/>
            <a:ext cx="14729762" cy="7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2753620594"/>
              </p:ext>
            </p:extLst>
          </p:nvPr>
        </p:nvGraphicFramePr>
        <p:xfrm>
          <a:off x="628596" y="2581164"/>
          <a:ext cx="2749695" cy="464457"/>
        </p:xfrm>
        <a:graphic>
          <a:graphicData uri="http://schemas.openxmlformats.org/presentationml/2006/ole">
            <mc:AlternateContent xmlns:mc="http://schemas.openxmlformats.org/markup-compatibility/2006">
              <mc:Choice xmlns:v="urn:schemas-microsoft-com:vml" Requires="v">
                <p:oleObj spid="_x0000_s3094" r:id="rId3" imgW="1536033" imgH="253890" progId="Equation.DSMT4">
                  <p:embed/>
                </p:oleObj>
              </mc:Choice>
              <mc:Fallback>
                <p:oleObj r:id="rId3" imgW="1536033" imgH="25389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596" y="2581164"/>
                        <a:ext cx="2749695" cy="464457"/>
                      </a:xfrm>
                      <a:prstGeom prst="rect">
                        <a:avLst/>
                      </a:prstGeom>
                      <a:noFill/>
                    </p:spPr>
                  </p:pic>
                </p:oleObj>
              </mc:Fallback>
            </mc:AlternateContent>
          </a:graphicData>
        </a:graphic>
      </p:graphicFrame>
      <p:sp>
        <p:nvSpPr>
          <p:cNvPr id="7" name="Rectangle 4"/>
          <p:cNvSpPr>
            <a:spLocks noChangeArrowheads="1"/>
          </p:cNvSpPr>
          <p:nvPr/>
        </p:nvSpPr>
        <p:spPr bwMode="auto">
          <a:xfrm>
            <a:off x="628596" y="3976913"/>
            <a:ext cx="62069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4216000487"/>
              </p:ext>
            </p:extLst>
          </p:nvPr>
        </p:nvGraphicFramePr>
        <p:xfrm>
          <a:off x="628596" y="3587173"/>
          <a:ext cx="1773382" cy="406400"/>
        </p:xfrm>
        <a:graphic>
          <a:graphicData uri="http://schemas.openxmlformats.org/presentationml/2006/ole">
            <mc:AlternateContent xmlns:mc="http://schemas.openxmlformats.org/markup-compatibility/2006">
              <mc:Choice xmlns:v="urn:schemas-microsoft-com:vml" Requires="v">
                <p:oleObj spid="_x0000_s3095" r:id="rId5" imgW="1066800" imgH="241300" progId="Equation.DSMT4">
                  <p:embed/>
                </p:oleObj>
              </mc:Choice>
              <mc:Fallback>
                <p:oleObj r:id="rId5" imgW="1066800" imgH="2413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96" y="3587173"/>
                        <a:ext cx="1773382" cy="406400"/>
                      </a:xfrm>
                      <a:prstGeom prst="rect">
                        <a:avLst/>
                      </a:prstGeom>
                      <a:noFill/>
                    </p:spPr>
                  </p:pic>
                </p:oleObj>
              </mc:Fallback>
            </mc:AlternateContent>
          </a:graphicData>
        </a:graphic>
      </p:graphicFrame>
      <p:sp>
        <p:nvSpPr>
          <p:cNvPr id="9" name="Rectangle 6"/>
          <p:cNvSpPr>
            <a:spLocks noChangeArrowheads="1"/>
          </p:cNvSpPr>
          <p:nvPr/>
        </p:nvSpPr>
        <p:spPr bwMode="auto">
          <a:xfrm>
            <a:off x="628596" y="5723710"/>
            <a:ext cx="126491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0" name="Объект 9"/>
          <p:cNvGraphicFramePr>
            <a:graphicFrameLocks noChangeAspect="1"/>
          </p:cNvGraphicFramePr>
          <p:nvPr>
            <p:extLst>
              <p:ext uri="{D42A27DB-BD31-4B8C-83A1-F6EECF244321}">
                <p14:modId xmlns:p14="http://schemas.microsoft.com/office/powerpoint/2010/main" val="1061800996"/>
              </p:ext>
            </p:extLst>
          </p:nvPr>
        </p:nvGraphicFramePr>
        <p:xfrm>
          <a:off x="628596" y="5244024"/>
          <a:ext cx="3120317" cy="402116"/>
        </p:xfrm>
        <a:graphic>
          <a:graphicData uri="http://schemas.openxmlformats.org/presentationml/2006/ole">
            <mc:AlternateContent xmlns:mc="http://schemas.openxmlformats.org/markup-compatibility/2006">
              <mc:Choice xmlns:v="urn:schemas-microsoft-com:vml" Requires="v">
                <p:oleObj spid="_x0000_s3096" r:id="rId7" imgW="1892300" imgH="241300" progId="Equation.DSMT4">
                  <p:embed/>
                </p:oleObj>
              </mc:Choice>
              <mc:Fallback>
                <p:oleObj r:id="rId7" imgW="1892300" imgH="24130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596" y="5244024"/>
                        <a:ext cx="3120317" cy="402116"/>
                      </a:xfrm>
                      <a:prstGeom prst="rect">
                        <a:avLst/>
                      </a:prstGeom>
                      <a:noFill/>
                    </p:spPr>
                  </p:pic>
                </p:oleObj>
              </mc:Fallback>
            </mc:AlternateContent>
          </a:graphicData>
        </a:graphic>
      </p:graphicFrame>
    </p:spTree>
    <p:extLst>
      <p:ext uri="{BB962C8B-B14F-4D97-AF65-F5344CB8AC3E}">
        <p14:creationId xmlns:p14="http://schemas.microsoft.com/office/powerpoint/2010/main" val="3863977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Показатели качества </a:t>
            </a:r>
            <a:r>
              <a:rPr lang="ru-RU" dirty="0" smtClean="0"/>
              <a:t>стабилизаторов</a:t>
            </a:r>
            <a:endParaRPr lang="ru-RU" dirty="0"/>
          </a:p>
        </p:txBody>
      </p:sp>
      <p:sp>
        <p:nvSpPr>
          <p:cNvPr id="4" name="Текст 3"/>
          <p:cNvSpPr>
            <a:spLocks noGrp="1"/>
          </p:cNvSpPr>
          <p:nvPr>
            <p:ph type="body" sz="quarter" idx="15"/>
          </p:nvPr>
        </p:nvSpPr>
        <p:spPr/>
        <p:txBody>
          <a:bodyPr>
            <a:normAutofit/>
          </a:bodyPr>
          <a:lstStyle/>
          <a:p>
            <a:r>
              <a:rPr lang="ru-RU" sz="1800" dirty="0"/>
              <a:t>Отношение выходного сопротивления стабилизатора напряжения к сопротивлению его нагрузки определяет, во сколько раз относительное изменение выходного напряжения меньше вызвавшего его относительного изменения тока нагрузки при постоянном значении входного напряжения. </a:t>
            </a:r>
            <a:endParaRPr lang="ru-RU" sz="1800" dirty="0" smtClean="0"/>
          </a:p>
          <a:p>
            <a:endParaRPr lang="ru-RU" sz="1800" dirty="0"/>
          </a:p>
          <a:p>
            <a:r>
              <a:rPr lang="ru-RU" sz="1800" dirty="0"/>
              <a:t>Коэффициент стабилизации </a:t>
            </a:r>
            <a:r>
              <a:rPr lang="en-US" sz="1800" dirty="0"/>
              <a:t>K</a:t>
            </a:r>
            <a:r>
              <a:rPr lang="en-US" sz="1800" baseline="-25000" dirty="0"/>
              <a:t>c</a:t>
            </a:r>
            <a:r>
              <a:rPr lang="ru-RU" sz="1800" baseline="-25000" dirty="0" err="1"/>
              <a:t>т.н</a:t>
            </a:r>
            <a:r>
              <a:rPr lang="ru-RU" sz="1800" i="1" dirty="0"/>
              <a:t> </a:t>
            </a:r>
            <a:r>
              <a:rPr lang="ru-RU" sz="1800" dirty="0"/>
              <a:t>и выходное сопротивление </a:t>
            </a:r>
            <a:r>
              <a:rPr lang="en-US" sz="1800" dirty="0"/>
              <a:t>R</a:t>
            </a:r>
            <a:r>
              <a:rPr lang="ru-RU" sz="1800" dirty="0"/>
              <a:t>.</a:t>
            </a:r>
            <a:r>
              <a:rPr lang="ru-RU" sz="1800" baseline="-25000" dirty="0" err="1"/>
              <a:t>вых.н</a:t>
            </a:r>
            <a:r>
              <a:rPr lang="ru-RU" sz="1800" dirty="0"/>
              <a:t> являются основными показателями качества функционирования стабилизатора напряжения</a:t>
            </a:r>
            <a:r>
              <a:rPr lang="ru-RU" sz="1800" dirty="0" smtClean="0"/>
              <a:t>.</a:t>
            </a:r>
          </a:p>
          <a:p>
            <a:endParaRPr lang="ru-RU" sz="1800" dirty="0" smtClean="0"/>
          </a:p>
          <a:p>
            <a:r>
              <a:rPr lang="ru-RU" sz="1800" dirty="0" smtClean="0"/>
              <a:t>Аппроксимируя </a:t>
            </a:r>
            <a:r>
              <a:rPr lang="ru-RU" sz="1800" dirty="0"/>
              <a:t>изменение дестабилизирующих факторов в определенных пределах прямой линией, можно в (4.5) и (4.7) перейти к приращению; при этом выражения для </a:t>
            </a:r>
            <a:r>
              <a:rPr lang="en-US" sz="1800" dirty="0"/>
              <a:t>K</a:t>
            </a:r>
            <a:r>
              <a:rPr lang="ru-RU" sz="1800" baseline="-25000" dirty="0" err="1"/>
              <a:t>ст.н</a:t>
            </a:r>
            <a:r>
              <a:rPr lang="ru-RU" sz="1800" baseline="-25000" dirty="0"/>
              <a:t> </a:t>
            </a:r>
            <a:r>
              <a:rPr lang="ru-RU" sz="1800" dirty="0"/>
              <a:t>и </a:t>
            </a:r>
            <a:r>
              <a:rPr lang="en-US" sz="1800" dirty="0"/>
              <a:t>R</a:t>
            </a:r>
            <a:r>
              <a:rPr lang="ru-RU" sz="1800" baseline="-25000" dirty="0" err="1"/>
              <a:t>вых.н</a:t>
            </a:r>
            <a:r>
              <a:rPr lang="ru-RU" sz="1800" baseline="-25000" dirty="0"/>
              <a:t> </a:t>
            </a:r>
            <a:r>
              <a:rPr lang="ru-RU" sz="1800" dirty="0"/>
              <a:t>принимают вид:</a:t>
            </a:r>
          </a:p>
          <a:p>
            <a:endParaRPr lang="ru-RU" sz="1800" dirty="0"/>
          </a:p>
        </p:txBody>
      </p:sp>
      <p:sp>
        <p:nvSpPr>
          <p:cNvPr id="5" name="Rectangle 2"/>
          <p:cNvSpPr>
            <a:spLocks noChangeArrowheads="1"/>
          </p:cNvSpPr>
          <p:nvPr/>
        </p:nvSpPr>
        <p:spPr bwMode="auto">
          <a:xfrm>
            <a:off x="628596" y="4963885"/>
            <a:ext cx="1297666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2649797933"/>
              </p:ext>
            </p:extLst>
          </p:nvPr>
        </p:nvGraphicFramePr>
        <p:xfrm>
          <a:off x="628596" y="4963885"/>
          <a:ext cx="4119473" cy="798285"/>
        </p:xfrm>
        <a:graphic>
          <a:graphicData uri="http://schemas.openxmlformats.org/presentationml/2006/ole">
            <mc:AlternateContent xmlns:mc="http://schemas.openxmlformats.org/markup-compatibility/2006">
              <mc:Choice xmlns:v="urn:schemas-microsoft-com:vml" Requires="v">
                <p:oleObj spid="_x0000_s4111" r:id="rId3" imgW="2400300" imgH="469900" progId="Equation.DSMT4">
                  <p:embed/>
                </p:oleObj>
              </mc:Choice>
              <mc:Fallback>
                <p:oleObj r:id="rId3" imgW="2400300" imgH="4699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596" y="4963885"/>
                        <a:ext cx="4119473" cy="798285"/>
                      </a:xfrm>
                      <a:prstGeom prst="rect">
                        <a:avLst/>
                      </a:prstGeom>
                      <a:noFill/>
                    </p:spPr>
                  </p:pic>
                </p:oleObj>
              </mc:Fallback>
            </mc:AlternateContent>
          </a:graphicData>
        </a:graphic>
      </p:graphicFrame>
      <p:sp>
        <p:nvSpPr>
          <p:cNvPr id="7" name="Rectangle 4"/>
          <p:cNvSpPr>
            <a:spLocks noChangeArrowheads="1"/>
          </p:cNvSpPr>
          <p:nvPr/>
        </p:nvSpPr>
        <p:spPr bwMode="auto">
          <a:xfrm>
            <a:off x="4748069" y="5042808"/>
            <a:ext cx="132291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4079407822"/>
              </p:ext>
            </p:extLst>
          </p:nvPr>
        </p:nvGraphicFramePr>
        <p:xfrm>
          <a:off x="5082251" y="4939444"/>
          <a:ext cx="3544261" cy="822726"/>
        </p:xfrm>
        <a:graphic>
          <a:graphicData uri="http://schemas.openxmlformats.org/presentationml/2006/ole">
            <mc:AlternateContent xmlns:mc="http://schemas.openxmlformats.org/markup-compatibility/2006">
              <mc:Choice xmlns:v="urn:schemas-microsoft-com:vml" Requires="v">
                <p:oleObj spid="_x0000_s4112" r:id="rId5" imgW="2070100" imgH="482600" progId="Equation.DSMT4">
                  <p:embed/>
                </p:oleObj>
              </mc:Choice>
              <mc:Fallback>
                <p:oleObj r:id="rId5" imgW="2070100" imgH="4826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2251" y="4939444"/>
                        <a:ext cx="3544261" cy="822726"/>
                      </a:xfrm>
                      <a:prstGeom prst="rect">
                        <a:avLst/>
                      </a:prstGeom>
                      <a:noFill/>
                    </p:spPr>
                  </p:pic>
                </p:oleObj>
              </mc:Fallback>
            </mc:AlternateContent>
          </a:graphicData>
        </a:graphic>
      </p:graphicFrame>
    </p:spTree>
    <p:extLst>
      <p:ext uri="{BB962C8B-B14F-4D97-AF65-F5344CB8AC3E}">
        <p14:creationId xmlns:p14="http://schemas.microsoft.com/office/powerpoint/2010/main" val="111182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Показатели качества </a:t>
            </a:r>
            <a:r>
              <a:rPr lang="ru-RU" dirty="0" smtClean="0"/>
              <a:t>стабилизаторов</a:t>
            </a:r>
            <a:endParaRPr lang="ru-RU" dirty="0"/>
          </a:p>
        </p:txBody>
      </p:sp>
      <p:sp>
        <p:nvSpPr>
          <p:cNvPr id="4" name="Текст 3"/>
          <p:cNvSpPr>
            <a:spLocks noGrp="1"/>
          </p:cNvSpPr>
          <p:nvPr>
            <p:ph type="body" sz="quarter" idx="15"/>
          </p:nvPr>
        </p:nvSpPr>
        <p:spPr/>
        <p:txBody>
          <a:bodyPr/>
          <a:lstStyle/>
          <a:p>
            <a:r>
              <a:rPr lang="ru-RU" dirty="0"/>
              <a:t>Отношение приращений напряжения на входе стабилизатора к вызванному им приращению напряжения на выходе стабилизатора ∆</a:t>
            </a:r>
            <a:r>
              <a:rPr lang="en-US" dirty="0"/>
              <a:t>u</a:t>
            </a:r>
            <a:r>
              <a:rPr lang="ru-RU" baseline="-25000" dirty="0" err="1"/>
              <a:t>вх</a:t>
            </a:r>
            <a:r>
              <a:rPr lang="ru-RU" dirty="0"/>
              <a:t>/∆</a:t>
            </a:r>
            <a:r>
              <a:rPr lang="en-US" dirty="0"/>
              <a:t>u</a:t>
            </a:r>
            <a:r>
              <a:rPr lang="ru-RU" baseline="-25000" dirty="0" err="1"/>
              <a:t>вых</a:t>
            </a:r>
            <a:r>
              <a:rPr lang="ru-RU" dirty="0"/>
              <a:t> назовем </a:t>
            </a:r>
            <a:r>
              <a:rPr lang="ru-RU" i="1" dirty="0"/>
              <a:t>дифференциальным коэффициентом стабилизации напряжения</a:t>
            </a:r>
            <a:r>
              <a:rPr lang="ru-RU" dirty="0"/>
              <a:t> </a:t>
            </a:r>
            <a:r>
              <a:rPr lang="ru-RU" dirty="0" err="1"/>
              <a:t>К</a:t>
            </a:r>
            <a:r>
              <a:rPr lang="ru-RU" baseline="-25000" dirty="0" err="1"/>
              <a:t>ст.д.н</a:t>
            </a:r>
            <a:r>
              <a:rPr lang="ru-RU" dirty="0"/>
              <a:t>. Отношение выходного напряжения стабилизатора </a:t>
            </a:r>
            <a:r>
              <a:rPr lang="en-US" dirty="0"/>
              <a:t>u</a:t>
            </a:r>
            <a:r>
              <a:rPr lang="ru-RU" baseline="-25000" dirty="0" err="1"/>
              <a:t>вых</a:t>
            </a:r>
            <a:r>
              <a:rPr lang="ru-RU" dirty="0"/>
              <a:t> к входному </a:t>
            </a:r>
            <a:r>
              <a:rPr lang="en-US" dirty="0"/>
              <a:t>u</a:t>
            </a:r>
            <a:r>
              <a:rPr lang="ru-RU" baseline="-25000" dirty="0" err="1"/>
              <a:t>вх</a:t>
            </a:r>
            <a:r>
              <a:rPr lang="ru-RU" dirty="0"/>
              <a:t> назовем </a:t>
            </a:r>
            <a:r>
              <a:rPr lang="ru-RU" i="1" dirty="0"/>
              <a:t>коэффициентом передачи напряжения стабилизатора </a:t>
            </a:r>
            <a:r>
              <a:rPr lang="ru-RU" dirty="0"/>
              <a:t>и обозначим К</a:t>
            </a:r>
            <a:r>
              <a:rPr lang="ru-RU" baseline="-25000" dirty="0"/>
              <a:t>0</a:t>
            </a:r>
            <a:r>
              <a:rPr lang="ru-RU" dirty="0"/>
              <a:t>.</a:t>
            </a:r>
            <a:r>
              <a:rPr lang="ru-RU" i="1" dirty="0"/>
              <a:t> </a:t>
            </a:r>
            <a:r>
              <a:rPr lang="ru-RU" dirty="0"/>
              <a:t>Тогда </a:t>
            </a:r>
            <a:r>
              <a:rPr lang="ru-RU" dirty="0" smtClean="0"/>
              <a:t>выражение </a:t>
            </a:r>
            <a:r>
              <a:rPr lang="ru-RU" dirty="0"/>
              <a:t>принимает вид </a:t>
            </a:r>
          </a:p>
          <a:p>
            <a:endParaRPr lang="ru-RU" dirty="0"/>
          </a:p>
        </p:txBody>
      </p:sp>
      <p:sp>
        <p:nvSpPr>
          <p:cNvPr id="11" name="Rectangle 8"/>
          <p:cNvSpPr>
            <a:spLocks noChangeArrowheads="1"/>
          </p:cNvSpPr>
          <p:nvPr/>
        </p:nvSpPr>
        <p:spPr bwMode="auto">
          <a:xfrm>
            <a:off x="628597" y="4194627"/>
            <a:ext cx="1404772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2" name="Объект 11"/>
          <p:cNvGraphicFramePr>
            <a:graphicFrameLocks noChangeAspect="1"/>
          </p:cNvGraphicFramePr>
          <p:nvPr>
            <p:extLst>
              <p:ext uri="{D42A27DB-BD31-4B8C-83A1-F6EECF244321}">
                <p14:modId xmlns:p14="http://schemas.microsoft.com/office/powerpoint/2010/main" val="2506632382"/>
              </p:ext>
            </p:extLst>
          </p:nvPr>
        </p:nvGraphicFramePr>
        <p:xfrm>
          <a:off x="3530382" y="3947884"/>
          <a:ext cx="2083236" cy="493486"/>
        </p:xfrm>
        <a:graphic>
          <a:graphicData uri="http://schemas.openxmlformats.org/presentationml/2006/ole">
            <mc:AlternateContent xmlns:mc="http://schemas.openxmlformats.org/markup-compatibility/2006">
              <mc:Choice xmlns:v="urn:schemas-microsoft-com:vml" Requires="v">
                <p:oleObj spid="_x0000_s5134" r:id="rId3" imgW="1002865" imgH="228501" progId="Equation.DSMT4">
                  <p:embed/>
                </p:oleObj>
              </mc:Choice>
              <mc:Fallback>
                <p:oleObj r:id="rId3" imgW="1002865" imgH="228501" progId="Equation.DSMT4">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0382" y="3947884"/>
                        <a:ext cx="2083236" cy="493486"/>
                      </a:xfrm>
                      <a:prstGeom prst="rect">
                        <a:avLst/>
                      </a:prstGeom>
                      <a:noFill/>
                    </p:spPr>
                  </p:pic>
                </p:oleObj>
              </mc:Fallback>
            </mc:AlternateContent>
          </a:graphicData>
        </a:graphic>
      </p:graphicFrame>
    </p:spTree>
    <p:extLst>
      <p:ext uri="{BB962C8B-B14F-4D97-AF65-F5344CB8AC3E}">
        <p14:creationId xmlns:p14="http://schemas.microsoft.com/office/powerpoint/2010/main" val="1084391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Показатели качества </a:t>
            </a:r>
            <a:r>
              <a:rPr lang="ru-RU" dirty="0" smtClean="0"/>
              <a:t>стабилизаторов</a:t>
            </a:r>
            <a:endParaRPr lang="ru-RU" dirty="0"/>
          </a:p>
        </p:txBody>
      </p:sp>
      <p:sp>
        <p:nvSpPr>
          <p:cNvPr id="4" name="Текст 3"/>
          <p:cNvSpPr>
            <a:spLocks noGrp="1"/>
          </p:cNvSpPr>
          <p:nvPr>
            <p:ph type="body" sz="quarter" idx="15"/>
          </p:nvPr>
        </p:nvSpPr>
        <p:spPr/>
        <p:txBody>
          <a:bodyPr/>
          <a:lstStyle/>
          <a:p>
            <a:r>
              <a:rPr lang="ru-RU" dirty="0"/>
              <a:t>Качество стабилизатора напряжения может оцениваться величиной относительной нестабильности (статической ошибкой) выходного напряжения </a:t>
            </a:r>
            <a:r>
              <a:rPr lang="ru-RU" dirty="0">
                <a:sym typeface="Symbol" panose="05050102010706020507" pitchFamily="18" charset="2"/>
              </a:rPr>
              <a:t></a:t>
            </a:r>
            <a:r>
              <a:rPr lang="ru-RU" dirty="0"/>
              <a:t>, равной отношению приращения величины выходного напряжения </a:t>
            </a:r>
            <a:r>
              <a:rPr lang="ru-RU" dirty="0">
                <a:sym typeface="Symbol" panose="05050102010706020507" pitchFamily="18" charset="2"/>
              </a:rPr>
              <a:t></a:t>
            </a:r>
            <a:r>
              <a:rPr lang="en-US" dirty="0"/>
              <a:t>u</a:t>
            </a:r>
            <a:r>
              <a:rPr lang="ru-RU" baseline="-25000" dirty="0" err="1"/>
              <a:t>вых</a:t>
            </a:r>
            <a:r>
              <a:rPr lang="ru-RU" dirty="0"/>
              <a:t> к номинальному значению этого напряжения </a:t>
            </a:r>
            <a:r>
              <a:rPr lang="en-US" dirty="0"/>
              <a:t>u</a:t>
            </a:r>
            <a:r>
              <a:rPr lang="ru-RU" baseline="-25000" dirty="0" err="1"/>
              <a:t>вых</a:t>
            </a:r>
            <a:r>
              <a:rPr lang="ru-RU" dirty="0"/>
              <a:t>. Величина </a:t>
            </a:r>
            <a:r>
              <a:rPr lang="ru-RU" dirty="0">
                <a:sym typeface="Symbol" panose="05050102010706020507" pitchFamily="18" charset="2"/>
              </a:rPr>
              <a:t></a:t>
            </a:r>
            <a:r>
              <a:rPr lang="ru-RU" i="1" dirty="0"/>
              <a:t> </a:t>
            </a:r>
            <a:r>
              <a:rPr lang="ru-RU" dirty="0"/>
              <a:t>определяется в процентах:</a:t>
            </a:r>
          </a:p>
          <a:p>
            <a:endParaRPr lang="ru-RU" dirty="0"/>
          </a:p>
        </p:txBody>
      </p:sp>
      <p:sp>
        <p:nvSpPr>
          <p:cNvPr id="5" name="Rectangle 2"/>
          <p:cNvSpPr>
            <a:spLocks noChangeArrowheads="1"/>
          </p:cNvSpPr>
          <p:nvPr/>
        </p:nvSpPr>
        <p:spPr bwMode="auto">
          <a:xfrm>
            <a:off x="3651850" y="3786799"/>
            <a:ext cx="127137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7742767"/>
              </p:ext>
            </p:extLst>
          </p:nvPr>
        </p:nvGraphicFramePr>
        <p:xfrm>
          <a:off x="3031023" y="3736354"/>
          <a:ext cx="3081954" cy="550834"/>
        </p:xfrm>
        <a:graphic>
          <a:graphicData uri="http://schemas.openxmlformats.org/presentationml/2006/ole">
            <mc:AlternateContent xmlns:mc="http://schemas.openxmlformats.org/markup-compatibility/2006">
              <mc:Choice xmlns:v="urn:schemas-microsoft-com:vml" Requires="v">
                <p:oleObj spid="_x0000_s6152" r:id="rId3" imgW="1447172" imgH="253890" progId="Equation.DSMT4">
                  <p:embed/>
                </p:oleObj>
              </mc:Choice>
              <mc:Fallback>
                <p:oleObj r:id="rId3" imgW="1447172" imgH="25389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1023" y="3736354"/>
                        <a:ext cx="3081954" cy="550834"/>
                      </a:xfrm>
                      <a:prstGeom prst="rect">
                        <a:avLst/>
                      </a:prstGeom>
                      <a:noFill/>
                    </p:spPr>
                  </p:pic>
                </p:oleObj>
              </mc:Fallback>
            </mc:AlternateContent>
          </a:graphicData>
        </a:graphic>
      </p:graphicFrame>
    </p:spTree>
    <p:extLst>
      <p:ext uri="{BB962C8B-B14F-4D97-AF65-F5344CB8AC3E}">
        <p14:creationId xmlns:p14="http://schemas.microsoft.com/office/powerpoint/2010/main" val="4164713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Показатели качества </a:t>
            </a:r>
            <a:r>
              <a:rPr lang="ru-RU" dirty="0" smtClean="0"/>
              <a:t>стабилизаторов</a:t>
            </a:r>
            <a:endParaRPr lang="ru-RU" dirty="0"/>
          </a:p>
        </p:txBody>
      </p:sp>
      <p:sp>
        <p:nvSpPr>
          <p:cNvPr id="4" name="Текст 3"/>
          <p:cNvSpPr>
            <a:spLocks noGrp="1"/>
          </p:cNvSpPr>
          <p:nvPr>
            <p:ph type="body" sz="quarter" idx="15"/>
          </p:nvPr>
        </p:nvSpPr>
        <p:spPr/>
        <p:txBody>
          <a:bodyPr/>
          <a:lstStyle/>
          <a:p>
            <a:r>
              <a:rPr lang="ru-RU" dirty="0"/>
              <a:t>Энергетическим показателем качества, оценивающего режим стабилизации, является коэффициент полезного действия стабилизатора </a:t>
            </a:r>
            <a:r>
              <a:rPr lang="ru-RU" dirty="0">
                <a:sym typeface="Symbol" panose="05050102010706020507" pitchFamily="18" charset="2"/>
              </a:rPr>
              <a:t></a:t>
            </a:r>
            <a:r>
              <a:rPr lang="ru-RU" dirty="0"/>
              <a:t>, выражающий отношение полезной мощности, выделяющейся в нагрузке, к мощности, потребляемой им от источника электрической энергии с нестабилизированным напряжением:</a:t>
            </a:r>
          </a:p>
          <a:p>
            <a:endParaRPr lang="ru-RU" dirty="0"/>
          </a:p>
        </p:txBody>
      </p:sp>
      <p:sp>
        <p:nvSpPr>
          <p:cNvPr id="5" name="Rectangle 2"/>
          <p:cNvSpPr>
            <a:spLocks noChangeArrowheads="1"/>
          </p:cNvSpPr>
          <p:nvPr/>
        </p:nvSpPr>
        <p:spPr bwMode="auto">
          <a:xfrm>
            <a:off x="740227" y="3526970"/>
            <a:ext cx="1758233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1428067923"/>
              </p:ext>
            </p:extLst>
          </p:nvPr>
        </p:nvGraphicFramePr>
        <p:xfrm>
          <a:off x="3831771" y="3827690"/>
          <a:ext cx="1480458" cy="454822"/>
        </p:xfrm>
        <a:graphic>
          <a:graphicData uri="http://schemas.openxmlformats.org/presentationml/2006/ole">
            <mc:AlternateContent xmlns:mc="http://schemas.openxmlformats.org/markup-compatibility/2006">
              <mc:Choice xmlns:v="urn:schemas-microsoft-com:vml" Requires="v">
                <p:oleObj spid="_x0000_s7176" r:id="rId3" imgW="774364" imgH="228501" progId="Equation.DSMT4">
                  <p:embed/>
                </p:oleObj>
              </mc:Choice>
              <mc:Fallback>
                <p:oleObj r:id="rId3" imgW="774364" imgH="228501"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1771" y="3827690"/>
                        <a:ext cx="1480458" cy="454822"/>
                      </a:xfrm>
                      <a:prstGeom prst="rect">
                        <a:avLst/>
                      </a:prstGeom>
                      <a:noFill/>
                    </p:spPr>
                  </p:pic>
                </p:oleObj>
              </mc:Fallback>
            </mc:AlternateContent>
          </a:graphicData>
        </a:graphic>
      </p:graphicFrame>
    </p:spTree>
    <p:extLst>
      <p:ext uri="{BB962C8B-B14F-4D97-AF65-F5344CB8AC3E}">
        <p14:creationId xmlns:p14="http://schemas.microsoft.com/office/powerpoint/2010/main" val="147971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Показатели качества </a:t>
            </a:r>
            <a:r>
              <a:rPr lang="ru-RU" dirty="0" smtClean="0"/>
              <a:t>стабилизаторов</a:t>
            </a:r>
            <a:endParaRPr lang="ru-RU" dirty="0"/>
          </a:p>
        </p:txBody>
      </p:sp>
      <p:sp>
        <p:nvSpPr>
          <p:cNvPr id="4" name="Текст 3"/>
          <p:cNvSpPr>
            <a:spLocks noGrp="1"/>
          </p:cNvSpPr>
          <p:nvPr>
            <p:ph type="body" sz="quarter" idx="15"/>
          </p:nvPr>
        </p:nvSpPr>
        <p:spPr/>
        <p:txBody>
          <a:bodyPr/>
          <a:lstStyle/>
          <a:p>
            <a:r>
              <a:rPr lang="ru-RU" dirty="0"/>
              <a:t>Коэффициент полезного действия стабилизатора характеризует мощность потерь </a:t>
            </a:r>
            <a:r>
              <a:rPr lang="ru-RU" cap="small" dirty="0" err="1"/>
              <a:t>р</a:t>
            </a:r>
            <a:r>
              <a:rPr lang="ru-RU" baseline="-25000" dirty="0" err="1"/>
              <a:t>пот</a:t>
            </a:r>
            <a:r>
              <a:rPr lang="ru-RU" cap="small" dirty="0"/>
              <a:t>, </a:t>
            </a:r>
            <a:r>
              <a:rPr lang="ru-RU" dirty="0"/>
              <a:t>которая рассеивается в элементах стабилизатора при его функционировании. Для определения КПД при </a:t>
            </a:r>
            <a:r>
              <a:rPr lang="ru-RU" dirty="0" err="1"/>
              <a:t>Р</a:t>
            </a:r>
            <a:r>
              <a:rPr lang="ru-RU" baseline="-25000" dirty="0" err="1"/>
              <a:t>вх</a:t>
            </a:r>
            <a:r>
              <a:rPr lang="ru-RU" baseline="-25000" dirty="0"/>
              <a:t> </a:t>
            </a:r>
            <a:r>
              <a:rPr lang="ru-RU" dirty="0"/>
              <a:t> = </a:t>
            </a:r>
            <a:r>
              <a:rPr lang="ru-RU" dirty="0" err="1"/>
              <a:t>Р</a:t>
            </a:r>
            <a:r>
              <a:rPr lang="ru-RU" baseline="-25000" dirty="0" err="1"/>
              <a:t>вых</a:t>
            </a:r>
            <a:r>
              <a:rPr lang="ru-RU" dirty="0"/>
              <a:t> + </a:t>
            </a:r>
            <a:r>
              <a:rPr lang="ru-RU" dirty="0" err="1"/>
              <a:t>Р</a:t>
            </a:r>
            <a:r>
              <a:rPr lang="ru-RU" baseline="-25000" dirty="0" err="1"/>
              <a:t>пот</a:t>
            </a:r>
            <a:r>
              <a:rPr lang="ru-RU" dirty="0"/>
              <a:t> </a:t>
            </a:r>
            <a:r>
              <a:rPr lang="ru-RU" dirty="0" smtClean="0"/>
              <a:t>соотношение </a:t>
            </a:r>
            <a:r>
              <a:rPr lang="ru-RU" dirty="0"/>
              <a:t>может быть представлено как</a:t>
            </a:r>
          </a:p>
          <a:p>
            <a:endParaRPr lang="ru-RU" dirty="0"/>
          </a:p>
        </p:txBody>
      </p:sp>
      <p:sp>
        <p:nvSpPr>
          <p:cNvPr id="5" name="Rectangle 2"/>
          <p:cNvSpPr>
            <a:spLocks noChangeArrowheads="1"/>
          </p:cNvSpPr>
          <p:nvPr/>
        </p:nvSpPr>
        <p:spPr bwMode="auto">
          <a:xfrm>
            <a:off x="3018972" y="333561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4014707269"/>
              </p:ext>
            </p:extLst>
          </p:nvPr>
        </p:nvGraphicFramePr>
        <p:xfrm>
          <a:off x="2067506" y="3463089"/>
          <a:ext cx="5008988" cy="513826"/>
        </p:xfrm>
        <a:graphic>
          <a:graphicData uri="http://schemas.openxmlformats.org/presentationml/2006/ole">
            <mc:AlternateContent xmlns:mc="http://schemas.openxmlformats.org/markup-compatibility/2006">
              <mc:Choice xmlns:v="urn:schemas-microsoft-com:vml" Requires="v">
                <p:oleObj spid="_x0000_s8200" r:id="rId3" imgW="2514600" imgH="254000" progId="Equation.DSMT4">
                  <p:embed/>
                </p:oleObj>
              </mc:Choice>
              <mc:Fallback>
                <p:oleObj r:id="rId3" imgW="2514600" imgH="2540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7506" y="3463089"/>
                        <a:ext cx="5008988" cy="513826"/>
                      </a:xfrm>
                      <a:prstGeom prst="rect">
                        <a:avLst/>
                      </a:prstGeom>
                      <a:noFill/>
                    </p:spPr>
                  </p:pic>
                </p:oleObj>
              </mc:Fallback>
            </mc:AlternateContent>
          </a:graphicData>
        </a:graphic>
      </p:graphicFrame>
    </p:spTree>
    <p:extLst>
      <p:ext uri="{BB962C8B-B14F-4D97-AF65-F5344CB8AC3E}">
        <p14:creationId xmlns:p14="http://schemas.microsoft.com/office/powerpoint/2010/main" val="2017166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стабилизаторы</a:t>
            </a:r>
          </a:p>
        </p:txBody>
      </p:sp>
      <p:sp>
        <p:nvSpPr>
          <p:cNvPr id="4" name="Текст 3"/>
          <p:cNvSpPr>
            <a:spLocks noGrp="1"/>
          </p:cNvSpPr>
          <p:nvPr>
            <p:ph type="body" sz="quarter" idx="15"/>
          </p:nvPr>
        </p:nvSpPr>
        <p:spPr/>
        <p:txBody>
          <a:bodyPr/>
          <a:lstStyle/>
          <a:p>
            <a:r>
              <a:rPr lang="ru-RU" dirty="0"/>
              <a:t>От степени нелинейности вольт-амперной характеристики элемента зависит качество стабилизации (значения </a:t>
            </a:r>
            <a:r>
              <a:rPr lang="ru-RU" dirty="0" err="1"/>
              <a:t>К</a:t>
            </a:r>
            <a:r>
              <a:rPr lang="ru-RU" baseline="-25000" dirty="0" err="1"/>
              <a:t>ст</a:t>
            </a:r>
            <a:r>
              <a:rPr lang="ru-RU" dirty="0"/>
              <a:t>, </a:t>
            </a:r>
            <a:r>
              <a:rPr lang="en-US" dirty="0"/>
              <a:t>R</a:t>
            </a:r>
            <a:r>
              <a:rPr lang="ru-RU" baseline="-25000" dirty="0" err="1"/>
              <a:t>вых</a:t>
            </a:r>
            <a:r>
              <a:rPr lang="ru-RU" dirty="0"/>
              <a:t>, </a:t>
            </a:r>
            <a:r>
              <a:rPr lang="ru-RU" dirty="0">
                <a:sym typeface="Symbol" panose="05050102010706020507" pitchFamily="18" charset="2"/>
              </a:rPr>
              <a:t></a:t>
            </a:r>
            <a:r>
              <a:rPr lang="ru-RU" dirty="0"/>
              <a:t>%). В параметрических стабилизаторах находят применение нелинейные элементы, вольт-амперные характеристики которых представлены на </a:t>
            </a:r>
            <a:r>
              <a:rPr lang="ru-RU" dirty="0" smtClean="0"/>
              <a:t>рисунке ниже</a:t>
            </a:r>
            <a:endParaRPr lang="ru-RU" dirty="0"/>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1441674" y="2953656"/>
            <a:ext cx="6260652" cy="2808516"/>
          </a:xfrm>
          <a:prstGeom prst="rect">
            <a:avLst/>
          </a:prstGeom>
          <a:noFill/>
          <a:ln>
            <a:noFill/>
          </a:ln>
        </p:spPr>
      </p:pic>
    </p:spTree>
    <p:extLst>
      <p:ext uri="{BB962C8B-B14F-4D97-AF65-F5344CB8AC3E}">
        <p14:creationId xmlns:p14="http://schemas.microsoft.com/office/powerpoint/2010/main" val="2651543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стабилизаторы</a:t>
            </a:r>
          </a:p>
        </p:txBody>
      </p:sp>
      <p:sp>
        <p:nvSpPr>
          <p:cNvPr id="4" name="Текст 3"/>
          <p:cNvSpPr>
            <a:spLocks noGrp="1"/>
          </p:cNvSpPr>
          <p:nvPr>
            <p:ph type="body" sz="quarter" idx="15"/>
          </p:nvPr>
        </p:nvSpPr>
        <p:spPr/>
        <p:txBody>
          <a:bodyPr/>
          <a:lstStyle/>
          <a:p>
            <a:r>
              <a:rPr lang="ru-RU" dirty="0"/>
              <a:t>Степень нелинейности вольт-амперных характеристик элементов, приведенных на </a:t>
            </a:r>
            <a:r>
              <a:rPr lang="ru-RU" dirty="0" smtClean="0"/>
              <a:t>рисунке, </a:t>
            </a:r>
            <a:r>
              <a:rPr lang="ru-RU" dirty="0"/>
              <a:t>на рабочем участке </a:t>
            </a:r>
            <a:r>
              <a:rPr lang="ru-RU" i="1" dirty="0"/>
              <a:t>ВС </a:t>
            </a:r>
            <a:r>
              <a:rPr lang="ru-RU" dirty="0"/>
              <a:t>оценивают отношением динамического и статического сопротивлений</a:t>
            </a:r>
            <a:r>
              <a:rPr lang="ru-RU" dirty="0" smtClean="0"/>
              <a:t>.</a:t>
            </a:r>
          </a:p>
          <a:p>
            <a:endParaRPr lang="ru-RU" dirty="0"/>
          </a:p>
          <a:p>
            <a:r>
              <a:rPr lang="ru-RU" i="1" dirty="0"/>
              <a:t>Статическое </a:t>
            </a:r>
            <a:r>
              <a:rPr lang="ru-RU" dirty="0"/>
              <a:t>сопротивление элемента </a:t>
            </a:r>
            <a:r>
              <a:rPr lang="en-US" dirty="0" err="1"/>
              <a:t>R</a:t>
            </a:r>
            <a:r>
              <a:rPr lang="en-US" baseline="-25000" dirty="0" err="1"/>
              <a:t>c</a:t>
            </a:r>
            <a:r>
              <a:rPr lang="en-US" i="1" dirty="0"/>
              <a:t> </a:t>
            </a:r>
            <a:r>
              <a:rPr lang="ru-RU" dirty="0"/>
              <a:t>равно отношению падения напряжения на элементе </a:t>
            </a:r>
            <a:r>
              <a:rPr lang="en-US" dirty="0"/>
              <a:t>U</a:t>
            </a:r>
            <a:r>
              <a:rPr lang="ru-RU" baseline="-25000" dirty="0"/>
              <a:t>0</a:t>
            </a:r>
            <a:r>
              <a:rPr lang="ru-RU" dirty="0"/>
              <a:t> к величине тока </a:t>
            </a:r>
            <a:r>
              <a:rPr lang="en-US" dirty="0"/>
              <a:t>I</a:t>
            </a:r>
            <a:r>
              <a:rPr lang="ru-RU" baseline="-25000" dirty="0"/>
              <a:t>0</a:t>
            </a:r>
            <a:r>
              <a:rPr lang="ru-RU" dirty="0"/>
              <a:t>, протекающего через элемент. Статическое сопротивление </a:t>
            </a:r>
            <a:r>
              <a:rPr lang="en-US" dirty="0" err="1"/>
              <a:t>R</a:t>
            </a:r>
            <a:r>
              <a:rPr lang="en-US" baseline="-25000" dirty="0" err="1"/>
              <a:t>c</a:t>
            </a:r>
            <a:r>
              <a:rPr lang="en-US" i="1" dirty="0"/>
              <a:t> </a:t>
            </a:r>
            <a:r>
              <a:rPr lang="ru-RU" dirty="0"/>
              <a:t>–  это сопротивление, которое оказывает нелинейный элемент    постоянному по величине току в выбранной рабочей точке </a:t>
            </a:r>
            <a:r>
              <a:rPr lang="ru-RU" i="1" dirty="0"/>
              <a:t>А </a:t>
            </a:r>
            <a:r>
              <a:rPr lang="ru-RU" dirty="0"/>
              <a:t>характеристики:</a:t>
            </a:r>
          </a:p>
          <a:p>
            <a:endParaRPr lang="ru-RU" dirty="0"/>
          </a:p>
        </p:txBody>
      </p:sp>
      <p:sp>
        <p:nvSpPr>
          <p:cNvPr id="7" name="Rectangle 2"/>
          <p:cNvSpPr>
            <a:spLocks noChangeArrowheads="1"/>
          </p:cNvSpPr>
          <p:nvPr/>
        </p:nvSpPr>
        <p:spPr bwMode="auto">
          <a:xfrm>
            <a:off x="4209142" y="519611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1630687215"/>
              </p:ext>
            </p:extLst>
          </p:nvPr>
        </p:nvGraphicFramePr>
        <p:xfrm>
          <a:off x="3138010" y="4891314"/>
          <a:ext cx="2867980" cy="609600"/>
        </p:xfrm>
        <a:graphic>
          <a:graphicData uri="http://schemas.openxmlformats.org/presentationml/2006/ole">
            <mc:AlternateContent xmlns:mc="http://schemas.openxmlformats.org/markup-compatibility/2006">
              <mc:Choice xmlns:v="urn:schemas-microsoft-com:vml" Requires="v">
                <p:oleObj spid="_x0000_s9224" r:id="rId3" imgW="1117600" imgH="228600" progId="Equation.DSMT4">
                  <p:embed/>
                </p:oleObj>
              </mc:Choice>
              <mc:Fallback>
                <p:oleObj r:id="rId3" imgW="1117600" imgH="2286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8010" y="4891314"/>
                        <a:ext cx="2867980" cy="609600"/>
                      </a:xfrm>
                      <a:prstGeom prst="rect">
                        <a:avLst/>
                      </a:prstGeom>
                      <a:noFill/>
                    </p:spPr>
                  </p:pic>
                </p:oleObj>
              </mc:Fallback>
            </mc:AlternateContent>
          </a:graphicData>
        </a:graphic>
      </p:graphicFrame>
    </p:spTree>
    <p:extLst>
      <p:ext uri="{BB962C8B-B14F-4D97-AF65-F5344CB8AC3E}">
        <p14:creationId xmlns:p14="http://schemas.microsoft.com/office/powerpoint/2010/main" val="2230605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a:t>
            </a:r>
            <a:r>
              <a:rPr lang="ru-RU" dirty="0" smtClean="0"/>
              <a:t>стабилизаторы</a:t>
            </a:r>
            <a:endParaRPr lang="ru-RU" dirty="0"/>
          </a:p>
        </p:txBody>
      </p:sp>
      <p:sp>
        <p:nvSpPr>
          <p:cNvPr id="4" name="Текст 3"/>
          <p:cNvSpPr>
            <a:spLocks noGrp="1"/>
          </p:cNvSpPr>
          <p:nvPr>
            <p:ph type="body" sz="quarter" idx="15"/>
          </p:nvPr>
        </p:nvSpPr>
        <p:spPr/>
        <p:txBody>
          <a:bodyPr>
            <a:normAutofit lnSpcReduction="10000"/>
          </a:bodyPr>
          <a:lstStyle/>
          <a:p>
            <a:r>
              <a:rPr lang="ru-RU" i="1" dirty="0"/>
              <a:t>Динамическое </a:t>
            </a:r>
            <a:r>
              <a:rPr lang="ru-RU" dirty="0"/>
              <a:t>сопротивление элемента </a:t>
            </a:r>
            <a:r>
              <a:rPr lang="en-US" dirty="0"/>
              <a:t>R</a:t>
            </a:r>
            <a:r>
              <a:rPr lang="ru-RU" baseline="-25000" dirty="0"/>
              <a:t>д</a:t>
            </a:r>
            <a:r>
              <a:rPr lang="ru-RU" i="1" dirty="0"/>
              <a:t> </a:t>
            </a:r>
            <a:r>
              <a:rPr lang="ru-RU" dirty="0"/>
              <a:t>равно отношению изменения падения напряжения на элементе </a:t>
            </a:r>
            <a:r>
              <a:rPr lang="ru-RU" dirty="0">
                <a:sym typeface="Symbol" panose="05050102010706020507" pitchFamily="18" charset="2"/>
              </a:rPr>
              <a:t></a:t>
            </a:r>
            <a:r>
              <a:rPr lang="en-US" dirty="0"/>
              <a:t>U</a:t>
            </a:r>
            <a:r>
              <a:rPr lang="ru-RU" dirty="0"/>
              <a:t> к изменению ве­личины протекающего через элемент тока </a:t>
            </a:r>
            <a:r>
              <a:rPr lang="ru-RU" dirty="0">
                <a:sym typeface="Symbol" panose="05050102010706020507" pitchFamily="18" charset="2"/>
              </a:rPr>
              <a:t></a:t>
            </a:r>
            <a:r>
              <a:rPr lang="en-US" dirty="0"/>
              <a:t>I</a:t>
            </a:r>
            <a:r>
              <a:rPr lang="ru-RU" dirty="0"/>
              <a:t>. Динамическое сопротивление является тем сопротивлением, которое оказывает элемент изменениям протекающего через него тока</a:t>
            </a:r>
            <a:r>
              <a:rPr lang="ru-RU" dirty="0" smtClean="0"/>
              <a:t>:</a:t>
            </a:r>
          </a:p>
          <a:p>
            <a:endParaRPr lang="ru-RU" dirty="0"/>
          </a:p>
          <a:p>
            <a:endParaRPr lang="ru-RU" dirty="0" smtClean="0"/>
          </a:p>
          <a:p>
            <a:endParaRPr lang="ru-RU" dirty="0"/>
          </a:p>
          <a:p>
            <a:endParaRPr lang="ru-RU" dirty="0" smtClean="0"/>
          </a:p>
          <a:p>
            <a:endParaRPr lang="ru-RU" dirty="0"/>
          </a:p>
          <a:p>
            <a:r>
              <a:rPr lang="ru-RU" dirty="0"/>
              <a:t>Элементы, имеющие нелинейные вольт-амперные характеристи­ки, обладают различными величинами сопротивлений для постоянного по величине тока и для изменений тока. Разница в величинах статического и динамического сопротивлений позволяет эффективно использовать элементы с нелинейными вольт-амперными характеристиками для стабилизации напряжения или тока параметрическим способом</a:t>
            </a:r>
          </a:p>
          <a:p>
            <a:endParaRPr lang="ru-RU" dirty="0"/>
          </a:p>
        </p:txBody>
      </p:sp>
      <p:sp>
        <p:nvSpPr>
          <p:cNvPr id="5" name="Rectangle 2"/>
          <p:cNvSpPr>
            <a:spLocks noChangeArrowheads="1"/>
          </p:cNvSpPr>
          <p:nvPr/>
        </p:nvSpPr>
        <p:spPr bwMode="auto">
          <a:xfrm>
            <a:off x="3657600" y="334673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3173460050"/>
              </p:ext>
            </p:extLst>
          </p:nvPr>
        </p:nvGraphicFramePr>
        <p:xfrm>
          <a:off x="3109509" y="2873905"/>
          <a:ext cx="2510116" cy="493414"/>
        </p:xfrm>
        <a:graphic>
          <a:graphicData uri="http://schemas.openxmlformats.org/presentationml/2006/ole">
            <mc:AlternateContent xmlns:mc="http://schemas.openxmlformats.org/markup-compatibility/2006">
              <mc:Choice xmlns:v="urn:schemas-microsoft-com:vml" Requires="v">
                <p:oleObj spid="_x0000_s10248" r:id="rId3" imgW="1206500" imgH="228600" progId="Equation.DSMT4">
                  <p:embed/>
                </p:oleObj>
              </mc:Choice>
              <mc:Fallback>
                <p:oleObj r:id="rId3" imgW="1206500" imgH="2286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509" y="2873905"/>
                        <a:ext cx="2510116" cy="493414"/>
                      </a:xfrm>
                      <a:prstGeom prst="rect">
                        <a:avLst/>
                      </a:prstGeom>
                      <a:noFill/>
                    </p:spPr>
                  </p:pic>
                </p:oleObj>
              </mc:Fallback>
            </mc:AlternateContent>
          </a:graphicData>
        </a:graphic>
      </p:graphicFrame>
    </p:spTree>
    <p:extLst>
      <p:ext uri="{BB962C8B-B14F-4D97-AF65-F5344CB8AC3E}">
        <p14:creationId xmlns:p14="http://schemas.microsoft.com/office/powerpoint/2010/main" val="4209987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Структурные схемы параметрических стабилизаторов напряжения и тока приведены на </a:t>
            </a:r>
            <a:r>
              <a:rPr lang="ru-RU" dirty="0" smtClean="0"/>
              <a:t>рисунке ниже. </a:t>
            </a:r>
            <a:r>
              <a:rPr lang="ru-RU" dirty="0"/>
              <a:t>Режим стабилизации напряжения или тока осуществляется с помощью только нелинейных элементов НЭ, так как для линейного элемента ЛЭ характерна пропорциональность между входной и выходной величинами и их относительные изменения будут одинаковы.</a:t>
            </a:r>
          </a:p>
          <a:p>
            <a:endParaRPr lang="ru-RU" dirty="0"/>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388762" y="3403599"/>
            <a:ext cx="8366476" cy="2227944"/>
          </a:xfrm>
          <a:prstGeom prst="rect">
            <a:avLst/>
          </a:prstGeom>
          <a:noFill/>
          <a:ln>
            <a:noFill/>
          </a:ln>
        </p:spPr>
      </p:pic>
    </p:spTree>
    <p:extLst>
      <p:ext uri="{BB962C8B-B14F-4D97-AF65-F5344CB8AC3E}">
        <p14:creationId xmlns:p14="http://schemas.microsoft.com/office/powerpoint/2010/main" val="2010250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a:t>
            </a:r>
            <a:r>
              <a:rPr lang="ru-RU" dirty="0" smtClean="0"/>
              <a:t>стабилизаторы</a:t>
            </a:r>
            <a:endParaRPr lang="ru-RU" dirty="0"/>
          </a:p>
        </p:txBody>
      </p:sp>
      <p:sp>
        <p:nvSpPr>
          <p:cNvPr id="4" name="Текст 3"/>
          <p:cNvSpPr>
            <a:spLocks noGrp="1"/>
          </p:cNvSpPr>
          <p:nvPr>
            <p:ph type="body" sz="quarter" idx="15"/>
          </p:nvPr>
        </p:nvSpPr>
        <p:spPr/>
        <p:txBody>
          <a:bodyPr>
            <a:normAutofit/>
          </a:bodyPr>
          <a:lstStyle/>
          <a:p>
            <a:r>
              <a:rPr lang="ru-RU" sz="1800" dirty="0"/>
              <a:t>Вольт-амперными характеристиками вида </a:t>
            </a:r>
            <a:r>
              <a:rPr lang="en-US" sz="1800" dirty="0"/>
              <a:t>R</a:t>
            </a:r>
            <a:r>
              <a:rPr lang="en-US" sz="1800" baseline="-25000" dirty="0"/>
              <a:t>U</a:t>
            </a:r>
            <a:r>
              <a:rPr lang="en-US" sz="1800" i="1" dirty="0"/>
              <a:t> </a:t>
            </a:r>
            <a:r>
              <a:rPr lang="ru-RU" sz="1800" dirty="0"/>
              <a:t>обладает ряд нелинейных элементов, которые используются в параметрических стабилизаторах напряжения: газонаполненные </a:t>
            </a:r>
            <a:r>
              <a:rPr lang="ru-RU" sz="1800" dirty="0" err="1"/>
              <a:t>cтабиловольты</a:t>
            </a:r>
            <a:r>
              <a:rPr lang="ru-RU" sz="1800" dirty="0"/>
              <a:t>, кремниевые стабилитроны, некоторые типы </a:t>
            </a:r>
            <a:r>
              <a:rPr lang="ru-RU" sz="1800" dirty="0" err="1"/>
              <a:t>температурочувствительных</a:t>
            </a:r>
            <a:r>
              <a:rPr lang="ru-RU" sz="1800" dirty="0"/>
              <a:t> элементов (термисторы). </a:t>
            </a:r>
            <a:endParaRPr lang="ru-RU" sz="1800" dirty="0" smtClean="0"/>
          </a:p>
          <a:p>
            <a:endParaRPr lang="ru-RU" sz="1800" dirty="0"/>
          </a:p>
          <a:p>
            <a:r>
              <a:rPr lang="ru-RU" sz="1800" dirty="0"/>
              <a:t>В настоящее время для параметрической стабилизации постоянного напряжения наиболее широко применяются кремниевые </a:t>
            </a:r>
            <a:r>
              <a:rPr lang="ru-RU" sz="1800" dirty="0" smtClean="0"/>
              <a:t>стабилитроны</a:t>
            </a:r>
            <a:r>
              <a:rPr lang="ru-RU" sz="1800" dirty="0"/>
              <a:t> </a:t>
            </a:r>
            <a:r>
              <a:rPr lang="ru-RU" sz="1800" dirty="0" smtClean="0"/>
              <a:t>(принципиальная схема и ВАХ представлены на рисунках ниже)</a:t>
            </a:r>
            <a:endParaRPr lang="ru-RU" sz="1800" dirty="0"/>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6034406" y="3467099"/>
            <a:ext cx="2245994" cy="2576288"/>
          </a:xfrm>
          <a:prstGeom prst="rect">
            <a:avLst/>
          </a:prstGeom>
          <a:noFill/>
          <a:ln>
            <a:noFill/>
          </a:ln>
        </p:spPr>
      </p:pic>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1111139" y="3918402"/>
            <a:ext cx="3755234" cy="1673682"/>
          </a:xfrm>
          <a:prstGeom prst="rect">
            <a:avLst/>
          </a:prstGeom>
          <a:noFill/>
          <a:ln>
            <a:noFill/>
          </a:ln>
        </p:spPr>
      </p:pic>
    </p:spTree>
    <p:extLst>
      <p:ext uri="{BB962C8B-B14F-4D97-AF65-F5344CB8AC3E}">
        <p14:creationId xmlns:p14="http://schemas.microsoft.com/office/powerpoint/2010/main" val="3663307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Для определения основных показателей качества параметрического стабилизатора постоянного напряжения представим параметрический стабилизатор функциональной схемой для изменений напряжения на входе. Эквивалентная схема модели стабилизатора показана на </a:t>
            </a:r>
            <a:r>
              <a:rPr lang="ru-RU" dirty="0" smtClean="0"/>
              <a:t>рисунке ниже</a:t>
            </a:r>
            <a:endParaRPr lang="ru-RU" dirty="0"/>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2320197" y="3293380"/>
            <a:ext cx="4503606" cy="2120450"/>
          </a:xfrm>
          <a:prstGeom prst="rect">
            <a:avLst/>
          </a:prstGeom>
          <a:noFill/>
          <a:ln>
            <a:noFill/>
          </a:ln>
        </p:spPr>
      </p:pic>
    </p:spTree>
    <p:extLst>
      <p:ext uri="{BB962C8B-B14F-4D97-AF65-F5344CB8AC3E}">
        <p14:creationId xmlns:p14="http://schemas.microsoft.com/office/powerpoint/2010/main" val="809634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Считаем, что стабилизатор нагружен на активное сопротивление </a:t>
            </a:r>
            <a:r>
              <a:rPr lang="en-US" dirty="0"/>
              <a:t>R</a:t>
            </a:r>
            <a:r>
              <a:rPr lang="ru-RU" baseline="-25000" dirty="0"/>
              <a:t>н</a:t>
            </a:r>
            <a:r>
              <a:rPr lang="ru-RU" i="1" dirty="0"/>
              <a:t>, </a:t>
            </a:r>
            <a:r>
              <a:rPr lang="ru-RU" dirty="0"/>
              <a:t>изменение </a:t>
            </a:r>
            <a:r>
              <a:rPr lang="ru-RU" dirty="0">
                <a:sym typeface="Symbol" panose="05050102010706020507" pitchFamily="18" charset="2"/>
              </a:rPr>
              <a:t></a:t>
            </a:r>
            <a:r>
              <a:rPr lang="en-US" dirty="0"/>
              <a:t>U</a:t>
            </a:r>
            <a:r>
              <a:rPr lang="ru-RU" baseline="-25000" dirty="0" err="1"/>
              <a:t>вх</a:t>
            </a:r>
            <a:r>
              <a:rPr lang="ru-RU" dirty="0"/>
              <a:t> является медленным и дифференциальное сопротивление стабилитрона постоянно в пределах рабочего участка характеристики стабилитрона. С уче­том сделанных допущений передаточная функция, связывающая возмущение на входе </a:t>
            </a:r>
            <a:r>
              <a:rPr lang="ru-RU" dirty="0">
                <a:sym typeface="Symbol" panose="05050102010706020507" pitchFamily="18" charset="2"/>
              </a:rPr>
              <a:t></a:t>
            </a:r>
            <a:r>
              <a:rPr lang="en-US" dirty="0"/>
              <a:t>U</a:t>
            </a:r>
            <a:r>
              <a:rPr lang="ru-RU" baseline="-25000" dirty="0" err="1"/>
              <a:t>вх</a:t>
            </a:r>
            <a:r>
              <a:rPr lang="ru-RU" dirty="0"/>
              <a:t> с реакцией на выходе </a:t>
            </a:r>
            <a:r>
              <a:rPr lang="ru-RU" dirty="0">
                <a:sym typeface="Symbol" panose="05050102010706020507" pitchFamily="18" charset="2"/>
              </a:rPr>
              <a:t></a:t>
            </a:r>
            <a:r>
              <a:rPr lang="en-US" dirty="0"/>
              <a:t>U</a:t>
            </a:r>
            <a:r>
              <a:rPr lang="ru-RU" baseline="-25000" dirty="0" err="1"/>
              <a:t>вых</a:t>
            </a:r>
            <a:r>
              <a:rPr lang="ru-RU" dirty="0"/>
              <a:t>, представляется коэффициентом деления</a:t>
            </a:r>
          </a:p>
        </p:txBody>
      </p:sp>
      <p:sp>
        <p:nvSpPr>
          <p:cNvPr id="5" name="Rectangle 2"/>
          <p:cNvSpPr>
            <a:spLocks noChangeArrowheads="1"/>
          </p:cNvSpPr>
          <p:nvPr/>
        </p:nvSpPr>
        <p:spPr bwMode="auto">
          <a:xfrm>
            <a:off x="3207657" y="404948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1635956185"/>
              </p:ext>
            </p:extLst>
          </p:nvPr>
        </p:nvGraphicFramePr>
        <p:xfrm>
          <a:off x="2131005" y="3628571"/>
          <a:ext cx="4881990" cy="841830"/>
        </p:xfrm>
        <a:graphic>
          <a:graphicData uri="http://schemas.openxmlformats.org/presentationml/2006/ole">
            <mc:AlternateContent xmlns:mc="http://schemas.openxmlformats.org/markup-compatibility/2006">
              <mc:Choice xmlns:v="urn:schemas-microsoft-com:vml" Requires="v">
                <p:oleObj spid="_x0000_s11272" r:id="rId3" imgW="2514600" imgH="431800" progId="Equation.DSMT4">
                  <p:embed/>
                </p:oleObj>
              </mc:Choice>
              <mc:Fallback>
                <p:oleObj r:id="rId3" imgW="2514600" imgH="4318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1005" y="3628571"/>
                        <a:ext cx="4881990" cy="841830"/>
                      </a:xfrm>
                      <a:prstGeom prst="rect">
                        <a:avLst/>
                      </a:prstGeom>
                      <a:noFill/>
                    </p:spPr>
                  </p:pic>
                </p:oleObj>
              </mc:Fallback>
            </mc:AlternateContent>
          </a:graphicData>
        </a:graphic>
      </p:graphicFrame>
    </p:spTree>
    <p:extLst>
      <p:ext uri="{BB962C8B-B14F-4D97-AF65-F5344CB8AC3E}">
        <p14:creationId xmlns:p14="http://schemas.microsoft.com/office/powerpoint/2010/main" val="4158203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smtClean="0"/>
              <a:t>Преобразуя, имеем</a:t>
            </a:r>
          </a:p>
          <a:p>
            <a:endParaRPr lang="ru-RU" dirty="0"/>
          </a:p>
          <a:p>
            <a:endParaRPr lang="ru-RU" dirty="0" smtClean="0"/>
          </a:p>
          <a:p>
            <a:endParaRPr lang="ru-RU" dirty="0"/>
          </a:p>
          <a:p>
            <a:r>
              <a:rPr lang="ru-RU" dirty="0" smtClean="0"/>
              <a:t>Далее определяем</a:t>
            </a:r>
          </a:p>
          <a:p>
            <a:endParaRPr lang="ru-RU" dirty="0"/>
          </a:p>
          <a:p>
            <a:endParaRPr lang="ru-RU" dirty="0" smtClean="0"/>
          </a:p>
          <a:p>
            <a:endParaRPr lang="ru-RU" dirty="0"/>
          </a:p>
          <a:p>
            <a:endParaRPr lang="ru-RU" dirty="0" smtClean="0"/>
          </a:p>
          <a:p>
            <a:r>
              <a:rPr lang="ru-RU" dirty="0" smtClean="0"/>
              <a:t>Отношение </a:t>
            </a:r>
            <a:r>
              <a:rPr lang="ru-RU" dirty="0">
                <a:sym typeface="Symbol" panose="05050102010706020507" pitchFamily="18" charset="2"/>
              </a:rPr>
              <a:t></a:t>
            </a:r>
            <a:r>
              <a:rPr lang="en-US" dirty="0"/>
              <a:t>U</a:t>
            </a:r>
            <a:r>
              <a:rPr lang="ru-RU" baseline="-25000" dirty="0" err="1"/>
              <a:t>вх</a:t>
            </a:r>
            <a:r>
              <a:rPr lang="ru-RU" baseline="-25000" dirty="0"/>
              <a:t> </a:t>
            </a:r>
            <a:r>
              <a:rPr lang="ru-RU" dirty="0"/>
              <a:t>/ </a:t>
            </a:r>
            <a:r>
              <a:rPr lang="ru-RU" dirty="0">
                <a:sym typeface="Symbol" panose="05050102010706020507" pitchFamily="18" charset="2"/>
              </a:rPr>
              <a:t></a:t>
            </a:r>
            <a:r>
              <a:rPr lang="en-US" dirty="0"/>
              <a:t>U</a:t>
            </a:r>
            <a:r>
              <a:rPr lang="ru-RU" baseline="-25000" dirty="0" err="1"/>
              <a:t>вых</a:t>
            </a:r>
            <a:r>
              <a:rPr lang="ru-RU" dirty="0"/>
              <a:t> является дифференциальным коэффициентом стабилизации </a:t>
            </a:r>
            <a:r>
              <a:rPr lang="ru-RU" dirty="0" err="1"/>
              <a:t>К</a:t>
            </a:r>
            <a:r>
              <a:rPr lang="ru-RU" baseline="-25000" dirty="0" err="1"/>
              <a:t>ст.д.н</a:t>
            </a:r>
            <a:r>
              <a:rPr lang="ru-RU" dirty="0"/>
              <a:t>, который связан с коэффициентом стабилизации </a:t>
            </a:r>
            <a:r>
              <a:rPr lang="ru-RU" dirty="0" err="1" smtClean="0"/>
              <a:t>К</a:t>
            </a:r>
            <a:r>
              <a:rPr lang="ru-RU" baseline="-25000" dirty="0" err="1" smtClean="0"/>
              <a:t>ст.н</a:t>
            </a:r>
            <a:r>
              <a:rPr lang="ru-RU" dirty="0" smtClean="0"/>
              <a:t>. Тогда </a:t>
            </a:r>
            <a:r>
              <a:rPr lang="ru-RU" dirty="0"/>
              <a:t>коэффициент стабилизации параметрического стабилизатора напряжения</a:t>
            </a:r>
          </a:p>
          <a:p>
            <a:endParaRPr lang="ru-RU" dirty="0"/>
          </a:p>
          <a:p>
            <a:endParaRPr lang="ru-RU" dirty="0"/>
          </a:p>
          <a:p>
            <a:endParaRPr lang="ru-RU" dirty="0"/>
          </a:p>
        </p:txBody>
      </p:sp>
      <p:sp>
        <p:nvSpPr>
          <p:cNvPr id="5" name="Rectangle 2"/>
          <p:cNvSpPr>
            <a:spLocks noChangeArrowheads="1"/>
          </p:cNvSpPr>
          <p:nvPr/>
        </p:nvSpPr>
        <p:spPr bwMode="auto">
          <a:xfrm>
            <a:off x="628596" y="1669142"/>
            <a:ext cx="1291417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3574334865"/>
              </p:ext>
            </p:extLst>
          </p:nvPr>
        </p:nvGraphicFramePr>
        <p:xfrm>
          <a:off x="628595" y="1364345"/>
          <a:ext cx="2064201" cy="725714"/>
        </p:xfrm>
        <a:graphic>
          <a:graphicData uri="http://schemas.openxmlformats.org/presentationml/2006/ole">
            <mc:AlternateContent xmlns:mc="http://schemas.openxmlformats.org/markup-compatibility/2006">
              <mc:Choice xmlns:v="urn:schemas-microsoft-com:vml" Requires="v">
                <p:oleObj spid="_x0000_s12310" r:id="rId3" imgW="1358310" imgH="482391" progId="Equation.DSMT4">
                  <p:embed/>
                </p:oleObj>
              </mc:Choice>
              <mc:Fallback>
                <p:oleObj r:id="rId3" imgW="1358310" imgH="482391"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595" y="1364345"/>
                        <a:ext cx="2064201" cy="725714"/>
                      </a:xfrm>
                      <a:prstGeom prst="rect">
                        <a:avLst/>
                      </a:prstGeom>
                      <a:noFill/>
                    </p:spPr>
                  </p:pic>
                </p:oleObj>
              </mc:Fallback>
            </mc:AlternateContent>
          </a:graphicData>
        </a:graphic>
      </p:graphicFrame>
      <p:sp>
        <p:nvSpPr>
          <p:cNvPr id="7" name="Rectangle 4"/>
          <p:cNvSpPr>
            <a:spLocks noChangeArrowheads="1"/>
          </p:cNvSpPr>
          <p:nvPr/>
        </p:nvSpPr>
        <p:spPr bwMode="auto">
          <a:xfrm>
            <a:off x="628594" y="3247511"/>
            <a:ext cx="1157720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933491773"/>
              </p:ext>
            </p:extLst>
          </p:nvPr>
        </p:nvGraphicFramePr>
        <p:xfrm>
          <a:off x="628595" y="2768544"/>
          <a:ext cx="2461918" cy="656831"/>
        </p:xfrm>
        <a:graphic>
          <a:graphicData uri="http://schemas.openxmlformats.org/presentationml/2006/ole">
            <mc:AlternateContent xmlns:mc="http://schemas.openxmlformats.org/markup-compatibility/2006">
              <mc:Choice xmlns:v="urn:schemas-microsoft-com:vml" Requires="v">
                <p:oleObj spid="_x0000_s12311" r:id="rId5" imgW="1625600" imgH="431800" progId="Equation.DSMT4">
                  <p:embed/>
                </p:oleObj>
              </mc:Choice>
              <mc:Fallback>
                <p:oleObj r:id="rId5" imgW="1625600" imgH="4318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95" y="2768544"/>
                        <a:ext cx="2461918" cy="656831"/>
                      </a:xfrm>
                      <a:prstGeom prst="rect">
                        <a:avLst/>
                      </a:prstGeom>
                      <a:noFill/>
                    </p:spPr>
                  </p:pic>
                </p:oleObj>
              </mc:Fallback>
            </mc:AlternateContent>
          </a:graphicData>
        </a:graphic>
      </p:graphicFrame>
      <p:sp>
        <p:nvSpPr>
          <p:cNvPr id="9" name="Rectangle 6"/>
          <p:cNvSpPr>
            <a:spLocks noChangeArrowheads="1"/>
          </p:cNvSpPr>
          <p:nvPr/>
        </p:nvSpPr>
        <p:spPr bwMode="auto">
          <a:xfrm>
            <a:off x="628593" y="5279060"/>
            <a:ext cx="1374094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0" name="Объект 9"/>
          <p:cNvGraphicFramePr>
            <a:graphicFrameLocks noChangeAspect="1"/>
          </p:cNvGraphicFramePr>
          <p:nvPr>
            <p:extLst>
              <p:ext uri="{D42A27DB-BD31-4B8C-83A1-F6EECF244321}">
                <p14:modId xmlns:p14="http://schemas.microsoft.com/office/powerpoint/2010/main" val="3578412221"/>
              </p:ext>
            </p:extLst>
          </p:nvPr>
        </p:nvGraphicFramePr>
        <p:xfrm>
          <a:off x="628593" y="5174519"/>
          <a:ext cx="2735347" cy="800460"/>
        </p:xfrm>
        <a:graphic>
          <a:graphicData uri="http://schemas.openxmlformats.org/presentationml/2006/ole">
            <mc:AlternateContent xmlns:mc="http://schemas.openxmlformats.org/markup-compatibility/2006">
              <mc:Choice xmlns:v="urn:schemas-microsoft-com:vml" Requires="v">
                <p:oleObj spid="_x0000_s12312" r:id="rId7" imgW="1637589" imgH="482391" progId="Equation.DSMT4">
                  <p:embed/>
                </p:oleObj>
              </mc:Choice>
              <mc:Fallback>
                <p:oleObj r:id="rId7" imgW="1637589" imgH="482391"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593" y="5174519"/>
                        <a:ext cx="2735347" cy="800460"/>
                      </a:xfrm>
                      <a:prstGeom prst="rect">
                        <a:avLst/>
                      </a:prstGeom>
                      <a:noFill/>
                    </p:spPr>
                  </p:pic>
                </p:oleObj>
              </mc:Fallback>
            </mc:AlternateContent>
          </a:graphicData>
        </a:graphic>
      </p:graphicFrame>
    </p:spTree>
    <p:extLst>
      <p:ext uri="{BB962C8B-B14F-4D97-AF65-F5344CB8AC3E}">
        <p14:creationId xmlns:p14="http://schemas.microsoft.com/office/powerpoint/2010/main" val="1110837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На практике часто пользуются упрощенным выражением для</a:t>
            </a:r>
            <a:r>
              <a:rPr lang="ru-RU" i="1" dirty="0"/>
              <a:t> </a:t>
            </a:r>
            <a:r>
              <a:rPr lang="ru-RU" dirty="0"/>
              <a:t>определения коэффициента стабилизации, учитывая, что всегда выполняются неравенства </a:t>
            </a:r>
            <a:r>
              <a:rPr lang="en-US" dirty="0"/>
              <a:t>R</a:t>
            </a:r>
            <a:r>
              <a:rPr lang="ru-RU" baseline="-25000" dirty="0"/>
              <a:t>д</a:t>
            </a:r>
            <a:r>
              <a:rPr lang="ru-RU" dirty="0"/>
              <a:t>&lt;&lt;</a:t>
            </a:r>
            <a:r>
              <a:rPr lang="en-US" dirty="0"/>
              <a:t>R</a:t>
            </a:r>
            <a:r>
              <a:rPr lang="ru-RU" baseline="-25000" dirty="0"/>
              <a:t>н</a:t>
            </a:r>
            <a:r>
              <a:rPr lang="ru-RU" dirty="0"/>
              <a:t>; </a:t>
            </a:r>
            <a:r>
              <a:rPr lang="en-US" dirty="0"/>
              <a:t>R</a:t>
            </a:r>
            <a:r>
              <a:rPr lang="ru-RU" baseline="-25000" dirty="0"/>
              <a:t>б</a:t>
            </a:r>
            <a:r>
              <a:rPr lang="ru-RU" dirty="0"/>
              <a:t>/</a:t>
            </a:r>
            <a:r>
              <a:rPr lang="en-US" dirty="0"/>
              <a:t>R</a:t>
            </a:r>
            <a:r>
              <a:rPr lang="ru-RU" baseline="-25000" dirty="0"/>
              <a:t>д</a:t>
            </a:r>
            <a:r>
              <a:rPr lang="ru-RU" dirty="0"/>
              <a:t>&gt;&gt;</a:t>
            </a:r>
            <a:r>
              <a:rPr lang="en-US" dirty="0"/>
              <a:t>R</a:t>
            </a:r>
            <a:r>
              <a:rPr lang="ru-RU" baseline="-25000" dirty="0"/>
              <a:t>б</a:t>
            </a:r>
            <a:r>
              <a:rPr lang="ru-RU" dirty="0"/>
              <a:t>/</a:t>
            </a:r>
            <a:r>
              <a:rPr lang="en-US" dirty="0"/>
              <a:t>R</a:t>
            </a:r>
            <a:r>
              <a:rPr lang="ru-RU" baseline="-25000" dirty="0"/>
              <a:t>н</a:t>
            </a:r>
            <a:r>
              <a:rPr lang="ru-RU" dirty="0"/>
              <a:t>; </a:t>
            </a:r>
            <a:r>
              <a:rPr lang="en-US" dirty="0"/>
              <a:t>R</a:t>
            </a:r>
            <a:r>
              <a:rPr lang="ru-RU" baseline="-25000" dirty="0"/>
              <a:t>б</a:t>
            </a:r>
            <a:r>
              <a:rPr lang="ru-RU" dirty="0"/>
              <a:t>/</a:t>
            </a:r>
            <a:r>
              <a:rPr lang="en-US" dirty="0"/>
              <a:t>R</a:t>
            </a:r>
            <a:r>
              <a:rPr lang="ru-RU" baseline="-25000" dirty="0"/>
              <a:t>д</a:t>
            </a:r>
            <a:r>
              <a:rPr lang="ru-RU" dirty="0"/>
              <a:t>&gt;&gt;1. Тогда коэффициент стабилизации параметрического стабилизатора напряжения на кремниевом </a:t>
            </a:r>
            <a:r>
              <a:rPr lang="ru-RU" dirty="0" smtClean="0"/>
              <a:t>стабилитроне</a:t>
            </a:r>
          </a:p>
          <a:p>
            <a:endParaRPr lang="ru-RU" dirty="0"/>
          </a:p>
          <a:p>
            <a:endParaRPr lang="ru-RU" dirty="0" smtClean="0"/>
          </a:p>
          <a:p>
            <a:endParaRPr lang="ru-RU" dirty="0"/>
          </a:p>
          <a:p>
            <a:endParaRPr lang="ru-RU" dirty="0" smtClean="0"/>
          </a:p>
          <a:p>
            <a:r>
              <a:rPr lang="ru-RU" dirty="0"/>
              <a:t>Коэффициент .полезного действия параметрического стабилизатора напряжения определяется </a:t>
            </a:r>
          </a:p>
          <a:p>
            <a:endParaRPr lang="ru-RU" dirty="0"/>
          </a:p>
        </p:txBody>
      </p:sp>
      <p:sp>
        <p:nvSpPr>
          <p:cNvPr id="5" name="Rectangle 2"/>
          <p:cNvSpPr>
            <a:spLocks noChangeArrowheads="1"/>
          </p:cNvSpPr>
          <p:nvPr/>
        </p:nvSpPr>
        <p:spPr bwMode="auto">
          <a:xfrm>
            <a:off x="628597" y="2923081"/>
            <a:ext cx="1188711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96816520"/>
              </p:ext>
            </p:extLst>
          </p:nvPr>
        </p:nvGraphicFramePr>
        <p:xfrm>
          <a:off x="2198593" y="2844795"/>
          <a:ext cx="4746813" cy="479685"/>
        </p:xfrm>
        <a:graphic>
          <a:graphicData uri="http://schemas.openxmlformats.org/presentationml/2006/ole">
            <mc:AlternateContent xmlns:mc="http://schemas.openxmlformats.org/markup-compatibility/2006">
              <mc:Choice xmlns:v="urn:schemas-microsoft-com:vml" Requires="v">
                <p:oleObj spid="_x0000_s13329" r:id="rId3" imgW="2565400" imgH="254000" progId="Equation.DSMT4">
                  <p:embed/>
                </p:oleObj>
              </mc:Choice>
              <mc:Fallback>
                <p:oleObj r:id="rId3" imgW="2565400" imgH="2540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8593" y="2844795"/>
                        <a:ext cx="4746813" cy="479685"/>
                      </a:xfrm>
                      <a:prstGeom prst="rect">
                        <a:avLst/>
                      </a:prstGeom>
                      <a:noFill/>
                    </p:spPr>
                  </p:pic>
                </p:oleObj>
              </mc:Fallback>
            </mc:AlternateContent>
          </a:graphicData>
        </a:graphic>
      </p:graphicFrame>
      <p:sp>
        <p:nvSpPr>
          <p:cNvPr id="7" name="Rectangle 4"/>
          <p:cNvSpPr>
            <a:spLocks noChangeArrowheads="1"/>
          </p:cNvSpPr>
          <p:nvPr/>
        </p:nvSpPr>
        <p:spPr bwMode="auto">
          <a:xfrm>
            <a:off x="628595" y="4977480"/>
            <a:ext cx="1207993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1493677976"/>
              </p:ext>
            </p:extLst>
          </p:nvPr>
        </p:nvGraphicFramePr>
        <p:xfrm>
          <a:off x="1811685" y="4902611"/>
          <a:ext cx="5520627" cy="863352"/>
        </p:xfrm>
        <a:graphic>
          <a:graphicData uri="http://schemas.openxmlformats.org/presentationml/2006/ole">
            <mc:AlternateContent xmlns:mc="http://schemas.openxmlformats.org/markup-compatibility/2006">
              <mc:Choice xmlns:v="urn:schemas-microsoft-com:vml" Requires="v">
                <p:oleObj spid="_x0000_s13330" r:id="rId5" imgW="3263900" imgH="508000" progId="Equation.DSMT4">
                  <p:embed/>
                </p:oleObj>
              </mc:Choice>
              <mc:Fallback>
                <p:oleObj r:id="rId5" imgW="3263900" imgH="5080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1685" y="4902611"/>
                        <a:ext cx="5520627" cy="863352"/>
                      </a:xfrm>
                      <a:prstGeom prst="rect">
                        <a:avLst/>
                      </a:prstGeom>
                      <a:noFill/>
                    </p:spPr>
                  </p:pic>
                </p:oleObj>
              </mc:Fallback>
            </mc:AlternateContent>
          </a:graphicData>
        </a:graphic>
      </p:graphicFrame>
    </p:spTree>
    <p:extLst>
      <p:ext uri="{BB962C8B-B14F-4D97-AF65-F5344CB8AC3E}">
        <p14:creationId xmlns:p14="http://schemas.microsoft.com/office/powerpoint/2010/main" val="3429055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Параметрические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Тип стабилитрона выбирается по величине стабилизируемого напряжения и тока нагрузки. Для увеличения стабилизируемого напряжения стабилитроны включаются последовательно</a:t>
            </a:r>
            <a:r>
              <a:rPr lang="ru-RU" dirty="0" smtClean="0"/>
              <a:t>.</a:t>
            </a:r>
          </a:p>
          <a:p>
            <a:endParaRPr lang="ru-RU" dirty="0"/>
          </a:p>
          <a:p>
            <a:r>
              <a:rPr lang="ru-RU" dirty="0"/>
              <a:t>Параметрические стабилизаторы постоянного напряжения на кремниевых стабилитронах обладают следующими недостатками: относительно небольшой допустимой величиной мощности в нагрузке (0,5—3,0) Вт; зависимостью параметров стабилитрона от температуры; невысоким КПД (до 30%); невысоким коэффициентом стабилизации (до 30); относительно большим значением выходного сопротивления стабилизатора (6—20) Ом</a:t>
            </a:r>
            <a:r>
              <a:rPr lang="ru-RU" dirty="0" smtClean="0"/>
              <a:t>.</a:t>
            </a:r>
          </a:p>
          <a:p>
            <a:endParaRPr lang="ru-RU" dirty="0"/>
          </a:p>
          <a:p>
            <a:r>
              <a:rPr lang="ru-RU" dirty="0"/>
              <a:t>Достоинствами параметрических стабилизаторов на кремниевых стабилитронах являются простота схемы, а также малые масса и габариты.</a:t>
            </a:r>
          </a:p>
          <a:p>
            <a:endParaRPr lang="ru-RU" dirty="0"/>
          </a:p>
        </p:txBody>
      </p:sp>
    </p:spTree>
    <p:extLst>
      <p:ext uri="{BB962C8B-B14F-4D97-AF65-F5344CB8AC3E}">
        <p14:creationId xmlns:p14="http://schemas.microsoft.com/office/powerpoint/2010/main" val="1907423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Компенсационные стабилизаторы</a:t>
            </a:r>
          </a:p>
        </p:txBody>
      </p:sp>
      <p:sp>
        <p:nvSpPr>
          <p:cNvPr id="4" name="Текст 3"/>
          <p:cNvSpPr>
            <a:spLocks noGrp="1"/>
          </p:cNvSpPr>
          <p:nvPr>
            <p:ph type="body" sz="quarter" idx="15"/>
          </p:nvPr>
        </p:nvSpPr>
        <p:spPr/>
        <p:txBody>
          <a:bodyPr/>
          <a:lstStyle/>
          <a:p>
            <a:r>
              <a:rPr lang="ru-RU" dirty="0"/>
              <a:t>Компенсационные стабилизаторы выполняются с отрицательной обратной связью и представляют собой замкнутые системы автоматического регулирования или системы управления по отклонению. В зависимости от способа включения регулирующего элемента различают стабилизаторы с последовательным и параллельным включением регулирующего элемента</a:t>
            </a:r>
          </a:p>
        </p:txBody>
      </p:sp>
      <p:pic>
        <p:nvPicPr>
          <p:cNvPr id="9" name="Рисунок 8"/>
          <p:cNvPicPr/>
          <p:nvPr/>
        </p:nvPicPr>
        <p:blipFill>
          <a:blip r:embed="rId2">
            <a:extLst>
              <a:ext uri="{28A0092B-C50C-407E-A947-70E740481C1C}">
                <a14:useLocalDpi xmlns:a14="http://schemas.microsoft.com/office/drawing/2010/main" val="0"/>
              </a:ext>
            </a:extLst>
          </a:blip>
          <a:srcRect/>
          <a:stretch>
            <a:fillRect/>
          </a:stretch>
        </p:blipFill>
        <p:spPr bwMode="auto">
          <a:xfrm>
            <a:off x="1026281" y="3326146"/>
            <a:ext cx="3338286" cy="2512028"/>
          </a:xfrm>
          <a:prstGeom prst="rect">
            <a:avLst/>
          </a:prstGeom>
          <a:noFill/>
          <a:ln>
            <a:noFill/>
          </a:ln>
        </p:spPr>
      </p:pic>
      <p:pic>
        <p:nvPicPr>
          <p:cNvPr id="10" name="Рисунок 9"/>
          <p:cNvPicPr/>
          <p:nvPr/>
        </p:nvPicPr>
        <p:blipFill>
          <a:blip r:embed="rId3">
            <a:extLst>
              <a:ext uri="{28A0092B-C50C-407E-A947-70E740481C1C}">
                <a14:useLocalDpi xmlns:a14="http://schemas.microsoft.com/office/drawing/2010/main" val="0"/>
              </a:ext>
            </a:extLst>
          </a:blip>
          <a:srcRect/>
          <a:stretch>
            <a:fillRect/>
          </a:stretch>
        </p:blipFill>
        <p:spPr bwMode="auto">
          <a:xfrm>
            <a:off x="4587873" y="3292481"/>
            <a:ext cx="3927532" cy="2579358"/>
          </a:xfrm>
          <a:prstGeom prst="rect">
            <a:avLst/>
          </a:prstGeom>
          <a:noFill/>
          <a:ln>
            <a:noFill/>
          </a:ln>
        </p:spPr>
      </p:pic>
    </p:spTree>
    <p:extLst>
      <p:ext uri="{BB962C8B-B14F-4D97-AF65-F5344CB8AC3E}">
        <p14:creationId xmlns:p14="http://schemas.microsoft.com/office/powerpoint/2010/main" val="1893255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Компенсационные </a:t>
            </a:r>
            <a:r>
              <a:rPr lang="ru-RU" dirty="0" smtClean="0"/>
              <a:t>стабилизаторы</a:t>
            </a:r>
            <a:endParaRPr lang="ru-RU" dirty="0"/>
          </a:p>
        </p:txBody>
      </p:sp>
      <p:sp>
        <p:nvSpPr>
          <p:cNvPr id="4" name="Текст 3"/>
          <p:cNvSpPr>
            <a:spLocks noGrp="1"/>
          </p:cNvSpPr>
          <p:nvPr>
            <p:ph type="body" sz="quarter" idx="15"/>
          </p:nvPr>
        </p:nvSpPr>
        <p:spPr/>
        <p:txBody>
          <a:bodyPr>
            <a:normAutofit lnSpcReduction="10000"/>
          </a:bodyPr>
          <a:lstStyle/>
          <a:p>
            <a:r>
              <a:rPr lang="ru-RU" dirty="0"/>
              <a:t>Элементы стабилизатора напряжения, их связи и функциональное назначение показаны на рис. 4.12, где элементы представлены в виде звеньев, обладающих направленным действием</a:t>
            </a:r>
            <a:r>
              <a:rPr lang="ru-RU" dirty="0" smtClean="0"/>
              <a:t>.</a:t>
            </a:r>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r>
              <a:rPr lang="ru-RU" dirty="0"/>
              <a:t>Компенсационный стабилизатор постоянного напряжения можно представить как усилитель постоянного тока с глубокой отрицательной обратной связью (ОС), усиливающий сигнал (напряжение) источника опорного напряжения до необходимого уровня, определяемого нагрузкой Н.</a:t>
            </a:r>
          </a:p>
          <a:p>
            <a:endParaRPr lang="ru-RU" dirty="0"/>
          </a:p>
          <a:p>
            <a:endParaRPr lang="ru-RU" dirty="0"/>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1964540" y="2445656"/>
            <a:ext cx="5214920" cy="1908632"/>
          </a:xfrm>
          <a:prstGeom prst="rect">
            <a:avLst/>
          </a:prstGeom>
          <a:noFill/>
          <a:ln>
            <a:noFill/>
          </a:ln>
        </p:spPr>
      </p:pic>
    </p:spTree>
    <p:extLst>
      <p:ext uri="{BB962C8B-B14F-4D97-AF65-F5344CB8AC3E}">
        <p14:creationId xmlns:p14="http://schemas.microsoft.com/office/powerpoint/2010/main" val="813520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Компенсационные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П</a:t>
            </a:r>
            <a:r>
              <a:rPr lang="ru-RU" dirty="0" smtClean="0"/>
              <a:t>ередаточная </a:t>
            </a:r>
            <a:r>
              <a:rPr lang="ru-RU" dirty="0"/>
              <a:t>функция компенсаци­онного стабилизатора постоянного напряжения по управляющему воздействию Н</a:t>
            </a:r>
            <a:r>
              <a:rPr lang="ru-RU" baseline="-25000" dirty="0"/>
              <a:t>у</a:t>
            </a:r>
            <a:r>
              <a:rPr lang="ru-RU" dirty="0"/>
              <a:t>(р) может быть выражена в следующем виде</a:t>
            </a:r>
            <a:r>
              <a:rPr lang="ru-RU" dirty="0" smtClean="0"/>
              <a:t>:</a:t>
            </a:r>
          </a:p>
          <a:p>
            <a:endParaRPr lang="ru-RU" dirty="0"/>
          </a:p>
          <a:p>
            <a:endParaRPr lang="ru-RU" dirty="0" smtClean="0"/>
          </a:p>
          <a:p>
            <a:endParaRPr lang="ru-RU" dirty="0"/>
          </a:p>
          <a:p>
            <a:endParaRPr lang="ru-RU" dirty="0" smtClean="0"/>
          </a:p>
          <a:p>
            <a:endParaRPr lang="ru-RU" dirty="0"/>
          </a:p>
          <a:p>
            <a:r>
              <a:rPr lang="ru-RU" sz="1600" dirty="0"/>
              <a:t>где	К</a:t>
            </a:r>
            <a:r>
              <a:rPr lang="ru-RU" sz="1600" baseline="-25000" dirty="0"/>
              <a:t>у</a:t>
            </a:r>
            <a:r>
              <a:rPr lang="ru-RU" sz="1600" dirty="0"/>
              <a:t>(р)</a:t>
            </a:r>
            <a:r>
              <a:rPr lang="ru-RU" sz="1600" i="1" dirty="0"/>
              <a:t> </a:t>
            </a:r>
            <a:r>
              <a:rPr lang="ru-RU" sz="1600" dirty="0"/>
              <a:t>– операторный коэффициент передачи усилителя постоянного тока (коэффициент усиления усилителя); </a:t>
            </a:r>
          </a:p>
          <a:p>
            <a:r>
              <a:rPr lang="ru-RU" sz="1600" dirty="0"/>
              <a:t>К</a:t>
            </a:r>
            <a:r>
              <a:rPr lang="ru-RU" sz="1600" baseline="-25000" dirty="0"/>
              <a:t>РЭ</a:t>
            </a:r>
            <a:r>
              <a:rPr lang="ru-RU" sz="1600" dirty="0"/>
              <a:t>(</a:t>
            </a:r>
            <a:r>
              <a:rPr lang="en-US" sz="1600" dirty="0"/>
              <a:t>p</a:t>
            </a:r>
            <a:r>
              <a:rPr lang="ru-RU" sz="1600" dirty="0"/>
              <a:t>)</a:t>
            </a:r>
            <a:r>
              <a:rPr lang="ru-RU" sz="1600" i="1" dirty="0"/>
              <a:t> </a:t>
            </a:r>
            <a:r>
              <a:rPr lang="ru-RU" sz="1600" dirty="0"/>
              <a:t>– операторный коэффициент передачи регулирующего элемента по управляющему воздействию; </a:t>
            </a:r>
          </a:p>
          <a:p>
            <a:r>
              <a:rPr lang="en-US" sz="1600" cap="small" dirty="0">
                <a:sym typeface="Symbol" panose="05050102010706020507" pitchFamily="18" charset="2"/>
              </a:rPr>
              <a:t></a:t>
            </a:r>
            <a:r>
              <a:rPr lang="ru-RU" sz="1600" cap="small" dirty="0"/>
              <a:t>(</a:t>
            </a:r>
            <a:r>
              <a:rPr lang="en-US" sz="1600" dirty="0"/>
              <a:t>p</a:t>
            </a:r>
            <a:r>
              <a:rPr lang="ru-RU" sz="1600" cap="small" dirty="0"/>
              <a:t>)</a:t>
            </a:r>
            <a:r>
              <a:rPr lang="ru-RU" sz="1600" i="1" dirty="0"/>
              <a:t> </a:t>
            </a:r>
            <a:r>
              <a:rPr lang="ru-RU" sz="1600" dirty="0"/>
              <a:t>– операторный коэффициент передачи следящего делителя в цепи обратной связи (коэффициент деления делителя). </a:t>
            </a:r>
          </a:p>
          <a:p>
            <a:endParaRPr lang="ru-RU" dirty="0"/>
          </a:p>
          <a:p>
            <a:endParaRPr lang="ru-RU" dirty="0"/>
          </a:p>
        </p:txBody>
      </p:sp>
      <p:sp>
        <p:nvSpPr>
          <p:cNvPr id="5" name="Rectangle 2"/>
          <p:cNvSpPr>
            <a:spLocks noChangeArrowheads="1"/>
          </p:cNvSpPr>
          <p:nvPr/>
        </p:nvSpPr>
        <p:spPr bwMode="auto">
          <a:xfrm>
            <a:off x="3439886" y="230777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3919682998"/>
              </p:ext>
            </p:extLst>
          </p:nvPr>
        </p:nvGraphicFramePr>
        <p:xfrm>
          <a:off x="2610239" y="2105026"/>
          <a:ext cx="3923522" cy="884918"/>
        </p:xfrm>
        <a:graphic>
          <a:graphicData uri="http://schemas.openxmlformats.org/presentationml/2006/ole">
            <mc:AlternateContent xmlns:mc="http://schemas.openxmlformats.org/markup-compatibility/2006">
              <mc:Choice xmlns:v="urn:schemas-microsoft-com:vml" Requires="v">
                <p:oleObj spid="_x0000_s15368" r:id="rId3" imgW="2120900" imgH="482600" progId="Equation.DSMT4">
                  <p:embed/>
                </p:oleObj>
              </mc:Choice>
              <mc:Fallback>
                <p:oleObj r:id="rId3" imgW="2120900" imgH="4826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0239" y="2105026"/>
                        <a:ext cx="3923522" cy="884918"/>
                      </a:xfrm>
                      <a:prstGeom prst="rect">
                        <a:avLst/>
                      </a:prstGeom>
                      <a:noFill/>
                    </p:spPr>
                  </p:pic>
                </p:oleObj>
              </mc:Fallback>
            </mc:AlternateContent>
          </a:graphicData>
        </a:graphic>
      </p:graphicFrame>
    </p:spTree>
    <p:extLst>
      <p:ext uri="{BB962C8B-B14F-4D97-AF65-F5344CB8AC3E}">
        <p14:creationId xmlns:p14="http://schemas.microsoft.com/office/powerpoint/2010/main" val="114811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Компенсационные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Принципиальная схема стабилизатора с последовательным включением регулирующего транзистора и нагрузки (стабилизатор типа ПС) приведена на </a:t>
            </a:r>
            <a:r>
              <a:rPr lang="ru-RU" dirty="0" smtClean="0"/>
              <a:t>рисунке ниже</a:t>
            </a:r>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r>
              <a:rPr lang="ru-RU" dirty="0"/>
              <a:t>В установившемся режиме при отсутствии возмущений работа стабилизатора напряжения описывается соотношениями:</a:t>
            </a:r>
          </a:p>
          <a:p>
            <a:endParaRPr lang="ru-RU" dirty="0"/>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2293257" y="1992085"/>
            <a:ext cx="4557486" cy="2293258"/>
          </a:xfrm>
          <a:prstGeom prst="rect">
            <a:avLst/>
          </a:prstGeom>
          <a:noFill/>
          <a:ln>
            <a:noFill/>
          </a:ln>
        </p:spPr>
      </p:pic>
      <p:sp>
        <p:nvSpPr>
          <p:cNvPr id="6" name="Rectangle 2"/>
          <p:cNvSpPr>
            <a:spLocks noChangeArrowheads="1"/>
          </p:cNvSpPr>
          <p:nvPr/>
        </p:nvSpPr>
        <p:spPr bwMode="auto">
          <a:xfrm>
            <a:off x="2946400" y="5486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3199060251"/>
              </p:ext>
            </p:extLst>
          </p:nvPr>
        </p:nvGraphicFramePr>
        <p:xfrm>
          <a:off x="771895" y="5196113"/>
          <a:ext cx="7600210" cy="580574"/>
        </p:xfrm>
        <a:graphic>
          <a:graphicData uri="http://schemas.openxmlformats.org/presentationml/2006/ole">
            <mc:AlternateContent xmlns:mc="http://schemas.openxmlformats.org/markup-compatibility/2006">
              <mc:Choice xmlns:v="urn:schemas-microsoft-com:vml" Requires="v">
                <p:oleObj spid="_x0000_s16392" r:id="rId4" imgW="3200400" imgH="241300" progId="Equation.DSMT4">
                  <p:embed/>
                </p:oleObj>
              </mc:Choice>
              <mc:Fallback>
                <p:oleObj r:id="rId4" imgW="3200400" imgH="2413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895" y="5196113"/>
                        <a:ext cx="7600210" cy="580574"/>
                      </a:xfrm>
                      <a:prstGeom prst="rect">
                        <a:avLst/>
                      </a:prstGeom>
                      <a:noFill/>
                    </p:spPr>
                  </p:pic>
                </p:oleObj>
              </mc:Fallback>
            </mc:AlternateContent>
          </a:graphicData>
        </a:graphic>
      </p:graphicFrame>
    </p:spTree>
    <p:extLst>
      <p:ext uri="{BB962C8B-B14F-4D97-AF65-F5344CB8AC3E}">
        <p14:creationId xmlns:p14="http://schemas.microsoft.com/office/powerpoint/2010/main" val="3664180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Компенсационные </a:t>
            </a:r>
            <a:r>
              <a:rPr lang="ru-RU" dirty="0" smtClean="0"/>
              <a:t>стабилизаторы</a:t>
            </a:r>
            <a:endParaRPr lang="ru-RU" dirty="0"/>
          </a:p>
        </p:txBody>
      </p:sp>
      <p:sp>
        <p:nvSpPr>
          <p:cNvPr id="4" name="Текст 3"/>
          <p:cNvSpPr>
            <a:spLocks noGrp="1"/>
          </p:cNvSpPr>
          <p:nvPr>
            <p:ph type="body" sz="quarter" idx="15"/>
          </p:nvPr>
        </p:nvSpPr>
        <p:spPr/>
        <p:txBody>
          <a:bodyPr>
            <a:normAutofit/>
          </a:bodyPr>
          <a:lstStyle/>
          <a:p>
            <a:r>
              <a:rPr lang="ru-RU" sz="1800" dirty="0"/>
              <a:t>На регулирующем транзисторе рассеивается мощность </a:t>
            </a:r>
            <a:r>
              <a:rPr lang="ru-RU" sz="1800" dirty="0" err="1"/>
              <a:t>Р</a:t>
            </a:r>
            <a:r>
              <a:rPr lang="ru-RU" sz="1800" baseline="-25000" dirty="0" err="1"/>
              <a:t>к.р</a:t>
            </a:r>
            <a:r>
              <a:rPr lang="ru-RU" sz="1800" dirty="0"/>
              <a:t>. Величина этой мощности в процессе работы стабилизатора все время изменяется, поддерживая неизменное значение мощности в нагрузке при </a:t>
            </a:r>
            <a:r>
              <a:rPr lang="en-US" sz="1800" dirty="0"/>
              <a:t>R</a:t>
            </a:r>
            <a:r>
              <a:rPr lang="ru-RU" sz="1800" i="1" dirty="0"/>
              <a:t> = </a:t>
            </a:r>
            <a:r>
              <a:rPr lang="en-US" sz="1800" dirty="0" err="1"/>
              <a:t>const</a:t>
            </a:r>
            <a:r>
              <a:rPr lang="ru-RU" sz="1800" dirty="0"/>
              <a:t>. Величина мощности, рассеиваемой на регулирующем транзисторе</a:t>
            </a:r>
            <a:r>
              <a:rPr lang="ru-RU" sz="1800" dirty="0" smtClean="0"/>
              <a:t>,</a:t>
            </a:r>
          </a:p>
          <a:p>
            <a:endParaRPr lang="ru-RU" sz="1800" dirty="0"/>
          </a:p>
          <a:p>
            <a:endParaRPr lang="ru-RU" sz="1800" dirty="0" smtClean="0"/>
          </a:p>
          <a:p>
            <a:endParaRPr lang="ru-RU" sz="1800" dirty="0"/>
          </a:p>
          <a:p>
            <a:endParaRPr lang="ru-RU" sz="1800" dirty="0" smtClean="0"/>
          </a:p>
          <a:p>
            <a:endParaRPr lang="ru-RU" sz="1800" dirty="0"/>
          </a:p>
          <a:p>
            <a:endParaRPr lang="ru-RU" sz="1800" dirty="0" smtClean="0"/>
          </a:p>
          <a:p>
            <a:r>
              <a:rPr lang="ru-RU" sz="1800" dirty="0"/>
              <a:t>Регулирующий транзистор работает в активной области, поэтому падение напряжения </a:t>
            </a:r>
            <a:r>
              <a:rPr lang="en-US" sz="1800" dirty="0"/>
              <a:t>U</a:t>
            </a:r>
            <a:r>
              <a:rPr lang="ru-RU" sz="1800" baseline="-25000" dirty="0" err="1"/>
              <a:t>к.р</a:t>
            </a:r>
            <a:r>
              <a:rPr lang="ru-RU" sz="1800" dirty="0"/>
              <a:t> на нем должно быть больше величины напряжения насыщения транзистора </a:t>
            </a:r>
            <a:r>
              <a:rPr lang="en-US" sz="1800" dirty="0"/>
              <a:t>U</a:t>
            </a:r>
            <a:r>
              <a:rPr lang="ru-RU" sz="1800" baseline="-25000" dirty="0" err="1"/>
              <a:t>к.н</a:t>
            </a:r>
            <a:r>
              <a:rPr lang="ru-RU" sz="1800" dirty="0"/>
              <a:t> к которому прибавляется амплитуда переменной составляющей </a:t>
            </a:r>
            <a:r>
              <a:rPr lang="en-US" sz="1800" dirty="0"/>
              <a:t>U</a:t>
            </a:r>
            <a:r>
              <a:rPr lang="ru-RU" sz="1800" baseline="-25000" dirty="0"/>
              <a:t>п</a:t>
            </a:r>
            <a:r>
              <a:rPr lang="ru-RU" sz="1800" i="1" dirty="0"/>
              <a:t> </a:t>
            </a:r>
            <a:r>
              <a:rPr lang="ru-RU" sz="1800" dirty="0"/>
              <a:t>входного напряжения:</a:t>
            </a:r>
          </a:p>
          <a:p>
            <a:endParaRPr lang="ru-RU" sz="1800" dirty="0"/>
          </a:p>
          <a:p>
            <a:endParaRPr lang="ru-RU" sz="1800" dirty="0"/>
          </a:p>
        </p:txBody>
      </p:sp>
      <p:sp>
        <p:nvSpPr>
          <p:cNvPr id="5" name="Rectangle 2"/>
          <p:cNvSpPr>
            <a:spLocks noChangeArrowheads="1"/>
          </p:cNvSpPr>
          <p:nvPr/>
        </p:nvSpPr>
        <p:spPr bwMode="auto">
          <a:xfrm>
            <a:off x="-2698084" y="2940028"/>
            <a:ext cx="1506324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801693539"/>
              </p:ext>
            </p:extLst>
          </p:nvPr>
        </p:nvGraphicFramePr>
        <p:xfrm>
          <a:off x="628597" y="2579006"/>
          <a:ext cx="1577574" cy="477303"/>
        </p:xfrm>
        <a:graphic>
          <a:graphicData uri="http://schemas.openxmlformats.org/presentationml/2006/ole">
            <mc:AlternateContent xmlns:mc="http://schemas.openxmlformats.org/markup-compatibility/2006">
              <mc:Choice xmlns:v="urn:schemas-microsoft-com:vml" Requires="v">
                <p:oleObj spid="_x0000_s17430" r:id="rId3" imgW="812447" imgH="241195" progId="Equation.DSMT4">
                  <p:embed/>
                </p:oleObj>
              </mc:Choice>
              <mc:Fallback>
                <p:oleObj r:id="rId3" imgW="812447" imgH="241195"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597" y="2579006"/>
                        <a:ext cx="1577574" cy="477303"/>
                      </a:xfrm>
                      <a:prstGeom prst="rect">
                        <a:avLst/>
                      </a:prstGeom>
                      <a:noFill/>
                    </p:spPr>
                  </p:pic>
                </p:oleObj>
              </mc:Fallback>
            </mc:AlternateContent>
          </a:graphicData>
        </a:graphic>
      </p:graphicFrame>
      <p:sp>
        <p:nvSpPr>
          <p:cNvPr id="7" name="Rectangle 4"/>
          <p:cNvSpPr>
            <a:spLocks noChangeArrowheads="1"/>
          </p:cNvSpPr>
          <p:nvPr/>
        </p:nvSpPr>
        <p:spPr bwMode="auto">
          <a:xfrm>
            <a:off x="628596" y="3527843"/>
            <a:ext cx="103212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4220573314"/>
              </p:ext>
            </p:extLst>
          </p:nvPr>
        </p:nvGraphicFramePr>
        <p:xfrm>
          <a:off x="628595" y="3226845"/>
          <a:ext cx="3972434" cy="516766"/>
        </p:xfrm>
        <a:graphic>
          <a:graphicData uri="http://schemas.openxmlformats.org/presentationml/2006/ole">
            <mc:AlternateContent xmlns:mc="http://schemas.openxmlformats.org/markup-compatibility/2006">
              <mc:Choice xmlns:v="urn:schemas-microsoft-com:vml" Requires="v">
                <p:oleObj spid="_x0000_s17431" r:id="rId5" imgW="1981200" imgH="254000" progId="Equation.DSMT4">
                  <p:embed/>
                </p:oleObj>
              </mc:Choice>
              <mc:Fallback>
                <p:oleObj r:id="rId5" imgW="1981200" imgH="2540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95" y="3226845"/>
                        <a:ext cx="3972434" cy="516766"/>
                      </a:xfrm>
                      <a:prstGeom prst="rect">
                        <a:avLst/>
                      </a:prstGeom>
                      <a:noFill/>
                    </p:spPr>
                  </p:pic>
                </p:oleObj>
              </mc:Fallback>
            </mc:AlternateContent>
          </a:graphicData>
        </a:graphic>
      </p:graphicFrame>
      <p:sp>
        <p:nvSpPr>
          <p:cNvPr id="9" name="Rectangle 6"/>
          <p:cNvSpPr>
            <a:spLocks noChangeArrowheads="1"/>
          </p:cNvSpPr>
          <p:nvPr/>
        </p:nvSpPr>
        <p:spPr bwMode="auto">
          <a:xfrm>
            <a:off x="-1281900" y="5429816"/>
            <a:ext cx="1296499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0" name="Объект 9"/>
          <p:cNvGraphicFramePr>
            <a:graphicFrameLocks noChangeAspect="1"/>
          </p:cNvGraphicFramePr>
          <p:nvPr>
            <p:extLst>
              <p:ext uri="{D42A27DB-BD31-4B8C-83A1-F6EECF244321}">
                <p14:modId xmlns:p14="http://schemas.microsoft.com/office/powerpoint/2010/main" val="693834093"/>
              </p:ext>
            </p:extLst>
          </p:nvPr>
        </p:nvGraphicFramePr>
        <p:xfrm>
          <a:off x="628594" y="5341137"/>
          <a:ext cx="2122797" cy="493606"/>
        </p:xfrm>
        <a:graphic>
          <a:graphicData uri="http://schemas.openxmlformats.org/presentationml/2006/ole">
            <mc:AlternateContent xmlns:mc="http://schemas.openxmlformats.org/markup-compatibility/2006">
              <mc:Choice xmlns:v="urn:schemas-microsoft-com:vml" Requires="v">
                <p:oleObj spid="_x0000_s17432" r:id="rId7" imgW="1117115" imgH="253890" progId="Equation.DSMT4">
                  <p:embed/>
                </p:oleObj>
              </mc:Choice>
              <mc:Fallback>
                <p:oleObj r:id="rId7" imgW="1117115" imgH="25389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594" y="5341137"/>
                        <a:ext cx="2122797" cy="493606"/>
                      </a:xfrm>
                      <a:prstGeom prst="rect">
                        <a:avLst/>
                      </a:prstGeom>
                      <a:noFill/>
                    </p:spPr>
                  </p:pic>
                </p:oleObj>
              </mc:Fallback>
            </mc:AlternateContent>
          </a:graphicData>
        </a:graphic>
      </p:graphicFrame>
    </p:spTree>
    <p:extLst>
      <p:ext uri="{BB962C8B-B14F-4D97-AF65-F5344CB8AC3E}">
        <p14:creationId xmlns:p14="http://schemas.microsoft.com/office/powerpoint/2010/main" val="2528720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Компенсационные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Коэффициент полезного действия стабилизатора постоянного напряжения определяется как отношение мощности на нагрузке к мощности, потребляемой от источника энергии постоянного тока с нестабилизированным напряжением </a:t>
            </a:r>
            <a:r>
              <a:rPr lang="en-US" dirty="0"/>
              <a:t>U</a:t>
            </a:r>
            <a:r>
              <a:rPr lang="ru-RU" baseline="-25000" dirty="0" err="1"/>
              <a:t>вх</a:t>
            </a:r>
            <a:r>
              <a:rPr lang="ru-RU" dirty="0"/>
              <a:t> при номинальном значении этого напряжения</a:t>
            </a:r>
            <a:r>
              <a:rPr lang="ru-RU" dirty="0" smtClean="0"/>
              <a:t>:</a:t>
            </a:r>
          </a:p>
          <a:p>
            <a:endParaRPr lang="ru-RU" dirty="0"/>
          </a:p>
          <a:p>
            <a:endParaRPr lang="ru-RU" dirty="0" smtClean="0"/>
          </a:p>
          <a:p>
            <a:endParaRPr lang="ru-RU" dirty="0"/>
          </a:p>
          <a:p>
            <a:endParaRPr lang="ru-RU" dirty="0" smtClean="0"/>
          </a:p>
          <a:p>
            <a:r>
              <a:rPr lang="ru-RU" dirty="0"/>
              <a:t>Составляющие входного тока </a:t>
            </a:r>
            <a:r>
              <a:rPr lang="en-US" dirty="0"/>
              <a:t>I</a:t>
            </a:r>
            <a:r>
              <a:rPr lang="ru-RU" baseline="-25000" dirty="0" err="1"/>
              <a:t>ст</a:t>
            </a:r>
            <a:r>
              <a:rPr lang="ru-RU" dirty="0"/>
              <a:t> и </a:t>
            </a:r>
            <a:r>
              <a:rPr lang="en-US" dirty="0"/>
              <a:t>I</a:t>
            </a:r>
            <a:r>
              <a:rPr lang="ru-RU" baseline="-25000" dirty="0"/>
              <a:t>д</a:t>
            </a:r>
            <a:r>
              <a:rPr lang="ru-RU" dirty="0"/>
              <a:t>, как правило, много меньше тока нагрузки </a:t>
            </a:r>
            <a:r>
              <a:rPr lang="en-US" dirty="0"/>
              <a:t>I</a:t>
            </a:r>
            <a:r>
              <a:rPr lang="ru-RU" baseline="-25000" dirty="0"/>
              <a:t>н</a:t>
            </a:r>
            <a:r>
              <a:rPr lang="ru-RU" dirty="0"/>
              <a:t>, поэтому для ориентировочных расчетов принимают </a:t>
            </a:r>
            <a:r>
              <a:rPr lang="ru-RU" dirty="0" err="1"/>
              <a:t>I</a:t>
            </a:r>
            <a:r>
              <a:rPr lang="ru-RU" baseline="-25000" dirty="0" err="1"/>
              <a:t>вх</a:t>
            </a:r>
            <a:r>
              <a:rPr lang="ru-RU" baseline="-25000" dirty="0"/>
              <a:t> </a:t>
            </a:r>
            <a:r>
              <a:rPr lang="ru-RU" dirty="0">
                <a:sym typeface="Symbol" panose="05050102010706020507" pitchFamily="18" charset="2"/>
              </a:rPr>
              <a:t></a:t>
            </a:r>
            <a:r>
              <a:rPr lang="ru-RU" dirty="0"/>
              <a:t> </a:t>
            </a:r>
            <a:r>
              <a:rPr lang="en-US" dirty="0"/>
              <a:t>I</a:t>
            </a:r>
            <a:r>
              <a:rPr lang="ru-RU" baseline="-25000" dirty="0"/>
              <a:t>н</a:t>
            </a:r>
            <a:r>
              <a:rPr lang="ru-RU" dirty="0"/>
              <a:t> и величина КПД оценивается приближенной формулой</a:t>
            </a:r>
          </a:p>
          <a:p>
            <a:endParaRPr lang="ru-RU" dirty="0"/>
          </a:p>
          <a:p>
            <a:endParaRPr lang="ru-RU" dirty="0"/>
          </a:p>
        </p:txBody>
      </p:sp>
      <p:sp>
        <p:nvSpPr>
          <p:cNvPr id="5" name="Rectangle 2"/>
          <p:cNvSpPr>
            <a:spLocks noChangeArrowheads="1"/>
          </p:cNvSpPr>
          <p:nvPr/>
        </p:nvSpPr>
        <p:spPr bwMode="auto">
          <a:xfrm>
            <a:off x="3338286" y="3066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1202791154"/>
              </p:ext>
            </p:extLst>
          </p:nvPr>
        </p:nvGraphicFramePr>
        <p:xfrm>
          <a:off x="2704417" y="2824043"/>
          <a:ext cx="3735166" cy="485214"/>
        </p:xfrm>
        <a:graphic>
          <a:graphicData uri="http://schemas.openxmlformats.org/presentationml/2006/ole">
            <mc:AlternateContent xmlns:mc="http://schemas.openxmlformats.org/markup-compatibility/2006">
              <mc:Choice xmlns:v="urn:schemas-microsoft-com:vml" Requires="v">
                <p:oleObj spid="_x0000_s18447" r:id="rId3" imgW="1816100" imgH="228600" progId="Equation.DSMT4">
                  <p:embed/>
                </p:oleObj>
              </mc:Choice>
              <mc:Fallback>
                <p:oleObj r:id="rId3" imgW="1816100" imgH="2286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4417" y="2824043"/>
                        <a:ext cx="3735166" cy="485214"/>
                      </a:xfrm>
                      <a:prstGeom prst="rect">
                        <a:avLst/>
                      </a:prstGeom>
                      <a:noFill/>
                    </p:spPr>
                  </p:pic>
                </p:oleObj>
              </mc:Fallback>
            </mc:AlternateContent>
          </a:graphicData>
        </a:graphic>
      </p:graphicFrame>
      <p:sp>
        <p:nvSpPr>
          <p:cNvPr id="7" name="Rectangle 4"/>
          <p:cNvSpPr>
            <a:spLocks noChangeArrowheads="1"/>
          </p:cNvSpPr>
          <p:nvPr/>
        </p:nvSpPr>
        <p:spPr bwMode="auto">
          <a:xfrm>
            <a:off x="4078514" y="522496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3835397389"/>
              </p:ext>
            </p:extLst>
          </p:nvPr>
        </p:nvGraphicFramePr>
        <p:xfrm>
          <a:off x="3662187" y="4959699"/>
          <a:ext cx="1819626" cy="518402"/>
        </p:xfrm>
        <a:graphic>
          <a:graphicData uri="http://schemas.openxmlformats.org/presentationml/2006/ole">
            <mc:AlternateContent xmlns:mc="http://schemas.openxmlformats.org/markup-compatibility/2006">
              <mc:Choice xmlns:v="urn:schemas-microsoft-com:vml" Requires="v">
                <p:oleObj spid="_x0000_s18448" r:id="rId5" imgW="825500" imgH="228600" progId="Equation.DSMT4">
                  <p:embed/>
                </p:oleObj>
              </mc:Choice>
              <mc:Fallback>
                <p:oleObj r:id="rId5" imgW="825500" imgH="2286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2187" y="4959699"/>
                        <a:ext cx="1819626" cy="518402"/>
                      </a:xfrm>
                      <a:prstGeom prst="rect">
                        <a:avLst/>
                      </a:prstGeom>
                      <a:noFill/>
                    </p:spPr>
                  </p:pic>
                </p:oleObj>
              </mc:Fallback>
            </mc:AlternateContent>
          </a:graphicData>
        </a:graphic>
      </p:graphicFrame>
    </p:spTree>
    <p:extLst>
      <p:ext uri="{BB962C8B-B14F-4D97-AF65-F5344CB8AC3E}">
        <p14:creationId xmlns:p14="http://schemas.microsoft.com/office/powerpoint/2010/main" val="3014197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Компенсационные </a:t>
            </a:r>
            <a:r>
              <a:rPr lang="ru-RU" dirty="0" smtClean="0"/>
              <a:t>стабилизаторы</a:t>
            </a:r>
            <a:endParaRPr lang="ru-RU" dirty="0"/>
          </a:p>
        </p:txBody>
      </p:sp>
      <p:sp>
        <p:nvSpPr>
          <p:cNvPr id="4" name="Текст 3"/>
          <p:cNvSpPr>
            <a:spLocks noGrp="1"/>
          </p:cNvSpPr>
          <p:nvPr>
            <p:ph type="body" sz="quarter" idx="15"/>
          </p:nvPr>
        </p:nvSpPr>
        <p:spPr/>
        <p:txBody>
          <a:bodyPr>
            <a:normAutofit lnSpcReduction="10000"/>
          </a:bodyPr>
          <a:lstStyle/>
          <a:p>
            <a:r>
              <a:rPr lang="ru-RU" dirty="0"/>
              <a:t>Источником опорного напряжения в схеме компенсационного стабилизатора является параметрический стабилизатор, выполненный на стабилитроне Д</a:t>
            </a:r>
            <a:r>
              <a:rPr lang="ru-RU" baseline="-25000" dirty="0"/>
              <a:t>1</a:t>
            </a:r>
            <a:r>
              <a:rPr lang="ru-RU" i="1" dirty="0"/>
              <a:t> </a:t>
            </a:r>
            <a:r>
              <a:rPr lang="ru-RU" dirty="0"/>
              <a:t>и балластном резисторе </a:t>
            </a:r>
            <a:r>
              <a:rPr lang="en-US" dirty="0"/>
              <a:t>R</a:t>
            </a:r>
            <a:r>
              <a:rPr lang="ru-RU" baseline="-25000" dirty="0"/>
              <a:t>2</a:t>
            </a:r>
            <a:r>
              <a:rPr lang="ru-RU" dirty="0"/>
              <a:t> с</a:t>
            </a:r>
            <a:r>
              <a:rPr lang="ru-RU" i="1" dirty="0"/>
              <a:t> </a:t>
            </a:r>
            <a:r>
              <a:rPr lang="ru-RU" dirty="0"/>
              <a:t>коэффициен­том стабилизации </a:t>
            </a:r>
            <a:r>
              <a:rPr lang="ru-RU" dirty="0" err="1" smtClean="0"/>
              <a:t>К</a:t>
            </a:r>
            <a:r>
              <a:rPr lang="ru-RU" baseline="-25000" dirty="0" err="1" smtClean="0"/>
              <a:t>ст.н.п</a:t>
            </a:r>
            <a:r>
              <a:rPr lang="ru-RU" baseline="-25000" dirty="0" smtClean="0"/>
              <a:t>.</a:t>
            </a:r>
          </a:p>
          <a:p>
            <a:endParaRPr lang="ru-RU" baseline="-25000" dirty="0"/>
          </a:p>
          <a:p>
            <a:endParaRPr lang="ru-RU" baseline="-25000" dirty="0" smtClean="0"/>
          </a:p>
          <a:p>
            <a:endParaRPr lang="ru-RU" baseline="-25000" dirty="0"/>
          </a:p>
          <a:p>
            <a:endParaRPr lang="ru-RU" baseline="-25000" dirty="0" smtClean="0"/>
          </a:p>
          <a:p>
            <a:endParaRPr lang="ru-RU" baseline="-25000" dirty="0"/>
          </a:p>
          <a:p>
            <a:endParaRPr lang="ru-RU" baseline="-25000" dirty="0" smtClean="0"/>
          </a:p>
          <a:p>
            <a:r>
              <a:rPr lang="ru-RU" sz="1800" dirty="0"/>
              <a:t>где	</a:t>
            </a:r>
            <a:r>
              <a:rPr lang="en-US" sz="1800" dirty="0"/>
              <a:t>U</a:t>
            </a:r>
            <a:r>
              <a:rPr lang="ru-RU" sz="1800" baseline="-25000" dirty="0" err="1"/>
              <a:t>вых.п</a:t>
            </a:r>
            <a:r>
              <a:rPr lang="ru-RU" sz="1800" dirty="0"/>
              <a:t> – напряжение на выходе параметрического стабилизатора, т. е. </a:t>
            </a:r>
            <a:r>
              <a:rPr lang="en-US" sz="1800" dirty="0"/>
              <a:t>U</a:t>
            </a:r>
            <a:r>
              <a:rPr lang="ru-RU" sz="1800" baseline="-25000" dirty="0"/>
              <a:t>оп</a:t>
            </a:r>
            <a:r>
              <a:rPr lang="ru-RU" sz="1800" dirty="0"/>
              <a:t>; </a:t>
            </a:r>
          </a:p>
          <a:p>
            <a:r>
              <a:rPr lang="en-US" sz="1800" dirty="0"/>
              <a:t>U</a:t>
            </a:r>
            <a:r>
              <a:rPr lang="ru-RU" sz="1800" baseline="-25000" dirty="0" err="1"/>
              <a:t>вх.п</a:t>
            </a:r>
            <a:r>
              <a:rPr lang="ru-RU" sz="1800" dirty="0"/>
              <a:t> – напряжение на входе параметрического стабилизатора, т. е. </a:t>
            </a:r>
            <a:r>
              <a:rPr lang="en-US" sz="1800" dirty="0"/>
              <a:t>U</a:t>
            </a:r>
            <a:r>
              <a:rPr lang="ru-RU" sz="1800" baseline="-25000" dirty="0" err="1"/>
              <a:t>вых</a:t>
            </a:r>
            <a:r>
              <a:rPr lang="ru-RU" sz="1800" dirty="0"/>
              <a:t>;</a:t>
            </a:r>
          </a:p>
          <a:p>
            <a:r>
              <a:rPr lang="en-US" sz="1800" dirty="0"/>
              <a:t>R</a:t>
            </a:r>
            <a:r>
              <a:rPr lang="ru-RU" sz="1800" baseline="-25000" dirty="0"/>
              <a:t>д</a:t>
            </a:r>
            <a:r>
              <a:rPr lang="ru-RU" sz="1800" dirty="0"/>
              <a:t> – дифференциальное сопротивление стабилитрона Д</a:t>
            </a:r>
            <a:r>
              <a:rPr lang="ru-RU" sz="1800" baseline="-25000" dirty="0"/>
              <a:t>1</a:t>
            </a:r>
            <a:r>
              <a:rPr lang="ru-RU" sz="1800" i="1" dirty="0"/>
              <a:t>. </a:t>
            </a:r>
            <a:endParaRPr lang="ru-RU" sz="1800" dirty="0"/>
          </a:p>
          <a:p>
            <a:endParaRPr lang="ru-RU" dirty="0" smtClean="0"/>
          </a:p>
          <a:p>
            <a:r>
              <a:rPr lang="ru-RU" dirty="0"/>
              <a:t>Поскольку параметрический стабилизатор подключается параллельно нагрузке, т. е. к выходному напряжению </a:t>
            </a:r>
            <a:r>
              <a:rPr lang="en-US" dirty="0"/>
              <a:t>U</a:t>
            </a:r>
            <a:r>
              <a:rPr lang="ru-RU" baseline="-25000" dirty="0" err="1"/>
              <a:t>вых</a:t>
            </a:r>
            <a:r>
              <a:rPr lang="ru-RU" dirty="0"/>
              <a:t>, стабильность напряжения </a:t>
            </a:r>
            <a:r>
              <a:rPr lang="en-US" dirty="0"/>
              <a:t>U</a:t>
            </a:r>
            <a:r>
              <a:rPr lang="ru-RU" baseline="-25000" dirty="0"/>
              <a:t>оп</a:t>
            </a:r>
            <a:r>
              <a:rPr lang="ru-RU" dirty="0"/>
              <a:t> выше стабильности выходного напряжения компенсационного стабилизатора в </a:t>
            </a:r>
            <a:r>
              <a:rPr lang="ru-RU" dirty="0" err="1"/>
              <a:t>К</a:t>
            </a:r>
            <a:r>
              <a:rPr lang="ru-RU" baseline="-25000" dirty="0" err="1"/>
              <a:t>ст.н.п</a:t>
            </a:r>
            <a:r>
              <a:rPr lang="ru-RU" dirty="0"/>
              <a:t> раз. </a:t>
            </a:r>
          </a:p>
        </p:txBody>
      </p:sp>
      <p:sp>
        <p:nvSpPr>
          <p:cNvPr id="5" name="Rectangle 2"/>
          <p:cNvSpPr>
            <a:spLocks noChangeArrowheads="1"/>
          </p:cNvSpPr>
          <p:nvPr/>
        </p:nvSpPr>
        <p:spPr bwMode="auto">
          <a:xfrm>
            <a:off x="2786743" y="285931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val="1396874248"/>
              </p:ext>
            </p:extLst>
          </p:nvPr>
        </p:nvGraphicFramePr>
        <p:xfrm>
          <a:off x="1318314" y="2598056"/>
          <a:ext cx="6507372" cy="522516"/>
        </p:xfrm>
        <a:graphic>
          <a:graphicData uri="http://schemas.openxmlformats.org/presentationml/2006/ole">
            <mc:AlternateContent xmlns:mc="http://schemas.openxmlformats.org/markup-compatibility/2006">
              <mc:Choice xmlns:v="urn:schemas-microsoft-com:vml" Requires="v">
                <p:oleObj spid="_x0000_s19464" r:id="rId3" imgW="3225800" imgH="254000" progId="Equation.DSMT4">
                  <p:embed/>
                </p:oleObj>
              </mc:Choice>
              <mc:Fallback>
                <p:oleObj r:id="rId3" imgW="3225800" imgH="2540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8314" y="2598056"/>
                        <a:ext cx="6507372" cy="522516"/>
                      </a:xfrm>
                      <a:prstGeom prst="rect">
                        <a:avLst/>
                      </a:prstGeom>
                      <a:noFill/>
                    </p:spPr>
                  </p:pic>
                </p:oleObj>
              </mc:Fallback>
            </mc:AlternateContent>
          </a:graphicData>
        </a:graphic>
      </p:graphicFrame>
    </p:spTree>
    <p:extLst>
      <p:ext uri="{BB962C8B-B14F-4D97-AF65-F5344CB8AC3E}">
        <p14:creationId xmlns:p14="http://schemas.microsoft.com/office/powerpoint/2010/main" val="3523012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Компенсационные </a:t>
            </a:r>
            <a:r>
              <a:rPr lang="ru-RU" dirty="0" smtClean="0"/>
              <a:t>стабилизаторы</a:t>
            </a:r>
            <a:endParaRPr lang="ru-RU" dirty="0"/>
          </a:p>
        </p:txBody>
      </p:sp>
      <p:sp>
        <p:nvSpPr>
          <p:cNvPr id="4" name="Текст 3"/>
          <p:cNvSpPr>
            <a:spLocks noGrp="1"/>
          </p:cNvSpPr>
          <p:nvPr>
            <p:ph type="body" sz="quarter" idx="15"/>
          </p:nvPr>
        </p:nvSpPr>
        <p:spPr/>
        <p:txBody>
          <a:bodyPr/>
          <a:lstStyle/>
          <a:p>
            <a:r>
              <a:rPr lang="ru-RU" dirty="0"/>
              <a:t>Недостатками компенсационных стабилизаторов напряжения с непрерывным регулированием являются: необходимость применения радиаторов для обеспечения нормального теплового режима регулирующего транзистора; большие масса и габариты, обусловленные применением радиаторов; невысокие значения КПД (40 -  60%) из-за необходимости рассеивания части мощности на регулирующем транзисторе.</a:t>
            </a:r>
          </a:p>
          <a:p>
            <a:endParaRPr lang="ru-RU" dirty="0"/>
          </a:p>
        </p:txBody>
      </p:sp>
    </p:spTree>
    <p:extLst>
      <p:ext uri="{BB962C8B-B14F-4D97-AF65-F5344CB8AC3E}">
        <p14:creationId xmlns:p14="http://schemas.microsoft.com/office/powerpoint/2010/main" val="3231506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Защита транзисторных стабилизаторов напряжения</a:t>
            </a:r>
          </a:p>
        </p:txBody>
      </p:sp>
      <p:sp>
        <p:nvSpPr>
          <p:cNvPr id="4" name="Текст 3"/>
          <p:cNvSpPr>
            <a:spLocks noGrp="1"/>
          </p:cNvSpPr>
          <p:nvPr>
            <p:ph type="body" sz="quarter" idx="15"/>
          </p:nvPr>
        </p:nvSpPr>
        <p:spPr/>
        <p:txBody>
          <a:bodyPr>
            <a:normAutofit lnSpcReduction="10000"/>
          </a:bodyPr>
          <a:lstStyle/>
          <a:p>
            <a:r>
              <a:rPr lang="ru-RU" dirty="0"/>
              <a:t>Широкое внедрение транзисторных стабилизаторов постоянного напряжения в аппаратуру связи особенно остро поставило вопрос повышения надежности их работы с учетом возможности возникновения аварийных режимов. </a:t>
            </a:r>
            <a:endParaRPr lang="ru-RU" dirty="0" smtClean="0"/>
          </a:p>
          <a:p>
            <a:endParaRPr lang="ru-RU" dirty="0"/>
          </a:p>
          <a:p>
            <a:r>
              <a:rPr lang="ru-RU" dirty="0"/>
              <a:t>Короткое замыкание в устройстве, потребляющем электроэнергию, приводит к перегрузке стабилизатора по току. При выходе из строя РЭ стабилизатора возможно увеличение напряжения на его выходе до уровня напряжения на </a:t>
            </a:r>
            <a:r>
              <a:rPr lang="ru-RU" dirty="0" smtClean="0"/>
              <a:t>входе.</a:t>
            </a:r>
          </a:p>
          <a:p>
            <a:endParaRPr lang="ru-RU" dirty="0"/>
          </a:p>
          <a:p>
            <a:r>
              <a:rPr lang="ru-RU" dirty="0"/>
              <a:t>Известно, что современные полупроводниковые приборы (транзисторы, диоды, интегральные микросхемы и т. д.) обладают высокими показателями, но весьма чувствительны к перегрузкам по напряжению и току. Поэтому в случае аварии стабилизатора, приводящей к увеличению напряжения на его выходе, как правило, выходит из строя и устройство, потребляющее энергию. </a:t>
            </a:r>
          </a:p>
        </p:txBody>
      </p:sp>
    </p:spTree>
    <p:extLst>
      <p:ext uri="{BB962C8B-B14F-4D97-AF65-F5344CB8AC3E}">
        <p14:creationId xmlns:p14="http://schemas.microsoft.com/office/powerpoint/2010/main" val="2266243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Защита транзисторных стабилизаторов напряжения</a:t>
            </a:r>
          </a:p>
        </p:txBody>
      </p:sp>
      <p:sp>
        <p:nvSpPr>
          <p:cNvPr id="4" name="Текст 3"/>
          <p:cNvSpPr>
            <a:spLocks noGrp="1"/>
          </p:cNvSpPr>
          <p:nvPr>
            <p:ph type="body" sz="quarter" idx="15"/>
          </p:nvPr>
        </p:nvSpPr>
        <p:spPr/>
        <p:txBody>
          <a:bodyPr>
            <a:normAutofit/>
          </a:bodyPr>
          <a:lstStyle/>
          <a:p>
            <a:r>
              <a:rPr lang="ru-RU" dirty="0"/>
              <a:t>Современный источник вторичного электропитания, в том числе и стабилизатор, должен иметь устройство автоматической защиты, предназначенное для защиты элементов стабилизатора при перегрузке по току за счет аварии в устройстве, потребляющем энергию, а также элементов устройства, потребляющего энергию при перенапряжении на выходе стабилизатора за счет аварии в нем. </a:t>
            </a:r>
            <a:endParaRPr lang="ru-RU" dirty="0" smtClean="0"/>
          </a:p>
          <a:p>
            <a:endParaRPr lang="ru-RU" dirty="0"/>
          </a:p>
          <a:p>
            <a:r>
              <a:rPr lang="ru-RU" dirty="0"/>
              <a:t>Плавкие предохранители и электромагнитные реле не могут оперативно защищать транзисторную аппаратуру ввиду большой инерционности их работы. Наиболее полно отвечает поставленной задаче применение бесконтактных устройств защиты, выполненных на полупроводниковых приборах. Бесконтактные устройства защиты не должны оказывать влияние на работу стабилизатора при нормальном режиме.</a:t>
            </a:r>
          </a:p>
          <a:p>
            <a:endParaRPr lang="ru-RU" dirty="0"/>
          </a:p>
        </p:txBody>
      </p:sp>
    </p:spTree>
    <p:extLst>
      <p:ext uri="{BB962C8B-B14F-4D97-AF65-F5344CB8AC3E}">
        <p14:creationId xmlns:p14="http://schemas.microsoft.com/office/powerpoint/2010/main" val="614250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a:t>Защита транзисторных стабилизаторов напряжения</a:t>
            </a:r>
          </a:p>
        </p:txBody>
      </p:sp>
      <p:sp>
        <p:nvSpPr>
          <p:cNvPr id="4" name="Текст 3"/>
          <p:cNvSpPr>
            <a:spLocks noGrp="1"/>
          </p:cNvSpPr>
          <p:nvPr>
            <p:ph type="body" sz="quarter" idx="15"/>
          </p:nvPr>
        </p:nvSpPr>
        <p:spPr/>
        <p:txBody>
          <a:bodyPr>
            <a:normAutofit/>
          </a:bodyPr>
          <a:lstStyle/>
          <a:p>
            <a:r>
              <a:rPr lang="ru-RU" dirty="0"/>
              <a:t>Рассмотрим   принцип  действия   основных   бесконтактных  схем   защиты. </a:t>
            </a:r>
          </a:p>
          <a:p>
            <a:endParaRPr lang="ru-RU" dirty="0" smtClean="0"/>
          </a:p>
          <a:p>
            <a:pPr marL="457200" indent="-457200">
              <a:buFont typeface="+mj-lt"/>
              <a:buAutoNum type="arabicPeriod"/>
            </a:pPr>
            <a:r>
              <a:rPr lang="ru-RU" i="1" dirty="0"/>
              <a:t>Защита стабилизатора от перегрузки по току и короткого замыкания. </a:t>
            </a:r>
            <a:endParaRPr lang="ru-RU" i="1" dirty="0" smtClean="0"/>
          </a:p>
          <a:p>
            <a:endParaRPr lang="ru-RU" dirty="0" smtClean="0"/>
          </a:p>
          <a:p>
            <a:r>
              <a:rPr lang="ru-RU" sz="1800" dirty="0" smtClean="0"/>
              <a:t>Основная </a:t>
            </a:r>
            <a:r>
              <a:rPr lang="ru-RU" sz="1800" dirty="0"/>
              <a:t>задача защиты стабилизатора — автоматическое прекращение передачи энергии от выпрямителя через стабилизатор в неисправное устройство, потребляющее энергию. Наиболее рационально это достигается изменением режима работы регулирующего транзистора стабилизатора</a:t>
            </a:r>
            <a:r>
              <a:rPr lang="ru-RU" sz="1800" dirty="0" smtClean="0"/>
              <a:t>.</a:t>
            </a:r>
          </a:p>
          <a:p>
            <a:endParaRPr lang="ru-RU" sz="1800" dirty="0"/>
          </a:p>
          <a:p>
            <a:r>
              <a:rPr lang="ru-RU" dirty="0"/>
              <a:t>Достоинством такого режима работы регулирующего транзистора является небольшая мощность, рассеиваемая на транзисторе при перегрузке по току или КЗ, а также почти полное отключение неисправной нагрузки от источника энергии.</a:t>
            </a:r>
          </a:p>
          <a:p>
            <a:endParaRPr lang="ru-RU" sz="1800" dirty="0"/>
          </a:p>
          <a:p>
            <a:endParaRPr lang="ru-RU" dirty="0"/>
          </a:p>
        </p:txBody>
      </p:sp>
    </p:spTree>
    <p:extLst>
      <p:ext uri="{BB962C8B-B14F-4D97-AF65-F5344CB8AC3E}">
        <p14:creationId xmlns:p14="http://schemas.microsoft.com/office/powerpoint/2010/main" val="4076617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3"/>
          </p:nvPr>
        </p:nvSpPr>
        <p:spPr/>
        <p:txBody>
          <a:bodyPr/>
          <a:lstStyle/>
          <a:p>
            <a:r>
              <a:rPr lang="ru-RU" sz="800" dirty="0">
                <a:cs typeface="Arial" pitchFamily="34" charset="0"/>
              </a:rPr>
              <a:t>Дисциплина «</a:t>
            </a:r>
            <a:r>
              <a:rPr lang="ru-RU" sz="800" dirty="0"/>
              <a:t>Электропитание устройств и систем связи</a:t>
            </a:r>
            <a:r>
              <a:rPr lang="ru-RU" sz="800" dirty="0">
                <a:cs typeface="Arial" pitchFamily="34" charset="0"/>
              </a:rPr>
              <a:t>»</a:t>
            </a:r>
          </a:p>
          <a:p>
            <a:r>
              <a:rPr lang="ru-RU" sz="1000" dirty="0">
                <a:cs typeface="Arial" pitchFamily="34" charset="0"/>
              </a:rPr>
              <a:t>Тема «СТАБИЛИЗАТОРЫ НАПРЯЖЕНИЯ С НЕПРЕРЫВНЫМ РЕГУЛИРОВАНИЕМ»</a:t>
            </a:r>
          </a:p>
        </p:txBody>
      </p:sp>
      <p:sp>
        <p:nvSpPr>
          <p:cNvPr id="3" name="Текст 2"/>
          <p:cNvSpPr>
            <a:spLocks noGrp="1"/>
          </p:cNvSpPr>
          <p:nvPr>
            <p:ph type="body" sz="quarter" idx="14"/>
          </p:nvPr>
        </p:nvSpPr>
        <p:spPr/>
        <p:txBody>
          <a:bodyPr/>
          <a:lstStyle/>
          <a:p>
            <a:r>
              <a:rPr lang="ru-RU" dirty="0" smtClean="0"/>
              <a:t>Контрольные вопросы</a:t>
            </a:r>
            <a:endParaRPr lang="ru-RU" dirty="0"/>
          </a:p>
        </p:txBody>
      </p:sp>
      <p:sp>
        <p:nvSpPr>
          <p:cNvPr id="4" name="Текст 3"/>
          <p:cNvSpPr>
            <a:spLocks noGrp="1"/>
          </p:cNvSpPr>
          <p:nvPr>
            <p:ph type="body" sz="quarter" idx="15"/>
          </p:nvPr>
        </p:nvSpPr>
        <p:spPr/>
        <p:txBody>
          <a:bodyPr>
            <a:normAutofit fontScale="85000" lnSpcReduction="10000"/>
          </a:bodyPr>
          <a:lstStyle/>
          <a:p>
            <a:pPr marL="457200" lvl="0" indent="-457200">
              <a:buFont typeface="+mj-lt"/>
              <a:buAutoNum type="arabicPeriod"/>
            </a:pPr>
            <a:r>
              <a:rPr lang="ru-RU" dirty="0"/>
              <a:t>Как определяется коэффициент стабилизации?</a:t>
            </a:r>
          </a:p>
          <a:p>
            <a:pPr marL="457200" lvl="0" indent="-457200">
              <a:buFont typeface="+mj-lt"/>
              <a:buAutoNum type="arabicPeriod"/>
            </a:pPr>
            <a:r>
              <a:rPr lang="ru-RU" dirty="0"/>
              <a:t>Как определяется дифференциальное сопротивление стабилизатора напряжения?</a:t>
            </a:r>
          </a:p>
          <a:p>
            <a:pPr marL="457200" lvl="0" indent="-457200">
              <a:buFont typeface="+mj-lt"/>
              <a:buAutoNum type="arabicPeriod"/>
            </a:pPr>
            <a:r>
              <a:rPr lang="ru-RU" dirty="0"/>
              <a:t>Укажите достоинства и недостатки простейшего параметрического стабилизатора напряжения.</a:t>
            </a:r>
          </a:p>
          <a:p>
            <a:pPr marL="457200" lvl="0" indent="-457200">
              <a:buFont typeface="+mj-lt"/>
              <a:buAutoNum type="arabicPeriod"/>
            </a:pPr>
            <a:r>
              <a:rPr lang="ru-RU" dirty="0"/>
              <a:t>Для чего используется последовательное соединение стабилитронов?</a:t>
            </a:r>
          </a:p>
          <a:p>
            <a:pPr marL="457200" lvl="0" indent="-457200">
              <a:buFont typeface="+mj-lt"/>
              <a:buAutoNum type="arabicPeriod"/>
            </a:pPr>
            <a:r>
              <a:rPr lang="ru-RU" dirty="0"/>
              <a:t>Почему не допускается параллельное соединение стабилитронов?</a:t>
            </a:r>
          </a:p>
          <a:p>
            <a:pPr marL="457200" lvl="0" indent="-457200">
              <a:buFont typeface="+mj-lt"/>
              <a:buAutoNum type="arabicPeriod"/>
            </a:pPr>
            <a:r>
              <a:rPr lang="ru-RU" dirty="0"/>
              <a:t>Как строятся многокаскадные схемы параметрических стабилизаторов напряжения?</a:t>
            </a:r>
          </a:p>
          <a:p>
            <a:pPr marL="457200" lvl="0" indent="-457200">
              <a:buFont typeface="+mj-lt"/>
              <a:buAutoNum type="arabicPeriod"/>
            </a:pPr>
            <a:r>
              <a:rPr lang="ru-RU" dirty="0"/>
              <a:t>Дайте функциональную схему компенсационного стабилизатора напряжения с непрерывным регулированием.</a:t>
            </a:r>
          </a:p>
          <a:p>
            <a:pPr marL="457200" lvl="0" indent="-457200">
              <a:buFont typeface="+mj-lt"/>
              <a:buAutoNum type="arabicPeriod"/>
            </a:pPr>
            <a:r>
              <a:rPr lang="ru-RU" dirty="0"/>
              <a:t>Объясните работу принципиальной схемы компенсационного стабилизатора напряжения с последовательным включением регулирующего элемента.</a:t>
            </a:r>
          </a:p>
          <a:p>
            <a:pPr marL="457200" lvl="0" indent="-457200">
              <a:buFont typeface="+mj-lt"/>
              <a:buAutoNum type="arabicPeriod"/>
            </a:pPr>
            <a:r>
              <a:rPr lang="ru-RU" dirty="0"/>
              <a:t>Чем определяется коэффициент стабилизации в компенсационном стабилизаторе напряжения?</a:t>
            </a:r>
          </a:p>
          <a:p>
            <a:pPr marL="457200" lvl="0" indent="-457200">
              <a:buFont typeface="+mj-lt"/>
              <a:buAutoNum type="arabicPeriod"/>
            </a:pPr>
            <a:r>
              <a:rPr lang="ru-RU" dirty="0"/>
              <a:t>Укажите недостатки компенсационного стабилизатора напряжения с непрерывным регулированием.</a:t>
            </a:r>
          </a:p>
          <a:p>
            <a:pPr marL="457200" lvl="0" indent="-457200">
              <a:buFont typeface="+mj-lt"/>
              <a:buAutoNum type="arabicPeriod"/>
            </a:pPr>
            <a:r>
              <a:rPr lang="ru-RU" dirty="0"/>
              <a:t>Как строятся схемы защиты компенсационных стабилизаторов напряжения от перегрузки по току?</a:t>
            </a:r>
          </a:p>
        </p:txBody>
      </p:sp>
    </p:spTree>
    <p:extLst>
      <p:ext uri="{BB962C8B-B14F-4D97-AF65-F5344CB8AC3E}">
        <p14:creationId xmlns:p14="http://schemas.microsoft.com/office/powerpoint/2010/main" val="11717711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042822bdf46a88974a34b6119410eaeadc7c97"/>
</p:tagLst>
</file>

<file path=ppt/theme/theme1.xml><?xml version="1.0" encoding="utf-8"?>
<a:theme xmlns:a="http://schemas.openxmlformats.org/drawingml/2006/main" name="ДО">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1665</TotalTime>
  <Words>2740</Words>
  <Application>Microsoft Office PowerPoint</Application>
  <PresentationFormat>Экран (4:3)</PresentationFormat>
  <Paragraphs>307</Paragraphs>
  <Slides>38</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38</vt:i4>
      </vt:variant>
    </vt:vector>
  </HeadingPairs>
  <TitlesOfParts>
    <vt:vector size="40" baseType="lpstr">
      <vt:lpstr>ДО</vt:lpstr>
      <vt:lpstr>MathType 6.0 Equation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IzhSTU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Nemo</dc:creator>
  <cp:lastModifiedBy>Игорь</cp:lastModifiedBy>
  <cp:revision>175</cp:revision>
  <dcterms:created xsi:type="dcterms:W3CDTF">2013-03-28T05:50:20Z</dcterms:created>
  <dcterms:modified xsi:type="dcterms:W3CDTF">2019-10-02T08:29:55Z</dcterms:modified>
</cp:coreProperties>
</file>