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0" r:id="rId4"/>
    <p:sldId id="258" r:id="rId5"/>
    <p:sldId id="272" r:id="rId6"/>
    <p:sldId id="266" r:id="rId7"/>
    <p:sldId id="259" r:id="rId8"/>
    <p:sldId id="267" r:id="rId9"/>
    <p:sldId id="268" r:id="rId10"/>
    <p:sldId id="273" r:id="rId11"/>
    <p:sldId id="260" r:id="rId12"/>
    <p:sldId id="274" r:id="rId13"/>
    <p:sldId id="262" r:id="rId14"/>
    <p:sldId id="263" r:id="rId15"/>
    <p:sldId id="265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56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452283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effectLst/>
                <a:latin typeface="Times New Roman" pitchFamily="18" charset="0"/>
                <a:cs typeface="Times New Roman" pitchFamily="18" charset="0"/>
              </a:rPr>
              <a:t>Дисциплина </a:t>
            </a:r>
            <a:br>
              <a:rPr lang="ru-RU" sz="28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effectLst/>
                <a:latin typeface="Times New Roman" pitchFamily="18" charset="0"/>
                <a:cs typeface="Times New Roman" pitchFamily="18" charset="0"/>
              </a:rPr>
              <a:t>«Социально-политический и религиозный экстремизм в молодежных организациях»</a:t>
            </a:r>
          </a:p>
        </p:txBody>
      </p:sp>
    </p:spTree>
    <p:extLst>
      <p:ext uri="{BB962C8B-B14F-4D97-AF65-F5344CB8AC3E}">
        <p14:creationId xmlns:p14="http://schemas.microsoft.com/office/powerpoint/2010/main" val="2525483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8172400" cy="141763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effectLst/>
                <a:latin typeface="Times New Roman" pitchFamily="18" charset="0"/>
                <a:cs typeface="Times New Roman" pitchFamily="18" charset="0"/>
              </a:rPr>
              <a:t>Лекция №1 </a:t>
            </a:r>
            <a:br>
              <a:rPr lang="ru-RU" sz="32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effectLst/>
                <a:latin typeface="Times New Roman" pitchFamily="18" charset="0"/>
                <a:cs typeface="Times New Roman" pitchFamily="18" charset="0"/>
              </a:rPr>
              <a:t>«Экстремизм как феномен»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План:</a:t>
            </a:r>
          </a:p>
          <a:p>
            <a:pPr marL="596646" indent="-514350">
              <a:buFont typeface="+mj-lt"/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Определения экстремизма. </a:t>
            </a:r>
          </a:p>
          <a:p>
            <a:pPr marL="596646" indent="-514350">
              <a:buFont typeface="+mj-lt"/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Причины и истоки экстремизма. </a:t>
            </a:r>
          </a:p>
          <a:p>
            <a:pPr marL="596646" indent="-514350">
              <a:buFont typeface="+mj-lt"/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Виды экстремизма.</a:t>
            </a:r>
          </a:p>
          <a:p>
            <a:pPr marL="596646" indent="-514350">
              <a:buFont typeface="+mj-lt"/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Специфика молодежного экстремизма</a:t>
            </a:r>
          </a:p>
        </p:txBody>
      </p:sp>
    </p:spTree>
    <p:extLst>
      <p:ext uri="{BB962C8B-B14F-4D97-AF65-F5344CB8AC3E}">
        <p14:creationId xmlns:p14="http://schemas.microsoft.com/office/powerpoint/2010/main" val="2760565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332656"/>
            <a:ext cx="7498080" cy="432048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effectLst/>
                <a:latin typeface="Times New Roman" pitchFamily="18" charset="0"/>
                <a:cs typeface="Times New Roman" pitchFamily="18" charset="0"/>
              </a:rPr>
              <a:t>Экстремизм (1) </a:t>
            </a:r>
            <a:br>
              <a:rPr lang="ru-RU" sz="3600" b="1" dirty="0"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692696"/>
            <a:ext cx="8100392" cy="6120680"/>
          </a:xfrm>
        </p:spPr>
        <p:txBody>
          <a:bodyPr>
            <a:normAutofit fontScale="70000" lnSpcReduction="20000"/>
          </a:bodyPr>
          <a:lstStyle/>
          <a:p>
            <a:pPr marL="82296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Экстремизм стал реальностью современного мира, негативные последствия его проявлений в той или иной мере испытывают на себе все государства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82296" indent="0">
              <a:buNone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Экстреми́зм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(от лат.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extremus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— крайний) — приверженность к крайним взглядам, методам действий (обычно в политике).</a:t>
            </a:r>
          </a:p>
          <a:p>
            <a:pPr marL="82296" indent="0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Экстремизмом,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 государственно-политической точки зрения,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следует признавать приверженность частных лиц или организаций к крайним взглядам и действиям, несущим в себе высокую степень опасности (потенциальной или актуальной) для личности, общества и государства.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Под экстремизмом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зачастую понимают разнородные явления т.е. разнообразные формы классовой и освободительной борьбы, а именно: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прямое применение насилия, 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провокация беспорядков,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террористические акции, 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методы партизанской войны</a:t>
            </a:r>
          </a:p>
          <a:p>
            <a:pPr marL="82296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Как правило все эти преступления, совершаются уголовными элементами, наемными агентами и провокаторами. </a:t>
            </a:r>
          </a:p>
        </p:txBody>
      </p:sp>
    </p:spTree>
    <p:extLst>
      <p:ext uri="{BB962C8B-B14F-4D97-AF65-F5344CB8AC3E}">
        <p14:creationId xmlns:p14="http://schemas.microsoft.com/office/powerpoint/2010/main" val="1160582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78098"/>
          </a:xfrm>
        </p:spPr>
        <p:txBody>
          <a:bodyPr/>
          <a:lstStyle/>
          <a:p>
            <a:pPr algn="ctr"/>
            <a:r>
              <a:rPr lang="ru-RU" b="1" dirty="0">
                <a:effectLst/>
                <a:latin typeface="Times New Roman" pitchFamily="18" charset="0"/>
                <a:cs typeface="Times New Roman" pitchFamily="18" charset="0"/>
              </a:rPr>
              <a:t>Экстремизм (2)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268760"/>
            <a:ext cx="8034096" cy="5589240"/>
          </a:xfrm>
        </p:spPr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ru-RU" b="1" dirty="0"/>
              <a:t>Резолюция Парламентской Ассамблеи Совета Европы</a:t>
            </a:r>
            <a:r>
              <a:rPr lang="ru-RU" dirty="0"/>
              <a:t>, принятая в 2003 г., содержит следующее определение: «</a:t>
            </a:r>
            <a:r>
              <a:rPr lang="ru-RU" b="1" dirty="0"/>
              <a:t>экстремизм</a:t>
            </a:r>
            <a:r>
              <a:rPr lang="ru-RU" dirty="0"/>
              <a:t> представляет собой форму политической деятельности, явно или косвенно отрицающую принципы парламентской демократии и основанную на идеологии и практике нетерпимости, отчуждения, ксенофобии, антисемитизма и ультра-национализма.</a:t>
            </a:r>
          </a:p>
          <a:p>
            <a:pPr marL="82296" indent="0">
              <a:buNone/>
            </a:pPr>
            <a:endParaRPr lang="ru-RU" b="1" dirty="0"/>
          </a:p>
          <a:p>
            <a:pPr marL="82296" indent="0">
              <a:buNone/>
            </a:pPr>
            <a:r>
              <a:rPr lang="ru-RU" b="1" dirty="0"/>
              <a:t>В конце XX - начале XXI в. </a:t>
            </a:r>
            <a:r>
              <a:rPr lang="ru-RU" dirty="0"/>
              <a:t>экстремизм приобрел наиболее опасный международный (транснациональный) характер. </a:t>
            </a:r>
          </a:p>
        </p:txBody>
      </p:sp>
    </p:spTree>
    <p:extLst>
      <p:ext uri="{BB962C8B-B14F-4D97-AF65-F5344CB8AC3E}">
        <p14:creationId xmlns:p14="http://schemas.microsoft.com/office/powerpoint/2010/main" val="552331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81724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>
                <a:effectLst/>
                <a:latin typeface="Times New Roman" pitchFamily="18" charset="0"/>
                <a:cs typeface="Times New Roman" pitchFamily="18" charset="0"/>
              </a:rPr>
              <a:t>В России юридическое определение того, какие действия считаются экстремистскими, содержится в ФЗ № 114 «О противодействии экстремистской деятельности»</a:t>
            </a:r>
            <a:br>
              <a:rPr lang="ru-RU" sz="2400" b="1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692696"/>
            <a:ext cx="8172400" cy="6165304"/>
          </a:xfrm>
        </p:spPr>
        <p:txBody>
          <a:bodyPr>
            <a:normAutofit fontScale="62500" lnSpcReduction="20000"/>
          </a:bodyPr>
          <a:lstStyle/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3700" b="1" dirty="0">
                <a:latin typeface="Times New Roman" pitchFamily="18" charset="0"/>
                <a:cs typeface="Times New Roman" pitchFamily="18" charset="0"/>
              </a:rPr>
              <a:t>В соответствии с поправками от 29 апреля 2008 г. к экстремистской деятельности (экстремизму) относятся (1):</a:t>
            </a:r>
          </a:p>
          <a:p>
            <a:pPr marL="263525" indent="-180975">
              <a:tabLst>
                <a:tab pos="263525" algn="l"/>
              </a:tabLst>
            </a:pPr>
            <a:r>
              <a:rPr lang="ru-RU" sz="3700" dirty="0">
                <a:latin typeface="Times New Roman" pitchFamily="18" charset="0"/>
                <a:cs typeface="Times New Roman" pitchFamily="18" charset="0"/>
              </a:rPr>
              <a:t>насильственное изменение основ конституционного строя и нарушение целостности Российской Федерации;</a:t>
            </a:r>
          </a:p>
          <a:p>
            <a:pPr marL="263525" indent="-180975">
              <a:tabLst>
                <a:tab pos="263525" algn="l"/>
              </a:tabLst>
            </a:pPr>
            <a:r>
              <a:rPr lang="ru-RU" sz="3700" dirty="0">
                <a:latin typeface="Times New Roman" pitchFamily="18" charset="0"/>
                <a:cs typeface="Times New Roman" pitchFamily="18" charset="0"/>
              </a:rPr>
              <a:t>публичное оправдание терроризма и иная террористическая деятельность;</a:t>
            </a:r>
          </a:p>
          <a:p>
            <a:pPr marL="263525" indent="-180975">
              <a:tabLst>
                <a:tab pos="263525" algn="l"/>
              </a:tabLst>
            </a:pPr>
            <a:r>
              <a:rPr lang="ru-RU" sz="3700" dirty="0">
                <a:latin typeface="Times New Roman" pitchFamily="18" charset="0"/>
                <a:cs typeface="Times New Roman" pitchFamily="18" charset="0"/>
              </a:rPr>
              <a:t>возбуждение социальной, расовой, национальной или религиозной розни;</a:t>
            </a:r>
          </a:p>
          <a:p>
            <a:pPr marL="263525" indent="-180975">
              <a:tabLst>
                <a:tab pos="263525" algn="l"/>
              </a:tabLst>
            </a:pPr>
            <a:r>
              <a:rPr lang="ru-RU" sz="3700" dirty="0">
                <a:latin typeface="Times New Roman" pitchFamily="18" charset="0"/>
                <a:cs typeface="Times New Roman" pitchFamily="18" charset="0"/>
              </a:rPr>
              <a:t>пропаганда исключительности, превосходства либо неполноценности человека по признаку его социальной, расовой, национальной, религиозной или языковой принадлежности или отношения к религии;</a:t>
            </a:r>
          </a:p>
          <a:p>
            <a:pPr marL="263525" indent="-180975">
              <a:tabLst>
                <a:tab pos="263525" algn="l"/>
              </a:tabLst>
            </a:pPr>
            <a:r>
              <a:rPr lang="ru-RU" sz="3700" dirty="0">
                <a:latin typeface="Times New Roman" pitchFamily="18" charset="0"/>
                <a:cs typeface="Times New Roman" pitchFamily="18" charset="0"/>
              </a:rPr>
              <a:t>нарушение прав, свобод и законных интересов человека и гражданина в зависимости от его социальной, расовой, национальной, религиозной или языковой принадлежности или отношения к религии</a:t>
            </a:r>
          </a:p>
        </p:txBody>
      </p:sp>
    </p:spTree>
    <p:extLst>
      <p:ext uri="{BB962C8B-B14F-4D97-AF65-F5344CB8AC3E}">
        <p14:creationId xmlns:p14="http://schemas.microsoft.com/office/powerpoint/2010/main" val="3313676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81724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effectLst/>
                <a:latin typeface="Times New Roman" pitchFamily="18" charset="0"/>
                <a:cs typeface="Times New Roman" pitchFamily="18" charset="0"/>
              </a:rPr>
              <a:t>В соответствии с поправками от 29 апреля 2008 г. к экстремистской деятельности (экстремизму) относятся (2):</a:t>
            </a:r>
            <a:br>
              <a:rPr lang="ru-RU" sz="2400" b="1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692696"/>
            <a:ext cx="8172400" cy="6165304"/>
          </a:xfrm>
        </p:spPr>
        <p:txBody>
          <a:bodyPr>
            <a:normAutofit fontScale="55000" lnSpcReduction="20000"/>
          </a:bodyPr>
          <a:lstStyle/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700" dirty="0">
                <a:latin typeface="Times New Roman" pitchFamily="18" charset="0"/>
                <a:cs typeface="Times New Roman" pitchFamily="18" charset="0"/>
              </a:rPr>
              <a:t>пропаганда и публичное демонстрирование нацистской атрибутики или символики, либо атрибутики или символики, сходных с нацистской атрибутикой или символикой до степени смешения;</a:t>
            </a:r>
          </a:p>
          <a:p>
            <a:r>
              <a:rPr lang="ru-RU" sz="3700" dirty="0">
                <a:latin typeface="Times New Roman" pitchFamily="18" charset="0"/>
                <a:cs typeface="Times New Roman" pitchFamily="18" charset="0"/>
              </a:rPr>
              <a:t>публичные призывы к осуществлению указанных деяний либо массовое распространение заведомо экстремистских материалов, а равно их изготовление или хранение в целях массового распространения;</a:t>
            </a:r>
          </a:p>
          <a:p>
            <a:r>
              <a:rPr lang="ru-RU" sz="3700" dirty="0">
                <a:latin typeface="Times New Roman" pitchFamily="18" charset="0"/>
                <a:cs typeface="Times New Roman" pitchFamily="18" charset="0"/>
              </a:rPr>
              <a:t>публичное заведомо ложное обвинение лица, занимающего государственную должность Российской Федерации или государственную должность субъекта Российской Федерации, в совершении им в период исполнения своих должностных обязанностей деяний, указанных в настоящей статье и являющихся преступлением;</a:t>
            </a:r>
          </a:p>
          <a:p>
            <a:r>
              <a:rPr lang="ru-RU" sz="3700" dirty="0">
                <a:latin typeface="Times New Roman" pitchFamily="18" charset="0"/>
                <a:cs typeface="Times New Roman" pitchFamily="18" charset="0"/>
              </a:rPr>
              <a:t>организация и подготовка указанных деяний, а также подстрекательство к их осуществлению;</a:t>
            </a:r>
          </a:p>
          <a:p>
            <a:r>
              <a:rPr lang="ru-RU" sz="3700" dirty="0">
                <a:latin typeface="Times New Roman" pitchFamily="18" charset="0"/>
                <a:cs typeface="Times New Roman" pitchFamily="18" charset="0"/>
              </a:rPr>
              <a:t>финансирование указанных деяний либо иное содействие в их организации, подготовке и осуществлении, в том числе путём предоставления учебной, полиграфической и материально-технической базы, телефонной и иных видов связи или оказания информационных услуг.</a:t>
            </a: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844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60648"/>
            <a:ext cx="7498080" cy="576064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effectLst/>
                <a:latin typeface="Times New Roman" pitchFamily="18" charset="0"/>
                <a:cs typeface="Times New Roman" pitchFamily="18" charset="0"/>
              </a:rPr>
              <a:t>Юридические определения в США</a:t>
            </a:r>
            <a:br>
              <a:rPr lang="ru-RU" sz="3200" b="1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620688"/>
            <a:ext cx="8244408" cy="6048672"/>
          </a:xfrm>
        </p:spPr>
        <p:txBody>
          <a:bodyPr>
            <a:noAutofit/>
          </a:bodyPr>
          <a:lstStyle/>
          <a:p>
            <a:pPr marL="82296" indent="0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отличие от таких юрисдикций как Российская Федерация или ЕС, в США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высказывание экстремистских взглядов защищено первой поправкой к конституции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и преступлениями считаются только конкретные действия в случаях, когда они подпадают под соответствующие определения в законодательстве. </a:t>
            </a:r>
          </a:p>
          <a:p>
            <a:pPr marL="82296" indent="0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Термин «экстремизм» не является широко распространённым в юридической практике. </a:t>
            </a:r>
          </a:p>
          <a:p>
            <a:pPr marL="82296" indent="0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Подобные преступления в некоторых штатах США часто квалифицируются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как «преступления на почве ненависти».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Это специальная юридическая квалификация особого рода преступлений против личности, совершаемых под влиянием ненависти к лицам иной расы или национальности, вероисповедания, этнического происхождения, политических убеждений, пола и сексуальной ориентации, инвалидам. </a:t>
            </a:r>
          </a:p>
        </p:txBody>
      </p:sp>
    </p:spTree>
    <p:extLst>
      <p:ext uri="{BB962C8B-B14F-4D97-AF65-F5344CB8AC3E}">
        <p14:creationId xmlns:p14="http://schemas.microsoft.com/office/powerpoint/2010/main" val="254190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60648"/>
            <a:ext cx="7498080" cy="3600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effectLst/>
              </a:rPr>
              <a:t>Типы экстремистских движений</a:t>
            </a:r>
            <a:br>
              <a:rPr lang="ru-RU" sz="3200" b="1" dirty="0">
                <a:effectLst/>
              </a:rPr>
            </a:br>
            <a:endParaRPr lang="ru-RU" sz="3200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620688"/>
            <a:ext cx="8172400" cy="6237312"/>
          </a:xfrm>
        </p:spPr>
        <p:txBody>
          <a:bodyPr>
            <a:normAutofit fontScale="62500" lnSpcReduction="20000"/>
          </a:bodyPr>
          <a:lstStyle/>
          <a:p>
            <a:pPr marL="82296" indent="0">
              <a:buNone/>
            </a:pPr>
            <a:endParaRPr lang="ru-RU" dirty="0"/>
          </a:p>
          <a:p>
            <a:pPr marL="82296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1 ) Экстремистское движение, созданное с целью осуществления преступлений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а также разрабатывающее планы и/или условия для их совершения.</a:t>
            </a: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Целью создания преступного объединения выступает само насилие над гражданами, причинение вреда их здоровью, побуждение к отказу от исполнения гражданских обязанностей или к совершению других противоправных действий.</a:t>
            </a: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2 ) Экстремистское сообщество, созданное для совершения преступлений малой или средней тяжести.</a:t>
            </a: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Деятельность преступного объединения соединена с совершением преступлений всех степеней тяжести.</a:t>
            </a: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3 ) Экстремистское движение, созданное с целью подготовки к совершению преступлений экстремистского толка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 основе идеологической, расовой, политической, религиозной или национальной ненависти.</a:t>
            </a: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Наличие этих мотивов является обязательным, конструктивным признаком экстремистского сообщества. Чисто преступное объединение может быть образовано по различным мотивам, которые не являются определяющими.</a:t>
            </a:r>
          </a:p>
        </p:txBody>
      </p:sp>
    </p:spTree>
    <p:extLst>
      <p:ext uri="{BB962C8B-B14F-4D97-AF65-F5344CB8AC3E}">
        <p14:creationId xmlns:p14="http://schemas.microsoft.com/office/powerpoint/2010/main" val="1798436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890080" cy="2880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effectLst/>
                <a:latin typeface="Times New Roman" pitchFamily="18" charset="0"/>
                <a:cs typeface="Times New Roman" pitchFamily="18" charset="0"/>
              </a:rPr>
              <a:t>Виды экстремизма (1)</a:t>
            </a:r>
            <a:br>
              <a:rPr lang="ru-RU" sz="3200" b="1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476672"/>
            <a:ext cx="8244408" cy="6480720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Существует большое количество видов экстремизма, которые выделяются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 зависимости от различных критериев.</a:t>
            </a:r>
          </a:p>
          <a:p>
            <a:pPr marL="82296" indent="0"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По направленности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выделяется экстремизм экономический, политический, националистический, религиозный, экологический, духовный и др.</a:t>
            </a:r>
          </a:p>
          <a:p>
            <a:pPr marL="82296" indent="0"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Экономический экстремизм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направлен на уничтожение многообразия и установление какой-либо одной формы собственности, единых методов ведения хозяйства, полный отказ от принципов государственного регулирования экономической сферы, резкое сокращение социальных расходов, наступление на социальные завоевания трудящихся, устранение конкуренции в предпринимательской деятельности и др.</a:t>
            </a:r>
          </a:p>
          <a:p>
            <a:pPr marL="82296" indent="0">
              <a:buNone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Националистический экстремизм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отвергает интересы, права других наций. Он органически связан с сепаратизмом, направлен на развал многонациональных государств, утверждение господства коренной нации.</a:t>
            </a:r>
          </a:p>
          <a:p>
            <a:pPr marL="82296" indent="0">
              <a:buNone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Экологические экстремисты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против не только эффективной природоохранительной политики, но и научно-технического прогресса вообще, считая, что ликвидация неблагоприятных в экологическом отношении производств - единственно возможный путь улучшения качества окружающей среды.</a:t>
            </a:r>
          </a:p>
          <a:p>
            <a:pPr marL="82296" indent="0">
              <a:buNone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Духовный экстремизм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ориентирован на изоляционизм, отвергает опыт, достижения другой культуры, навязывает в качестве официальной идеологии определенные социальные, религиозные, этнические стандарты. Религиозный экстремизм проявляется в нетерпимости к представителям других конфессий или жестком противоборстве в рамках одной конфессии. В собственно конфессиональной среде может носить как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внутриконфессиональный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так и межконфессиональный характер.</a:t>
            </a:r>
          </a:p>
        </p:txBody>
      </p:sp>
    </p:spTree>
    <p:extLst>
      <p:ext uri="{BB962C8B-B14F-4D97-AF65-F5344CB8AC3E}">
        <p14:creationId xmlns:p14="http://schemas.microsoft.com/office/powerpoint/2010/main" val="2300832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890080" cy="2880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effectLst/>
                <a:latin typeface="Times New Roman" pitchFamily="18" charset="0"/>
                <a:cs typeface="Times New Roman" pitchFamily="18" charset="0"/>
              </a:rPr>
              <a:t>Виды экстремизма (2)</a:t>
            </a:r>
            <a:br>
              <a:rPr lang="ru-RU" sz="3200" b="1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548680"/>
            <a:ext cx="8100392" cy="6192688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Политический экстремизм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(данное понятие выделяется только в теории, законодательно закрепленного термина «политический экстремизм» федеральный закон не содержит).</a:t>
            </a:r>
          </a:p>
          <a:p>
            <a:pPr marL="82296" indent="0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«Левый» экстремизм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заимствует идеи революционизма, анархизма, объявляет себя наиболее последовательным выразителем и защитником трудящихся масс, всех обездоленных, неимущих. Объектами их критики выступают социальное неравенство, подавление личности, эксплуатация, бюрократизация в обществе. Устранить эти явления они готовы любыми средствами, вплоть до вооруженных.</a:t>
            </a:r>
          </a:p>
          <a:p>
            <a:pPr marL="82296" indent="0">
              <a:buNone/>
            </a:pP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«Правые» экстремисты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(фашистские, неофашистские, ультраправые, националистические, расистские движения, организации, партии) критикуют современное общество за «отсутствие порядка», «упадок нравов», эгоизм,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потребительство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и др. Ультраправые экстремисты часто используются для борьбы с прогрессивными общественными организациями и политическими деятелями. Многие из них действуют под прикрытием государства («Лига защиты евреев» в США, «Антикоммунистический альянс Аргентины»).</a:t>
            </a:r>
          </a:p>
        </p:txBody>
      </p:sp>
    </p:spTree>
    <p:extLst>
      <p:ext uri="{BB962C8B-B14F-4D97-AF65-F5344CB8AC3E}">
        <p14:creationId xmlns:p14="http://schemas.microsoft.com/office/powerpoint/2010/main" val="299882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4766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effectLst/>
                <a:latin typeface="Times New Roman" pitchFamily="18" charset="0"/>
                <a:cs typeface="Times New Roman" pitchFamily="18" charset="0"/>
              </a:rPr>
              <a:t>Виды экстремизма (3)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476672"/>
            <a:ext cx="8244408" cy="6480720"/>
          </a:xfrm>
        </p:spPr>
        <p:txBody>
          <a:bodyPr>
            <a:normAutofit fontScale="62500" lnSpcReduction="20000"/>
          </a:bodyPr>
          <a:lstStyle/>
          <a:p>
            <a:pPr marL="82296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 характеру влияния на межгосударственные отношения и в зависимости от гражданской принадлежности субъектов к экстремистской деятельности экстремизм подразделяют на:</a:t>
            </a:r>
          </a:p>
          <a:p>
            <a:pPr marL="82296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внутренний 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(когда к нему причастны граждане собственной страны, а последствия и ущерб от их действий не выходят за ее рамки) </a:t>
            </a: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Так, во внутреннем экстремизме в зависимости от его субъектов можно выделить:</a:t>
            </a:r>
          </a:p>
          <a:p>
            <a:pPr marL="82296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государственный экстремизм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(когда насилие в отношении оппозиции, групп, категорий или целых слоев населения инспирируется самим государством и реализуется через силовые структуры под предлогом защиты государственных, общественных или общенациональных интересов);</a:t>
            </a: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экстремизм проправительственный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(осуществляется неправительственными общественными объединениями и партиями в интересах защиты институтов власти и, как правило, поощряется этой властью); </a:t>
            </a:r>
          </a:p>
          <a:p>
            <a:pPr marL="82296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экстремизм оппозиционный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при котором противоправное насилие направлено против государственных институтов, их представителей и защитников; </a:t>
            </a:r>
          </a:p>
          <a:p>
            <a:pPr marL="82296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межпартийный экстремизм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проявляющийся в процессе обострения политической борьбы, </a:t>
            </a: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а также разновидности экстремизма, субъектами которого являются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сторонники различных экстремистских идеологических течений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(крайнего национализма, фашизма, сепаратизма).</a:t>
            </a: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9103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4766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effectLst/>
                <a:latin typeface="Times New Roman" pitchFamily="18" charset="0"/>
                <a:cs typeface="Times New Roman" pitchFamily="18" charset="0"/>
              </a:rPr>
              <a:t>Виды экстремизма (4)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692696"/>
            <a:ext cx="8244408" cy="6264696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1900" b="1" u="sng" dirty="0">
                <a:latin typeface="Times New Roman" pitchFamily="18" charset="0"/>
                <a:cs typeface="Times New Roman" pitchFamily="18" charset="0"/>
              </a:rPr>
              <a:t>международный</a:t>
            </a:r>
            <a:r>
              <a:rPr lang="ru-RU" sz="1900" u="sng" dirty="0">
                <a:latin typeface="Times New Roman" pitchFamily="18" charset="0"/>
                <a:cs typeface="Times New Roman" pitchFamily="18" charset="0"/>
              </a:rPr>
              <a:t>, акции которого, осуществляемые гражданами одной или нескольких стран, направлены на подрыв конституционного строя иных государств либо международный правопорядок или международные отношения в целом.</a:t>
            </a:r>
          </a:p>
          <a:p>
            <a:pPr marL="82296" indent="0">
              <a:buNone/>
            </a:pPr>
            <a:endParaRPr lang="ru-RU" sz="1900" b="1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Международный же экстремизм может быть государственным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(в случае, если он является одним из методов реализации внешней политики государства, причем эти методы состоят на вооружении спецслужб или финансируемых государством экстремистских центров и организации) </a:t>
            </a:r>
            <a:endParaRPr lang="ru-RU" sz="1900" b="1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негосударственным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(когда акции экстремизма готовятся и осуществляются международными экстремистскими организациями, имеющими собственные источники финансирования).</a:t>
            </a:r>
          </a:p>
          <a:p>
            <a:pPr marL="82296" indent="0">
              <a:buNone/>
            </a:pP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По численности и организованности участников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выделяются</a:t>
            </a:r>
          </a:p>
          <a:p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экстремистские действия сообществ, групп (сект, организаций); </a:t>
            </a:r>
          </a:p>
          <a:p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сформированных или спонтанных групп; </a:t>
            </a:r>
          </a:p>
          <a:p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одиночек (обычно лица с психическими заболеваниями или иными аномалиями).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2522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5486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effectLst/>
                <a:latin typeface="Times New Roman" pitchFamily="18" charset="0"/>
                <a:cs typeface="Times New Roman" pitchFamily="18" charset="0"/>
              </a:rPr>
              <a:t>Виды экстремизма (5)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548680"/>
            <a:ext cx="8100392" cy="6480720"/>
          </a:xfrm>
        </p:spPr>
        <p:txBody>
          <a:bodyPr>
            <a:normAutofit fontScale="77500" lnSpcReduction="20000"/>
          </a:bodyPr>
          <a:lstStyle/>
          <a:p>
            <a:pPr marL="82296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 методам воздействия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различают экстремизм: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 использованием физического насилия (лишение отдельных лиц или даже целых их групп жизни, нанесение увечий и иных телесных повреждений, ограничение свободы);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экстремизм, сопряженный с уничтожением материальных объектов (поджог, разрушение государственных объектов, общественного, коллективного или частного имущества);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экстремизм с применением методов морально-психологического насилия (угрозы, шантаж, демонстрация силы, ультимативные требования, распространение панических слухов и т.д.). </a:t>
            </a: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***Как правило, при осуществлении экстремистских акций перечисленные методы используются комплексно, приоритет тем или иным из них отдается с учетом конкретных условий и специфики региона деятельности экстремистов, их оснащенности, складывающейся политической обстановки и иных обстоятельств.</a:t>
            </a:r>
          </a:p>
          <a:p>
            <a:pPr marL="82296" indent="0">
              <a:buNone/>
            </a:pPr>
            <a:endParaRPr lang="ru-RU" sz="29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98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8028384" cy="63408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effectLst/>
                <a:latin typeface="Times New Roman" pitchFamily="18" charset="0"/>
                <a:cs typeface="Times New Roman" pitchFamily="18" charset="0"/>
              </a:rPr>
              <a:t>Виды экстремизма (6)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980728"/>
            <a:ext cx="8100392" cy="5760640"/>
          </a:xfrm>
        </p:spPr>
        <p:txBody>
          <a:bodyPr>
            <a:normAutofit fontScale="70000" lnSpcReduction="20000"/>
          </a:bodyPr>
          <a:lstStyle/>
          <a:p>
            <a:pPr marL="82296" indent="0">
              <a:buNone/>
            </a:pPr>
            <a:r>
              <a:rPr lang="ru-RU" sz="3300" b="1" dirty="0">
                <a:latin typeface="Times New Roman" pitchFamily="18" charset="0"/>
                <a:cs typeface="Times New Roman" pitchFamily="18" charset="0"/>
              </a:rPr>
              <a:t>Если классифицировать экстремизм по целям, то можно выделить: </a:t>
            </a:r>
          </a:p>
          <a:p>
            <a:r>
              <a:rPr lang="ru-RU" sz="3300" b="1" dirty="0">
                <a:latin typeface="Times New Roman" pitchFamily="18" charset="0"/>
                <a:cs typeface="Times New Roman" pitchFamily="18" charset="0"/>
              </a:rPr>
              <a:t>сплачивающий экстремизм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, акции которого направлены на объединение различных структур криминального толка; </a:t>
            </a:r>
          </a:p>
          <a:p>
            <a:r>
              <a:rPr lang="ru-RU" sz="3300" b="1" dirty="0">
                <a:latin typeface="Times New Roman" pitchFamily="18" charset="0"/>
                <a:cs typeface="Times New Roman" pitchFamily="18" charset="0"/>
              </a:rPr>
              <a:t>экстремизм демонстрационный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, призванный обеспечить «рекламу» той или иной экстремистской организации и проводимой ею в жизнь идеологии и политике, а также продемонстрировать силу и готовность ее членов к решительным действиям; </a:t>
            </a:r>
          </a:p>
          <a:p>
            <a:r>
              <a:rPr lang="ru-RU" sz="3300" b="1" dirty="0">
                <a:latin typeface="Times New Roman" pitchFamily="18" charset="0"/>
                <a:cs typeface="Times New Roman" pitchFamily="18" charset="0"/>
              </a:rPr>
              <a:t>конфронтационный экстремизм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, проявляющийся в применении насилия в борьбе между противостоящими политическими блоками, движениями, организациями, а также между государственными структурами и оппозицией; </a:t>
            </a:r>
          </a:p>
          <a:p>
            <a:r>
              <a:rPr lang="ru-RU" sz="3300" b="1" dirty="0">
                <a:latin typeface="Times New Roman" pitchFamily="18" charset="0"/>
                <a:cs typeface="Times New Roman" pitchFamily="18" charset="0"/>
              </a:rPr>
              <a:t>экстремизм провокационный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, когда субъекты насильственных действий стремятся заставить своего политического противника перейти к непопулярным среди населения или тактически выгодным для экстремистов действиям.</a:t>
            </a:r>
          </a:p>
          <a:p>
            <a:pPr marL="82296" indent="0">
              <a:buNone/>
            </a:pPr>
            <a:endParaRPr lang="ru-RU" sz="33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360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8172400" cy="70609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effectLst/>
                <a:latin typeface="Times New Roman" pitchFamily="18" charset="0"/>
                <a:cs typeface="Times New Roman" pitchFamily="18" charset="0"/>
              </a:rPr>
              <a:t>Специфика молодежного экстремизма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980728"/>
            <a:ext cx="8244408" cy="6048672"/>
          </a:xfrm>
        </p:spPr>
        <p:txBody>
          <a:bodyPr>
            <a:normAutofit fontScale="47500" lnSpcReduction="20000"/>
          </a:bodyPr>
          <a:lstStyle/>
          <a:p>
            <a:pPr marL="80962" indent="0">
              <a:buNone/>
            </a:pP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Молодежный экстремизм отличается от взрослого меньшей организованностью, стихийностью. При этом непосредственное отношение к его деятельности могут иметь взрослые, которым молодежь своим противоправным поведением зачастую стремится подражать. </a:t>
            </a:r>
          </a:p>
          <a:p>
            <a:pPr marL="80962" indent="0">
              <a:buNone/>
            </a:pP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Молодежный экстремизм как массовое явление последнего десятилетия выражается в пренебрежении к действующим в обществе правилам и нормам поведения.</a:t>
            </a:r>
          </a:p>
          <a:p>
            <a:pPr marL="80962" indent="0">
              <a:buNone/>
            </a:pPr>
            <a:endParaRPr lang="ru-RU" sz="3800" dirty="0">
              <a:latin typeface="Times New Roman" pitchFamily="18" charset="0"/>
              <a:cs typeface="Times New Roman" pitchFamily="18" charset="0"/>
            </a:endParaRPr>
          </a:p>
          <a:p>
            <a:pPr marL="92075" indent="-11113">
              <a:buAutoNum type="arabicPeriod"/>
            </a:pP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Молодежная среда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в силу своих социальных характеристик и остроты восприятия окружающей обстановки является той частью общества, в которой быстро происходит 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накопление и реализация негативного протестного потенциала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80962" indent="0">
              <a:buNone/>
            </a:pP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2. Под влиянием социальных, политических, экономических и иных факторов в молодежной среде 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формируются радикальные взгляды и убеждения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. Именно молодые граждане пополняют ряды экстремистских и террористических организаций. </a:t>
            </a:r>
          </a:p>
          <a:p>
            <a:pPr marL="82296" indent="0">
              <a:buNone/>
            </a:pP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3. Такие организации стремятся использовать в своих интересах представители политических партий и движений, активно 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разыгрывающих «национальную карту» 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и пытающихся привлечь на свою сторону скинхедов и членов группировок футбольных фанатов. </a:t>
            </a:r>
          </a:p>
          <a:p>
            <a:pPr marL="82296" indent="0">
              <a:buNone/>
            </a:pP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4. При реализации негативного протестного потенциала, происходит 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развитие безнравственных взглядов и принципов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влекущие вред интересам лиц или целого общества, заключающиеся в разрушении общепризнанных норм морали и права.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603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8172400" cy="70609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effectLst/>
                <a:latin typeface="Times New Roman" pitchFamily="18" charset="0"/>
                <a:cs typeface="Times New Roman" pitchFamily="18" charset="0"/>
              </a:rPr>
              <a:t>Специфика молодежного экстремизма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908720"/>
            <a:ext cx="8172400" cy="5949280"/>
          </a:xfrm>
        </p:spPr>
        <p:txBody>
          <a:bodyPr>
            <a:normAutofit fontScale="55000" lnSpcReduction="20000"/>
          </a:bodyPr>
          <a:lstStyle/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Криминализация ряда сфер общественной жизни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(в молодежной среде способствует вовлечению молодых людей в криминальные сферы бизнеса и т.п.), влечет изменение ценностных ориентаций (значительную опасность представляют зарубежные и религиозные организации, секты, насаждающие религиозный фанатизм и экстремизм, отрицание норм и конституционных обязанностей, а также чуждые российскому обществу ценности). </a:t>
            </a: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Проявление так называемого «исламского фактора»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(пропаганда среди молодых мусульман России идей религиозного экстремизма, организация выезда молодых мусульман на обучение в страны исламского мира, где осуществляется вербовочная работа со стороны представителей международных экстремистских и террористических организаций). </a:t>
            </a: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7. Наличие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незаконного оборота средств совершения экстремистских акций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(некоторые молодежные экстремистские организации в противоправных целях занимаются изготовлением и хранением взрывных устройств, запрещенной литературы и информационных материалов, обучают обращению с огнестрельным и холодным оружием и т.п.). </a:t>
            </a: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Использование в деструктивных целях психологического фактора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(агрессия, свойственная молодежной психологии, активно используется опытными лидерами экстремистских организаций для осуществления акций экстремистской направленности).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7126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783</TotalTime>
  <Words>1950</Words>
  <Application>Microsoft Office PowerPoint</Application>
  <PresentationFormat>Экран (4:3)</PresentationFormat>
  <Paragraphs>124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Corbel</vt:lpstr>
      <vt:lpstr>Gill Sans MT</vt:lpstr>
      <vt:lpstr>Times New Roman</vt:lpstr>
      <vt:lpstr>Verdana</vt:lpstr>
      <vt:lpstr>Wingdings 2</vt:lpstr>
      <vt:lpstr>Солнцестояние</vt:lpstr>
      <vt:lpstr>Дисциплина  «Социально-политический и религиозный экстремизм в молодежных организациях»</vt:lpstr>
      <vt:lpstr>Лекция №1  «Экстремизм как феномен»</vt:lpstr>
      <vt:lpstr>Экстремизм (1)  </vt:lpstr>
      <vt:lpstr>Экстремизм (2)</vt:lpstr>
      <vt:lpstr>В России юридическое определение того, какие действия считаются экстремистскими, содержится в ФЗ № 114 «О противодействии экстремистской деятельности» </vt:lpstr>
      <vt:lpstr>В соответствии с поправками от 29 апреля 2008 г. к экстремистской деятельности (экстремизму) относятся (2): </vt:lpstr>
      <vt:lpstr>Юридические определения в США </vt:lpstr>
      <vt:lpstr>Типы экстремистских движений </vt:lpstr>
      <vt:lpstr>Виды экстремизма (1) </vt:lpstr>
      <vt:lpstr>Виды экстремизма (2) </vt:lpstr>
      <vt:lpstr>Виды экстремизма (3)</vt:lpstr>
      <vt:lpstr>Виды экстремизма (4)</vt:lpstr>
      <vt:lpstr>Виды экстремизма (5)</vt:lpstr>
      <vt:lpstr>Виды экстремизма (6)</vt:lpstr>
      <vt:lpstr>Специфика молодежного экстремизма</vt:lpstr>
      <vt:lpstr>Специфика молодежного экстремизма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Социальная адаптация и реабилитация молодежи</dc:title>
  <dc:creator>Андрей</dc:creator>
  <cp:lastModifiedBy>DORR</cp:lastModifiedBy>
  <cp:revision>76</cp:revision>
  <dcterms:created xsi:type="dcterms:W3CDTF">2016-01-08T05:08:49Z</dcterms:created>
  <dcterms:modified xsi:type="dcterms:W3CDTF">2017-04-14T04:30:04Z</dcterms:modified>
</cp:coreProperties>
</file>