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handoutMasterIdLst>
    <p:handoutMasterId r:id="rId50"/>
  </p:handout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9" r:id="rId47"/>
    <p:sldId id="275" r:id="rId48"/>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26.01.2016</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26.01.2016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1/26/2016</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1/26/2016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1/26/2016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1/26/2016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1/26/2016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1/26/2016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1/26/2016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1/26/2016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1/26/2016</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514599"/>
          </a:xfrm>
        </p:spPr>
        <p:txBody>
          <a:bodyPr>
            <a:normAutofit/>
          </a:bodyPr>
          <a:lstStyle/>
          <a:p>
            <a:pPr algn="ctr"/>
            <a:r>
              <a:rPr lang="ru-RU" sz="6600" dirty="0" smtClean="0"/>
              <a:t>Организация налоговых проверок</a:t>
            </a:r>
            <a:endParaRPr lang="ru-RU" sz="6600" dirty="0"/>
          </a:p>
        </p:txBody>
      </p:sp>
      <p:sp>
        <p:nvSpPr>
          <p:cNvPr id="4" name="Прямоугольник 3"/>
          <p:cNvSpPr/>
          <p:nvPr/>
        </p:nvSpPr>
        <p:spPr>
          <a:xfrm>
            <a:off x="3505200" y="4800600"/>
            <a:ext cx="5506710" cy="1384995"/>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кандидат экономических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286000"/>
          </a:xfrm>
        </p:spPr>
        <p:txBody>
          <a:bodyPr>
            <a:normAutofit fontScale="90000"/>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latin typeface="Times New Roman" pitchFamily="18" charset="0"/>
                <a:cs typeface="Times New Roman" pitchFamily="18" charset="0"/>
              </a:rPr>
              <a:t>Теоретические основы организации налоговых проверок в РФ</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p:txBody>
          <a:bodyPr>
            <a:normAutofit fontScale="77500" lnSpcReduction="20000"/>
          </a:bodyPr>
          <a:lstStyle/>
          <a:p>
            <a:pPr marL="490950" indent="-742950">
              <a:spcAft>
                <a:spcPts val="600"/>
              </a:spcAft>
              <a:buClrTx/>
              <a:buNone/>
            </a:pPr>
            <a:r>
              <a:rPr lang="ru-RU" sz="4100" b="1" dirty="0" smtClean="0">
                <a:latin typeface="Times New Roman" pitchFamily="18" charset="0"/>
                <a:cs typeface="Times New Roman" pitchFamily="18" charset="0"/>
              </a:rPr>
              <a:t>1. Виды </a:t>
            </a:r>
            <a:r>
              <a:rPr lang="ru-RU" sz="4100" b="1" dirty="0" smtClean="0">
                <a:latin typeface="Times New Roman" pitchFamily="18" charset="0"/>
                <a:cs typeface="Times New Roman" pitchFamily="18" charset="0"/>
              </a:rPr>
              <a:t>и методы налоговых проверок</a:t>
            </a:r>
            <a:endParaRPr lang="ru-RU" sz="4100" b="1" dirty="0" smtClean="0">
              <a:latin typeface="Times New Roman" pitchFamily="18" charset="0"/>
              <a:cs typeface="Times New Roman" pitchFamily="18" charset="0"/>
            </a:endParaRPr>
          </a:p>
          <a:p>
            <a:pPr marL="489600" indent="-720000">
              <a:spcAft>
                <a:spcPts val="600"/>
              </a:spcAft>
              <a:buClrTx/>
              <a:buNone/>
            </a:pPr>
            <a:r>
              <a:rPr lang="ru-RU" sz="4100" b="1" dirty="0" smtClean="0">
                <a:latin typeface="Times New Roman" pitchFamily="18" charset="0"/>
                <a:cs typeface="Times New Roman" pitchFamily="18" charset="0"/>
              </a:rPr>
              <a:t>2. </a:t>
            </a:r>
            <a:r>
              <a:rPr lang="ru-RU" sz="4100" b="1" dirty="0" smtClean="0">
                <a:latin typeface="Times New Roman" pitchFamily="18" charset="0"/>
                <a:cs typeface="Times New Roman" pitchFamily="18" charset="0"/>
              </a:rPr>
              <a:t>Система нормативного регулирования налоговых проверок в РФ</a:t>
            </a:r>
            <a:endParaRPr lang="ru-RU" sz="4100" b="1" dirty="0" smtClean="0">
              <a:latin typeface="Times New Roman" pitchFamily="18" charset="0"/>
              <a:cs typeface="Times New Roman" pitchFamily="18" charset="0"/>
            </a:endParaRPr>
          </a:p>
          <a:p>
            <a:pPr marL="489600" indent="-720000">
              <a:spcAft>
                <a:spcPts val="600"/>
              </a:spcAft>
              <a:buClrTx/>
              <a:buNone/>
            </a:pPr>
            <a:r>
              <a:rPr lang="ru-RU" sz="4100" b="1" dirty="0" smtClean="0">
                <a:latin typeface="Times New Roman" pitchFamily="18" charset="0"/>
                <a:cs typeface="Times New Roman" pitchFamily="18" charset="0"/>
              </a:rPr>
              <a:t>3. </a:t>
            </a:r>
            <a:r>
              <a:rPr lang="ru-RU" sz="4100" b="1" dirty="0" smtClean="0">
                <a:latin typeface="Times New Roman" pitchFamily="18" charset="0"/>
                <a:cs typeface="Times New Roman" pitchFamily="18" charset="0"/>
              </a:rPr>
              <a:t>Субъекты налоговых правоотношений при осуществлении налоговых </a:t>
            </a:r>
            <a:r>
              <a:rPr lang="ru-RU" sz="4100" b="1" dirty="0" smtClean="0">
                <a:latin typeface="Times New Roman" pitchFamily="18" charset="0"/>
                <a:cs typeface="Times New Roman" pitchFamily="18" charset="0"/>
              </a:rPr>
              <a:t>проверок</a:t>
            </a:r>
          </a:p>
          <a:p>
            <a:pPr marL="489600" indent="-720000">
              <a:spcAft>
                <a:spcPts val="600"/>
              </a:spcAft>
              <a:buClrTx/>
              <a:buNone/>
            </a:pPr>
            <a:r>
              <a:rPr lang="ru-RU" sz="4100" b="1" dirty="0" smtClean="0">
                <a:latin typeface="Times New Roman" pitchFamily="18" charset="0"/>
                <a:cs typeface="Times New Roman" pitchFamily="18" charset="0"/>
              </a:rPr>
              <a:t>4. </a:t>
            </a:r>
            <a:r>
              <a:rPr lang="ru-RU" sz="4100" b="1" dirty="0" smtClean="0">
                <a:latin typeface="Times New Roman" pitchFamily="18" charset="0"/>
                <a:cs typeface="Times New Roman" pitchFamily="18" charset="0"/>
              </a:rPr>
              <a:t>Участие органов внутренних дел при проведении налоговых проверок</a:t>
            </a:r>
            <a:endParaRPr lang="ru-RU" sz="4100" b="1" dirty="0" smtClean="0">
              <a:latin typeface="Times New Roman" pitchFamily="18" charset="0"/>
              <a:cs typeface="Times New Roman" pitchFamily="18" charset="0"/>
            </a:endParaRPr>
          </a:p>
          <a:p>
            <a:pPr marL="0" indent="-252000">
              <a:spcAft>
                <a:spcPts val="600"/>
              </a:spcAft>
              <a:buClrTx/>
              <a:buNone/>
            </a:pPr>
            <a:endParaRPr lang="ru-RU" sz="36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pPr marL="490950" indent="-742950">
              <a:spcAft>
                <a:spcPts val="600"/>
              </a:spcAft>
            </a:pPr>
            <a:r>
              <a:rPr lang="ru-RU" sz="1600" dirty="0" smtClean="0">
                <a:solidFill>
                  <a:schemeClr val="tx1"/>
                </a:solidFill>
                <a:latin typeface="Times New Roman" pitchFamily="18" charset="0"/>
                <a:cs typeface="Times New Roman" pitchFamily="18" charset="0"/>
              </a:rPr>
              <a:t>1. Виды и методы налоговых проверок</a:t>
            </a:r>
          </a:p>
        </p:txBody>
      </p:sp>
      <p:sp>
        <p:nvSpPr>
          <p:cNvPr id="3" name="Содержимое 2"/>
          <p:cNvSpPr>
            <a:spLocks noGrp="1"/>
          </p:cNvSpPr>
          <p:nvPr>
            <p:ph idx="1"/>
          </p:nvPr>
        </p:nvSpPr>
        <p:spPr>
          <a:xfrm>
            <a:off x="304800" y="990600"/>
            <a:ext cx="8534400" cy="5638800"/>
          </a:xfrm>
        </p:spPr>
        <p:txBody>
          <a:bodyPr>
            <a:normAutofit/>
          </a:bodyPr>
          <a:lstStyle/>
          <a:p>
            <a:pPr marL="0" algn="ctr">
              <a:lnSpc>
                <a:spcPct val="110000"/>
              </a:lnSpc>
              <a:spcBef>
                <a:spcPts val="0"/>
              </a:spcBef>
              <a:spcAft>
                <a:spcPts val="600"/>
              </a:spcAft>
              <a:buNone/>
            </a:pPr>
            <a:r>
              <a:rPr lang="ru-RU" sz="3200" dirty="0" smtClean="0"/>
              <a:t>Установление системы налогов и сборов подразумевает и установление законодательного порядка контроля за их исчислением и уплатой. Основной формой проведения контроля за правильностью исчисления и уплаты налогов и сборов являются документальные проверки. Такие проверки проводятся в рамках различных видов деятельности – контрольной и правоохранительной</a:t>
            </a:r>
            <a:endParaRPr lang="ru-RU"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304800" y="838200"/>
            <a:ext cx="8610600" cy="5791200"/>
          </a:xfrm>
        </p:spPr>
        <p:txBody>
          <a:bodyPr>
            <a:normAutofit fontScale="77500" lnSpcReduction="20000"/>
          </a:bodyPr>
          <a:lstStyle/>
          <a:p>
            <a:pPr marL="0">
              <a:lnSpc>
                <a:spcPct val="120000"/>
              </a:lnSpc>
              <a:spcBef>
                <a:spcPts val="0"/>
              </a:spcBef>
              <a:spcAft>
                <a:spcPts val="1200"/>
              </a:spcAft>
              <a:buNone/>
            </a:pPr>
            <a:r>
              <a:rPr lang="ru-RU" sz="3600" b="1" dirty="0" smtClean="0">
                <a:latin typeface="Times New Roman" pitchFamily="18" charset="0"/>
                <a:cs typeface="Times New Roman" pitchFamily="18" charset="0"/>
              </a:rPr>
              <a:t>     </a:t>
            </a:r>
            <a:r>
              <a:rPr lang="ru-RU" sz="3900" b="1" dirty="0" smtClean="0">
                <a:latin typeface="Times New Roman" pitchFamily="18" charset="0"/>
                <a:cs typeface="Times New Roman" pitchFamily="18" charset="0"/>
              </a:rPr>
              <a:t>Налоговые </a:t>
            </a:r>
            <a:r>
              <a:rPr lang="ru-RU" sz="3900" b="1" dirty="0" smtClean="0">
                <a:latin typeface="Times New Roman" pitchFamily="18" charset="0"/>
                <a:cs typeface="Times New Roman" pitchFamily="18" charset="0"/>
              </a:rPr>
              <a:t>проверки</a:t>
            </a:r>
            <a:r>
              <a:rPr lang="ru-RU" sz="3900" dirty="0" smtClean="0">
                <a:latin typeface="Times New Roman" pitchFamily="18" charset="0"/>
                <a:cs typeface="Times New Roman" pitchFamily="18" charset="0"/>
              </a:rPr>
              <a:t> – документальные проверки, проводимые налоговыми органами в рамках налогового контроля. </a:t>
            </a:r>
          </a:p>
          <a:p>
            <a:pPr marL="0">
              <a:lnSpc>
                <a:spcPct val="120000"/>
              </a:lnSpc>
              <a:spcBef>
                <a:spcPts val="0"/>
              </a:spcBef>
              <a:buNone/>
            </a:pPr>
            <a:r>
              <a:rPr lang="ru-RU" sz="3600" dirty="0" smtClean="0">
                <a:latin typeface="Times New Roman" pitchFamily="18" charset="0"/>
                <a:cs typeface="Times New Roman" pitchFamily="18" charset="0"/>
              </a:rPr>
              <a:t>     Право </a:t>
            </a:r>
            <a:r>
              <a:rPr lang="ru-RU" sz="3600" dirty="0" smtClean="0">
                <a:latin typeface="Times New Roman" pitchFamily="18" charset="0"/>
                <a:cs typeface="Times New Roman" pitchFamily="18" charset="0"/>
              </a:rPr>
              <a:t>и обязанность налоговых органов проводить налоговые проверки закреплены частью первой Налогового кодекса РФ. Положения Закона РФ от 21 марта 1991 г. № 943-1 «О налоговых органах Российской Федерации» определяют права, обязанности и ответственность налоговых органов. В статье 6 данного закона контроль над соблюдением законодательства о налогах и сборах назван одной из главных задач налоговых органов</a:t>
            </a:r>
            <a:endParaRPr lang="ru-RU" sz="36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457200" y="914400"/>
            <a:ext cx="8229600" cy="5715000"/>
          </a:xfrm>
        </p:spPr>
        <p:txBody>
          <a:bodyPr>
            <a:normAutofit/>
          </a:bodyPr>
          <a:lstStyle/>
          <a:p>
            <a:pPr marL="0" algn="ctr">
              <a:spcBef>
                <a:spcPts val="0"/>
              </a:spcBef>
              <a:spcAft>
                <a:spcPts val="1200"/>
              </a:spcAft>
              <a:buNone/>
            </a:pPr>
            <a:r>
              <a:rPr lang="ru-RU" sz="3000" b="1" dirty="0" smtClean="0"/>
              <a:t>Налоговые органы осуществляют налоговый контроль</a:t>
            </a:r>
            <a:r>
              <a:rPr lang="ru-RU" sz="3000" dirty="0" smtClean="0"/>
              <a:t> </a:t>
            </a:r>
            <a:r>
              <a:rPr lang="ru-RU" sz="3000" b="1" dirty="0" smtClean="0"/>
              <a:t>в форме:</a:t>
            </a:r>
            <a:endParaRPr lang="ru-RU" sz="3000" dirty="0" smtClean="0"/>
          </a:p>
          <a:p>
            <a:pPr marL="0">
              <a:spcBef>
                <a:spcPts val="600"/>
              </a:spcBef>
              <a:spcAft>
                <a:spcPts val="600"/>
              </a:spcAft>
              <a:buClrTx/>
              <a:buFont typeface="Wingdings" pitchFamily="2" charset="2"/>
              <a:buChar char="q"/>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налоговых проверок;</a:t>
            </a:r>
          </a:p>
          <a:p>
            <a:pPr marL="0">
              <a:spcBef>
                <a:spcPts val="600"/>
              </a:spcBef>
              <a:spcAft>
                <a:spcPts val="600"/>
              </a:spcAft>
              <a:buClrTx/>
              <a:buFont typeface="Wingdings" pitchFamily="2" charset="2"/>
              <a:buChar char="q"/>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получения объяснений налогоплательщиков, налоговых агентов и плательщиков сбора;</a:t>
            </a:r>
          </a:p>
          <a:p>
            <a:pPr marL="0">
              <a:spcBef>
                <a:spcPts val="600"/>
              </a:spcBef>
              <a:spcAft>
                <a:spcPts val="600"/>
              </a:spcAft>
              <a:buClrTx/>
              <a:buFont typeface="Wingdings" pitchFamily="2" charset="2"/>
              <a:buChar char="q"/>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проверки данных учёта и отчётности;</a:t>
            </a:r>
          </a:p>
          <a:p>
            <a:pPr marL="0">
              <a:spcBef>
                <a:spcPts val="600"/>
              </a:spcBef>
              <a:spcAft>
                <a:spcPts val="600"/>
              </a:spcAft>
              <a:buClrTx/>
              <a:buFont typeface="Wingdings" pitchFamily="2" charset="2"/>
              <a:buChar char="q"/>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осмотра помещений и территорий, используемых для получения дохода (прибыли);</a:t>
            </a:r>
          </a:p>
          <a:p>
            <a:pPr marL="0">
              <a:spcBef>
                <a:spcPts val="600"/>
              </a:spcBef>
              <a:spcAft>
                <a:spcPts val="600"/>
              </a:spcAft>
              <a:buClrTx/>
              <a:buFont typeface="Wingdings" pitchFamily="2" charset="2"/>
              <a:buChar char="q"/>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в других формах, предусмотренных НК РФ (п. 1 ст. 82 НК РФ)</a:t>
            </a:r>
            <a:endParaRPr lang="ru-RU"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4" name="Содержимое 3"/>
          <p:cNvSpPr>
            <a:spLocks noGrp="1"/>
          </p:cNvSpPr>
          <p:nvPr>
            <p:ph idx="1"/>
          </p:nvPr>
        </p:nvSpPr>
        <p:spPr>
          <a:xfrm>
            <a:off x="304800" y="762000"/>
            <a:ext cx="8610600" cy="5943600"/>
          </a:xfrm>
        </p:spPr>
        <p:txBody>
          <a:bodyPr>
            <a:normAutofit/>
          </a:bodyPr>
          <a:lstStyle/>
          <a:p>
            <a:pPr marL="0">
              <a:spcBef>
                <a:spcPts val="600"/>
              </a:spcBef>
              <a:spcAft>
                <a:spcPts val="600"/>
              </a:spcAft>
              <a:buNone/>
            </a:pPr>
            <a:r>
              <a:rPr lang="ru-RU" sz="3200" b="1" dirty="0" smtClean="0"/>
              <a:t>     Объектом </a:t>
            </a:r>
            <a:r>
              <a:rPr lang="ru-RU" sz="3200" b="1" dirty="0" smtClean="0"/>
              <a:t>налоговых проверок</a:t>
            </a:r>
            <a:r>
              <a:rPr lang="ru-RU" sz="3200" dirty="0" smtClean="0"/>
              <a:t> является вся совокупность налоговых отношений, в ходе которых формируются денежные доходы государства и муниципальных органов власти.</a:t>
            </a:r>
          </a:p>
          <a:p>
            <a:pPr marL="0">
              <a:spcBef>
                <a:spcPts val="600"/>
              </a:spcBef>
              <a:spcAft>
                <a:spcPts val="600"/>
              </a:spcAft>
              <a:buNone/>
            </a:pPr>
            <a:r>
              <a:rPr lang="ru-RU" sz="3200" b="1" dirty="0" smtClean="0"/>
              <a:t>     Предметом </a:t>
            </a:r>
            <a:r>
              <a:rPr lang="ru-RU" sz="3200" b="1" dirty="0" smtClean="0"/>
              <a:t>проверок </a:t>
            </a:r>
            <a:r>
              <a:rPr lang="ru-RU" sz="3200" dirty="0" smtClean="0"/>
              <a:t>выступают различные проявления налоговых отношений: законность, достоверность, полнота, своевременность, обоснованность, целесообразность, эффективность, оптимальность и т.д.</a:t>
            </a:r>
            <a:endParaRPr lang="ru-RU"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228600" y="990600"/>
            <a:ext cx="8686800" cy="5562600"/>
          </a:xfrm>
        </p:spPr>
        <p:txBody>
          <a:bodyPr>
            <a:normAutofit/>
          </a:bodyPr>
          <a:lstStyle/>
          <a:p>
            <a:pPr marL="0" algn="ctr">
              <a:spcBef>
                <a:spcPts val="0"/>
              </a:spcBef>
              <a:spcAft>
                <a:spcPts val="1200"/>
              </a:spcAft>
              <a:buNone/>
            </a:pPr>
            <a:r>
              <a:rPr lang="ru-RU" sz="2800" dirty="0" smtClean="0">
                <a:latin typeface="Times New Roman" pitchFamily="18" charset="0"/>
                <a:cs typeface="Times New Roman" pitchFamily="18" charset="0"/>
              </a:rPr>
              <a:t>В соответствии с п. 1 ст. 87 НК РФ предусмотрены следующие виды налоговых проверок:</a:t>
            </a:r>
          </a:p>
          <a:p>
            <a:pPr marL="0">
              <a:spcBef>
                <a:spcPts val="0"/>
              </a:spcBef>
              <a:spcAft>
                <a:spcPts val="600"/>
              </a:spcAft>
              <a:buClrTx/>
              <a:buFont typeface="Wingdings" pitchFamily="2" charset="2"/>
              <a:buChar char="Ø"/>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камеральные налоговые проверки;</a:t>
            </a:r>
          </a:p>
          <a:p>
            <a:pPr marL="0">
              <a:spcBef>
                <a:spcPts val="0"/>
              </a:spcBef>
              <a:spcAft>
                <a:spcPts val="600"/>
              </a:spcAft>
              <a:buClrTx/>
              <a:buFont typeface="Wingdings" pitchFamily="2" charset="2"/>
              <a:buChar char="Ø"/>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выездные налоговые проверки;</a:t>
            </a:r>
          </a:p>
          <a:p>
            <a:pPr marL="0">
              <a:spcBef>
                <a:spcPts val="0"/>
              </a:spcBef>
              <a:spcAft>
                <a:spcPts val="600"/>
              </a:spcAft>
              <a:buClrTx/>
              <a:buFont typeface="Wingdings" pitchFamily="2" charset="2"/>
              <a:buChar char="Ø"/>
            </a:pPr>
            <a:r>
              <a:rPr lang="ru-RU"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проверки в связи с совершением сделок между взаимозависимыми лицами.</a:t>
            </a:r>
          </a:p>
          <a:p>
            <a:pPr marL="0">
              <a:spcBef>
                <a:spcPts val="1800"/>
              </a:spcBef>
              <a:buNone/>
            </a:pPr>
            <a:r>
              <a:rPr lang="ru-RU" sz="2800" dirty="0" smtClean="0">
                <a:latin typeface="Times New Roman" pitchFamily="18" charset="0"/>
                <a:cs typeface="Times New Roman" pitchFamily="18" charset="0"/>
              </a:rPr>
              <a:t>     Данные </a:t>
            </a:r>
            <a:r>
              <a:rPr lang="ru-RU" sz="2800" dirty="0" smtClean="0">
                <a:latin typeface="Times New Roman" pitchFamily="18" charset="0"/>
                <a:cs typeface="Times New Roman" pitchFamily="18" charset="0"/>
              </a:rPr>
              <a:t>виды объединяет общая, единая цель, которая состоит в контроле над соблюдением налогоплательщиком, плательщиком сборов или налоговым агентом законодательства о налогах и сборах</a:t>
            </a:r>
            <a:endParaRPr lang="ru-RU" sz="3200" dirty="0" smtClean="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304800" y="838200"/>
            <a:ext cx="8610600" cy="5791200"/>
          </a:xfrm>
        </p:spPr>
        <p:txBody>
          <a:bodyPr>
            <a:noAutofit/>
          </a:bodyPr>
          <a:lstStyle/>
          <a:p>
            <a:pPr marL="0">
              <a:spcBef>
                <a:spcPts val="600"/>
              </a:spcBef>
              <a:spcAft>
                <a:spcPts val="600"/>
              </a:spcAft>
              <a:buNone/>
            </a:pPr>
            <a:r>
              <a:rPr lang="ru-RU" sz="2400" b="1" i="1" dirty="0" smtClean="0">
                <a:latin typeface="Times New Roman" pitchFamily="18" charset="0"/>
                <a:cs typeface="Times New Roman" pitchFamily="18" charset="0"/>
              </a:rPr>
              <a:t>     Выездные </a:t>
            </a:r>
            <a:r>
              <a:rPr lang="ru-RU" sz="2400" b="1" i="1" dirty="0" smtClean="0">
                <a:latin typeface="Times New Roman" pitchFamily="18" charset="0"/>
                <a:cs typeface="Times New Roman" pitchFamily="18" charset="0"/>
              </a:rPr>
              <a:t>налоговые проверки </a:t>
            </a:r>
            <a:r>
              <a:rPr lang="ru-RU" sz="2400" dirty="0" smtClean="0">
                <a:latin typeface="Times New Roman" pitchFamily="18" charset="0"/>
                <a:cs typeface="Times New Roman" pitchFamily="18" charset="0"/>
              </a:rPr>
              <a:t>проводятся на территории (в помещении) налогоплательщика на основании решения руководителя (его заместителя) налогового органа (п. 1 ст. 89 НК РФ). </a:t>
            </a:r>
            <a:endParaRPr lang="ru-RU" sz="2400" dirty="0" smtClean="0">
              <a:latin typeface="Times New Roman" pitchFamily="18" charset="0"/>
              <a:cs typeface="Times New Roman" pitchFamily="18" charset="0"/>
            </a:endParaRPr>
          </a:p>
          <a:p>
            <a:pPr marL="0">
              <a:spcBef>
                <a:spcPts val="600"/>
              </a:spcBef>
              <a:spcAft>
                <a:spcPts val="600"/>
              </a:spcAft>
              <a:buNone/>
            </a:pPr>
            <a:r>
              <a:rPr lang="ru-RU" sz="2400" b="1" i="1" dirty="0" smtClean="0">
                <a:latin typeface="Times New Roman" pitchFamily="18" charset="0"/>
                <a:cs typeface="Times New Roman" pitchFamily="18" charset="0"/>
              </a:rPr>
              <a:t>     Камеральная </a:t>
            </a:r>
            <a:r>
              <a:rPr lang="ru-RU" sz="2400" b="1" i="1" dirty="0" smtClean="0">
                <a:latin typeface="Times New Roman" pitchFamily="18" charset="0"/>
                <a:cs typeface="Times New Roman" pitchFamily="18" charset="0"/>
              </a:rPr>
              <a:t>налоговая проверка </a:t>
            </a:r>
            <a:r>
              <a:rPr lang="ru-RU" sz="2400" dirty="0" smtClean="0">
                <a:latin typeface="Times New Roman" pitchFamily="18" charset="0"/>
                <a:cs typeface="Times New Roman" pitchFamily="18" charset="0"/>
              </a:rPr>
              <a:t>проводится по месту нахождения налогового органа на основе налоговых деклараций (расчётов) и документов, представленных налогоплательщиком, а также других документов о деятельности налогоплательщика, имеющихся у налогового органа (п. 1 ст. 88 НК РФ).</a:t>
            </a:r>
          </a:p>
          <a:p>
            <a:pPr marL="0">
              <a:spcBef>
                <a:spcPts val="600"/>
              </a:spcBef>
              <a:spcAft>
                <a:spcPts val="600"/>
              </a:spcAft>
              <a:buNone/>
            </a:pPr>
            <a:r>
              <a:rPr lang="ru-RU" sz="2400" b="1" i="1" dirty="0" smtClean="0">
                <a:latin typeface="Times New Roman" pitchFamily="18" charset="0"/>
                <a:cs typeface="Times New Roman" pitchFamily="18" charset="0"/>
              </a:rPr>
              <a:t>     Проверки </a:t>
            </a:r>
            <a:r>
              <a:rPr lang="ru-RU" sz="2400" b="1" i="1" dirty="0" smtClean="0">
                <a:latin typeface="Times New Roman" pitchFamily="18" charset="0"/>
                <a:cs typeface="Times New Roman" pitchFamily="18" charset="0"/>
              </a:rPr>
              <a:t>в связи с совершением сделок между взаимозависимыми лицами</a:t>
            </a:r>
            <a:r>
              <a:rPr lang="ru-RU" sz="2400" dirty="0" smtClean="0">
                <a:latin typeface="Times New Roman" pitchFamily="18" charset="0"/>
                <a:cs typeface="Times New Roman" pitchFamily="18" charset="0"/>
              </a:rPr>
              <a:t> сочетают в себе признаки камеральной проверки (осуществляются на территории налогового органа) и выездной (по характеру проводимых мероприятий и процедур)</a:t>
            </a:r>
            <a:endParaRPr lang="ru-RU"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228600" y="990600"/>
            <a:ext cx="8686800" cy="5638800"/>
          </a:xfrm>
        </p:spPr>
        <p:txBody>
          <a:bodyPr>
            <a:noAutofit/>
          </a:bodyPr>
          <a:lstStyle/>
          <a:p>
            <a:pPr marL="0" algn="ctr">
              <a:spcBef>
                <a:spcPts val="0"/>
              </a:spcBef>
              <a:spcAft>
                <a:spcPts val="1200"/>
              </a:spcAft>
              <a:buNone/>
            </a:pPr>
            <a:r>
              <a:rPr lang="ru-RU" sz="3200" dirty="0" smtClean="0"/>
              <a:t>Существуют </a:t>
            </a:r>
            <a:r>
              <a:rPr lang="ru-RU" sz="3200" dirty="0" smtClean="0"/>
              <a:t>два формальных различия между данными видами налоговых проверок:</a:t>
            </a:r>
          </a:p>
          <a:p>
            <a:pPr marL="0">
              <a:spcBef>
                <a:spcPts val="600"/>
              </a:spcBef>
              <a:spcAft>
                <a:spcPts val="600"/>
              </a:spcAft>
              <a:buClrTx/>
              <a:buFont typeface="Wingdings" pitchFamily="2" charset="2"/>
              <a:buChar char="v"/>
            </a:pPr>
            <a:r>
              <a:rPr lang="ru-RU" sz="3200" dirty="0" smtClean="0"/>
              <a:t> </a:t>
            </a:r>
            <a:r>
              <a:rPr lang="ru-RU" sz="3200" dirty="0" smtClean="0"/>
              <a:t>место проведения;</a:t>
            </a:r>
          </a:p>
          <a:p>
            <a:pPr marL="0">
              <a:spcBef>
                <a:spcPts val="600"/>
              </a:spcBef>
              <a:spcAft>
                <a:spcPts val="600"/>
              </a:spcAft>
              <a:buClrTx/>
              <a:buFont typeface="Wingdings" pitchFamily="2" charset="2"/>
              <a:buChar char="v"/>
            </a:pPr>
            <a:r>
              <a:rPr lang="ru-RU" sz="3200" dirty="0" smtClean="0"/>
              <a:t> </a:t>
            </a:r>
            <a:r>
              <a:rPr lang="ru-RU" sz="3200" dirty="0" smtClean="0"/>
              <a:t>документы, на основании которых они проводятся</a:t>
            </a:r>
            <a:endParaRPr lang="ru-RU" sz="3000" b="1"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solidFill>
                <a:schemeClr val="tx1"/>
              </a:solidFill>
            </a:endParaRPr>
          </a:p>
        </p:txBody>
      </p:sp>
      <p:sp>
        <p:nvSpPr>
          <p:cNvPr id="3" name="Содержимое 2"/>
          <p:cNvSpPr>
            <a:spLocks noGrp="1"/>
          </p:cNvSpPr>
          <p:nvPr>
            <p:ph idx="1"/>
          </p:nvPr>
        </p:nvSpPr>
        <p:spPr>
          <a:xfrm>
            <a:off x="457200" y="990600"/>
            <a:ext cx="8382000" cy="5334000"/>
          </a:xfrm>
        </p:spPr>
        <p:txBody>
          <a:bodyPr>
            <a:normAutofit/>
          </a:bodyPr>
          <a:lstStyle/>
          <a:p>
            <a:pPr marL="0">
              <a:lnSpc>
                <a:spcPct val="110000"/>
              </a:lnSpc>
              <a:buNone/>
            </a:pPr>
            <a:r>
              <a:rPr lang="ru-RU" sz="3200" dirty="0" smtClean="0">
                <a:latin typeface="Times New Roman" pitchFamily="18" charset="0"/>
                <a:cs typeface="Times New Roman" pitchFamily="18" charset="0"/>
              </a:rPr>
              <a:t>     В </a:t>
            </a:r>
            <a:r>
              <a:rPr lang="ru-RU" sz="3200" dirty="0" smtClean="0">
                <a:latin typeface="Times New Roman" pitchFamily="18" charset="0"/>
                <a:cs typeface="Times New Roman" pitchFamily="18" charset="0"/>
              </a:rPr>
              <a:t>соответствии с п. 1 ст. 89 НК РФ, если у налогоплательщика отсутствует возможность предоставить помещение для проведения выездной налоговой проверки, она может проводиться по месту нахождения налогового органа. Даже если выездная налоговая проверка проводится по месту нахождения налогового органа, она не утрачивает свой статус</a:t>
            </a:r>
            <a:endParaRPr lang="ru-RU"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457200" y="1066800"/>
            <a:ext cx="8153400" cy="5257800"/>
          </a:xfrm>
        </p:spPr>
        <p:txBody>
          <a:bodyPr>
            <a:normAutofit/>
          </a:bodyPr>
          <a:lstStyle/>
          <a:p>
            <a:pPr marL="0">
              <a:buNone/>
            </a:pPr>
            <a:r>
              <a:rPr lang="ru-RU" sz="3600" dirty="0" smtClean="0"/>
              <a:t>     </a:t>
            </a:r>
            <a:r>
              <a:rPr lang="ru-RU" sz="3600" dirty="0" smtClean="0">
                <a:latin typeface="Times New Roman" pitchFamily="18" charset="0"/>
                <a:cs typeface="Times New Roman" pitchFamily="18" charset="0"/>
              </a:rPr>
              <a:t>Камеральная </a:t>
            </a:r>
            <a:r>
              <a:rPr lang="ru-RU" sz="3600" dirty="0" smtClean="0">
                <a:latin typeface="Times New Roman" pitchFamily="18" charset="0"/>
                <a:cs typeface="Times New Roman" pitchFamily="18" charset="0"/>
              </a:rPr>
              <a:t>налоговая проверка заключается в проверке представленной налогоплательщиком декларации (расчёта). Выездная налоговая проверка отличается от камеральной объёмом проверяемых документов, а также их более тщательным изучением проверяющими</a:t>
            </a:r>
            <a:endParaRPr lang="ru-RU"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14" name="Содержимое 13"/>
          <p:cNvSpPr>
            <a:spLocks noGrp="1"/>
          </p:cNvSpPr>
          <p:nvPr>
            <p:ph idx="1"/>
          </p:nvPr>
        </p:nvSpPr>
        <p:spPr>
          <a:xfrm>
            <a:off x="228600" y="838200"/>
            <a:ext cx="8610600" cy="5791200"/>
          </a:xfrm>
        </p:spPr>
        <p:txBody>
          <a:bodyPr>
            <a:noAutofit/>
          </a:bodyPr>
          <a:lstStyle/>
          <a:p>
            <a:pPr marL="0">
              <a:spcBef>
                <a:spcPts val="0"/>
              </a:spcBef>
              <a:buNone/>
            </a:pPr>
            <a:r>
              <a:rPr lang="ru-RU" sz="2800" dirty="0" smtClean="0">
                <a:latin typeface="Times New Roman" pitchFamily="18" charset="0"/>
                <a:cs typeface="Times New Roman" pitchFamily="18" charset="0"/>
              </a:rPr>
              <a:t>     Из </a:t>
            </a:r>
            <a:r>
              <a:rPr lang="ru-RU" sz="2800" dirty="0" smtClean="0">
                <a:latin typeface="Times New Roman" pitchFamily="18" charset="0"/>
                <a:cs typeface="Times New Roman" pitchFamily="18" charset="0"/>
              </a:rPr>
              <a:t>смысла ст. 89 НК РФ следует, что выездная налоговая проверка ориентирована на выявление нарушений налогового законодательства, которые не всегда можно обнаружить в рамках камеральной налоговой проверки. Для их выявления требуется углубленное изучение документов бухгалтерского и налогового учёта, а также проведение ряда специальных контрольных мероприятий (например осмотра и выемки документов и предметов). Как правило, именно в рамках выездных налоговых проверок выявляются нарушения, обусловленные злоупотреблениями налогоплательщика в налоговой сфере, стремлением уклониться от налогообложения</a:t>
            </a:r>
            <a:endParaRPr lang="ru-RU" sz="2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457200"/>
            <a:ext cx="8229600" cy="6400800"/>
          </a:xfrm>
        </p:spPr>
        <p:txBody>
          <a:bodyPr>
            <a:normAutofit fontScale="92500" lnSpcReduction="10000"/>
          </a:bodyPr>
          <a:lstStyle/>
          <a:p>
            <a:pPr marL="0">
              <a:spcBef>
                <a:spcPts val="0"/>
              </a:spcBef>
              <a:buNone/>
            </a:pPr>
            <a:r>
              <a:rPr lang="ru-RU" sz="2800" dirty="0" smtClean="0"/>
              <a:t>     </a:t>
            </a:r>
            <a:r>
              <a:rPr lang="ru-RU" sz="3000" dirty="0" smtClean="0"/>
              <a:t>Камеральная </a:t>
            </a:r>
            <a:r>
              <a:rPr lang="ru-RU" sz="3000" dirty="0" smtClean="0"/>
              <a:t>налоговая проверка является формой текущего документального контроля над соблюдением налогового законодательства. В отличие от выездной она нацелена на своевременное выявление ошибок в налоговой отчётности и оперативное реагирование налоговых органов на обнаруженные нарушения, что позволяет смягчить для налогоплательщиков последствия неправильного применения ими налогового законодательства. При этом НК РФ не предполагает дублирование контрольных мероприятий, осуществляемых в рамках выездных и камеральных налоговых </a:t>
            </a:r>
            <a:r>
              <a:rPr lang="ru-RU" sz="3000" dirty="0" smtClean="0"/>
              <a:t>проверок.</a:t>
            </a:r>
          </a:p>
          <a:p>
            <a:pPr marL="0">
              <a:spcBef>
                <a:spcPts val="0"/>
              </a:spcBef>
              <a:buNone/>
            </a:pPr>
            <a:r>
              <a:rPr lang="ru-RU" sz="3000" dirty="0" smtClean="0"/>
              <a:t>     Кроме </a:t>
            </a:r>
            <a:r>
              <a:rPr lang="ru-RU" sz="3000" dirty="0" smtClean="0"/>
              <a:t>того, при проведении выездной налоговой проверки перечень возможных мероприятий налогового контроля шире</a:t>
            </a:r>
            <a:endParaRPr lang="ru-RU"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solidFill>
                <a:schemeClr val="tx1"/>
              </a:solidFill>
            </a:endParaRPr>
          </a:p>
        </p:txBody>
      </p:sp>
      <p:sp>
        <p:nvSpPr>
          <p:cNvPr id="3" name="Содержимое 2"/>
          <p:cNvSpPr>
            <a:spLocks noGrp="1"/>
          </p:cNvSpPr>
          <p:nvPr>
            <p:ph idx="1"/>
          </p:nvPr>
        </p:nvSpPr>
        <p:spPr>
          <a:xfrm>
            <a:off x="304800" y="1066800"/>
            <a:ext cx="8610600" cy="5562600"/>
          </a:xfrm>
        </p:spPr>
        <p:txBody>
          <a:bodyPr>
            <a:noAutofit/>
          </a:bodyPr>
          <a:lstStyle/>
          <a:p>
            <a:pPr marL="0">
              <a:spcBef>
                <a:spcPts val="0"/>
              </a:spcBef>
              <a:buNone/>
            </a:pPr>
            <a:r>
              <a:rPr lang="ru-RU" sz="3200" dirty="0" smtClean="0"/>
              <a:t>    Камеральная </a:t>
            </a:r>
            <a:r>
              <a:rPr lang="ru-RU" sz="3200" dirty="0" smtClean="0"/>
              <a:t>проверка охватывает тех лиц, которые представляют в налоговые органы декларации и иные документы, то есть это весьма широкий круг налогоплательщиков. Выездная налоговая проверка проводится выборочно и отличается от камеральной полнотой и глубиной проверки, которая не может быть достигнута при проведении камеральной налоговой проверки</a:t>
            </a:r>
            <a:endParaRPr lang="ru-RU"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228600" y="1143000"/>
            <a:ext cx="8686800" cy="5715000"/>
          </a:xfrm>
        </p:spPr>
        <p:txBody>
          <a:bodyPr>
            <a:normAutofit/>
          </a:bodyPr>
          <a:lstStyle/>
          <a:p>
            <a:pPr marL="0">
              <a:buNone/>
            </a:pPr>
            <a:r>
              <a:rPr lang="ru-RU" sz="3200" dirty="0" smtClean="0">
                <a:latin typeface="Times New Roman" pitchFamily="18" charset="0"/>
                <a:cs typeface="Times New Roman" pitchFamily="18" charset="0"/>
              </a:rPr>
              <a:t>     С </a:t>
            </a:r>
            <a:r>
              <a:rPr lang="ru-RU" sz="3200" dirty="0" smtClean="0">
                <a:latin typeface="Times New Roman" pitchFamily="18" charset="0"/>
                <a:cs typeface="Times New Roman" pitchFamily="18" charset="0"/>
              </a:rPr>
              <a:t>1 января 2012 г. НК РФ предусмотрен еще один вид налоговых проверок – проверка полноты исчисления и уплаты налогов в связи с совершением сделок между взаимозависимыми лицами, который осуществляет ФНС России по месту своего нахождения (п. 1 ст. 105.17 НК РФ)</a:t>
            </a:r>
            <a:endParaRPr lang="ru-RU" sz="32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solidFill>
                <a:schemeClr val="tx1"/>
              </a:solidFill>
            </a:endParaRPr>
          </a:p>
        </p:txBody>
      </p:sp>
      <p:sp>
        <p:nvSpPr>
          <p:cNvPr id="3" name="Содержимое 2"/>
          <p:cNvSpPr>
            <a:spLocks noGrp="1"/>
          </p:cNvSpPr>
          <p:nvPr>
            <p:ph idx="1"/>
          </p:nvPr>
        </p:nvSpPr>
        <p:spPr>
          <a:xfrm>
            <a:off x="304800" y="762000"/>
            <a:ext cx="8610600" cy="5867400"/>
          </a:xfrm>
        </p:spPr>
        <p:txBody>
          <a:bodyPr>
            <a:normAutofit fontScale="62500" lnSpcReduction="20000"/>
          </a:bodyPr>
          <a:lstStyle/>
          <a:p>
            <a:pPr marL="0">
              <a:lnSpc>
                <a:spcPct val="120000"/>
              </a:lnSpc>
              <a:spcBef>
                <a:spcPts val="0"/>
              </a:spcBef>
              <a:spcAft>
                <a:spcPts val="600"/>
              </a:spcAft>
              <a:buNone/>
            </a:pPr>
            <a:r>
              <a:rPr lang="ru-RU" sz="3600" dirty="0" smtClean="0"/>
              <a:t>     </a:t>
            </a:r>
            <a:r>
              <a:rPr lang="ru-RU" sz="4800" dirty="0" smtClean="0"/>
              <a:t>Одна из целей принятия данных поправок – уточнение перечня взаимозависимых лиц и совершенствование основ определения соответствия цен, применяемых в контролируемых сделках, рыночным (регулируемым) ценам для целей налогообложения, создание действенных механизмов противодействия использованию трансфертных цен в целях минимизации налогов.</a:t>
            </a:r>
            <a:endParaRPr lang="ru-RU" sz="4800" dirty="0" smtClean="0"/>
          </a:p>
          <a:p>
            <a:pPr marL="0">
              <a:lnSpc>
                <a:spcPct val="120000"/>
              </a:lnSpc>
              <a:spcBef>
                <a:spcPts val="0"/>
              </a:spcBef>
              <a:buNone/>
            </a:pPr>
            <a:r>
              <a:rPr lang="ru-RU" sz="3200" dirty="0" smtClean="0"/>
              <a:t>     </a:t>
            </a:r>
            <a:r>
              <a:rPr lang="ru-RU" sz="3100" dirty="0" smtClean="0"/>
              <a:t>В </a:t>
            </a:r>
            <a:r>
              <a:rPr lang="ru-RU" sz="3100" dirty="0" smtClean="0"/>
              <a:t>связи с этим появились новые понятия, например «контролируемые сделки», «симметричные корректировки», а также новый вид налоговых проверок и новая отчётность для налогоплательщиков</a:t>
            </a:r>
            <a:endParaRPr lang="ru-RU" sz="31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304800" y="1066800"/>
            <a:ext cx="8534400" cy="5562600"/>
          </a:xfrm>
        </p:spPr>
        <p:txBody>
          <a:bodyPr>
            <a:noAutofit/>
          </a:bodyPr>
          <a:lstStyle/>
          <a:p>
            <a:pPr marL="0">
              <a:buClrTx/>
              <a:buNone/>
            </a:pPr>
            <a:r>
              <a:rPr lang="ru-RU" sz="3200" dirty="0" smtClean="0"/>
              <a:t>Проведение </a:t>
            </a:r>
            <a:r>
              <a:rPr lang="ru-RU" sz="3200" dirty="0" smtClean="0"/>
              <a:t>проверки в отношении сделки, совершённой в налоговом периоде, не препятствует проведению выездных и (или) камеральных налоговых проверок за этот же налоговый период</a:t>
            </a:r>
            <a:endParaRPr lang="ru-RU"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304800" y="990600"/>
            <a:ext cx="8610600" cy="5638800"/>
          </a:xfrm>
        </p:spPr>
        <p:txBody>
          <a:bodyPr>
            <a:normAutofit/>
          </a:bodyPr>
          <a:lstStyle/>
          <a:p>
            <a:pPr marL="0">
              <a:lnSpc>
                <a:spcPct val="110000"/>
              </a:lnSpc>
              <a:spcBef>
                <a:spcPts val="0"/>
              </a:spcBef>
              <a:buNone/>
            </a:pPr>
            <a:r>
              <a:rPr lang="ru-RU" sz="3600" dirty="0" smtClean="0"/>
              <a:t>     Контроль </a:t>
            </a:r>
            <a:r>
              <a:rPr lang="ru-RU" sz="3600" dirty="0" smtClean="0"/>
              <a:t>соответствия цен, применённых в контролируемых сделках, рыночным ценам не может быть предметом выездных и камеральных проверок</a:t>
            </a:r>
            <a:endParaRPr lang="ru-RU"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Виды и методы налоговых проверок</a:t>
            </a:r>
            <a:endParaRPr lang="ru-RU" sz="1600" dirty="0"/>
          </a:p>
        </p:txBody>
      </p:sp>
      <p:sp>
        <p:nvSpPr>
          <p:cNvPr id="3" name="Содержимое 2"/>
          <p:cNvSpPr>
            <a:spLocks noGrp="1"/>
          </p:cNvSpPr>
          <p:nvPr>
            <p:ph idx="1"/>
          </p:nvPr>
        </p:nvSpPr>
        <p:spPr>
          <a:xfrm>
            <a:off x="304800" y="990600"/>
            <a:ext cx="8610600" cy="5715000"/>
          </a:xfrm>
        </p:spPr>
        <p:txBody>
          <a:bodyPr>
            <a:normAutofit/>
          </a:bodyPr>
          <a:lstStyle/>
          <a:p>
            <a:pPr marL="0">
              <a:spcBef>
                <a:spcPts val="0"/>
              </a:spcBef>
              <a:spcAft>
                <a:spcPts val="1200"/>
              </a:spcAft>
              <a:buNone/>
            </a:pPr>
            <a:r>
              <a:rPr lang="ru-RU" sz="3200" dirty="0" smtClean="0"/>
              <a:t>     Проверки</a:t>
            </a:r>
            <a:r>
              <a:rPr lang="ru-RU" sz="3200" dirty="0" smtClean="0"/>
              <a:t>, проводимые налоговыми органами, – составная часть финансовых проверок, важнейшая форма налогового контроля за правильностью исчисления, полнотой и своевременностью внесения налогоплательщиками в бюджет налогов и сборов, а также за исполнением ими иных обязанностей, предусмотренных законодательством о налогах и сборах и другими нормативными актами</a:t>
            </a:r>
            <a:endParaRPr lang="ru-RU"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solidFill>
                <a:schemeClr val="tx1"/>
              </a:solidFill>
            </a:endParaRPr>
          </a:p>
        </p:txBody>
      </p:sp>
      <p:sp>
        <p:nvSpPr>
          <p:cNvPr id="3" name="Содержимое 2"/>
          <p:cNvSpPr>
            <a:spLocks noGrp="1"/>
          </p:cNvSpPr>
          <p:nvPr>
            <p:ph idx="1"/>
          </p:nvPr>
        </p:nvSpPr>
        <p:spPr>
          <a:xfrm>
            <a:off x="304800" y="914400"/>
            <a:ext cx="8610600" cy="5943600"/>
          </a:xfrm>
        </p:spPr>
        <p:txBody>
          <a:bodyPr>
            <a:noAutofit/>
          </a:bodyPr>
          <a:lstStyle/>
          <a:p>
            <a:pPr marL="0">
              <a:spcBef>
                <a:spcPts val="0"/>
              </a:spcBef>
              <a:buNone/>
            </a:pPr>
            <a:r>
              <a:rPr lang="ru-RU" sz="3200" dirty="0" smtClean="0">
                <a:latin typeface="Times New Roman" pitchFamily="18" charset="0"/>
                <a:cs typeface="Times New Roman" pitchFamily="18" charset="0"/>
              </a:rPr>
              <a:t>     Статья </a:t>
            </a:r>
            <a:r>
              <a:rPr lang="ru-RU" sz="3200" dirty="0" smtClean="0">
                <a:latin typeface="Times New Roman" pitchFamily="18" charset="0"/>
                <a:cs typeface="Times New Roman" pitchFamily="18" charset="0"/>
              </a:rPr>
              <a:t>57 Конституции РФ определяет, что «каждый обязан платить законно установленные налоги и сборы». Термин «налоговое законодательство» охватывает федеральные законы, законы субъектов РФ и соответствующие акты органов местного самоуправления.</a:t>
            </a:r>
          </a:p>
          <a:p>
            <a:pPr marL="0">
              <a:spcBef>
                <a:spcPts val="0"/>
              </a:spcBef>
              <a:buNone/>
            </a:pPr>
            <a:r>
              <a:rPr lang="ru-RU" sz="3200" dirty="0" smtClean="0">
                <a:latin typeface="Times New Roman" pitchFamily="18" charset="0"/>
                <a:cs typeface="Times New Roman" pitchFamily="18" charset="0"/>
              </a:rPr>
              <a:t>     Виды </a:t>
            </a:r>
            <a:r>
              <a:rPr lang="ru-RU" sz="3200" dirty="0" smtClean="0">
                <a:latin typeface="Times New Roman" pitchFamily="18" charset="0"/>
                <a:cs typeface="Times New Roman" pitchFamily="18" charset="0"/>
              </a:rPr>
              <a:t>налогов и сборов, а также порядок их уплаты определяются законодательными органами в форме законов и не могут быть установлены подзаконными нормативными актами</a:t>
            </a:r>
            <a:endParaRPr lang="ru-RU" sz="30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p>
        </p:txBody>
      </p:sp>
      <p:sp>
        <p:nvSpPr>
          <p:cNvPr id="3" name="Содержимое 2"/>
          <p:cNvSpPr>
            <a:spLocks noGrp="1"/>
          </p:cNvSpPr>
          <p:nvPr>
            <p:ph idx="1"/>
          </p:nvPr>
        </p:nvSpPr>
        <p:spPr>
          <a:xfrm>
            <a:off x="304800" y="762000"/>
            <a:ext cx="8534400" cy="5943600"/>
          </a:xfrm>
        </p:spPr>
        <p:txBody>
          <a:bodyPr>
            <a:noAutofit/>
          </a:bodyPr>
          <a:lstStyle/>
          <a:p>
            <a:pPr marL="0">
              <a:spcBef>
                <a:spcPts val="0"/>
              </a:spcBef>
              <a:buNone/>
            </a:pPr>
            <a:r>
              <a:rPr lang="ru-RU" dirty="0" smtClean="0">
                <a:latin typeface="Times New Roman" pitchFamily="18" charset="0"/>
                <a:cs typeface="Times New Roman" pitchFamily="18" charset="0"/>
              </a:rPr>
              <a:t>     Современное </a:t>
            </a:r>
            <a:r>
              <a:rPr lang="ru-RU" dirty="0" smtClean="0">
                <a:latin typeface="Times New Roman" pitchFamily="18" charset="0"/>
                <a:cs typeface="Times New Roman" pitchFamily="18" charset="0"/>
              </a:rPr>
              <a:t>российское законодательство о налогах и сборах представлено, прежде всего, Налоговым кодексом Российской Федерации (НК РФ) в двух частях.</a:t>
            </a:r>
          </a:p>
          <a:p>
            <a:pPr marL="0">
              <a:spcBef>
                <a:spcPts val="0"/>
              </a:spcBef>
              <a:buNone/>
            </a:pPr>
            <a:r>
              <a:rPr lang="ru-RU" i="1" dirty="0" smtClean="0">
                <a:latin typeface="Times New Roman" pitchFamily="18" charset="0"/>
                <a:cs typeface="Times New Roman" pitchFamily="18" charset="0"/>
              </a:rPr>
              <a:t>     </a:t>
            </a:r>
            <a:r>
              <a:rPr lang="ru-RU" b="1" i="1" dirty="0" smtClean="0">
                <a:latin typeface="Times New Roman" pitchFamily="18" charset="0"/>
                <a:cs typeface="Times New Roman" pitchFamily="18" charset="0"/>
              </a:rPr>
              <a:t>Часть </a:t>
            </a:r>
            <a:r>
              <a:rPr lang="ru-RU" b="1" i="1" dirty="0" smtClean="0">
                <a:latin typeface="Times New Roman" pitchFamily="18" charset="0"/>
                <a:cs typeface="Times New Roman" pitchFamily="18" charset="0"/>
              </a:rPr>
              <a:t>первая</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НК РФ состоит из 20 глав и действует с 1999 г. Данная часть определяет: систему налогов, налоговых органов в стране; права и обязанности плательщиков и налоговых органов; порядок проведения налогового контроля; виды налоговых правонарушений и ответственность за их совершение.</a:t>
            </a:r>
          </a:p>
          <a:p>
            <a:pPr marL="0">
              <a:spcBef>
                <a:spcPts val="0"/>
              </a:spcBef>
              <a:buNone/>
            </a:pPr>
            <a:r>
              <a:rPr lang="ru-RU" i="1" dirty="0" smtClean="0">
                <a:latin typeface="Times New Roman" pitchFamily="18" charset="0"/>
                <a:cs typeface="Times New Roman" pitchFamily="18" charset="0"/>
              </a:rPr>
              <a:t>     </a:t>
            </a:r>
            <a:r>
              <a:rPr lang="ru-RU" b="1" i="1" dirty="0" smtClean="0">
                <a:latin typeface="Times New Roman" pitchFamily="18" charset="0"/>
                <a:cs typeface="Times New Roman" pitchFamily="18" charset="0"/>
              </a:rPr>
              <a:t>Часть </a:t>
            </a:r>
            <a:r>
              <a:rPr lang="ru-RU" b="1" i="1" dirty="0" smtClean="0">
                <a:latin typeface="Times New Roman" pitchFamily="18" charset="0"/>
                <a:cs typeface="Times New Roman" pitchFamily="18" charset="0"/>
              </a:rPr>
              <a:t>вторая</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НК РФ раскрывает сущность федеральных, региональных и местных видов налогов и сборов, специальных налоговых режимов.</a:t>
            </a:r>
          </a:p>
          <a:p>
            <a:pPr marL="0">
              <a:spcBef>
                <a:spcPts val="0"/>
              </a:spcBef>
              <a:buNone/>
            </a:pPr>
            <a:r>
              <a:rPr lang="ru-RU" dirty="0" smtClean="0">
                <a:latin typeface="Times New Roman" pitchFamily="18" charset="0"/>
                <a:cs typeface="Times New Roman" pitchFamily="18" charset="0"/>
              </a:rPr>
              <a:t>        Кроме </a:t>
            </a:r>
            <a:r>
              <a:rPr lang="ru-RU" dirty="0" smtClean="0">
                <a:latin typeface="Times New Roman" pitchFamily="18" charset="0"/>
                <a:cs typeface="Times New Roman" pitchFamily="18" charset="0"/>
              </a:rPr>
              <a:t>того, действует Закон РФ от 9 декабря 1991 г. № 2003-1 «О налогах на имущество физических лиц»</a:t>
            </a:r>
            <a:endParaRPr lang="ru-RU"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p>
        </p:txBody>
      </p:sp>
      <p:sp>
        <p:nvSpPr>
          <p:cNvPr id="3" name="Содержимое 2"/>
          <p:cNvSpPr>
            <a:spLocks noGrp="1"/>
          </p:cNvSpPr>
          <p:nvPr>
            <p:ph idx="1"/>
          </p:nvPr>
        </p:nvSpPr>
        <p:spPr>
          <a:xfrm>
            <a:off x="152400" y="838200"/>
            <a:ext cx="8763000" cy="6019800"/>
          </a:xfrm>
        </p:spPr>
        <p:txBody>
          <a:bodyPr>
            <a:noAutofit/>
          </a:bodyPr>
          <a:lstStyle/>
          <a:p>
            <a:pPr marL="0">
              <a:spcBef>
                <a:spcPts val="600"/>
              </a:spcBef>
              <a:spcAft>
                <a:spcPts val="600"/>
              </a:spcAft>
              <a:buNone/>
            </a:pPr>
            <a:r>
              <a:rPr lang="ru-RU" sz="3000" dirty="0" smtClean="0"/>
              <a:t>     </a:t>
            </a:r>
            <a:r>
              <a:rPr lang="ru-RU" sz="2800" dirty="0" smtClean="0"/>
              <a:t>При </a:t>
            </a:r>
            <a:r>
              <a:rPr lang="ru-RU" sz="2800" dirty="0" smtClean="0"/>
              <a:t>проведении налоговых проверок региональных и местных налогов дополнительно необходимо руководствоваться нормативными актами субъектов РФ, также актами муниципальных образований.</a:t>
            </a:r>
          </a:p>
          <a:p>
            <a:pPr marL="0">
              <a:spcBef>
                <a:spcPts val="600"/>
              </a:spcBef>
              <a:spcAft>
                <a:spcPts val="600"/>
              </a:spcAft>
              <a:buNone/>
            </a:pPr>
            <a:r>
              <a:rPr lang="ru-RU" sz="2800" dirty="0" smtClean="0"/>
              <a:t>     Законодательство </a:t>
            </a:r>
            <a:r>
              <a:rPr lang="ru-RU" sz="2800" dirty="0" smtClean="0"/>
              <a:t>субъектов РФ о налогах и сборах состоит из законов о налогах субъектов РФ, принятых в соответствии с НК РФ.</a:t>
            </a:r>
          </a:p>
          <a:p>
            <a:pPr marL="0">
              <a:spcBef>
                <a:spcPts val="600"/>
              </a:spcBef>
              <a:spcAft>
                <a:spcPts val="600"/>
              </a:spcAft>
              <a:buNone/>
            </a:pPr>
            <a:r>
              <a:rPr lang="ru-RU" sz="2800" dirty="0" smtClean="0"/>
              <a:t>     Нормативные </a:t>
            </a:r>
            <a:r>
              <a:rPr lang="ru-RU" sz="2800" dirty="0" smtClean="0"/>
              <a:t>правовые акты муниципальных образований о местных налогах и сборах принимаются представительными органами муниципальных образований в соответствии с НК РФ</a:t>
            </a:r>
            <a:endParaRPr lang="ru-RU"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solidFill>
                <a:schemeClr val="tx1"/>
              </a:solidFill>
            </a:endParaRPr>
          </a:p>
        </p:txBody>
      </p:sp>
      <p:sp>
        <p:nvSpPr>
          <p:cNvPr id="3" name="Содержимое 2"/>
          <p:cNvSpPr>
            <a:spLocks noGrp="1"/>
          </p:cNvSpPr>
          <p:nvPr>
            <p:ph idx="1"/>
          </p:nvPr>
        </p:nvSpPr>
        <p:spPr>
          <a:xfrm>
            <a:off x="304800" y="1219200"/>
            <a:ext cx="8610600" cy="5334000"/>
          </a:xfrm>
        </p:spPr>
        <p:txBody>
          <a:bodyPr>
            <a:noAutofit/>
          </a:bodyPr>
          <a:lstStyle/>
          <a:p>
            <a:pPr marL="0">
              <a:spcBef>
                <a:spcPts val="0"/>
              </a:spcBef>
              <a:buNone/>
            </a:pPr>
            <a:r>
              <a:rPr lang="ru-RU" sz="3200" dirty="0" smtClean="0">
                <a:latin typeface="Times New Roman" pitchFamily="18" charset="0"/>
                <a:cs typeface="Times New Roman" pitchFamily="18" charset="0"/>
              </a:rPr>
              <a:t>        Положения </a:t>
            </a:r>
            <a:r>
              <a:rPr lang="ru-RU" sz="3200" dirty="0" smtClean="0">
                <a:latin typeface="Times New Roman" pitchFamily="18" charset="0"/>
                <a:cs typeface="Times New Roman" pitchFamily="18" charset="0"/>
              </a:rPr>
              <a:t>Закона РФ от 21 марта 1991 г. № 943-1 «О налоговых органах Российской Федерации» определяют права, обязанности и ответственность налоговых органов</a:t>
            </a:r>
            <a:endParaRPr lang="ru-RU" sz="32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143000"/>
            <a:ext cx="8686800" cy="5562600"/>
          </a:xfrm>
        </p:spPr>
        <p:txBody>
          <a:bodyPr>
            <a:noAutofit/>
          </a:bodyPr>
          <a:lstStyle/>
          <a:p>
            <a:pPr marL="0">
              <a:spcBef>
                <a:spcPts val="0"/>
              </a:spcBef>
              <a:buClrTx/>
              <a:buNone/>
            </a:pPr>
            <a:r>
              <a:rPr lang="ru-RU" sz="3600" dirty="0" smtClean="0">
                <a:latin typeface="Times New Roman" pitchFamily="18" charset="0"/>
                <a:cs typeface="Times New Roman" pitchFamily="18" charset="0"/>
              </a:rPr>
              <a:t>     Камеральные </a:t>
            </a:r>
            <a:r>
              <a:rPr lang="ru-RU" sz="3600" dirty="0" smtClean="0">
                <a:latin typeface="Times New Roman" pitchFamily="18" charset="0"/>
                <a:cs typeface="Times New Roman" pitchFamily="18" charset="0"/>
              </a:rPr>
              <a:t>налоговые проверки всех субъектов налоговых правоотношений проводятся по правилам, установленным ст. 88 НК РФ</a:t>
            </a:r>
            <a:endParaRPr lang="ru-RU" sz="3600" dirty="0">
              <a:latin typeface="Times New Roman" pitchFamily="18" charset="0"/>
              <a:cs typeface="Times New Roman" pitchFamily="18" charset="0"/>
            </a:endParaRPr>
          </a:p>
        </p:txBody>
      </p:sp>
      <p:sp>
        <p:nvSpPr>
          <p:cNvPr id="4" name="Прямоугольник 3"/>
          <p:cNvSpPr/>
          <p:nvPr/>
        </p:nvSpPr>
        <p:spPr>
          <a:xfrm>
            <a:off x="304800" y="304800"/>
            <a:ext cx="7391400" cy="338554"/>
          </a:xfrm>
          <a:prstGeom prst="rect">
            <a:avLst/>
          </a:prstGeom>
        </p:spPr>
        <p:txBody>
          <a:bodyPr wrap="square">
            <a:spAutoFit/>
          </a:bodyPr>
          <a:lstStyle/>
          <a:p>
            <a:r>
              <a:rPr lang="ru-RU" sz="1600" dirty="0" smtClean="0">
                <a:latin typeface="Times New Roman" pitchFamily="18" charset="0"/>
                <a:cs typeface="Times New Roman" pitchFamily="18" charset="0"/>
              </a:rPr>
              <a:t>2. Система нормативного регулирования налоговых проверок в РФ</a:t>
            </a:r>
            <a:endParaRPr lang="ru-RU" sz="16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p>
        </p:txBody>
      </p:sp>
      <p:sp>
        <p:nvSpPr>
          <p:cNvPr id="3" name="Содержимое 2"/>
          <p:cNvSpPr>
            <a:spLocks noGrp="1"/>
          </p:cNvSpPr>
          <p:nvPr>
            <p:ph idx="1"/>
          </p:nvPr>
        </p:nvSpPr>
        <p:spPr>
          <a:xfrm>
            <a:off x="304800" y="990600"/>
            <a:ext cx="8458200" cy="5562600"/>
          </a:xfrm>
        </p:spPr>
        <p:txBody>
          <a:bodyPr>
            <a:noAutofit/>
          </a:bodyPr>
          <a:lstStyle/>
          <a:p>
            <a:pPr marL="0">
              <a:spcBef>
                <a:spcPts val="0"/>
              </a:spcBef>
              <a:buClrTx/>
              <a:buNone/>
            </a:pPr>
            <a:r>
              <a:rPr lang="ru-RU" sz="3200" dirty="0" smtClean="0">
                <a:latin typeface="Times New Roman" pitchFamily="18" charset="0"/>
                <a:cs typeface="Times New Roman" pitchFamily="18" charset="0"/>
              </a:rPr>
              <a:t>     Порядок </a:t>
            </a:r>
            <a:r>
              <a:rPr lang="ru-RU" sz="3200" dirty="0" smtClean="0">
                <a:latin typeface="Times New Roman" pitchFamily="18" charset="0"/>
                <a:cs typeface="Times New Roman" pitchFamily="18" charset="0"/>
              </a:rPr>
              <a:t>проведения выездных налоговых проверок налогоплательщиков, плательщиков сборов, налоговых агентов установлен ст. 89 НК РФ. В целях создания единой системы планирования выездных налоговых проверок и совершенствования организации работы налоговых органов Приказом ФНС России от 30.05.2007 № ММ-3-06/333@ (ред. от 10.05.2012) утверждена Концепция системы планирования выездных налоговых проверок</a:t>
            </a:r>
            <a:endParaRPr lang="ru-RU" sz="32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533400"/>
            <a:ext cx="8763000" cy="6324600"/>
          </a:xfrm>
        </p:spPr>
        <p:txBody>
          <a:bodyPr>
            <a:noAutofit/>
          </a:bodyPr>
          <a:lstStyle/>
          <a:p>
            <a:pPr marL="0">
              <a:spcBef>
                <a:spcPts val="0"/>
              </a:spcBef>
              <a:spcAft>
                <a:spcPts val="1200"/>
              </a:spcAft>
              <a:buNone/>
            </a:pPr>
            <a:r>
              <a:rPr lang="ru-RU" sz="3200"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
        <p:nvSpPr>
          <p:cNvPr id="5" name="Прямоугольник 4"/>
          <p:cNvSpPr/>
          <p:nvPr/>
        </p:nvSpPr>
        <p:spPr>
          <a:xfrm>
            <a:off x="228600" y="1295400"/>
            <a:ext cx="8610600" cy="4185761"/>
          </a:xfrm>
          <a:prstGeom prst="rect">
            <a:avLst/>
          </a:prstGeom>
        </p:spPr>
        <p:txBody>
          <a:bodyPr wrap="square">
            <a:spAutoFit/>
          </a:bodyPr>
          <a:lstStyle/>
          <a:p>
            <a:pPr>
              <a:spcAft>
                <a:spcPts val="1200"/>
              </a:spcAft>
            </a:pPr>
            <a:r>
              <a:rPr lang="ru-RU" sz="3200" dirty="0" smtClean="0">
                <a:latin typeface="Times New Roman" pitchFamily="18" charset="0"/>
                <a:cs typeface="Times New Roman" pitchFamily="18" charset="0"/>
              </a:rPr>
              <a:t>      Выездные </a:t>
            </a:r>
            <a:r>
              <a:rPr lang="ru-RU" sz="3200" dirty="0" smtClean="0">
                <a:latin typeface="Times New Roman" pitchFamily="18" charset="0"/>
                <a:cs typeface="Times New Roman" pitchFamily="18" charset="0"/>
              </a:rPr>
              <a:t>налоговые проверки консолидированной группы налогоплательщиков регулирует ст. 89.1 НК РФ. </a:t>
            </a:r>
            <a:r>
              <a:rPr lang="ru-RU" sz="3200" dirty="0" smtClean="0">
                <a:latin typeface="Times New Roman" pitchFamily="18" charset="0"/>
                <a:cs typeface="Times New Roman" pitchFamily="18" charset="0"/>
              </a:rPr>
              <a:t>  </a:t>
            </a:r>
          </a:p>
          <a:p>
            <a:pPr>
              <a:spcAft>
                <a:spcPts val="1200"/>
              </a:spcAft>
            </a:pPr>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При </a:t>
            </a:r>
            <a:r>
              <a:rPr lang="ru-RU" sz="3200" dirty="0" smtClean="0">
                <a:latin typeface="Times New Roman" pitchFamily="18" charset="0"/>
                <a:cs typeface="Times New Roman" pitchFamily="18" charset="0"/>
              </a:rPr>
              <a:t>этом основные правила, предусмотренные для выездных налоговых проверок, применяются и в отношении консолидированной группы налогоплательщиков</a:t>
            </a:r>
            <a:endParaRPr lang="ru-RU" sz="3200" dirty="0" smtClean="0">
              <a:latin typeface="Times New Roman" pitchFamily="18" charset="0"/>
              <a:cs typeface="Times New Roman" pitchFamily="18" charset="0"/>
            </a:endParaRPr>
          </a:p>
        </p:txBody>
      </p:sp>
      <p:sp>
        <p:nvSpPr>
          <p:cNvPr id="4" name="Прямоугольник 3"/>
          <p:cNvSpPr/>
          <p:nvPr/>
        </p:nvSpPr>
        <p:spPr>
          <a:xfrm>
            <a:off x="228600" y="228600"/>
            <a:ext cx="7315200" cy="338554"/>
          </a:xfrm>
          <a:prstGeom prst="rect">
            <a:avLst/>
          </a:prstGeom>
        </p:spPr>
        <p:txBody>
          <a:bodyPr wrap="square">
            <a:spAutoFit/>
          </a:bodyPr>
          <a:lstStyle/>
          <a:p>
            <a:r>
              <a:rPr lang="ru-RU" sz="1600" dirty="0" smtClean="0">
                <a:latin typeface="Times New Roman" pitchFamily="18" charset="0"/>
                <a:cs typeface="Times New Roman" pitchFamily="18" charset="0"/>
              </a:rPr>
              <a:t>2. Система нормативного регулирования налоговых проверок в РФ</a:t>
            </a:r>
            <a:endParaRPr lang="ru-RU" sz="16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p>
        </p:txBody>
      </p:sp>
      <p:sp>
        <p:nvSpPr>
          <p:cNvPr id="3" name="Содержимое 2"/>
          <p:cNvSpPr>
            <a:spLocks noGrp="1"/>
          </p:cNvSpPr>
          <p:nvPr>
            <p:ph idx="1"/>
          </p:nvPr>
        </p:nvSpPr>
        <p:spPr>
          <a:xfrm>
            <a:off x="228600" y="1219200"/>
            <a:ext cx="8686800" cy="5486400"/>
          </a:xfrm>
        </p:spPr>
        <p:txBody>
          <a:bodyPr>
            <a:normAutofit/>
          </a:bodyPr>
          <a:lstStyle/>
          <a:p>
            <a:pPr marL="0">
              <a:spcBef>
                <a:spcPts val="0"/>
              </a:spcBef>
              <a:spcAft>
                <a:spcPts val="1200"/>
              </a:spcAft>
              <a:buNone/>
            </a:pPr>
            <a:r>
              <a:rPr lang="ru-RU" sz="3200" dirty="0" smtClean="0">
                <a:latin typeface="Times New Roman" pitchFamily="18" charset="0"/>
                <a:cs typeface="Times New Roman" pitchFamily="18" charset="0"/>
              </a:rPr>
              <a:t>     Проверки </a:t>
            </a:r>
            <a:r>
              <a:rPr lang="ru-RU" sz="3200" dirty="0" smtClean="0">
                <a:latin typeface="Times New Roman" pitchFamily="18" charset="0"/>
                <a:cs typeface="Times New Roman" pitchFamily="18" charset="0"/>
              </a:rPr>
              <a:t>полноты исчисления и уплаты налогов в связи с совершением сделок между взаимозависимыми лицами регламентируются главой 14.5 НК РФ</a:t>
            </a:r>
            <a:endParaRPr lang="ru-RU" sz="3200" b="1" i="1"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2. </a:t>
            </a:r>
            <a:r>
              <a:rPr lang="ru-RU" sz="1600" dirty="0" smtClean="0">
                <a:solidFill>
                  <a:schemeClr val="tx1"/>
                </a:solidFill>
              </a:rPr>
              <a:t>Система нормативного регулирования налоговых проверок в РФ</a:t>
            </a:r>
            <a:endParaRPr lang="ru-RU" sz="1600" dirty="0"/>
          </a:p>
        </p:txBody>
      </p:sp>
      <p:sp>
        <p:nvSpPr>
          <p:cNvPr id="3" name="Содержимое 2"/>
          <p:cNvSpPr>
            <a:spLocks noGrp="1"/>
          </p:cNvSpPr>
          <p:nvPr>
            <p:ph idx="1"/>
          </p:nvPr>
        </p:nvSpPr>
        <p:spPr>
          <a:xfrm>
            <a:off x="304800" y="1219200"/>
            <a:ext cx="8382000" cy="5105400"/>
          </a:xfrm>
        </p:spPr>
        <p:txBody>
          <a:bodyPr>
            <a:noAutofit/>
          </a:bodyPr>
          <a:lstStyle/>
          <a:p>
            <a:pPr marL="0">
              <a:buNone/>
            </a:pPr>
            <a:r>
              <a:rPr lang="ru-RU" sz="3200" dirty="0" smtClean="0"/>
              <a:t>     Отдельные </a:t>
            </a:r>
            <a:r>
              <a:rPr lang="ru-RU" sz="3200" dirty="0" smtClean="0"/>
              <a:t>вопросы, связанные с порядком проведения налоговых проверок, разъясняют административные регламенты и положения инструкций Федеральной налоговой службы</a:t>
            </a:r>
            <a:endParaRPr lang="ru-RU"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762000"/>
            <a:ext cx="8686800" cy="6096000"/>
          </a:xfrm>
        </p:spPr>
        <p:txBody>
          <a:bodyPr>
            <a:noAutofit/>
          </a:bodyPr>
          <a:lstStyle/>
          <a:p>
            <a:pPr marL="0">
              <a:buNone/>
            </a:pPr>
            <a:r>
              <a:rPr lang="ru-RU" sz="3000" dirty="0" smtClean="0">
                <a:latin typeface="Times New Roman" pitchFamily="18" charset="0"/>
                <a:cs typeface="Times New Roman" pitchFamily="18" charset="0"/>
              </a:rPr>
              <a:t>     В </a:t>
            </a:r>
            <a:r>
              <a:rPr lang="ru-RU" sz="3000" dirty="0" smtClean="0">
                <a:latin typeface="Times New Roman" pitchFamily="18" charset="0"/>
                <a:cs typeface="Times New Roman" pitchFamily="18" charset="0"/>
              </a:rPr>
              <a:t>России большую силу, чем налоговое законодательство страны, имеют правила и нормы, установленные международными соглашениями (ст. 7 НК РФ). </a:t>
            </a:r>
          </a:p>
          <a:p>
            <a:pPr marL="0">
              <a:buNone/>
            </a:pPr>
            <a:r>
              <a:rPr lang="ru-RU" sz="3000" dirty="0" smtClean="0">
                <a:latin typeface="Times New Roman" pitchFamily="18" charset="0"/>
                <a:cs typeface="Times New Roman" pitchFamily="18" charset="0"/>
              </a:rPr>
              <a:t>     Большинство </a:t>
            </a:r>
            <a:r>
              <a:rPr lang="ru-RU" sz="3000" dirty="0" smtClean="0">
                <a:latin typeface="Times New Roman" pitchFamily="18" charset="0"/>
                <a:cs typeface="Times New Roman" pitchFamily="18" charset="0"/>
              </a:rPr>
              <a:t>международных соглашений в рамках налогового законодательства, заключённых РФ, – соглашения об </a:t>
            </a:r>
            <a:r>
              <a:rPr lang="ru-RU" sz="3000" dirty="0" err="1" smtClean="0">
                <a:latin typeface="Times New Roman" pitchFamily="18" charset="0"/>
                <a:cs typeface="Times New Roman" pitchFamily="18" charset="0"/>
              </a:rPr>
              <a:t>избежании</a:t>
            </a:r>
            <a:r>
              <a:rPr lang="ru-RU" sz="3000" dirty="0" smtClean="0">
                <a:latin typeface="Times New Roman" pitchFamily="18" charset="0"/>
                <a:cs typeface="Times New Roman" pitchFamily="18" charset="0"/>
              </a:rPr>
              <a:t> двойного налогообложения. В настоящее время Российская Федерация заключила и применяет международные соглашения об </a:t>
            </a:r>
            <a:r>
              <a:rPr lang="ru-RU" sz="3000" dirty="0" err="1" smtClean="0">
                <a:latin typeface="Times New Roman" pitchFamily="18" charset="0"/>
                <a:cs typeface="Times New Roman" pitchFamily="18" charset="0"/>
              </a:rPr>
              <a:t>избежании</a:t>
            </a:r>
            <a:r>
              <a:rPr lang="ru-RU" sz="3000" dirty="0" smtClean="0">
                <a:latin typeface="Times New Roman" pitchFamily="18" charset="0"/>
                <a:cs typeface="Times New Roman" pitchFamily="18" charset="0"/>
              </a:rPr>
              <a:t> двойного налогообложения с 74 государствами</a:t>
            </a:r>
            <a:endParaRPr lang="ru-RU" sz="3000" dirty="0" smtClean="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6172200"/>
          </a:xfrm>
        </p:spPr>
        <p:txBody>
          <a:bodyPr>
            <a:noAutofit/>
          </a:bodyPr>
          <a:lstStyle/>
          <a:p>
            <a:pPr marL="0" algn="ctr">
              <a:spcBef>
                <a:spcPts val="0"/>
              </a:spcBef>
              <a:spcAft>
                <a:spcPts val="600"/>
              </a:spcAft>
              <a:buNone/>
            </a:pPr>
            <a:r>
              <a:rPr lang="ru-RU" sz="2800" b="1" dirty="0" smtClean="0">
                <a:latin typeface="Times New Roman" pitchFamily="18" charset="0"/>
                <a:cs typeface="Times New Roman" pitchFamily="18" charset="0"/>
              </a:rPr>
              <a:t>В соответствии со ст. 9 НК РФ участниками отношений, регулируемых законодательством о налогах и сборах, являются: </a:t>
            </a:r>
          </a:p>
          <a:p>
            <a:pPr marL="0">
              <a:spcBef>
                <a:spcPts val="0"/>
              </a:spcBef>
              <a:spcAft>
                <a:spcPts val="600"/>
              </a:spcAft>
              <a:buNone/>
            </a:pPr>
            <a:r>
              <a:rPr lang="ru-RU" dirty="0" smtClean="0">
                <a:latin typeface="Times New Roman" pitchFamily="18" charset="0"/>
                <a:cs typeface="Times New Roman" pitchFamily="18" charset="0"/>
              </a:rPr>
              <a:t>1) организации и физические лица, признаваемые налогоплательщиками или плательщиками сборов;</a:t>
            </a:r>
          </a:p>
          <a:p>
            <a:pPr marL="0">
              <a:spcBef>
                <a:spcPts val="0"/>
              </a:spcBef>
              <a:spcAft>
                <a:spcPts val="600"/>
              </a:spcAft>
              <a:buNone/>
            </a:pPr>
            <a:r>
              <a:rPr lang="ru-RU" dirty="0" smtClean="0">
                <a:latin typeface="Times New Roman" pitchFamily="18" charset="0"/>
                <a:cs typeface="Times New Roman" pitchFamily="18" charset="0"/>
              </a:rPr>
              <a:t>2) организации и физические лица, признаваемые налоговыми агентами;</a:t>
            </a:r>
          </a:p>
          <a:p>
            <a:pPr marL="0">
              <a:spcBef>
                <a:spcPts val="0"/>
              </a:spcBef>
              <a:spcAft>
                <a:spcPts val="600"/>
              </a:spcAft>
              <a:buNone/>
            </a:pPr>
            <a:r>
              <a:rPr lang="ru-RU" dirty="0" smtClean="0">
                <a:latin typeface="Times New Roman" pitchFamily="18" charset="0"/>
                <a:cs typeface="Times New Roman" pitchFamily="18" charset="0"/>
              </a:rPr>
              <a:t>3) налоговые органы (</a:t>
            </a:r>
            <a:r>
              <a:rPr lang="ru-RU" i="1" dirty="0" smtClean="0">
                <a:latin typeface="Times New Roman" pitchFamily="18" charset="0"/>
                <a:cs typeface="Times New Roman" pitchFamily="18" charset="0"/>
              </a:rPr>
              <a:t>федеральный орган</a:t>
            </a:r>
            <a:r>
              <a:rPr lang="ru-RU" dirty="0" smtClean="0">
                <a:latin typeface="Times New Roman" pitchFamily="18" charset="0"/>
                <a:cs typeface="Times New Roman" pitchFamily="18" charset="0"/>
              </a:rPr>
              <a:t> исполнительной власти, уполномоченный по контролю и надзору в области налогов и сборов, и его</a:t>
            </a:r>
            <a:r>
              <a:rPr lang="ru-RU" i="1" dirty="0" smtClean="0">
                <a:latin typeface="Times New Roman" pitchFamily="18" charset="0"/>
                <a:cs typeface="Times New Roman" pitchFamily="18" charset="0"/>
              </a:rPr>
              <a:t> территориальные органы</a:t>
            </a:r>
            <a:r>
              <a:rPr lang="ru-RU" dirty="0" smtClean="0">
                <a:latin typeface="Times New Roman" pitchFamily="18" charset="0"/>
                <a:cs typeface="Times New Roman" pitchFamily="18" charset="0"/>
              </a:rPr>
              <a:t>);</a:t>
            </a:r>
          </a:p>
          <a:p>
            <a:pPr marL="0">
              <a:spcBef>
                <a:spcPts val="0"/>
              </a:spcBef>
              <a:spcAft>
                <a:spcPts val="600"/>
              </a:spcAft>
              <a:buNone/>
            </a:pPr>
            <a:r>
              <a:rPr lang="ru-RU" dirty="0" smtClean="0">
                <a:latin typeface="Times New Roman" pitchFamily="18" charset="0"/>
                <a:cs typeface="Times New Roman" pitchFamily="18" charset="0"/>
              </a:rPr>
              <a:t>4) таможенные органы (</a:t>
            </a:r>
            <a:r>
              <a:rPr lang="ru-RU" i="1" dirty="0" smtClean="0">
                <a:latin typeface="Times New Roman" pitchFamily="18" charset="0"/>
                <a:cs typeface="Times New Roman" pitchFamily="18" charset="0"/>
              </a:rPr>
              <a:t>федеральный орган</a:t>
            </a:r>
            <a:r>
              <a:rPr lang="ru-RU" dirty="0" smtClean="0">
                <a:latin typeface="Times New Roman" pitchFamily="18" charset="0"/>
                <a:cs typeface="Times New Roman" pitchFamily="18" charset="0"/>
              </a:rPr>
              <a:t> исполнительной власти, уполномоченный в области таможенного дела, подчинённые ему таможенные органы Российской Федерации)</a:t>
            </a:r>
            <a:endParaRPr lang="ru-RU" dirty="0">
              <a:latin typeface="Times New Roman" pitchFamily="18" charset="0"/>
              <a:cs typeface="Times New Roman" pitchFamily="18" charset="0"/>
            </a:endParaRPr>
          </a:p>
        </p:txBody>
      </p:sp>
      <p:sp>
        <p:nvSpPr>
          <p:cNvPr id="4" name="Прямоугольник 3"/>
          <p:cNvSpPr/>
          <p:nvPr/>
        </p:nvSpPr>
        <p:spPr>
          <a:xfrm>
            <a:off x="228600" y="152400"/>
            <a:ext cx="7772400" cy="338554"/>
          </a:xfrm>
          <a:prstGeom prst="rect">
            <a:avLst/>
          </a:prstGeom>
        </p:spPr>
        <p:txBody>
          <a:bodyPr wrap="square">
            <a:spAutoFit/>
          </a:bodyPr>
          <a:lstStyle/>
          <a:p>
            <a:r>
              <a:rPr lang="ru-RU" sz="1600" dirty="0" smtClean="0">
                <a:latin typeface="Times New Roman" pitchFamily="18" charset="0"/>
                <a:cs typeface="Times New Roman" pitchFamily="18" charset="0"/>
              </a:rPr>
              <a:t>3. Субъекты </a:t>
            </a:r>
            <a:r>
              <a:rPr lang="ru-RU" sz="1600" dirty="0" smtClean="0">
                <a:latin typeface="Times New Roman" pitchFamily="18" charset="0"/>
                <a:cs typeface="Times New Roman" pitchFamily="18" charset="0"/>
              </a:rPr>
              <a:t>налоговых правоотношений </a:t>
            </a:r>
            <a:r>
              <a:rPr lang="ru-RU" sz="1600" dirty="0" smtClean="0">
                <a:latin typeface="Times New Roman" pitchFamily="18" charset="0"/>
                <a:cs typeface="Times New Roman" pitchFamily="18" charset="0"/>
              </a:rPr>
              <a:t>при </a:t>
            </a:r>
            <a:r>
              <a:rPr lang="ru-RU" sz="1600" dirty="0" smtClean="0">
                <a:latin typeface="Times New Roman" pitchFamily="18" charset="0"/>
                <a:cs typeface="Times New Roman" pitchFamily="18" charset="0"/>
              </a:rPr>
              <a:t>осуществлении налоговых проверок</a:t>
            </a:r>
            <a:endParaRPr lang="ru-RU" sz="16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14400"/>
            <a:ext cx="8229600" cy="5410200"/>
          </a:xfrm>
        </p:spPr>
        <p:txBody>
          <a:bodyPr>
            <a:normAutofit/>
          </a:bodyPr>
          <a:lstStyle/>
          <a:p>
            <a:pPr marL="0" algn="ctr">
              <a:spcBef>
                <a:spcPts val="0"/>
              </a:spcBef>
              <a:spcAft>
                <a:spcPts val="1200"/>
              </a:spcAft>
              <a:buNone/>
            </a:pPr>
            <a:r>
              <a:rPr lang="ru-RU" sz="3200" b="1" i="1" dirty="0" smtClean="0"/>
              <a:t>Налоговые органы проводят налоговые проверки:</a:t>
            </a:r>
          </a:p>
          <a:p>
            <a:pPr marL="0">
              <a:buClrTx/>
              <a:buFont typeface="Wingdings" pitchFamily="2" charset="2"/>
              <a:buChar char="q"/>
            </a:pPr>
            <a:r>
              <a:rPr lang="ru-RU" sz="3200" dirty="0" smtClean="0"/>
              <a:t> </a:t>
            </a:r>
            <a:r>
              <a:rPr lang="ru-RU" sz="3200" dirty="0" smtClean="0"/>
              <a:t>налогоплательщиков;</a:t>
            </a:r>
          </a:p>
          <a:p>
            <a:pPr marL="0">
              <a:buClrTx/>
              <a:buFont typeface="Wingdings" pitchFamily="2" charset="2"/>
              <a:buChar char="q"/>
            </a:pPr>
            <a:r>
              <a:rPr lang="ru-RU" sz="3200" dirty="0" smtClean="0"/>
              <a:t> </a:t>
            </a:r>
            <a:r>
              <a:rPr lang="ru-RU" sz="3200" dirty="0" smtClean="0"/>
              <a:t>плательщиков сборов;</a:t>
            </a:r>
          </a:p>
          <a:p>
            <a:pPr marL="0">
              <a:buClrTx/>
              <a:buFont typeface="Wingdings" pitchFamily="2" charset="2"/>
              <a:buChar char="q"/>
            </a:pPr>
            <a:r>
              <a:rPr lang="ru-RU" sz="3200" dirty="0" smtClean="0"/>
              <a:t> </a:t>
            </a:r>
            <a:r>
              <a:rPr lang="ru-RU" sz="3200" dirty="0" smtClean="0"/>
              <a:t>налоговых агентов;</a:t>
            </a:r>
          </a:p>
          <a:p>
            <a:pPr marL="0">
              <a:buClrTx/>
              <a:buFont typeface="Wingdings" pitchFamily="2" charset="2"/>
              <a:buChar char="q"/>
            </a:pPr>
            <a:r>
              <a:rPr lang="ru-RU" sz="3200" dirty="0" smtClean="0"/>
              <a:t> </a:t>
            </a:r>
            <a:r>
              <a:rPr lang="ru-RU" sz="3200" dirty="0" smtClean="0"/>
              <a:t>консолидированных групп налогоплательщиков;</a:t>
            </a:r>
          </a:p>
          <a:p>
            <a:pPr marL="0">
              <a:buClrTx/>
              <a:buFont typeface="Wingdings" pitchFamily="2" charset="2"/>
              <a:buChar char="q"/>
            </a:pPr>
            <a:r>
              <a:rPr lang="ru-RU" sz="3200" dirty="0" smtClean="0"/>
              <a:t> </a:t>
            </a:r>
            <a:r>
              <a:rPr lang="ru-RU" sz="3200" dirty="0" smtClean="0"/>
              <a:t>взаимозависимых лиц</a:t>
            </a:r>
            <a:endParaRPr lang="ru-RU" sz="3200" dirty="0"/>
          </a:p>
        </p:txBody>
      </p:sp>
      <p:sp>
        <p:nvSpPr>
          <p:cNvPr id="4" name="Прямоугольник 3"/>
          <p:cNvSpPr/>
          <p:nvPr/>
        </p:nvSpPr>
        <p:spPr>
          <a:xfrm>
            <a:off x="304800" y="304800"/>
            <a:ext cx="8153400" cy="338554"/>
          </a:xfrm>
          <a:prstGeom prst="rect">
            <a:avLst/>
          </a:prstGeom>
        </p:spPr>
        <p:txBody>
          <a:bodyPr wrap="square">
            <a:spAutoFit/>
          </a:bodyPr>
          <a:lstStyle/>
          <a:p>
            <a:r>
              <a:rPr lang="ru-RU" sz="1600" dirty="0" smtClean="0">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90600"/>
            <a:ext cx="8839200" cy="5715000"/>
          </a:xfrm>
        </p:spPr>
        <p:txBody>
          <a:bodyPr>
            <a:noAutofit/>
          </a:bodyPr>
          <a:lstStyle/>
          <a:p>
            <a:pPr marL="0">
              <a:buNone/>
            </a:pPr>
            <a:r>
              <a:rPr lang="ru-RU" sz="3200" dirty="0" smtClean="0"/>
              <a:t>     </a:t>
            </a:r>
            <a:r>
              <a:rPr lang="ru-RU" sz="3200" b="1" i="1" dirty="0" smtClean="0"/>
              <a:t>Налогоплательщиками</a:t>
            </a:r>
            <a:r>
              <a:rPr lang="ru-RU" sz="3200" dirty="0" smtClean="0"/>
              <a:t> </a:t>
            </a:r>
            <a:r>
              <a:rPr lang="ru-RU" sz="3200" dirty="0" smtClean="0"/>
              <a:t>и </a:t>
            </a:r>
            <a:r>
              <a:rPr lang="ru-RU" sz="3200" b="1" i="1" dirty="0" smtClean="0"/>
              <a:t>плательщиками</a:t>
            </a:r>
            <a:r>
              <a:rPr lang="ru-RU" sz="3200" dirty="0" smtClean="0"/>
              <a:t> сборов признаются организации и физические лица, на которых в соответствии с НК РФ возложена обязанность уплачивать соответственно налоги и (или) сборы</a:t>
            </a:r>
            <a:endParaRPr lang="ru-RU" sz="3200" dirty="0"/>
          </a:p>
        </p:txBody>
      </p:sp>
      <p:sp>
        <p:nvSpPr>
          <p:cNvPr id="4" name="Прямоугольник 3"/>
          <p:cNvSpPr/>
          <p:nvPr/>
        </p:nvSpPr>
        <p:spPr>
          <a:xfrm>
            <a:off x="228600" y="228600"/>
            <a:ext cx="7924800" cy="338554"/>
          </a:xfrm>
          <a:prstGeom prst="rect">
            <a:avLst/>
          </a:prstGeom>
        </p:spPr>
        <p:txBody>
          <a:bodyPr wrap="square">
            <a:spAutoFit/>
          </a:bodyPr>
          <a:lstStyle/>
          <a:p>
            <a:r>
              <a:rPr lang="ru-RU" sz="1600" dirty="0" smtClean="0">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5943600"/>
          </a:xfrm>
        </p:spPr>
        <p:txBody>
          <a:bodyPr>
            <a:normAutofit/>
          </a:bodyPr>
          <a:lstStyle/>
          <a:p>
            <a:pPr marL="0">
              <a:lnSpc>
                <a:spcPct val="110000"/>
              </a:lnSpc>
              <a:spcBef>
                <a:spcPts val="0"/>
              </a:spcBef>
              <a:spcAft>
                <a:spcPts val="1200"/>
              </a:spcAft>
              <a:buNone/>
            </a:pPr>
            <a:r>
              <a:rPr lang="ru-RU" sz="3000" dirty="0" smtClean="0">
                <a:latin typeface="Times New Roman" pitchFamily="18" charset="0"/>
                <a:cs typeface="Times New Roman" pitchFamily="18" charset="0"/>
              </a:rPr>
              <a:t>     </a:t>
            </a:r>
            <a:r>
              <a:rPr lang="ru-RU" sz="3000" b="1" i="1" dirty="0" smtClean="0">
                <a:latin typeface="Times New Roman" pitchFamily="18" charset="0"/>
                <a:cs typeface="Times New Roman" pitchFamily="18" charset="0"/>
              </a:rPr>
              <a:t>Консолидированная </a:t>
            </a:r>
            <a:r>
              <a:rPr lang="ru-RU" sz="3000" b="1" i="1" dirty="0" smtClean="0">
                <a:latin typeface="Times New Roman" pitchFamily="18" charset="0"/>
                <a:cs typeface="Times New Roman" pitchFamily="18" charset="0"/>
              </a:rPr>
              <a:t>группа </a:t>
            </a:r>
            <a:r>
              <a:rPr lang="ru-RU" sz="3000" b="1" i="1" dirty="0" smtClean="0">
                <a:latin typeface="Times New Roman" pitchFamily="18" charset="0"/>
                <a:cs typeface="Times New Roman" pitchFamily="18" charset="0"/>
              </a:rPr>
              <a:t>налогоплательщиков </a:t>
            </a:r>
            <a:r>
              <a:rPr lang="ru-RU" sz="3000" dirty="0" smtClean="0">
                <a:latin typeface="Times New Roman" pitchFamily="18" charset="0"/>
                <a:cs typeface="Times New Roman" pitchFamily="18" charset="0"/>
              </a:rPr>
              <a:t>– </a:t>
            </a:r>
            <a:r>
              <a:rPr lang="ru-RU" sz="3000" dirty="0" smtClean="0">
                <a:latin typeface="Times New Roman" pitchFamily="18" charset="0"/>
                <a:cs typeface="Times New Roman" pitchFamily="18" charset="0"/>
              </a:rPr>
              <a:t>добровольное объединение плательщиков налога на прибыль организаций на основе договора о создании консолидированной группы налогоплательщиков в порядке и на условиях, предусмотренных НК РФ в целях исчисления и уплаты налога на прибыль организаций с учётом совокупного финансового результата хозяйственной деятельности указанных налогоплательщиков (п. 1 ст. 25.1 НК РФ)</a:t>
            </a:r>
            <a:endParaRPr lang="ru-RU" sz="3000" dirty="0">
              <a:latin typeface="Times New Roman" pitchFamily="18" charset="0"/>
              <a:cs typeface="Times New Roman" pitchFamily="18" charset="0"/>
            </a:endParaRPr>
          </a:p>
        </p:txBody>
      </p:sp>
      <p:sp>
        <p:nvSpPr>
          <p:cNvPr id="4" name="Прямоугольник 3"/>
          <p:cNvSpPr/>
          <p:nvPr/>
        </p:nvSpPr>
        <p:spPr>
          <a:xfrm>
            <a:off x="228600" y="152400"/>
            <a:ext cx="8077200" cy="338554"/>
          </a:xfrm>
          <a:prstGeom prst="rect">
            <a:avLst/>
          </a:prstGeom>
        </p:spPr>
        <p:txBody>
          <a:bodyPr wrap="square">
            <a:spAutoFit/>
          </a:bodyPr>
          <a:lstStyle/>
          <a:p>
            <a:r>
              <a:rPr lang="ru-RU" sz="1600" dirty="0" smtClean="0">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idx="1"/>
          </p:nvPr>
        </p:nvSpPr>
        <p:spPr>
          <a:xfrm>
            <a:off x="228600" y="838200"/>
            <a:ext cx="8686800" cy="5791200"/>
          </a:xfrm>
        </p:spPr>
        <p:txBody>
          <a:bodyPr>
            <a:normAutofit/>
          </a:bodyPr>
          <a:lstStyle/>
          <a:p>
            <a:pPr marL="0">
              <a:lnSpc>
                <a:spcPct val="110000"/>
              </a:lnSpc>
              <a:buNone/>
            </a:pPr>
            <a:r>
              <a:rPr lang="ru-RU" sz="3200" dirty="0" smtClean="0"/>
              <a:t>     </a:t>
            </a:r>
            <a:r>
              <a:rPr lang="ru-RU" sz="3200" b="1" i="1" dirty="0" smtClean="0"/>
              <a:t>Взаимозависимыми </a:t>
            </a:r>
            <a:r>
              <a:rPr lang="ru-RU" sz="3200" b="1" i="1" dirty="0" smtClean="0"/>
              <a:t>лицами </a:t>
            </a:r>
            <a:r>
              <a:rPr lang="ru-RU" sz="3200" dirty="0" smtClean="0"/>
              <a:t>для целей налогообложения признаются физические лица и (или) организации, отношения между которыми могут оказывать влияние на условия или экономические результаты их деятельности или деятельности представляемых ими лиц</a:t>
            </a:r>
            <a:endParaRPr lang="ru-RU" sz="3200" dirty="0">
              <a:latin typeface="Times New Roman" pitchFamily="18" charset="0"/>
              <a:cs typeface="Times New Roman" pitchFamily="18" charset="0"/>
            </a:endParaRPr>
          </a:p>
        </p:txBody>
      </p:sp>
      <p:sp>
        <p:nvSpPr>
          <p:cNvPr id="3" name="Прямоугольник 2"/>
          <p:cNvSpPr/>
          <p:nvPr/>
        </p:nvSpPr>
        <p:spPr>
          <a:xfrm>
            <a:off x="228600" y="228600"/>
            <a:ext cx="8077200" cy="338554"/>
          </a:xfrm>
          <a:prstGeom prst="rect">
            <a:avLst/>
          </a:prstGeom>
        </p:spPr>
        <p:txBody>
          <a:bodyPr wrap="square">
            <a:spAutoFit/>
          </a:bodyPr>
          <a:lstStyle/>
          <a:p>
            <a:r>
              <a:rPr lang="ru-RU" sz="1600" dirty="0" smtClean="0">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1143000"/>
            <a:ext cx="8686800" cy="5715000"/>
          </a:xfrm>
        </p:spPr>
        <p:txBody>
          <a:bodyPr>
            <a:normAutofit/>
          </a:bodyPr>
          <a:lstStyle/>
          <a:p>
            <a:pPr marL="0" lvl="0">
              <a:lnSpc>
                <a:spcPct val="110000"/>
              </a:lnSpc>
              <a:spcBef>
                <a:spcPts val="0"/>
              </a:spcBef>
              <a:spcAft>
                <a:spcPts val="1200"/>
              </a:spcAft>
              <a:buClrTx/>
              <a:buNone/>
            </a:pPr>
            <a:r>
              <a:rPr lang="ru-RU" sz="3200" dirty="0" smtClean="0">
                <a:latin typeface="Times New Roman" pitchFamily="18" charset="0"/>
                <a:cs typeface="Times New Roman" pitchFamily="18" charset="0"/>
              </a:rPr>
              <a:t>     Система </a:t>
            </a:r>
            <a:r>
              <a:rPr lang="ru-RU" sz="3200" dirty="0" smtClean="0">
                <a:latin typeface="Times New Roman" pitchFamily="18" charset="0"/>
                <a:cs typeface="Times New Roman" pitchFamily="18" charset="0"/>
              </a:rPr>
              <a:t>налоговых органов в РФ была воссоздана в 1990 г. в соответствии с административно-территориальным делением страны на основании Постановления Совета Министров СССР от 24 января 1990 г. № 76 </a:t>
            </a:r>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 государственной налоговой службе». За этот период она неоднократно реформировалась</a:t>
            </a:r>
            <a:endParaRPr lang="ru-RU" sz="32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143000"/>
            <a:ext cx="8229600" cy="5181600"/>
          </a:xfrm>
        </p:spPr>
        <p:txBody>
          <a:bodyPr>
            <a:normAutofit fontScale="92500" lnSpcReduction="10000"/>
          </a:bodyPr>
          <a:lstStyle/>
          <a:p>
            <a:pPr marL="0">
              <a:spcBef>
                <a:spcPts val="0"/>
              </a:spcBef>
              <a:buClrTx/>
              <a:buNone/>
            </a:pPr>
            <a:r>
              <a:rPr lang="ru-RU" sz="3200" dirty="0" smtClean="0">
                <a:latin typeface="Times New Roman" pitchFamily="18" charset="0"/>
                <a:cs typeface="Times New Roman" pitchFamily="18" charset="0"/>
              </a:rPr>
              <a:t>     В </a:t>
            </a:r>
            <a:r>
              <a:rPr lang="ru-RU" sz="3200" dirty="0" smtClean="0">
                <a:latin typeface="Times New Roman" pitchFamily="18" charset="0"/>
                <a:cs typeface="Times New Roman" pitchFamily="18" charset="0"/>
              </a:rPr>
              <a:t>соответствии с п. 3 ст. 82 НК РФ налоговые органы, таможенные органы, органы внутренних дел и следственные органы в порядке, определяемом по соглашению между ними, информируют друг друга об имеющихся у них материалах о нарушениях законодательства о налогах и сборах и налоговых преступлениях, о принятых мерах по их пресечению, о проводимых ими налоговых проверках, а также осуществляют обмен другой необходимой информацией в целях исполнения возложенных на них задач</a:t>
            </a:r>
            <a:endParaRPr lang="ru-RU" sz="32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p>
        </p:txBody>
      </p:sp>
      <p:sp>
        <p:nvSpPr>
          <p:cNvPr id="3" name="Содержимое 2"/>
          <p:cNvSpPr>
            <a:spLocks noGrp="1"/>
          </p:cNvSpPr>
          <p:nvPr>
            <p:ph idx="1"/>
          </p:nvPr>
        </p:nvSpPr>
        <p:spPr>
          <a:xfrm>
            <a:off x="457200" y="1143000"/>
            <a:ext cx="8229600" cy="5181600"/>
          </a:xfrm>
        </p:spPr>
        <p:txBody>
          <a:bodyPr>
            <a:normAutofit fontScale="92500"/>
          </a:bodyPr>
          <a:lstStyle/>
          <a:p>
            <a:pPr marL="0">
              <a:buClrTx/>
              <a:buNone/>
            </a:pPr>
            <a:r>
              <a:rPr lang="ru-RU" sz="3200" dirty="0" smtClean="0"/>
              <a:t>     </a:t>
            </a:r>
            <a:r>
              <a:rPr lang="ru-RU" sz="3200" dirty="0" smtClean="0">
                <a:latin typeface="Times New Roman" pitchFamily="18" charset="0"/>
                <a:cs typeface="Times New Roman" pitchFamily="18" charset="0"/>
              </a:rPr>
              <a:t>Налоговые </a:t>
            </a:r>
            <a:r>
              <a:rPr lang="ru-RU" sz="3200" dirty="0" smtClean="0">
                <a:latin typeface="Times New Roman" pitchFamily="18" charset="0"/>
                <a:cs typeface="Times New Roman" pitchFamily="18" charset="0"/>
              </a:rPr>
              <a:t>органы и государственные внебюджетные фонды в порядке, определяемом по соглашению между ними, информируют друг друга об имеющихся у них материалах о нарушениях законодательства о налогах и сборах и налоговых преступлениях. Например, Соглашение по взаимодействию между Федеральной налоговой службой и Пенсионным Фондом Российской Федерации (Письмо ФНС России № ММВ-27-2/5, ПФР России № АД-30-33/04сог от 22.02.2011)</a:t>
            </a:r>
            <a:endParaRPr lang="ru-RU" sz="3200" b="1" i="1" u="sng"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3. Субъекты налоговых правоотношений при осуществлении налоговых проверок</a:t>
            </a:r>
            <a:endParaRPr lang="ru-RU" sz="1600" dirty="0"/>
          </a:p>
        </p:txBody>
      </p:sp>
      <p:sp>
        <p:nvSpPr>
          <p:cNvPr id="3" name="Содержимое 2"/>
          <p:cNvSpPr>
            <a:spLocks noGrp="1"/>
          </p:cNvSpPr>
          <p:nvPr>
            <p:ph idx="1"/>
          </p:nvPr>
        </p:nvSpPr>
        <p:spPr>
          <a:xfrm>
            <a:off x="304800" y="838200"/>
            <a:ext cx="8534400" cy="5715000"/>
          </a:xfrm>
        </p:spPr>
        <p:txBody>
          <a:bodyPr>
            <a:noAutofit/>
          </a:bodyPr>
          <a:lstStyle/>
          <a:p>
            <a:pPr marL="0">
              <a:spcBef>
                <a:spcPts val="0"/>
              </a:spcBef>
              <a:buNone/>
            </a:pPr>
            <a:r>
              <a:rPr lang="ru-RU" sz="2400" dirty="0" smtClean="0"/>
              <a:t>     </a:t>
            </a:r>
            <a:r>
              <a:rPr lang="ru-RU" dirty="0" smtClean="0"/>
              <a:t>Налоговые </a:t>
            </a:r>
            <a:r>
              <a:rPr lang="ru-RU" dirty="0" smtClean="0"/>
              <a:t>проверки проводятся </a:t>
            </a:r>
            <a:r>
              <a:rPr lang="ru-RU" b="1" i="1" u="sng" dirty="0" smtClean="0"/>
              <a:t>только налоговыми органами</a:t>
            </a:r>
            <a:r>
              <a:rPr lang="ru-RU" dirty="0" smtClean="0"/>
              <a:t>. Иные государственные структуры (</a:t>
            </a:r>
            <a:r>
              <a:rPr lang="ru-RU" dirty="0" smtClean="0"/>
              <a:t>например, </a:t>
            </a:r>
            <a:r>
              <a:rPr lang="ru-RU" dirty="0" smtClean="0"/>
              <a:t>полиция) не наделены полномочиями по осуществлению процедур налогового контроля и наложению соответствующих налоговых санкций. Проверки, проводимые иными контролирующими структурами, не относятся к категории налоговых и не учитываются при решении вопросов о повторности проверок. Не относятся к налоговым проверки, осуществляемые в соответствии с законодательством о контрольно-кассовой технике, валютном регулировании и валютном контроле, производстве и обороте этилового спирта и т.п., хотя и осуществляются с участием налоговых органов</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rPr>
              <a:t>4. Участие органов внутренних дел при проведении налоговых проверок</a:t>
            </a:r>
            <a:endParaRPr lang="ru-RU" sz="1600" dirty="0">
              <a:solidFill>
                <a:schemeClr val="tx1"/>
              </a:solidFill>
            </a:endParaRPr>
          </a:p>
        </p:txBody>
      </p:sp>
      <p:sp>
        <p:nvSpPr>
          <p:cNvPr id="3" name="Содержимое 2"/>
          <p:cNvSpPr>
            <a:spLocks noGrp="1"/>
          </p:cNvSpPr>
          <p:nvPr>
            <p:ph idx="1"/>
          </p:nvPr>
        </p:nvSpPr>
        <p:spPr>
          <a:xfrm>
            <a:off x="304800" y="1143000"/>
            <a:ext cx="8382000" cy="5410200"/>
          </a:xfrm>
        </p:spPr>
        <p:txBody>
          <a:bodyPr>
            <a:normAutofit/>
          </a:bodyPr>
          <a:lstStyle/>
          <a:p>
            <a:pPr marL="0">
              <a:lnSpc>
                <a:spcPct val="110000"/>
              </a:lnSpc>
              <a:buNone/>
            </a:pPr>
            <a:r>
              <a:rPr lang="ru-RU" sz="3200" dirty="0" smtClean="0">
                <a:latin typeface="Times New Roman" pitchFamily="18" charset="0"/>
                <a:cs typeface="Times New Roman" pitchFamily="18" charset="0"/>
              </a:rPr>
              <a:t> Взаимодействие </a:t>
            </a:r>
            <a:r>
              <a:rPr lang="ru-RU" sz="3200" dirty="0" smtClean="0">
                <a:latin typeface="Times New Roman" pitchFamily="18" charset="0"/>
                <a:cs typeface="Times New Roman" pitchFamily="18" charset="0"/>
              </a:rPr>
              <a:t>налоговой службы с другими ведомствами (таможней, органами внутренних дел и следственными органами) в основном ограничивается обменом оперативной информацией о налоговых правонарушениях (п. 3 ст. 82 НК РФ</a:t>
            </a:r>
            <a:r>
              <a:rPr lang="ru-RU" sz="3200" dirty="0" smtClean="0">
                <a:latin typeface="Times New Roman" pitchFamily="18" charset="0"/>
                <a:cs typeface="Times New Roman" pitchFamily="18" charset="0"/>
              </a:rPr>
              <a:t>)</a:t>
            </a:r>
            <a:endParaRPr lang="ru-RU" sz="3200" b="1" i="1" u="sng"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457200" y="990600"/>
            <a:ext cx="8229600" cy="5334000"/>
          </a:xfrm>
        </p:spPr>
        <p:txBody>
          <a:bodyPr>
            <a:normAutofit/>
          </a:bodyPr>
          <a:lstStyle/>
          <a:p>
            <a:pPr marL="0">
              <a:spcBef>
                <a:spcPts val="0"/>
              </a:spcBef>
              <a:buNone/>
            </a:pPr>
            <a:r>
              <a:rPr lang="ru-RU" sz="3200" dirty="0" smtClean="0">
                <a:latin typeface="Times New Roman" pitchFamily="18" charset="0"/>
                <a:cs typeface="Times New Roman" pitchFamily="18" charset="0"/>
              </a:rPr>
              <a:t>     Сотрудники </a:t>
            </a:r>
            <a:r>
              <a:rPr lang="ru-RU" sz="3200" dirty="0" smtClean="0">
                <a:latin typeface="Times New Roman" pitchFamily="18" charset="0"/>
                <a:cs typeface="Times New Roman" pitchFamily="18" charset="0"/>
              </a:rPr>
              <a:t>органов внутренних дел могут принимать участие в выездных налоговых проверках вместе с налоговыми органами. Такое правило закреплено в п. 1 ст. 36 НК РФ, </a:t>
            </a:r>
            <a:r>
              <a:rPr lang="ru-RU" sz="3200" dirty="0" err="1" smtClean="0">
                <a:latin typeface="Times New Roman" pitchFamily="18" charset="0"/>
                <a:cs typeface="Times New Roman" pitchFamily="18" charset="0"/>
              </a:rPr>
              <a:t>пп</a:t>
            </a:r>
            <a:r>
              <a:rPr lang="ru-RU" sz="3200" dirty="0" smtClean="0">
                <a:latin typeface="Times New Roman" pitchFamily="18" charset="0"/>
                <a:cs typeface="Times New Roman" pitchFamily="18" charset="0"/>
              </a:rPr>
              <a:t>. 28 п. 1 ст. 13 Федерального закона от 07.02.2011 № 3-ФЗ «О полиции». Сотрудники органов внутренних дел привлекаются только по запросу налоговых органов и включаются налоговым органом в состав проверяющих</a:t>
            </a:r>
            <a:endParaRPr lang="ru-RU" sz="3200" dirty="0">
              <a:latin typeface="Times New Roman" pitchFamily="18" charset="0"/>
              <a:cs typeface="Times New Roman" pitchFamily="18" charset="0"/>
            </a:endParaRPr>
          </a:p>
        </p:txBody>
      </p:sp>
      <p:sp>
        <p:nvSpPr>
          <p:cNvPr id="7" name="Прямоугольник 6"/>
          <p:cNvSpPr/>
          <p:nvPr/>
        </p:nvSpPr>
        <p:spPr>
          <a:xfrm>
            <a:off x="304800" y="304800"/>
            <a:ext cx="8001000" cy="338554"/>
          </a:xfrm>
          <a:prstGeom prst="rect">
            <a:avLst/>
          </a:prstGeom>
        </p:spPr>
        <p:txBody>
          <a:bodyPr wrap="square">
            <a:spAutoFit/>
          </a:bodyPr>
          <a:lstStyle/>
          <a:p>
            <a:r>
              <a:rPr lang="ru-RU" sz="1600" dirty="0" smtClean="0">
                <a:latin typeface="Times New Roman" pitchFamily="18" charset="0"/>
                <a:cs typeface="Times New Roman" pitchFamily="18" charset="0"/>
              </a:rPr>
              <a:t>4. Участие органов внутренних дел при проведении налоговых проверок</a:t>
            </a:r>
            <a:endParaRPr lang="ru-RU" sz="16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4. Участие органов внутренних дел при проведении налоговых проверок</a:t>
            </a:r>
            <a:endParaRPr lang="ru-RU" sz="1600" dirty="0">
              <a:latin typeface="Times New Roman" pitchFamily="18" charset="0"/>
              <a:cs typeface="Times New Roman" pitchFamily="18" charset="0"/>
            </a:endParaRPr>
          </a:p>
        </p:txBody>
      </p:sp>
      <p:sp>
        <p:nvSpPr>
          <p:cNvPr id="3" name="Содержимое 2"/>
          <p:cNvSpPr>
            <a:spLocks noGrp="1"/>
          </p:cNvSpPr>
          <p:nvPr>
            <p:ph idx="1"/>
          </p:nvPr>
        </p:nvSpPr>
        <p:spPr>
          <a:xfrm>
            <a:off x="228600" y="838200"/>
            <a:ext cx="8686800" cy="5791200"/>
          </a:xfrm>
        </p:spPr>
        <p:txBody>
          <a:bodyPr>
            <a:normAutofit fontScale="85000" lnSpcReduction="20000"/>
          </a:bodyPr>
          <a:lstStyle/>
          <a:p>
            <a:pPr marL="0">
              <a:lnSpc>
                <a:spcPct val="120000"/>
              </a:lnSpc>
              <a:spcBef>
                <a:spcPts val="0"/>
              </a:spcBef>
              <a:spcAft>
                <a:spcPts val="1200"/>
              </a:spcAft>
              <a:buNone/>
            </a:pPr>
            <a:r>
              <a:rPr lang="ru-RU" sz="2800" dirty="0" smtClean="0"/>
              <a:t>     </a:t>
            </a:r>
            <a:r>
              <a:rPr lang="ru-RU" sz="3100" dirty="0" smtClean="0">
                <a:latin typeface="Times New Roman" pitchFamily="18" charset="0"/>
                <a:cs typeface="Times New Roman" pitchFamily="18" charset="0"/>
              </a:rPr>
              <a:t>В </a:t>
            </a:r>
            <a:r>
              <a:rPr lang="ru-RU" sz="3100" dirty="0" smtClean="0">
                <a:latin typeface="Times New Roman" pitchFamily="18" charset="0"/>
                <a:cs typeface="Times New Roman" pitchFamily="18" charset="0"/>
              </a:rPr>
              <a:t>целях реализации положений Закона РФ «О милиции» («О полиции») и НК РФ были утверждены три Инструкции:</a:t>
            </a:r>
          </a:p>
          <a:p>
            <a:pPr marL="0">
              <a:lnSpc>
                <a:spcPct val="120000"/>
              </a:lnSpc>
              <a:spcBef>
                <a:spcPts val="600"/>
              </a:spcBef>
              <a:buNone/>
            </a:pPr>
            <a:r>
              <a:rPr lang="ru-RU" sz="2800" dirty="0" smtClean="0">
                <a:latin typeface="Times New Roman" pitchFamily="18" charset="0"/>
                <a:cs typeface="Times New Roman" pitchFamily="18" charset="0"/>
              </a:rPr>
              <a:t>1. </a:t>
            </a:r>
            <a:r>
              <a:rPr lang="ru-RU" sz="2800" dirty="0" smtClean="0">
                <a:latin typeface="Times New Roman" pitchFamily="18" charset="0"/>
                <a:cs typeface="Times New Roman" pitchFamily="18" charset="0"/>
              </a:rPr>
              <a:t>Инструкция о порядке взаимодействия органов внутренних дел и налоговых органов при организации и проведении выездных налоговых проверок;</a:t>
            </a:r>
          </a:p>
          <a:p>
            <a:pPr marL="0">
              <a:lnSpc>
                <a:spcPct val="120000"/>
              </a:lnSpc>
              <a:spcBef>
                <a:spcPts val="600"/>
              </a:spcBef>
              <a:buNone/>
            </a:pPr>
            <a:r>
              <a:rPr lang="ru-RU" sz="2800" dirty="0" smtClean="0">
                <a:latin typeface="Times New Roman" pitchFamily="18" charset="0"/>
                <a:cs typeface="Times New Roman" pitchFamily="18" charset="0"/>
              </a:rPr>
              <a:t>2. </a:t>
            </a:r>
            <a:r>
              <a:rPr lang="ru-RU" sz="2800" dirty="0" smtClean="0">
                <a:latin typeface="Times New Roman" pitchFamily="18" charset="0"/>
                <a:cs typeface="Times New Roman" pitchFamily="18" charset="0"/>
              </a:rPr>
              <a:t>Инструкция о порядке направления органами внутренних дел материалов в налоговые органы при выявлении обстоятельств, требующих совершения действий, отнесённых к полномочиям налоговых органов, для принятия по ним решения;</a:t>
            </a:r>
          </a:p>
          <a:p>
            <a:pPr marL="0">
              <a:lnSpc>
                <a:spcPct val="120000"/>
              </a:lnSpc>
              <a:spcBef>
                <a:spcPts val="600"/>
              </a:spcBef>
              <a:buNone/>
            </a:pPr>
            <a:r>
              <a:rPr lang="ru-RU" sz="2800" dirty="0" smtClean="0">
                <a:latin typeface="Times New Roman" pitchFamily="18" charset="0"/>
                <a:cs typeface="Times New Roman" pitchFamily="18" charset="0"/>
              </a:rPr>
              <a:t>3. </a:t>
            </a:r>
            <a:r>
              <a:rPr lang="ru-RU" sz="2800" dirty="0" smtClean="0">
                <a:latin typeface="Times New Roman" pitchFamily="18" charset="0"/>
                <a:cs typeface="Times New Roman" pitchFamily="18" charset="0"/>
              </a:rPr>
              <a:t>Инструкция о порядке направления материалов налоговыми органами в органы внутренних дел при выявлении обстоятельств, позволяющих предполагать совершение нарушения законодательства о налогах и сборах, содержащего признаки преступления</a:t>
            </a:r>
            <a:endParaRPr lang="ru-RU" sz="32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Участие органов внутренних дел при проведении налоговых проверок</a:t>
            </a:r>
            <a:endParaRPr lang="ru-RU" sz="1600" dirty="0"/>
          </a:p>
        </p:txBody>
      </p:sp>
      <p:sp>
        <p:nvSpPr>
          <p:cNvPr id="3" name="Содержимое 2"/>
          <p:cNvSpPr>
            <a:spLocks noGrp="1"/>
          </p:cNvSpPr>
          <p:nvPr>
            <p:ph idx="1"/>
          </p:nvPr>
        </p:nvSpPr>
        <p:spPr>
          <a:xfrm>
            <a:off x="457200" y="1219200"/>
            <a:ext cx="8229600" cy="5105400"/>
          </a:xfrm>
        </p:spPr>
        <p:txBody>
          <a:bodyPr>
            <a:normAutofit/>
          </a:bodyPr>
          <a:lstStyle/>
          <a:p>
            <a:pPr marL="0">
              <a:spcBef>
                <a:spcPts val="0"/>
              </a:spcBef>
              <a:buNone/>
            </a:pPr>
            <a:r>
              <a:rPr lang="ru-RU" sz="3200" dirty="0" smtClean="0"/>
              <a:t>    Сотрудники </a:t>
            </a:r>
            <a:r>
              <a:rPr lang="ru-RU" sz="3200" dirty="0" smtClean="0"/>
              <a:t>полиции вправе участвовать в выездных налоговых проверках по запросам налоговых органов и не имеют права самостоятельно проводить налоговые проверки. К участию в камеральных проверках сотрудники полиции привлекаться не могут</a:t>
            </a:r>
            <a:endParaRPr lang="ru-RU"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Участие органов внутренних дел при проведении налоговых проверок</a:t>
            </a:r>
            <a:endParaRPr lang="ru-RU" sz="1600" dirty="0"/>
          </a:p>
        </p:txBody>
      </p:sp>
      <p:sp>
        <p:nvSpPr>
          <p:cNvPr id="3" name="Содержимое 2"/>
          <p:cNvSpPr>
            <a:spLocks noGrp="1"/>
          </p:cNvSpPr>
          <p:nvPr>
            <p:ph idx="1"/>
          </p:nvPr>
        </p:nvSpPr>
        <p:spPr>
          <a:xfrm>
            <a:off x="228600" y="914400"/>
            <a:ext cx="8686800" cy="5715000"/>
          </a:xfrm>
        </p:spPr>
        <p:txBody>
          <a:bodyPr>
            <a:normAutofit fontScale="92500" lnSpcReduction="20000"/>
          </a:bodyPr>
          <a:lstStyle/>
          <a:p>
            <a:pPr marL="0">
              <a:lnSpc>
                <a:spcPct val="110000"/>
              </a:lnSpc>
              <a:spcBef>
                <a:spcPts val="0"/>
              </a:spcBef>
              <a:spcAft>
                <a:spcPts val="600"/>
              </a:spcAft>
              <a:buNone/>
            </a:pPr>
            <a:r>
              <a:rPr lang="ru-RU" sz="3200" dirty="0" smtClean="0">
                <a:latin typeface="Times New Roman" pitchFamily="18" charset="0"/>
                <a:cs typeface="Times New Roman" pitchFamily="18" charset="0"/>
              </a:rPr>
              <a:t>     Органы </a:t>
            </a:r>
            <a:r>
              <a:rPr lang="ru-RU" sz="3200" dirty="0" smtClean="0">
                <a:latin typeface="Times New Roman" pitchFamily="18" charset="0"/>
                <a:cs typeface="Times New Roman" pitchFamily="18" charset="0"/>
              </a:rPr>
              <a:t>внутренних дел могут инициировать налоговую проверку, направив в адрес налогового органа материалы об обстоятельствах, которые требуют совершения действий, отнесённых к полномочиям налоговых органов для принятия по ним решения.</a:t>
            </a:r>
          </a:p>
          <a:p>
            <a:pPr marL="0">
              <a:lnSpc>
                <a:spcPct val="110000"/>
              </a:lnSpc>
              <a:spcBef>
                <a:spcPts val="0"/>
              </a:spcBef>
              <a:buNone/>
            </a:pPr>
            <a:r>
              <a:rPr lang="ru-RU" sz="3200" dirty="0" smtClean="0">
                <a:latin typeface="Times New Roman" pitchFamily="18" charset="0"/>
                <a:cs typeface="Times New Roman" pitchFamily="18" charset="0"/>
              </a:rPr>
              <a:t>     В </a:t>
            </a:r>
            <a:r>
              <a:rPr lang="ru-RU" sz="3200" dirty="0" smtClean="0">
                <a:latin typeface="Times New Roman" pitchFamily="18" charset="0"/>
                <a:cs typeface="Times New Roman" pitchFamily="18" charset="0"/>
              </a:rPr>
              <a:t>случае выявления обстоятельств, требующих совершения действий, отнесённых к полномочиям налоговых органов, полиция обязана в 10-дневный срок со дня выявления указанных обстоятельств направить материалы в соответствующий налоговый орган для принятия по ним решения (п. 2 ст. 36 НК РФ)</a:t>
            </a:r>
            <a:endParaRPr lang="ru-RU" sz="28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4. Участие органов внутренних дел при проведении налоговых проверок</a:t>
            </a:r>
            <a:endParaRPr lang="ru-RU" sz="1600" dirty="0"/>
          </a:p>
        </p:txBody>
      </p:sp>
      <p:sp>
        <p:nvSpPr>
          <p:cNvPr id="3" name="Содержимое 2"/>
          <p:cNvSpPr>
            <a:spLocks noGrp="1"/>
          </p:cNvSpPr>
          <p:nvPr>
            <p:ph idx="1"/>
          </p:nvPr>
        </p:nvSpPr>
        <p:spPr>
          <a:xfrm>
            <a:off x="304800" y="1066800"/>
            <a:ext cx="8610600" cy="5486400"/>
          </a:xfrm>
        </p:spPr>
        <p:txBody>
          <a:bodyPr>
            <a:noAutofit/>
          </a:bodyPr>
          <a:lstStyle/>
          <a:p>
            <a:pPr marL="0">
              <a:buNone/>
            </a:pPr>
            <a:r>
              <a:rPr lang="ru-RU" sz="3000" dirty="0" smtClean="0">
                <a:latin typeface="Times New Roman" pitchFamily="18" charset="0"/>
                <a:cs typeface="Times New Roman" pitchFamily="18" charset="0"/>
              </a:rPr>
              <a:t>     Главная </a:t>
            </a:r>
            <a:r>
              <a:rPr lang="ru-RU" sz="3000" dirty="0" smtClean="0">
                <a:latin typeface="Times New Roman" pitchFamily="18" charset="0"/>
                <a:cs typeface="Times New Roman" pitchFamily="18" charset="0"/>
              </a:rPr>
              <a:t>особенность совместных проверок состоит в том, что при их проведении сотрудники Органов внутренних дел вправе пользоваться всеми средствами и методами проведения контрольных и иных мероприятий в рамках своей компетенции, которые предоставлены им Федеральным законом от 07.02.2011 № 3-ФЗ «О полиции» и Федеральным законом от 12.08.1995 № 144-ФЗ «Об оперативно-розыскной деятельности», в том числе в необходимых случаях применять силу</a:t>
            </a:r>
            <a:endParaRPr lang="ru-RU" sz="30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990600"/>
            <a:ext cx="8610600" cy="5638800"/>
          </a:xfrm>
        </p:spPr>
        <p:txBody>
          <a:bodyPr>
            <a:normAutofit/>
          </a:bodyPr>
          <a:lstStyle/>
          <a:p>
            <a:pPr marL="0" indent="-288000">
              <a:spcBef>
                <a:spcPts val="0"/>
              </a:spcBef>
              <a:spcAft>
                <a:spcPts val="1200"/>
              </a:spcAft>
              <a:buClrTx/>
              <a:buNone/>
            </a:pPr>
            <a:r>
              <a:rPr lang="ru-RU" sz="3200" dirty="0" smtClean="0">
                <a:latin typeface="Times New Roman" pitchFamily="18" charset="0"/>
                <a:cs typeface="Times New Roman" pitchFamily="18" charset="0"/>
              </a:rPr>
              <a:t>Вопросы:</a:t>
            </a:r>
          </a:p>
          <a:p>
            <a:pPr marL="0" indent="-288000">
              <a:spcBef>
                <a:spcPts val="0"/>
              </a:spcBef>
              <a:spcAft>
                <a:spcPts val="1200"/>
              </a:spcAft>
              <a:buClrTx/>
              <a:buAutoNum type="arabicPeriod"/>
            </a:pPr>
            <a:r>
              <a:rPr lang="ru-RU" sz="3200" dirty="0" smtClean="0">
                <a:latin typeface="Times New Roman" pitchFamily="18" charset="0"/>
                <a:cs typeface="Times New Roman" pitchFamily="18" charset="0"/>
              </a:rPr>
              <a:t> Дайте </a:t>
            </a:r>
            <a:r>
              <a:rPr lang="ru-RU" sz="3200" dirty="0" smtClean="0">
                <a:latin typeface="Times New Roman" pitchFamily="18" charset="0"/>
                <a:cs typeface="Times New Roman" pitchFamily="18" charset="0"/>
              </a:rPr>
              <a:t>определение налоговой проверки как формы </a:t>
            </a:r>
            <a:r>
              <a:rPr lang="ru-RU" sz="3200" dirty="0" smtClean="0">
                <a:latin typeface="Times New Roman" pitchFamily="18" charset="0"/>
                <a:cs typeface="Times New Roman" pitchFamily="18" charset="0"/>
              </a:rPr>
              <a:t>контроля</a:t>
            </a:r>
          </a:p>
          <a:p>
            <a:pPr marL="0" indent="-288000">
              <a:spcBef>
                <a:spcPts val="0"/>
              </a:spcBef>
              <a:spcAft>
                <a:spcPts val="1200"/>
              </a:spcAft>
              <a:buClrTx/>
              <a:buAutoNum type="arabicPeriod"/>
            </a:pPr>
            <a:r>
              <a:rPr lang="ru-RU" sz="3200" dirty="0" smtClean="0">
                <a:latin typeface="Times New Roman" pitchFamily="18" charset="0"/>
                <a:cs typeface="Times New Roman" pitchFamily="18" charset="0"/>
              </a:rPr>
              <a:t> Назовите </a:t>
            </a:r>
            <a:r>
              <a:rPr lang="ru-RU" sz="3200" dirty="0" smtClean="0">
                <a:latin typeface="Times New Roman" pitchFamily="18" charset="0"/>
                <a:cs typeface="Times New Roman" pitchFamily="18" charset="0"/>
              </a:rPr>
              <a:t>виды налоговых проверок и их основные отличия</a:t>
            </a:r>
            <a:endParaRPr lang="ru-RU" sz="3200"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2245</TotalTime>
  <Words>2490</Words>
  <PresentationFormat>Экран (4:3)</PresentationFormat>
  <Paragraphs>135</Paragraphs>
  <Slides>47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Поток</vt:lpstr>
      <vt:lpstr>Организация налоговых проверок</vt:lpstr>
      <vt:lpstr>Тема: Теоретические основы организации налоговых проверок в РФ</vt:lpstr>
      <vt:lpstr>ВОПРОСЫ:</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Слайд 14</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1. Виды и методы налоговых проверок</vt:lpstr>
      <vt:lpstr>2. Система нормативного регулирования налоговых проверок в РФ</vt:lpstr>
      <vt:lpstr>2. Система нормативного регулирования налоговых проверок в РФ</vt:lpstr>
      <vt:lpstr>2. Система нормативного регулирования налоговых проверок в РФ</vt:lpstr>
      <vt:lpstr>2. Система нормативного регулирования налоговых проверок в РФ</vt:lpstr>
      <vt:lpstr>Слайд 25</vt:lpstr>
      <vt:lpstr>2. Система нормативного регулирования налоговых проверок в РФ</vt:lpstr>
      <vt:lpstr>Слайд 27</vt:lpstr>
      <vt:lpstr>2. Система нормативного регулирования налоговых проверок в РФ</vt:lpstr>
      <vt:lpstr>2. Система нормативного регулирования налоговых проверок в РФ</vt:lpstr>
      <vt:lpstr>Слайд 30</vt:lpstr>
      <vt:lpstr>Слайд 31</vt:lpstr>
      <vt:lpstr>Слайд 32</vt:lpstr>
      <vt:lpstr>Слайд 33</vt:lpstr>
      <vt:lpstr>Слайд 34</vt:lpstr>
      <vt:lpstr>Слайд 35</vt:lpstr>
      <vt:lpstr>3. Субъекты налоговых правоотношений при осуществлении налоговых проверок</vt:lpstr>
      <vt:lpstr>3. Субъекты налоговых правоотношений при осуществлении налоговых проверок</vt:lpstr>
      <vt:lpstr>3. Субъекты налоговых правоотношений при осуществлении налоговых проверок</vt:lpstr>
      <vt:lpstr>3. Субъекты налоговых правоотношений при осуществлении налоговых проверок</vt:lpstr>
      <vt:lpstr>4. Участие органов внутренних дел при проведении налоговых проверок</vt:lpstr>
      <vt:lpstr>Слайд 41</vt:lpstr>
      <vt:lpstr>4. Участие органов внутренних дел при проведении налоговых проверок</vt:lpstr>
      <vt:lpstr>4. Участие органов внутренних дел при проведении налоговых проверок</vt:lpstr>
      <vt:lpstr>4. Участие органов внутренних дел при проведении налоговых проверок</vt:lpstr>
      <vt:lpstr>4. Участие органов внутренних дел при проведении налоговых проверок</vt:lpstr>
      <vt:lpstr>Слайд 46</vt:lpstr>
      <vt:lpstr>Слайд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143</cp:revision>
  <dcterms:created xsi:type="dcterms:W3CDTF">2014-09-02T04:46:32Z</dcterms:created>
  <dcterms:modified xsi:type="dcterms:W3CDTF">2016-01-26T13:27:14Z</dcterms:modified>
</cp:coreProperties>
</file>