
<file path=[Content_Types].xml><?xml version="1.0" encoding="utf-8"?>
<Types xmlns="http://schemas.openxmlformats.org/package/2006/content-types">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6858000" type="screen4x3"/>
  <p:notesSz cx="6858000" cy="9144000"/>
  <p:custDataLst>
    <p:tags r:id="rId29"/>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5.wmf"/><Relationship Id="rId7" Type="http://schemas.openxmlformats.org/officeDocument/2006/relationships/image" Target="../media/image9.wmf"/><Relationship Id="rId2" Type="http://schemas.openxmlformats.org/officeDocument/2006/relationships/image" Target="../media/image4.wmf"/><Relationship Id="rId1" Type="http://schemas.openxmlformats.org/officeDocument/2006/relationships/image" Target="../media/image3.wmf"/><Relationship Id="rId6" Type="http://schemas.openxmlformats.org/officeDocument/2006/relationships/image" Target="../media/image8.wmf"/><Relationship Id="rId5" Type="http://schemas.openxmlformats.org/officeDocument/2006/relationships/image" Target="../media/image7.wmf"/><Relationship Id="rId4"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 Id="rId4" Type="http://schemas.openxmlformats.org/officeDocument/2006/relationships/image" Target="../media/image20.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1.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Date Placeholder 29"/>
          <p:cNvSpPr>
            <a:spLocks noGrp="1"/>
          </p:cNvSpPr>
          <p:nvPr>
            <p:ph type="dt" sz="half" idx="10"/>
          </p:nvPr>
        </p:nvSpPr>
        <p:spPr/>
        <p:txBody>
          <a:bodyPr/>
          <a:lstStyle/>
          <a:p>
            <a:fld id="{39C594C4-0B13-4C4E-9FEA-4C52EC9B3D21}" type="datetimeFigureOut">
              <a:rPr lang="ru-RU" smtClean="0"/>
              <a:t>14.10.2015</a:t>
            </a:fld>
            <a:endParaRPr lang="ru-RU"/>
          </a:p>
        </p:txBody>
      </p:sp>
      <p:sp>
        <p:nvSpPr>
          <p:cNvPr id="19" name="Footer Placeholder 18"/>
          <p:cNvSpPr>
            <a:spLocks noGrp="1"/>
          </p:cNvSpPr>
          <p:nvPr>
            <p:ph type="ftr" sz="quarter" idx="11"/>
          </p:nvPr>
        </p:nvSpPr>
        <p:spPr/>
        <p:txBody>
          <a:bodyPr/>
          <a:lstStyle/>
          <a:p>
            <a:endParaRPr lang="ru-RU"/>
          </a:p>
        </p:txBody>
      </p:sp>
      <p:sp>
        <p:nvSpPr>
          <p:cNvPr id="27" name="Slide Number Placeholder 26"/>
          <p:cNvSpPr>
            <a:spLocks noGrp="1"/>
          </p:cNvSpPr>
          <p:nvPr>
            <p:ph type="sldNum" sz="quarter" idx="12"/>
          </p:nvPr>
        </p:nvSpPr>
        <p:spPr/>
        <p:txBody>
          <a:bodyPr/>
          <a:lstStyle/>
          <a:p>
            <a:fld id="{1C77F013-69A8-4005-97D1-9893154C16E1}"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Content Placeholder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39C594C4-0B13-4C4E-9FEA-4C52EC9B3D21}" type="datetimeFigureOut">
              <a:rPr lang="ru-RU" smtClean="0"/>
              <a:t>14.10.2015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C77F013-69A8-4005-97D1-9893154C16E1}"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Date Placeholder 3"/>
          <p:cNvSpPr>
            <a:spLocks noGrp="1"/>
          </p:cNvSpPr>
          <p:nvPr>
            <p:ph type="dt" sz="half" idx="10"/>
          </p:nvPr>
        </p:nvSpPr>
        <p:spPr/>
        <p:txBody>
          <a:bodyPr/>
          <a:lstStyle/>
          <a:p>
            <a:fld id="{39C594C4-0B13-4C4E-9FEA-4C52EC9B3D21}" type="datetimeFigureOut">
              <a:rPr lang="ru-RU" smtClean="0"/>
              <a:t>14.10.2015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C77F013-69A8-4005-97D1-9893154C16E1}"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39C594C4-0B13-4C4E-9FEA-4C52EC9B3D21}" type="datetimeFigureOut">
              <a:rPr lang="ru-RU" smtClean="0"/>
              <a:t>14.10.2015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C77F013-69A8-4005-97D1-9893154C16E1}"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Date Placeholder 6"/>
          <p:cNvSpPr>
            <a:spLocks noGrp="1"/>
          </p:cNvSpPr>
          <p:nvPr>
            <p:ph type="dt" sz="half" idx="10"/>
          </p:nvPr>
        </p:nvSpPr>
        <p:spPr/>
        <p:txBody>
          <a:bodyPr/>
          <a:lstStyle/>
          <a:p>
            <a:fld id="{39C594C4-0B13-4C4E-9FEA-4C52EC9B3D21}" type="datetimeFigureOut">
              <a:rPr lang="ru-RU" smtClean="0"/>
              <a:t>14.10.2015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C77F013-69A8-4005-97D1-9893154C16E1}"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Date Placeholder 2"/>
          <p:cNvSpPr>
            <a:spLocks noGrp="1"/>
          </p:cNvSpPr>
          <p:nvPr>
            <p:ph type="dt" sz="half" idx="10"/>
          </p:nvPr>
        </p:nvSpPr>
        <p:spPr/>
        <p:txBody>
          <a:bodyPr/>
          <a:lstStyle/>
          <a:p>
            <a:fld id="{39C594C4-0B13-4C4E-9FEA-4C52EC9B3D21}" type="datetimeFigureOut">
              <a:rPr lang="ru-RU" smtClean="0"/>
              <a:t>14.10.2015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C77F013-69A8-4005-97D1-9893154C16E1}"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C594C4-0B13-4C4E-9FEA-4C52EC9B3D21}" type="datetimeFigureOut">
              <a:rPr lang="ru-RU" smtClean="0"/>
              <a:t>14.10.2015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1C77F013-69A8-4005-97D1-9893154C16E1}"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39C594C4-0B13-4C4E-9FEA-4C52EC9B3D21}" type="datetimeFigureOut">
              <a:rPr lang="ru-RU" smtClean="0"/>
              <a:t>14.10.2015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C77F013-69A8-4005-97D1-9893154C16E1}"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Date Placeholder 4"/>
          <p:cNvSpPr>
            <a:spLocks noGrp="1"/>
          </p:cNvSpPr>
          <p:nvPr>
            <p:ph type="dt" sz="half" idx="10"/>
          </p:nvPr>
        </p:nvSpPr>
        <p:spPr/>
        <p:txBody>
          <a:bodyPr/>
          <a:lstStyle/>
          <a:p>
            <a:fld id="{39C594C4-0B13-4C4E-9FEA-4C52EC9B3D21}" type="datetimeFigureOut">
              <a:rPr lang="ru-RU" smtClean="0"/>
              <a:t>14.10.2015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8077200" y="6356350"/>
            <a:ext cx="609600" cy="365125"/>
          </a:xfrm>
        </p:spPr>
        <p:txBody>
          <a:bodyPr/>
          <a:lstStyle/>
          <a:p>
            <a:fld id="{1C77F013-69A8-4005-97D1-9893154C16E1}" type="slidenum">
              <a:rPr lang="ru-RU" smtClean="0"/>
              <a:t>‹#›</a:t>
            </a:fld>
            <a:endParaRPr lang="ru-RU"/>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39C594C4-0B13-4C4E-9FEA-4C52EC9B3D21}" type="datetimeFigureOut">
              <a:rPr lang="ru-RU" smtClean="0"/>
              <a:t>14.10.2015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C77F013-69A8-4005-97D1-9893154C16E1}"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39C594C4-0B13-4C4E-9FEA-4C52EC9B3D21}" type="datetimeFigureOut">
              <a:rPr lang="ru-RU" smtClean="0"/>
              <a:t>14.10.2015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C77F013-69A8-4005-97D1-9893154C16E1}"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9C594C4-0B13-4C4E-9FEA-4C52EC9B3D21}" type="datetimeFigureOut">
              <a:rPr lang="ru-RU" smtClean="0"/>
              <a:t>14.10.2015</a:t>
            </a:fld>
            <a:endParaRPr lang="ru-RU"/>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C77F013-69A8-4005-97D1-9893154C16E1}" type="slidenum">
              <a:rPr lang="ru-RU" smtClean="0"/>
              <a:t>‹#›</a:t>
            </a:fld>
            <a:endParaRPr lang="ru-RU"/>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5.wmf"/><Relationship Id="rId13" Type="http://schemas.openxmlformats.org/officeDocument/2006/relationships/oleObject" Target="../embeddings/oleObject7.bin"/><Relationship Id="rId3" Type="http://schemas.openxmlformats.org/officeDocument/2006/relationships/oleObject" Target="../embeddings/oleObject2.bin"/><Relationship Id="rId7" Type="http://schemas.openxmlformats.org/officeDocument/2006/relationships/oleObject" Target="../embeddings/oleObject4.bin"/><Relationship Id="rId12" Type="http://schemas.openxmlformats.org/officeDocument/2006/relationships/image" Target="../media/image7.wmf"/><Relationship Id="rId2" Type="http://schemas.openxmlformats.org/officeDocument/2006/relationships/slideLayout" Target="../slideLayouts/slideLayout2.xml"/><Relationship Id="rId16" Type="http://schemas.openxmlformats.org/officeDocument/2006/relationships/image" Target="../media/image9.wmf"/><Relationship Id="rId1" Type="http://schemas.openxmlformats.org/officeDocument/2006/relationships/vmlDrawing" Target="../drawings/vmlDrawing2.vml"/><Relationship Id="rId6" Type="http://schemas.openxmlformats.org/officeDocument/2006/relationships/image" Target="../media/image4.wmf"/><Relationship Id="rId11" Type="http://schemas.openxmlformats.org/officeDocument/2006/relationships/oleObject" Target="../embeddings/oleObject6.bin"/><Relationship Id="rId5" Type="http://schemas.openxmlformats.org/officeDocument/2006/relationships/oleObject" Target="../embeddings/oleObject3.bin"/><Relationship Id="rId15" Type="http://schemas.openxmlformats.org/officeDocument/2006/relationships/oleObject" Target="../embeddings/oleObject8.bin"/><Relationship Id="rId10" Type="http://schemas.openxmlformats.org/officeDocument/2006/relationships/image" Target="../media/image6.wmf"/><Relationship Id="rId4" Type="http://schemas.openxmlformats.org/officeDocument/2006/relationships/image" Target="../media/image3.wmf"/><Relationship Id="rId9" Type="http://schemas.openxmlformats.org/officeDocument/2006/relationships/oleObject" Target="../embeddings/oleObject5.bin"/><Relationship Id="rId14" Type="http://schemas.openxmlformats.org/officeDocument/2006/relationships/image" Target="../media/image8.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1.wmf"/><Relationship Id="rId5" Type="http://schemas.openxmlformats.org/officeDocument/2006/relationships/oleObject" Target="../embeddings/oleObject10.bin"/><Relationship Id="rId4" Type="http://schemas.openxmlformats.org/officeDocument/2006/relationships/image" Target="../media/image10.w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12.wmf"/></Relationships>
</file>

<file path=ppt/slides/_rels/slide20.xml.rels><?xml version="1.0" encoding="UTF-8" standalone="yes"?>
<Relationships xmlns="http://schemas.openxmlformats.org/package/2006/relationships"><Relationship Id="rId8" Type="http://schemas.openxmlformats.org/officeDocument/2006/relationships/image" Target="../media/image15.wmf"/><Relationship Id="rId3" Type="http://schemas.openxmlformats.org/officeDocument/2006/relationships/oleObject" Target="../embeddings/oleObject12.bin"/><Relationship Id="rId7"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14.wmf"/><Relationship Id="rId5" Type="http://schemas.openxmlformats.org/officeDocument/2006/relationships/oleObject" Target="../embeddings/oleObject13.bin"/><Relationship Id="rId4" Type="http://schemas.openxmlformats.org/officeDocument/2006/relationships/image" Target="../media/image13.wmf"/></Relationships>
</file>

<file path=ppt/slides/_rels/slide21.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19.wmf"/><Relationship Id="rId3" Type="http://schemas.openxmlformats.org/officeDocument/2006/relationships/oleObject" Target="../embeddings/oleObject15.bin"/><Relationship Id="rId7"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18.wmf"/><Relationship Id="rId5" Type="http://schemas.openxmlformats.org/officeDocument/2006/relationships/oleObject" Target="../embeddings/oleObject16.bin"/><Relationship Id="rId10" Type="http://schemas.openxmlformats.org/officeDocument/2006/relationships/image" Target="../media/image20.wmf"/><Relationship Id="rId4" Type="http://schemas.openxmlformats.org/officeDocument/2006/relationships/image" Target="../media/image17.wmf"/><Relationship Id="rId9" Type="http://schemas.openxmlformats.org/officeDocument/2006/relationships/oleObject" Target="../embeddings/oleObject18.bin"/></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21.wmf"/></Relationships>
</file>

<file path=ppt/slides/_rels/slide25.x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ТЕМА 5. </a:t>
            </a:r>
            <a:r>
              <a:rPr lang="ru-RU" dirty="0">
                <a:effectLst/>
              </a:rPr>
              <a:t>ВЫБОЧНЫЕ НАБЛЮДЕНИЯ</a:t>
            </a:r>
            <a:endParaRPr lang="ru-RU" dirty="0"/>
          </a:p>
        </p:txBody>
      </p:sp>
      <p:sp>
        <p:nvSpPr>
          <p:cNvPr id="3" name="Подзаголовок 2"/>
          <p:cNvSpPr>
            <a:spLocks noGrp="1"/>
          </p:cNvSpPr>
          <p:nvPr>
            <p:ph type="subTitle" idx="1"/>
          </p:nvPr>
        </p:nvSpPr>
        <p:spPr>
          <a:xfrm>
            <a:off x="533400" y="3228536"/>
            <a:ext cx="7854696" cy="3368816"/>
          </a:xfrm>
        </p:spPr>
        <p:txBody>
          <a:bodyPr>
            <a:normAutofit/>
          </a:bodyPr>
          <a:lstStyle/>
          <a:p>
            <a:r>
              <a:rPr lang="ru-RU" sz="2000" b="1" cap="all" dirty="0"/>
              <a:t>1. ОПРЕДЕЛЕНИЕ НЕОБХОДИМОГО ОБЪЕМА ВЫБОРКИ</a:t>
            </a:r>
          </a:p>
          <a:p>
            <a:r>
              <a:rPr lang="ru-RU" sz="2000" b="1" dirty="0"/>
              <a:t>2. ОЦЕНКА РЕЗУЛЬТАТОВ ВЫБОРОЧНОГО НАБЛЮДЕНИЯ </a:t>
            </a:r>
            <a:endParaRPr lang="ru-RU" sz="2000" dirty="0"/>
          </a:p>
          <a:p>
            <a:r>
              <a:rPr lang="ru-RU" sz="2000" b="1" dirty="0"/>
              <a:t>3. МАЛАЯ ВЫБОРКА</a:t>
            </a:r>
            <a:endParaRPr lang="ru-RU" sz="2000" dirty="0"/>
          </a:p>
          <a:p>
            <a:endParaRPr lang="ru-RU" sz="2000" dirty="0"/>
          </a:p>
        </p:txBody>
      </p:sp>
    </p:spTree>
    <p:extLst>
      <p:ext uri="{BB962C8B-B14F-4D97-AF65-F5344CB8AC3E}">
        <p14:creationId xmlns:p14="http://schemas.microsoft.com/office/powerpoint/2010/main" val="30056554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200" b="1" cap="all" dirty="0"/>
              <a:t>1. ОПРЕДЕЛЕНИЕ НЕОБХОДИМОГО ОБЪЕМА </a:t>
            </a:r>
            <a:r>
              <a:rPr lang="ru-RU" sz="3200" b="1" cap="all" dirty="0" smtClean="0"/>
              <a:t>ВЫБОРКИ</a:t>
            </a:r>
            <a:endParaRPr lang="ru-RU" sz="3200" dirty="0"/>
          </a:p>
        </p:txBody>
      </p:sp>
      <p:sp>
        <p:nvSpPr>
          <p:cNvPr id="3" name="Объект 2"/>
          <p:cNvSpPr>
            <a:spLocks noGrp="1"/>
          </p:cNvSpPr>
          <p:nvPr>
            <p:ph idx="1"/>
          </p:nvPr>
        </p:nvSpPr>
        <p:spPr>
          <a:xfrm>
            <a:off x="457200" y="2852936"/>
            <a:ext cx="8229600" cy="2592288"/>
          </a:xfrm>
        </p:spPr>
        <p:txBody>
          <a:bodyPr>
            <a:normAutofit fontScale="92500" lnSpcReduction="10000"/>
          </a:bodyPr>
          <a:lstStyle/>
          <a:p>
            <a:r>
              <a:rPr lang="ru-RU" dirty="0"/>
              <a:t>При проектировании выборочного наблюдения возникает вопрос о необходимой численности выборки. Эта численность может быть определена на базе допустимой ошибки при выборочном наблюдений исходя из вероятности, на основе которой можно гарантировать величину устанавливаемой ошибки, и, наконец, на базе способа отбора. </a:t>
            </a:r>
            <a:endParaRPr lang="ru-RU" dirty="0" smtClean="0"/>
          </a:p>
          <a:p>
            <a:endParaRPr lang="ru-RU" dirty="0"/>
          </a:p>
        </p:txBody>
      </p:sp>
    </p:spTree>
    <p:extLst>
      <p:ext uri="{BB962C8B-B14F-4D97-AF65-F5344CB8AC3E}">
        <p14:creationId xmlns:p14="http://schemas.microsoft.com/office/powerpoint/2010/main" val="25235354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08720"/>
            <a:ext cx="8229600" cy="3816424"/>
          </a:xfrm>
        </p:spPr>
        <p:txBody>
          <a:bodyPr>
            <a:normAutofit fontScale="92500" lnSpcReduction="10000"/>
          </a:bodyPr>
          <a:lstStyle/>
          <a:p>
            <a:r>
              <a:rPr lang="ru-RU" dirty="0"/>
              <a:t>Необходимая численность выборки рассчитывается по-разному для выборочного наблюдения, в котором устанавливается средний размер признака в совокупности, и для наблюдения, в котором определяется доля единиц, обладающих данным признаком, в силу различных методов вычисления меры </a:t>
            </a:r>
            <a:r>
              <a:rPr lang="ru-RU" dirty="0" err="1"/>
              <a:t>колеблемости</a:t>
            </a:r>
            <a:r>
              <a:rPr lang="ru-RU" dirty="0"/>
              <a:t> для варьирующего и альтернативного признаков</a:t>
            </a:r>
            <a:r>
              <a:rPr lang="ru-RU" dirty="0" smtClean="0"/>
              <a:t>.</a:t>
            </a:r>
          </a:p>
          <a:p>
            <a:r>
              <a:rPr lang="ru-RU" dirty="0"/>
              <a:t>В частности, необходимая численность случайной повторной выборки определяется по </a:t>
            </a:r>
            <a:r>
              <a:rPr lang="ru-RU" dirty="0" smtClean="0"/>
              <a:t>формуле, </a:t>
            </a:r>
            <a:r>
              <a:rPr lang="ru-RU" dirty="0"/>
              <a:t>которая вытекает из формулы предельной ошибки</a:t>
            </a:r>
            <a:r>
              <a:rPr lang="ru-RU" dirty="0" smtClean="0"/>
              <a:t>:</a:t>
            </a:r>
            <a:endParaRPr lang="ru-RU" dirty="0"/>
          </a:p>
          <a:p>
            <a:endParaRPr lang="ru-RU" dirty="0"/>
          </a:p>
          <a:p>
            <a:endParaRPr lang="ru-RU" dirty="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5" name="Объект 4"/>
          <p:cNvGraphicFramePr>
            <a:graphicFrameLocks noChangeAspect="1"/>
          </p:cNvGraphicFramePr>
          <p:nvPr>
            <p:extLst>
              <p:ext uri="{D42A27DB-BD31-4B8C-83A1-F6EECF244321}">
                <p14:modId xmlns:p14="http://schemas.microsoft.com/office/powerpoint/2010/main" val="1693537256"/>
              </p:ext>
            </p:extLst>
          </p:nvPr>
        </p:nvGraphicFramePr>
        <p:xfrm>
          <a:off x="3275856" y="4941168"/>
          <a:ext cx="1800200" cy="1085052"/>
        </p:xfrm>
        <a:graphic>
          <a:graphicData uri="http://schemas.openxmlformats.org/presentationml/2006/ole">
            <mc:AlternateContent xmlns:mc="http://schemas.openxmlformats.org/markup-compatibility/2006">
              <mc:Choice xmlns:v="urn:schemas-microsoft-com:vml" Requires="v">
                <p:oleObj spid="_x0000_s1032" name="Equation" r:id="rId3" imgW="698500" imgH="419100" progId="Equation.DSMT4">
                  <p:embed/>
                </p:oleObj>
              </mc:Choice>
              <mc:Fallback>
                <p:oleObj name="Equation" r:id="rId3" imgW="698500" imgH="419100"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5856" y="4941168"/>
                        <a:ext cx="1800200" cy="1085052"/>
                      </a:xfrm>
                      <a:prstGeom prst="rect">
                        <a:avLst/>
                      </a:prstGeom>
                      <a:noFill/>
                    </p:spPr>
                  </p:pic>
                </p:oleObj>
              </mc:Fallback>
            </mc:AlternateContent>
          </a:graphicData>
        </a:graphic>
      </p:graphicFrame>
    </p:spTree>
    <p:extLst>
      <p:ext uri="{BB962C8B-B14F-4D97-AF65-F5344CB8AC3E}">
        <p14:creationId xmlns:p14="http://schemas.microsoft.com/office/powerpoint/2010/main" val="14002624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08720"/>
            <a:ext cx="8229600" cy="5415880"/>
          </a:xfrm>
        </p:spPr>
        <p:txBody>
          <a:bodyPr>
            <a:normAutofit fontScale="92500" lnSpcReduction="20000"/>
          </a:bodyPr>
          <a:lstStyle/>
          <a:p>
            <a:r>
              <a:rPr lang="ru-RU" dirty="0"/>
              <a:t>На практике определение необходимого объема выборки часто составляет серьезную проблему. Она связана, в частности, с недостаточной разработанностью таких вопросов, как оценка вариации изучаемых признаков, обоснование численности выборки при изучении нескольких признаков, зависимость объема выборочной совокупности от программы разработки материалов наблюдения и др.</a:t>
            </a:r>
          </a:p>
          <a:p>
            <a:r>
              <a:rPr lang="ru-RU" dirty="0"/>
              <a:t>Трудности порождаются и тем, что кроме чисто статистических в определении необходимой численности выборочной совокупности большое значение принадлежит факторам организационного порядка, которые должны быть обязательно учтены. </a:t>
            </a:r>
            <a:endParaRPr lang="ru-RU" dirty="0" smtClean="0"/>
          </a:p>
          <a:p>
            <a:r>
              <a:rPr lang="ru-RU" dirty="0" smtClean="0"/>
              <a:t>К </a:t>
            </a:r>
            <a:r>
              <a:rPr lang="ru-RU" dirty="0"/>
              <a:t>ним относятся, например, обеспеченность обследования ресурсами, длительность обработки и срочность представления результатов. </a:t>
            </a:r>
          </a:p>
          <a:p>
            <a:endParaRPr lang="ru-RU" dirty="0"/>
          </a:p>
        </p:txBody>
      </p:sp>
    </p:spTree>
    <p:extLst>
      <p:ext uri="{BB962C8B-B14F-4D97-AF65-F5344CB8AC3E}">
        <p14:creationId xmlns:p14="http://schemas.microsoft.com/office/powerpoint/2010/main" val="10143955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08720"/>
            <a:ext cx="8229600" cy="5415880"/>
          </a:xfrm>
        </p:spPr>
        <p:txBody>
          <a:bodyPr>
            <a:normAutofit fontScale="92500" lnSpcReduction="20000"/>
          </a:bodyPr>
          <a:lstStyle/>
          <a:p>
            <a:r>
              <a:rPr lang="ru-RU" dirty="0"/>
              <a:t>Одним из наиболее важных и в то же время сложных вопросов определения необходимого объема выборки в исследованиях является расчет показателя вариации изучаемого признака </a:t>
            </a:r>
            <a:r>
              <a:rPr lang="ru-RU" dirty="0" smtClean="0"/>
              <a:t>(</a:t>
            </a:r>
            <a:r>
              <a:rPr lang="ru-RU" dirty="0" smtClean="0">
                <a:sym typeface="Symbol"/>
              </a:rPr>
              <a:t></a:t>
            </a:r>
            <a:r>
              <a:rPr lang="ru-RU" dirty="0" smtClean="0"/>
              <a:t> ).</a:t>
            </a:r>
          </a:p>
          <a:p>
            <a:r>
              <a:rPr lang="ru-RU" dirty="0"/>
              <a:t>При подготовке выборочного наблюдения у его организаторов часто отсутствуют необходимые для этих вычислений данные. </a:t>
            </a:r>
            <a:endParaRPr lang="ru-RU" dirty="0" smtClean="0"/>
          </a:p>
          <a:p>
            <a:r>
              <a:rPr lang="ru-RU" dirty="0" smtClean="0"/>
              <a:t>Основой </a:t>
            </a:r>
            <a:r>
              <a:rPr lang="ru-RU" dirty="0"/>
              <a:t>оценки степени </a:t>
            </a:r>
            <a:r>
              <a:rPr lang="ru-RU" dirty="0" err="1"/>
              <a:t>колеблемости</a:t>
            </a:r>
            <a:r>
              <a:rPr lang="ru-RU" dirty="0"/>
              <a:t> изучаемого признака служат, как правило, материалы предыдущих обследований. </a:t>
            </a:r>
            <a:endParaRPr lang="ru-RU" dirty="0" smtClean="0"/>
          </a:p>
          <a:p>
            <a:r>
              <a:rPr lang="ru-RU" dirty="0" smtClean="0"/>
              <a:t>Обращение </a:t>
            </a:r>
            <a:r>
              <a:rPr lang="ru-RU" dirty="0"/>
              <a:t>к ним при отсутствии какой-либо другой информации вполне оправданно. </a:t>
            </a:r>
            <a:endParaRPr lang="ru-RU" dirty="0" smtClean="0"/>
          </a:p>
          <a:p>
            <a:r>
              <a:rPr lang="ru-RU" dirty="0" smtClean="0"/>
              <a:t>Однако </a:t>
            </a:r>
            <a:r>
              <a:rPr lang="ru-RU" dirty="0"/>
              <a:t>следует иметь в виду, что использование данных прошлых обследований имеет смысл только тогда, когда за прошедший до нового обследования период в генеральной совокупности не произошло значительных изменений.</a:t>
            </a:r>
            <a:r>
              <a:rPr lang="ru-RU" dirty="0" smtClean="0"/>
              <a:t> </a:t>
            </a:r>
            <a:endParaRPr lang="ru-RU" dirty="0"/>
          </a:p>
          <a:p>
            <a:endParaRPr lang="ru-RU" dirty="0"/>
          </a:p>
        </p:txBody>
      </p:sp>
    </p:spTree>
    <p:extLst>
      <p:ext uri="{BB962C8B-B14F-4D97-AF65-F5344CB8AC3E}">
        <p14:creationId xmlns:p14="http://schemas.microsoft.com/office/powerpoint/2010/main" val="19568148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1935480"/>
            <a:ext cx="8229600" cy="2573640"/>
          </a:xfrm>
        </p:spPr>
        <p:txBody>
          <a:bodyPr>
            <a:normAutofit fontScale="92500" lnSpcReduction="20000"/>
          </a:bodyPr>
          <a:lstStyle/>
          <a:p>
            <a:r>
              <a:rPr lang="ru-RU" dirty="0"/>
              <a:t>Во многих случаях более точное представление об изучаемой совокупности, в том числе о вариации интересующих исследователя признаков, может дать пробное обследование. </a:t>
            </a:r>
            <a:endParaRPr lang="ru-RU" dirty="0" smtClean="0"/>
          </a:p>
          <a:p>
            <a:r>
              <a:rPr lang="ru-RU" dirty="0" smtClean="0"/>
              <a:t>По </a:t>
            </a:r>
            <a:r>
              <a:rPr lang="ru-RU" dirty="0"/>
              <a:t>его данным рассчитываются среднее </a:t>
            </a:r>
            <a:r>
              <a:rPr lang="ru-RU" dirty="0" err="1"/>
              <a:t>квадратическое</a:t>
            </a:r>
            <a:r>
              <a:rPr lang="ru-RU" dirty="0"/>
              <a:t> отклонение и дисперсию для последующего обоснования необходимого объема выборки. </a:t>
            </a:r>
            <a:endParaRPr lang="ru-RU" dirty="0"/>
          </a:p>
        </p:txBody>
      </p:sp>
    </p:spTree>
    <p:extLst>
      <p:ext uri="{BB962C8B-B14F-4D97-AF65-F5344CB8AC3E}">
        <p14:creationId xmlns:p14="http://schemas.microsoft.com/office/powerpoint/2010/main" val="18936931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200" b="1" dirty="0"/>
              <a:t>2. ОЦЕНКА РЕЗУЛЬТАТОВ ВЫБОРОЧНОГО НАБЛЮДЕНИЯ </a:t>
            </a:r>
            <a:endParaRPr lang="ru-RU" sz="3200" dirty="0"/>
          </a:p>
        </p:txBody>
      </p:sp>
      <p:sp>
        <p:nvSpPr>
          <p:cNvPr id="3" name="Объект 2"/>
          <p:cNvSpPr>
            <a:spLocks noGrp="1"/>
          </p:cNvSpPr>
          <p:nvPr>
            <p:ph idx="1"/>
          </p:nvPr>
        </p:nvSpPr>
        <p:spPr/>
        <p:txBody>
          <a:bodyPr>
            <a:normAutofit fontScale="92500" lnSpcReduction="20000"/>
          </a:bodyPr>
          <a:lstStyle/>
          <a:p>
            <a:r>
              <a:rPr lang="ru-RU" dirty="0"/>
              <a:t>Заключительным этапом выборочного наблюдения является распространение его результатов на генеральную совокупность. Однако часто при статистическом изучении социально-экономических явлений этому процессу предшествует оценка результатов наблюдения с точки зрения самой возможности распространения.</a:t>
            </a:r>
          </a:p>
          <a:p>
            <a:r>
              <a:rPr lang="ru-RU" dirty="0"/>
              <a:t>Вывод о возможности распространения в значительной степени зависит от качества основы выборки, прежде всего от полноты. </a:t>
            </a:r>
          </a:p>
          <a:p>
            <a:r>
              <a:rPr lang="ru-RU" b="1" i="1" dirty="0"/>
              <a:t>Под полнотой</a:t>
            </a:r>
            <a:r>
              <a:rPr lang="ru-RU" b="1" dirty="0"/>
              <a:t> </a:t>
            </a:r>
            <a:r>
              <a:rPr lang="ru-RU" dirty="0"/>
              <a:t> подразумевается наличие или представленность всех типов или групп данной генеральной совокупности в основе выборки. </a:t>
            </a:r>
          </a:p>
          <a:p>
            <a:endParaRPr lang="ru-RU" dirty="0"/>
          </a:p>
        </p:txBody>
      </p:sp>
    </p:spTree>
    <p:extLst>
      <p:ext uri="{BB962C8B-B14F-4D97-AF65-F5344CB8AC3E}">
        <p14:creationId xmlns:p14="http://schemas.microsoft.com/office/powerpoint/2010/main" val="3389015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908720"/>
            <a:ext cx="8229600" cy="2664296"/>
          </a:xfrm>
        </p:spPr>
        <p:txBody>
          <a:bodyPr>
            <a:normAutofit fontScale="92500" lnSpcReduction="10000"/>
          </a:bodyPr>
          <a:lstStyle/>
          <a:p>
            <a:r>
              <a:rPr lang="ru-RU" dirty="0"/>
              <a:t>Неполнота основы может привести к нарушению представительности выборки и, как следствие, к неправильным выводам при анализе данных наблюдения. </a:t>
            </a:r>
          </a:p>
          <a:p>
            <a:r>
              <a:rPr lang="ru-RU" dirty="0"/>
              <a:t>Более точной основой суждения о возможности распространения представляется расчет относительной ошибки:</a:t>
            </a:r>
          </a:p>
          <a:p>
            <a:endParaRPr lang="ru-RU" dirty="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5" name="Объект 4"/>
          <p:cNvGraphicFramePr>
            <a:graphicFrameLocks noChangeAspect="1"/>
          </p:cNvGraphicFramePr>
          <p:nvPr>
            <p:extLst>
              <p:ext uri="{D42A27DB-BD31-4B8C-83A1-F6EECF244321}">
                <p14:modId xmlns:p14="http://schemas.microsoft.com/office/powerpoint/2010/main" val="1069848941"/>
              </p:ext>
            </p:extLst>
          </p:nvPr>
        </p:nvGraphicFramePr>
        <p:xfrm>
          <a:off x="827584" y="3645024"/>
          <a:ext cx="1825319" cy="720080"/>
        </p:xfrm>
        <a:graphic>
          <a:graphicData uri="http://schemas.openxmlformats.org/presentationml/2006/ole">
            <mc:AlternateContent xmlns:mc="http://schemas.openxmlformats.org/markup-compatibility/2006">
              <mc:Choice xmlns:v="urn:schemas-microsoft-com:vml" Requires="v">
                <p:oleObj spid="_x0000_s2094" name="Equation" r:id="rId3" imgW="1040948" imgH="406224" progId="Equation.DSMT4">
                  <p:embed/>
                </p:oleObj>
              </mc:Choice>
              <mc:Fallback>
                <p:oleObj name="Equation" r:id="rId3" imgW="1040948" imgH="406224"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584" y="3645024"/>
                        <a:ext cx="1825319" cy="720080"/>
                      </a:xfrm>
                      <a:prstGeom prst="rect">
                        <a:avLst/>
                      </a:prstGeom>
                      <a:noFill/>
                    </p:spPr>
                  </p:pic>
                </p:oleObj>
              </mc:Fallback>
            </mc:AlternateContent>
          </a:graphicData>
        </a:graphic>
      </p:graphicFrame>
      <p:sp>
        <p:nvSpPr>
          <p:cNvPr id="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7" name="Объект 6"/>
          <p:cNvGraphicFramePr>
            <a:graphicFrameLocks noChangeAspect="1"/>
          </p:cNvGraphicFramePr>
          <p:nvPr>
            <p:extLst>
              <p:ext uri="{D42A27DB-BD31-4B8C-83A1-F6EECF244321}">
                <p14:modId xmlns:p14="http://schemas.microsoft.com/office/powerpoint/2010/main" val="2077702271"/>
              </p:ext>
            </p:extLst>
          </p:nvPr>
        </p:nvGraphicFramePr>
        <p:xfrm>
          <a:off x="899592" y="5085184"/>
          <a:ext cx="1776197" cy="720080"/>
        </p:xfrm>
        <a:graphic>
          <a:graphicData uri="http://schemas.openxmlformats.org/presentationml/2006/ole">
            <mc:AlternateContent xmlns:mc="http://schemas.openxmlformats.org/markup-compatibility/2006">
              <mc:Choice xmlns:v="urn:schemas-microsoft-com:vml" Requires="v">
                <p:oleObj spid="_x0000_s2095" name="Equation" r:id="rId5" imgW="1054100" imgH="431800" progId="Equation.DSMT4">
                  <p:embed/>
                </p:oleObj>
              </mc:Choice>
              <mc:Fallback>
                <p:oleObj name="Equation" r:id="rId5" imgW="1054100" imgH="431800" progId="Equation.DSMT4">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9592" y="5085184"/>
                        <a:ext cx="1776197" cy="720080"/>
                      </a:xfrm>
                      <a:prstGeom prst="rect">
                        <a:avLst/>
                      </a:prstGeom>
                      <a:noFill/>
                    </p:spPr>
                  </p:pic>
                </p:oleObj>
              </mc:Fallback>
            </mc:AlternateContent>
          </a:graphicData>
        </a:graphic>
      </p:graphicFrame>
      <p:sp>
        <p:nvSpPr>
          <p:cNvPr id="8" name="TextBox 7"/>
          <p:cNvSpPr txBox="1"/>
          <p:nvPr/>
        </p:nvSpPr>
        <p:spPr>
          <a:xfrm>
            <a:off x="2799657" y="3861048"/>
            <a:ext cx="1817101" cy="1754326"/>
          </a:xfrm>
          <a:prstGeom prst="rect">
            <a:avLst/>
          </a:prstGeom>
          <a:noFill/>
        </p:spPr>
        <p:txBody>
          <a:bodyPr wrap="none" rtlCol="0">
            <a:spAutoFit/>
          </a:bodyPr>
          <a:lstStyle/>
          <a:p>
            <a:pPr marL="285750" indent="-285750">
              <a:buFontTx/>
              <a:buChar char="-"/>
            </a:pPr>
            <a:r>
              <a:rPr lang="ru-RU" dirty="0"/>
              <a:t>д</a:t>
            </a:r>
            <a:r>
              <a:rPr lang="ru-RU" dirty="0" smtClean="0"/>
              <a:t>ля средней,</a:t>
            </a:r>
          </a:p>
          <a:p>
            <a:pPr marL="285750" indent="-285750">
              <a:buFontTx/>
              <a:buChar char="-"/>
            </a:pPr>
            <a:endParaRPr lang="ru-RU" dirty="0"/>
          </a:p>
          <a:p>
            <a:pPr marL="285750" indent="-285750">
              <a:buFontTx/>
              <a:buChar char="-"/>
            </a:pPr>
            <a:endParaRPr lang="ru-RU" dirty="0" smtClean="0"/>
          </a:p>
          <a:p>
            <a:pPr marL="285750" indent="-285750">
              <a:buFontTx/>
              <a:buChar char="-"/>
            </a:pPr>
            <a:endParaRPr lang="ru-RU" dirty="0" smtClean="0"/>
          </a:p>
          <a:p>
            <a:pPr marL="285750" indent="-285750">
              <a:buFontTx/>
              <a:buChar char="-"/>
            </a:pPr>
            <a:endParaRPr lang="ru-RU" dirty="0"/>
          </a:p>
          <a:p>
            <a:r>
              <a:rPr lang="ru-RU" dirty="0" smtClean="0"/>
              <a:t>- для доли,</a:t>
            </a:r>
            <a:endParaRPr lang="ru-RU" dirty="0"/>
          </a:p>
        </p:txBody>
      </p:sp>
      <p:sp>
        <p:nvSpPr>
          <p:cNvPr id="9"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0" name="Объект 9"/>
          <p:cNvGraphicFramePr>
            <a:graphicFrameLocks noChangeAspect="1"/>
          </p:cNvGraphicFramePr>
          <p:nvPr>
            <p:extLst>
              <p:ext uri="{D42A27DB-BD31-4B8C-83A1-F6EECF244321}">
                <p14:modId xmlns:p14="http://schemas.microsoft.com/office/powerpoint/2010/main" val="3205831854"/>
              </p:ext>
            </p:extLst>
          </p:nvPr>
        </p:nvGraphicFramePr>
        <p:xfrm>
          <a:off x="4860033" y="3789040"/>
          <a:ext cx="360039" cy="308605"/>
        </p:xfrm>
        <a:graphic>
          <a:graphicData uri="http://schemas.openxmlformats.org/presentationml/2006/ole">
            <mc:AlternateContent xmlns:mc="http://schemas.openxmlformats.org/markup-compatibility/2006">
              <mc:Choice xmlns:v="urn:schemas-microsoft-com:vml" Requires="v">
                <p:oleObj spid="_x0000_s2096" name="Equation" r:id="rId7" imgW="266584" imgH="228501" progId="Equation.DSMT4">
                  <p:embed/>
                </p:oleObj>
              </mc:Choice>
              <mc:Fallback>
                <p:oleObj name="Equation" r:id="rId7" imgW="266584" imgH="228501" progId="Equation.DSMT4">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60033" y="3789040"/>
                        <a:ext cx="360039" cy="308605"/>
                      </a:xfrm>
                      <a:prstGeom prst="rect">
                        <a:avLst/>
                      </a:prstGeom>
                      <a:noFill/>
                    </p:spPr>
                  </p:pic>
                </p:oleObj>
              </mc:Fallback>
            </mc:AlternateContent>
          </a:graphicData>
        </a:graphic>
      </p:graphicFrame>
      <p:sp>
        <p:nvSpPr>
          <p:cNvPr id="11" name="Rectangle 1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2" name="Объект 11"/>
          <p:cNvGraphicFramePr>
            <a:graphicFrameLocks noChangeAspect="1"/>
          </p:cNvGraphicFramePr>
          <p:nvPr>
            <p:extLst>
              <p:ext uri="{D42A27DB-BD31-4B8C-83A1-F6EECF244321}">
                <p14:modId xmlns:p14="http://schemas.microsoft.com/office/powerpoint/2010/main" val="1266740984"/>
              </p:ext>
            </p:extLst>
          </p:nvPr>
        </p:nvGraphicFramePr>
        <p:xfrm>
          <a:off x="4716016" y="4506169"/>
          <a:ext cx="288032" cy="329179"/>
        </p:xfrm>
        <a:graphic>
          <a:graphicData uri="http://schemas.openxmlformats.org/presentationml/2006/ole">
            <mc:AlternateContent xmlns:mc="http://schemas.openxmlformats.org/markup-compatibility/2006">
              <mc:Choice xmlns:v="urn:schemas-microsoft-com:vml" Requires="v">
                <p:oleObj spid="_x0000_s2097" name="Equation" r:id="rId9" imgW="203112" imgH="228501" progId="Equation.DSMT4">
                  <p:embed/>
                </p:oleObj>
              </mc:Choice>
              <mc:Fallback>
                <p:oleObj name="Equation" r:id="rId9" imgW="203112" imgH="228501" progId="Equation.DSMT4">
                  <p:embed/>
                  <p:pic>
                    <p:nvPicPr>
                      <p:cNvPr id="0"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16016" y="4506169"/>
                        <a:ext cx="288032" cy="329179"/>
                      </a:xfrm>
                      <a:prstGeom prst="rect">
                        <a:avLst/>
                      </a:prstGeom>
                      <a:noFill/>
                    </p:spPr>
                  </p:pic>
                </p:oleObj>
              </mc:Fallback>
            </mc:AlternateContent>
          </a:graphicData>
        </a:graphic>
      </p:graphicFrame>
      <p:sp>
        <p:nvSpPr>
          <p:cNvPr id="13" name="Rectangle 1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4" name="Объект 13"/>
          <p:cNvGraphicFramePr>
            <a:graphicFrameLocks noChangeAspect="1"/>
          </p:cNvGraphicFramePr>
          <p:nvPr>
            <p:extLst>
              <p:ext uri="{D42A27DB-BD31-4B8C-83A1-F6EECF244321}">
                <p14:modId xmlns:p14="http://schemas.microsoft.com/office/powerpoint/2010/main" val="2834894941"/>
              </p:ext>
            </p:extLst>
          </p:nvPr>
        </p:nvGraphicFramePr>
        <p:xfrm>
          <a:off x="5076056" y="4509120"/>
          <a:ext cx="288032" cy="300555"/>
        </p:xfrm>
        <a:graphic>
          <a:graphicData uri="http://schemas.openxmlformats.org/presentationml/2006/ole">
            <mc:AlternateContent xmlns:mc="http://schemas.openxmlformats.org/markup-compatibility/2006">
              <mc:Choice xmlns:v="urn:schemas-microsoft-com:vml" Requires="v">
                <p:oleObj spid="_x0000_s2098" name="Equation" r:id="rId11" imgW="215806" imgH="228501" progId="Equation.DSMT4">
                  <p:embed/>
                </p:oleObj>
              </mc:Choice>
              <mc:Fallback>
                <p:oleObj name="Equation" r:id="rId11" imgW="215806" imgH="228501" progId="Equation.DSMT4">
                  <p:embed/>
                  <p:pic>
                    <p:nvPicPr>
                      <p:cNvPr id="0" name="Object 1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076056" y="4509120"/>
                        <a:ext cx="288032" cy="300555"/>
                      </a:xfrm>
                      <a:prstGeom prst="rect">
                        <a:avLst/>
                      </a:prstGeom>
                      <a:noFill/>
                    </p:spPr>
                  </p:pic>
                </p:oleObj>
              </mc:Fallback>
            </mc:AlternateContent>
          </a:graphicData>
        </a:graphic>
      </p:graphicFrame>
      <p:sp>
        <p:nvSpPr>
          <p:cNvPr id="15" name="Rectangle 1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6" name="Объект 15"/>
          <p:cNvGraphicFramePr>
            <a:graphicFrameLocks noChangeAspect="1"/>
          </p:cNvGraphicFramePr>
          <p:nvPr>
            <p:extLst>
              <p:ext uri="{D42A27DB-BD31-4B8C-83A1-F6EECF244321}">
                <p14:modId xmlns:p14="http://schemas.microsoft.com/office/powerpoint/2010/main" val="1276280956"/>
              </p:ext>
            </p:extLst>
          </p:nvPr>
        </p:nvGraphicFramePr>
        <p:xfrm>
          <a:off x="4716016" y="5229200"/>
          <a:ext cx="254146" cy="288032"/>
        </p:xfrm>
        <a:graphic>
          <a:graphicData uri="http://schemas.openxmlformats.org/presentationml/2006/ole">
            <mc:AlternateContent xmlns:mc="http://schemas.openxmlformats.org/markup-compatibility/2006">
              <mc:Choice xmlns:v="urn:schemas-microsoft-com:vml" Requires="v">
                <p:oleObj spid="_x0000_s2099" name="Equation" r:id="rId13" imgW="139579" imgH="164957" progId="Equation.DSMT4">
                  <p:embed/>
                </p:oleObj>
              </mc:Choice>
              <mc:Fallback>
                <p:oleObj name="Equation" r:id="rId13" imgW="139579" imgH="164957" progId="Equation.DSMT4">
                  <p:embed/>
                  <p:pic>
                    <p:nvPicPr>
                      <p:cNvPr id="0" name="Object 1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716016" y="5229200"/>
                        <a:ext cx="254146" cy="288032"/>
                      </a:xfrm>
                      <a:prstGeom prst="rect">
                        <a:avLst/>
                      </a:prstGeom>
                      <a:noFill/>
                    </p:spPr>
                  </p:pic>
                </p:oleObj>
              </mc:Fallback>
            </mc:AlternateContent>
          </a:graphicData>
        </a:graphic>
      </p:graphicFrame>
      <p:sp>
        <p:nvSpPr>
          <p:cNvPr id="17" name="Rectangle 1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8" name="Объект 17"/>
          <p:cNvGraphicFramePr>
            <a:graphicFrameLocks noChangeAspect="1"/>
          </p:cNvGraphicFramePr>
          <p:nvPr>
            <p:extLst>
              <p:ext uri="{D42A27DB-BD31-4B8C-83A1-F6EECF244321}">
                <p14:modId xmlns:p14="http://schemas.microsoft.com/office/powerpoint/2010/main" val="875309923"/>
              </p:ext>
            </p:extLst>
          </p:nvPr>
        </p:nvGraphicFramePr>
        <p:xfrm>
          <a:off x="5076056" y="5229200"/>
          <a:ext cx="230426" cy="288032"/>
        </p:xfrm>
        <a:graphic>
          <a:graphicData uri="http://schemas.openxmlformats.org/presentationml/2006/ole">
            <mc:AlternateContent xmlns:mc="http://schemas.openxmlformats.org/markup-compatibility/2006">
              <mc:Choice xmlns:v="urn:schemas-microsoft-com:vml" Requires="v">
                <p:oleObj spid="_x0000_s2100" name="Equation" r:id="rId15" imgW="152334" imgH="190417" progId="Equation.DSMT4">
                  <p:embed/>
                </p:oleObj>
              </mc:Choice>
              <mc:Fallback>
                <p:oleObj name="Equation" r:id="rId15" imgW="152334" imgH="190417" progId="Equation.DSMT4">
                  <p:embed/>
                  <p:pic>
                    <p:nvPicPr>
                      <p:cNvPr id="0" name="Object 1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076056" y="5229200"/>
                        <a:ext cx="230426" cy="288032"/>
                      </a:xfrm>
                      <a:prstGeom prst="rect">
                        <a:avLst/>
                      </a:prstGeom>
                      <a:noFill/>
                    </p:spPr>
                  </p:pic>
                </p:oleObj>
              </mc:Fallback>
            </mc:AlternateContent>
          </a:graphicData>
        </a:graphic>
      </p:graphicFrame>
      <p:sp>
        <p:nvSpPr>
          <p:cNvPr id="19" name="TextBox 18"/>
          <p:cNvSpPr txBox="1"/>
          <p:nvPr/>
        </p:nvSpPr>
        <p:spPr>
          <a:xfrm>
            <a:off x="5724128" y="3707159"/>
            <a:ext cx="2736304" cy="2062103"/>
          </a:xfrm>
          <a:prstGeom prst="rect">
            <a:avLst/>
          </a:prstGeom>
          <a:noFill/>
        </p:spPr>
        <p:txBody>
          <a:bodyPr wrap="square" rtlCol="0">
            <a:spAutoFit/>
          </a:bodyPr>
          <a:lstStyle/>
          <a:p>
            <a:r>
              <a:rPr lang="ru-RU" sz="1600" dirty="0"/>
              <a:t>- относительная предельная ошибка выборки</a:t>
            </a:r>
            <a:r>
              <a:rPr lang="ru-RU" sz="1600" dirty="0" smtClean="0"/>
              <a:t>;</a:t>
            </a:r>
            <a:endParaRPr lang="ru-RU" sz="1600" dirty="0"/>
          </a:p>
          <a:p>
            <a:r>
              <a:rPr lang="ru-RU" sz="1600" dirty="0" smtClean="0"/>
              <a:t>- предельная </a:t>
            </a:r>
            <a:r>
              <a:rPr lang="ru-RU" sz="1600" dirty="0"/>
              <a:t>ошибка для среднего значения или доли признака; </a:t>
            </a:r>
          </a:p>
          <a:p>
            <a:r>
              <a:rPr lang="ru-RU" sz="1600" dirty="0"/>
              <a:t> - генеральная средняя и доля соответственно.</a:t>
            </a:r>
          </a:p>
        </p:txBody>
      </p:sp>
    </p:spTree>
    <p:extLst>
      <p:ext uri="{BB962C8B-B14F-4D97-AF65-F5344CB8AC3E}">
        <p14:creationId xmlns:p14="http://schemas.microsoft.com/office/powerpoint/2010/main" val="37027183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08720"/>
            <a:ext cx="8229600" cy="5415880"/>
          </a:xfrm>
        </p:spPr>
        <p:txBody>
          <a:bodyPr>
            <a:normAutofit fontScale="92500" lnSpcReduction="20000"/>
          </a:bodyPr>
          <a:lstStyle/>
          <a:p>
            <a:r>
              <a:rPr lang="ru-RU" dirty="0"/>
              <a:t>Необходимым условием при этом является соответствие плановой и фактической численности и структуры выборочной совокупности. При больших расхождениях использование этого приема может привести к ошибочным суждениям.</a:t>
            </a:r>
          </a:p>
          <a:p>
            <a:r>
              <a:rPr lang="ru-RU" dirty="0"/>
              <a:t>Если величина относительной ошибки не превышает заранее установленного для данного обследования предельного значения, то данные выборочного наблюдения являются представительными и могут быть распространены на генеральную совокупность. В противном случае следует попытаться восстановить исходные пропорции генеральной совокупности. </a:t>
            </a:r>
          </a:p>
          <a:p>
            <a:r>
              <a:rPr lang="ru-RU" b="1" i="1" dirty="0"/>
              <a:t>Процесс восстановления пропорций выборки на основе исходной информации о таких пропорциях в генеральной совокупности принято называть корректировкой выборки.</a:t>
            </a:r>
            <a:endParaRPr lang="ru-RU" dirty="0"/>
          </a:p>
          <a:p>
            <a:endParaRPr lang="ru-RU" dirty="0"/>
          </a:p>
        </p:txBody>
      </p:sp>
    </p:spTree>
    <p:extLst>
      <p:ext uri="{BB962C8B-B14F-4D97-AF65-F5344CB8AC3E}">
        <p14:creationId xmlns:p14="http://schemas.microsoft.com/office/powerpoint/2010/main" val="17187691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08720"/>
            <a:ext cx="8229600" cy="5415880"/>
          </a:xfrm>
        </p:spPr>
        <p:txBody>
          <a:bodyPr>
            <a:normAutofit fontScale="92500" lnSpcReduction="20000"/>
          </a:bodyPr>
          <a:lstStyle/>
          <a:p>
            <a:r>
              <a:rPr lang="ru-RU" dirty="0"/>
              <a:t>При обработке данных выборочного наблюдения целесообразно использовать два наиболее часто применяемых способа корректировки. </a:t>
            </a:r>
          </a:p>
          <a:p>
            <a:r>
              <a:rPr lang="ru-RU" b="1" i="1" dirty="0"/>
              <a:t>Первый способ</a:t>
            </a:r>
            <a:r>
              <a:rPr lang="ru-RU" dirty="0"/>
              <a:t> ориентирован на группу единиц, которые оказались недостаточно представлены в выборочной совокупности после наблюдения. Формуляры с данными об этих единицах, пригодные для обработки, следует сохранять в полном объеме. На основе сведений о количестве таких формуляров проводятся дополнительные расчеты. Их целью является определение числа хорошо представленных в фактической выборке формуляров остальных групп, часть которых необходимо исключить из обработки для сохранения пропорций генеральной совокупности</a:t>
            </a:r>
            <a:r>
              <a:rPr lang="ru-RU" dirty="0" smtClean="0"/>
              <a:t>.</a:t>
            </a:r>
          </a:p>
          <a:p>
            <a:r>
              <a:rPr lang="ru-RU" b="1" i="1" dirty="0"/>
              <a:t>Данный способ корректировки, называется методом «отсечения».</a:t>
            </a:r>
            <a:endParaRPr lang="ru-RU" dirty="0"/>
          </a:p>
          <a:p>
            <a:pPr marL="0" indent="0">
              <a:buNone/>
            </a:pPr>
            <a:r>
              <a:rPr lang="ru-RU" dirty="0" smtClean="0"/>
              <a:t> </a:t>
            </a:r>
            <a:endParaRPr lang="ru-RU" dirty="0"/>
          </a:p>
          <a:p>
            <a:endParaRPr lang="ru-RU" dirty="0"/>
          </a:p>
        </p:txBody>
      </p:sp>
    </p:spTree>
    <p:extLst>
      <p:ext uri="{BB962C8B-B14F-4D97-AF65-F5344CB8AC3E}">
        <p14:creationId xmlns:p14="http://schemas.microsoft.com/office/powerpoint/2010/main" val="3867077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92500" lnSpcReduction="20000"/>
          </a:bodyPr>
          <a:lstStyle/>
          <a:p>
            <a:r>
              <a:rPr lang="ru-RU" b="1" i="1" dirty="0"/>
              <a:t>Основным достоинством метода «отсечения»</a:t>
            </a:r>
            <a:r>
              <a:rPr lang="ru-RU" dirty="0"/>
              <a:t> является то, что он дает возможность сохранить пропорции генеральной совокупности в массиве данных, на основе которого будут делаться обобщения. Это позволяет формулировать выводы на базе представительных данных.</a:t>
            </a:r>
          </a:p>
          <a:p>
            <a:r>
              <a:rPr lang="ru-RU" b="1" i="1" dirty="0"/>
              <a:t>В то же время корректировка способом «отсечения» имеет существенные недостатки. </a:t>
            </a:r>
            <a:endParaRPr lang="ru-RU" dirty="0"/>
          </a:p>
          <a:p>
            <a:r>
              <a:rPr lang="ru-RU" b="1" i="1" dirty="0"/>
              <a:t>Во-первых</a:t>
            </a:r>
            <a:r>
              <a:rPr lang="ru-RU" i="1" dirty="0"/>
              <a:t>,</a:t>
            </a:r>
            <a:r>
              <a:rPr lang="ru-RU" dirty="0"/>
              <a:t> «отсечение» приводит к еще большему, если учитывать невозвращенные и забракованные формуляры, уменьшению объема выборки. </a:t>
            </a:r>
          </a:p>
          <a:p>
            <a:r>
              <a:rPr lang="ru-RU" b="1" i="1" dirty="0"/>
              <a:t>Во-вторых</a:t>
            </a:r>
            <a:r>
              <a:rPr lang="ru-RU" i="1" dirty="0"/>
              <a:t>,</a:t>
            </a:r>
            <a:r>
              <a:rPr lang="ru-RU" dirty="0"/>
              <a:t> из обработки и анализа исключаются вполне пригодные для исследования формуляры. </a:t>
            </a:r>
          </a:p>
          <a:p>
            <a:endParaRPr lang="ru-RU" dirty="0"/>
          </a:p>
        </p:txBody>
      </p:sp>
    </p:spTree>
    <p:extLst>
      <p:ext uri="{BB962C8B-B14F-4D97-AF65-F5344CB8AC3E}">
        <p14:creationId xmlns:p14="http://schemas.microsoft.com/office/powerpoint/2010/main" val="31344942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80728"/>
            <a:ext cx="8229600" cy="4536504"/>
          </a:xfrm>
        </p:spPr>
        <p:txBody>
          <a:bodyPr>
            <a:normAutofit fontScale="92500" lnSpcReduction="20000"/>
          </a:bodyPr>
          <a:lstStyle/>
          <a:p>
            <a:r>
              <a:rPr lang="ru-RU" b="1" i="1" dirty="0"/>
              <a:t>В </a:t>
            </a:r>
            <a:r>
              <a:rPr lang="ru-RU" b="1" i="1" dirty="0" smtClean="0"/>
              <a:t>некоторых </a:t>
            </a:r>
            <a:r>
              <a:rPr lang="ru-RU" b="1" i="1" dirty="0"/>
              <a:t>случаях целесообразнее пользоваться способом «взвешивания».</a:t>
            </a:r>
            <a:endParaRPr lang="ru-RU" dirty="0"/>
          </a:p>
          <a:p>
            <a:r>
              <a:rPr lang="ru-RU" dirty="0"/>
              <a:t>В отличие от первого способа корректировки «взвешивание» дает возможность сохранить в обрабатываемом массиве все или почти все полученные формуляры. </a:t>
            </a:r>
            <a:endParaRPr lang="ru-RU" dirty="0" smtClean="0"/>
          </a:p>
          <a:p>
            <a:r>
              <a:rPr lang="ru-RU" dirty="0" smtClean="0"/>
              <a:t>Достигается </a:t>
            </a:r>
            <a:r>
              <a:rPr lang="ru-RU" dirty="0"/>
              <a:t>это путем многократного использования при обработке части формуляров. </a:t>
            </a:r>
            <a:endParaRPr lang="ru-RU" dirty="0" smtClean="0"/>
          </a:p>
          <a:p>
            <a:r>
              <a:rPr lang="ru-RU" dirty="0" smtClean="0"/>
              <a:t>При </a:t>
            </a:r>
            <a:r>
              <a:rPr lang="ru-RU" dirty="0"/>
              <a:t>этом несколько раз используются, как правило, те формуляры, число которых настолько мало, что вызывает необходимость исключения из дальнейшей обработки большого числа для исследования формуляров, относящихся к другим группам</a:t>
            </a:r>
            <a:r>
              <a:rPr lang="ru-RU" dirty="0" smtClean="0"/>
              <a:t>.</a:t>
            </a:r>
          </a:p>
          <a:p>
            <a:endParaRPr lang="ru-RU" dirty="0"/>
          </a:p>
        </p:txBody>
      </p:sp>
    </p:spTree>
    <p:extLst>
      <p:ext uri="{BB962C8B-B14F-4D97-AF65-F5344CB8AC3E}">
        <p14:creationId xmlns:p14="http://schemas.microsoft.com/office/powerpoint/2010/main" val="19603395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1935480"/>
            <a:ext cx="8229600" cy="3581752"/>
          </a:xfrm>
        </p:spPr>
        <p:txBody>
          <a:bodyPr>
            <a:normAutofit fontScale="92500" lnSpcReduction="20000"/>
          </a:bodyPr>
          <a:lstStyle/>
          <a:p>
            <a:r>
              <a:rPr lang="ru-RU" dirty="0"/>
              <a:t>Многократное применение формуляров проводится на основе специально рассчитанных для этой цели «весов».</a:t>
            </a:r>
          </a:p>
          <a:p>
            <a:r>
              <a:rPr lang="ru-RU" dirty="0"/>
              <a:t>Метод «взвешивания» наиболее удобно применять при обработке материалов выборочных обследований в случаях высокого процента невозвращенных или забракованных формуляров. Это характерно прежде для почтовых опросов.</a:t>
            </a:r>
          </a:p>
          <a:p>
            <a:r>
              <a:rPr lang="ru-RU" dirty="0"/>
              <a:t>Собранные в результате выборочного наблюдения и при необходимости откорректированные данные распространяются на генеральную совокупность. </a:t>
            </a:r>
          </a:p>
          <a:p>
            <a:endParaRPr lang="ru-RU" dirty="0"/>
          </a:p>
        </p:txBody>
      </p:sp>
    </p:spTree>
    <p:extLst>
      <p:ext uri="{BB962C8B-B14F-4D97-AF65-F5344CB8AC3E}">
        <p14:creationId xmlns:p14="http://schemas.microsoft.com/office/powerpoint/2010/main" val="15953899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85000" lnSpcReduction="10000"/>
          </a:bodyPr>
          <a:lstStyle/>
          <a:p>
            <a:r>
              <a:rPr lang="ru-RU" b="1" i="1" dirty="0"/>
              <a:t>Существуют два основных метода распространения - прямой пересчет и способ коэффициентов.</a:t>
            </a:r>
            <a:endParaRPr lang="ru-RU" dirty="0"/>
          </a:p>
          <a:p>
            <a:pPr marL="0" indent="0">
              <a:buNone/>
            </a:pPr>
            <a:r>
              <a:rPr lang="ru-RU" b="1" dirty="0"/>
              <a:t>Прямой пересчет</a:t>
            </a:r>
          </a:p>
          <a:p>
            <a:r>
              <a:rPr lang="ru-RU" dirty="0"/>
              <a:t>Способ прямого пересчета заключается в умножении среднего значения признака, найденного в результате выборочного наблюдения, на объем генеральной совокупности</a:t>
            </a:r>
            <a:r>
              <a:rPr lang="ru-RU" dirty="0" smtClean="0"/>
              <a:t>.</a:t>
            </a:r>
          </a:p>
          <a:p>
            <a:pPr marL="0" indent="0">
              <a:buNone/>
            </a:pPr>
            <a:r>
              <a:rPr lang="ru-RU" b="1" dirty="0"/>
              <a:t>Способ коэффициентов </a:t>
            </a:r>
          </a:p>
          <a:p>
            <a:r>
              <a:rPr lang="ru-RU" dirty="0"/>
              <a:t>Данный способ целесообразно использовать в случаях, когда выборочное наблюдение проводится с целью проверки и уточнения данных сплошного наблюдения, в частности численности учтенных единиц совокупности.</a:t>
            </a:r>
          </a:p>
          <a:p>
            <a:endParaRPr lang="ru-RU" dirty="0"/>
          </a:p>
        </p:txBody>
      </p:sp>
    </p:spTree>
    <p:extLst>
      <p:ext uri="{BB962C8B-B14F-4D97-AF65-F5344CB8AC3E}">
        <p14:creationId xmlns:p14="http://schemas.microsoft.com/office/powerpoint/2010/main" val="4553398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200" b="1" dirty="0"/>
              <a:t>3. МАЛАЯ </a:t>
            </a:r>
            <a:r>
              <a:rPr lang="ru-RU" sz="3200" b="1" dirty="0" smtClean="0"/>
              <a:t>ВЫБОРКА</a:t>
            </a:r>
            <a:endParaRPr lang="ru-RU" sz="3200" dirty="0"/>
          </a:p>
        </p:txBody>
      </p:sp>
      <p:sp>
        <p:nvSpPr>
          <p:cNvPr id="3" name="Объект 2"/>
          <p:cNvSpPr>
            <a:spLocks noGrp="1"/>
          </p:cNvSpPr>
          <p:nvPr>
            <p:ph idx="1"/>
          </p:nvPr>
        </p:nvSpPr>
        <p:spPr/>
        <p:txBody>
          <a:bodyPr>
            <a:normAutofit fontScale="92500" lnSpcReduction="10000"/>
          </a:bodyPr>
          <a:lstStyle/>
          <a:p>
            <a:r>
              <a:rPr lang="ru-RU" dirty="0"/>
              <a:t>В процессе оценки степени представительности данных выборочного наблюдения важное значение приобретает вопрос об объеме выборочной совокупности . </a:t>
            </a:r>
          </a:p>
          <a:p>
            <a:r>
              <a:rPr lang="ru-RU" dirty="0"/>
              <a:t>От него зависит не только величина пределов, которые с данной вероятностью не превзойдет ошибка выборки, но и способы определения этих пределов.</a:t>
            </a:r>
          </a:p>
          <a:p>
            <a:r>
              <a:rPr lang="ru-RU" dirty="0"/>
              <a:t>При большом числе единиц выборочной совокупности ( </a:t>
            </a:r>
            <a:r>
              <a:rPr lang="en-US" dirty="0" smtClean="0"/>
              <a:t>n&gt;100</a:t>
            </a:r>
            <a:r>
              <a:rPr lang="ru-RU" dirty="0" smtClean="0"/>
              <a:t>) </a:t>
            </a:r>
            <a:r>
              <a:rPr lang="ru-RU" dirty="0"/>
              <a:t>распределение случайных ошибок выборочной средней в соответствии с </a:t>
            </a:r>
            <a:r>
              <a:rPr lang="ru-RU" b="1" i="1" dirty="0"/>
              <a:t>теоремой Ляпунова</a:t>
            </a:r>
            <a:r>
              <a:rPr lang="ru-RU" dirty="0"/>
              <a:t> нормально или приближается к нормальному по мере увеличения числа наблюдений. </a:t>
            </a:r>
            <a:endParaRPr lang="ru-RU" dirty="0"/>
          </a:p>
        </p:txBody>
      </p:sp>
    </p:spTree>
    <p:extLst>
      <p:ext uri="{BB962C8B-B14F-4D97-AF65-F5344CB8AC3E}">
        <p14:creationId xmlns:p14="http://schemas.microsoft.com/office/powerpoint/2010/main" val="37203759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dirty="0"/>
              <a:t>Вероятность выхода ошибки за определенные пределы оценивается на основе таблиц </a:t>
            </a:r>
            <a:r>
              <a:rPr lang="ru-RU" b="1" i="1" dirty="0"/>
              <a:t>интеграла Лапласа</a:t>
            </a:r>
            <a:r>
              <a:rPr lang="ru-RU" dirty="0"/>
              <a:t>. Расчет ошибки выборки базируется на величине генеральной дисперсии </a:t>
            </a:r>
            <a:r>
              <a:rPr lang="en-US" dirty="0" smtClean="0"/>
              <a:t>(</a:t>
            </a:r>
            <a:r>
              <a:rPr lang="en-US" dirty="0" smtClean="0">
                <a:sym typeface="Symbol"/>
              </a:rPr>
              <a:t></a:t>
            </a:r>
            <a:r>
              <a:rPr lang="en-US" baseline="30000" dirty="0" smtClean="0">
                <a:sym typeface="Symbol"/>
              </a:rPr>
              <a:t>2</a:t>
            </a:r>
            <a:r>
              <a:rPr lang="en-US" dirty="0" smtClean="0"/>
              <a:t>)</a:t>
            </a:r>
            <a:r>
              <a:rPr lang="ru-RU" dirty="0" smtClean="0"/>
              <a:t>, </a:t>
            </a:r>
            <a:r>
              <a:rPr lang="ru-RU" dirty="0"/>
              <a:t>так как при больших  </a:t>
            </a:r>
            <a:r>
              <a:rPr lang="ru-RU" dirty="0" smtClean="0"/>
              <a:t>коэффициент</a:t>
            </a:r>
            <a:r>
              <a:rPr lang="en-US" dirty="0" smtClean="0"/>
              <a:t> (n/(n-1))</a:t>
            </a:r>
            <a:r>
              <a:rPr lang="ru-RU" dirty="0" smtClean="0"/>
              <a:t> </a:t>
            </a:r>
            <a:r>
              <a:rPr lang="ru-RU" dirty="0"/>
              <a:t>, на который для получения генеральной умножается выборочная дисперсия, большой роли не играет.</a:t>
            </a:r>
          </a:p>
          <a:p>
            <a:endParaRPr lang="ru-RU" dirty="0"/>
          </a:p>
        </p:txBody>
      </p:sp>
    </p:spTree>
    <p:extLst>
      <p:ext uri="{BB962C8B-B14F-4D97-AF65-F5344CB8AC3E}">
        <p14:creationId xmlns:p14="http://schemas.microsoft.com/office/powerpoint/2010/main" val="22525102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92500" lnSpcReduction="10000"/>
          </a:bodyPr>
          <a:lstStyle/>
          <a:p>
            <a:r>
              <a:rPr lang="ru-RU" dirty="0"/>
              <a:t>В практике статистического исследования часто приходится сталкиваться с небольшими по объему так называемыми малыми выборками. </a:t>
            </a:r>
          </a:p>
          <a:p>
            <a:r>
              <a:rPr lang="ru-RU" b="1" i="1" dirty="0"/>
              <a:t>Под малой выборкой понимается такое выборочное наблюдение, численность единиц которого не превышает 30. </a:t>
            </a:r>
            <a:endParaRPr lang="ru-RU" dirty="0"/>
          </a:p>
          <a:p>
            <a:r>
              <a:rPr lang="ru-RU" dirty="0"/>
              <a:t>Разработка теории малой выборки была начата английским статистиком </a:t>
            </a:r>
            <a:r>
              <a:rPr lang="ru-RU" b="1" i="1" dirty="0"/>
              <a:t>В.С. </a:t>
            </a:r>
            <a:r>
              <a:rPr lang="ru-RU" b="1" i="1" dirty="0" err="1"/>
              <a:t>Госсетом</a:t>
            </a:r>
            <a:r>
              <a:rPr lang="ru-RU" dirty="0"/>
              <a:t> (печатавшимся под псевдонимом </a:t>
            </a:r>
            <a:r>
              <a:rPr lang="ru-RU" b="1" i="1" dirty="0"/>
              <a:t>Стьюдент</a:t>
            </a:r>
            <a:r>
              <a:rPr lang="ru-RU" dirty="0"/>
              <a:t>) в 1908 г. Он доказал, что оценка расхождения между средней малой выборки и генеральной средней имеет особый закон распределения.</a:t>
            </a:r>
          </a:p>
          <a:p>
            <a:endParaRPr lang="ru-RU" dirty="0"/>
          </a:p>
        </p:txBody>
      </p:sp>
    </p:spTree>
    <p:extLst>
      <p:ext uri="{BB962C8B-B14F-4D97-AF65-F5344CB8AC3E}">
        <p14:creationId xmlns:p14="http://schemas.microsoft.com/office/powerpoint/2010/main" val="7291303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1935480"/>
            <a:ext cx="8229600" cy="1061472"/>
          </a:xfrm>
        </p:spPr>
        <p:txBody>
          <a:bodyPr>
            <a:normAutofit fontScale="92500" lnSpcReduction="20000"/>
          </a:bodyPr>
          <a:lstStyle/>
          <a:p>
            <a:r>
              <a:rPr lang="ru-RU" dirty="0"/>
              <a:t>Для определения возможных пределов ошибки пользуются так называемым</a:t>
            </a:r>
            <a:r>
              <a:rPr lang="ru-RU" b="1" dirty="0"/>
              <a:t> </a:t>
            </a:r>
            <a:r>
              <a:rPr lang="ru-RU" b="1" i="1" dirty="0"/>
              <a:t>критерием Стьюдента</a:t>
            </a:r>
            <a:r>
              <a:rPr lang="ru-RU" b="1" dirty="0"/>
              <a:t>,</a:t>
            </a:r>
            <a:r>
              <a:rPr lang="ru-RU" dirty="0"/>
              <a:t> определяемым по формуле</a:t>
            </a:r>
          </a:p>
          <a:p>
            <a:endParaRPr lang="ru-RU" dirty="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5" name="Объект 4"/>
          <p:cNvGraphicFramePr>
            <a:graphicFrameLocks noChangeAspect="1"/>
          </p:cNvGraphicFramePr>
          <p:nvPr>
            <p:extLst>
              <p:ext uri="{D42A27DB-BD31-4B8C-83A1-F6EECF244321}">
                <p14:modId xmlns:p14="http://schemas.microsoft.com/office/powerpoint/2010/main" val="3648447720"/>
              </p:ext>
            </p:extLst>
          </p:nvPr>
        </p:nvGraphicFramePr>
        <p:xfrm>
          <a:off x="3419871" y="3212976"/>
          <a:ext cx="1209735" cy="864096"/>
        </p:xfrm>
        <a:graphic>
          <a:graphicData uri="http://schemas.openxmlformats.org/presentationml/2006/ole">
            <mc:AlternateContent xmlns:mc="http://schemas.openxmlformats.org/markup-compatibility/2006">
              <mc:Choice xmlns:v="urn:schemas-microsoft-com:vml" Requires="v">
                <p:oleObj spid="_x0000_s3081" name="Equation" r:id="rId3" imgW="596900" imgH="431800" progId="Equation.DSMT4">
                  <p:embed/>
                </p:oleObj>
              </mc:Choice>
              <mc:Fallback>
                <p:oleObj name="Equation" r:id="rId3" imgW="596900" imgH="431800"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9871" y="3212976"/>
                        <a:ext cx="1209735" cy="864096"/>
                      </a:xfrm>
                      <a:prstGeom prst="rect">
                        <a:avLst/>
                      </a:prstGeom>
                      <a:noFill/>
                    </p:spPr>
                  </p:pic>
                </p:oleObj>
              </mc:Fallback>
            </mc:AlternateContent>
          </a:graphicData>
        </a:graphic>
      </p:graphicFrame>
      <p:sp>
        <p:nvSpPr>
          <p:cNvPr id="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7" name="Объект 6"/>
          <p:cNvGraphicFramePr>
            <a:graphicFrameLocks noChangeAspect="1"/>
          </p:cNvGraphicFramePr>
          <p:nvPr>
            <p:extLst>
              <p:ext uri="{D42A27DB-BD31-4B8C-83A1-F6EECF244321}">
                <p14:modId xmlns:p14="http://schemas.microsoft.com/office/powerpoint/2010/main" val="3727723003"/>
              </p:ext>
            </p:extLst>
          </p:nvPr>
        </p:nvGraphicFramePr>
        <p:xfrm>
          <a:off x="899592" y="4437112"/>
          <a:ext cx="1505622" cy="720080"/>
        </p:xfrm>
        <a:graphic>
          <a:graphicData uri="http://schemas.openxmlformats.org/presentationml/2006/ole">
            <mc:AlternateContent xmlns:mc="http://schemas.openxmlformats.org/markup-compatibility/2006">
              <mc:Choice xmlns:v="urn:schemas-microsoft-com:vml" Requires="v">
                <p:oleObj spid="_x0000_s3082" name="Equation" r:id="rId5" imgW="876300" imgH="419100" progId="Equation.DSMT4">
                  <p:embed/>
                </p:oleObj>
              </mc:Choice>
              <mc:Fallback>
                <p:oleObj name="Equation" r:id="rId5" imgW="876300" imgH="419100" progId="Equation.DSMT4">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9592" y="4437112"/>
                        <a:ext cx="1505622" cy="720080"/>
                      </a:xfrm>
                      <a:prstGeom prst="rect">
                        <a:avLst/>
                      </a:prstGeom>
                      <a:noFill/>
                    </p:spPr>
                  </p:pic>
                </p:oleObj>
              </mc:Fallback>
            </mc:AlternateContent>
          </a:graphicData>
        </a:graphic>
      </p:graphicFrame>
      <p:sp>
        <p:nvSpPr>
          <p:cNvPr id="8" name="TextBox 7"/>
          <p:cNvSpPr txBox="1"/>
          <p:nvPr/>
        </p:nvSpPr>
        <p:spPr>
          <a:xfrm>
            <a:off x="2555776" y="4509120"/>
            <a:ext cx="5661486" cy="923330"/>
          </a:xfrm>
          <a:prstGeom prst="rect">
            <a:avLst/>
          </a:prstGeom>
          <a:noFill/>
        </p:spPr>
        <p:txBody>
          <a:bodyPr wrap="none" rtlCol="0">
            <a:spAutoFit/>
          </a:bodyPr>
          <a:lstStyle/>
          <a:p>
            <a:r>
              <a:rPr lang="en-US" dirty="0" smtClean="0"/>
              <a:t>, </a:t>
            </a:r>
            <a:r>
              <a:rPr lang="ru-RU" dirty="0"/>
              <a:t>мера случайных колебаний выборочной средней в </a:t>
            </a:r>
          </a:p>
          <a:p>
            <a:r>
              <a:rPr lang="ru-RU" dirty="0"/>
              <a:t>малой выборке.</a:t>
            </a:r>
          </a:p>
          <a:p>
            <a:endParaRPr lang="ru-RU" dirty="0"/>
          </a:p>
        </p:txBody>
      </p:sp>
    </p:spTree>
    <p:extLst>
      <p:ext uri="{BB962C8B-B14F-4D97-AF65-F5344CB8AC3E}">
        <p14:creationId xmlns:p14="http://schemas.microsoft.com/office/powerpoint/2010/main" val="19416932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1935480"/>
            <a:ext cx="8229600" cy="1277496"/>
          </a:xfrm>
        </p:spPr>
        <p:txBody>
          <a:bodyPr/>
          <a:lstStyle/>
          <a:p>
            <a:r>
              <a:rPr lang="ru-RU" dirty="0"/>
              <a:t>Величина </a:t>
            </a:r>
            <a:r>
              <a:rPr lang="ru-RU" dirty="0" smtClean="0">
                <a:sym typeface="Symbol"/>
              </a:rPr>
              <a:t></a:t>
            </a:r>
            <a:r>
              <a:rPr lang="ru-RU" dirty="0" smtClean="0"/>
              <a:t> </a:t>
            </a:r>
            <a:r>
              <a:rPr lang="ru-RU" dirty="0"/>
              <a:t>вычисляется на основе данных выборочного наблюдения:</a:t>
            </a:r>
          </a:p>
          <a:p>
            <a:endParaRPr lang="ru-RU" dirty="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5" name="Объект 4"/>
          <p:cNvGraphicFramePr>
            <a:graphicFrameLocks noChangeAspect="1"/>
          </p:cNvGraphicFramePr>
          <p:nvPr>
            <p:extLst>
              <p:ext uri="{D42A27DB-BD31-4B8C-83A1-F6EECF244321}">
                <p14:modId xmlns:p14="http://schemas.microsoft.com/office/powerpoint/2010/main" val="2375867355"/>
              </p:ext>
            </p:extLst>
          </p:nvPr>
        </p:nvGraphicFramePr>
        <p:xfrm>
          <a:off x="3275856" y="2996952"/>
          <a:ext cx="1914566" cy="864096"/>
        </p:xfrm>
        <a:graphic>
          <a:graphicData uri="http://schemas.openxmlformats.org/presentationml/2006/ole">
            <mc:AlternateContent xmlns:mc="http://schemas.openxmlformats.org/markup-compatibility/2006">
              <mc:Choice xmlns:v="urn:schemas-microsoft-com:vml" Requires="v">
                <p:oleObj spid="_x0000_s4101" name="Equation" r:id="rId3" imgW="1079032" imgH="482391" progId="Equation.DSMT4">
                  <p:embed/>
                </p:oleObj>
              </mc:Choice>
              <mc:Fallback>
                <p:oleObj name="Equation" r:id="rId3" imgW="1079032" imgH="482391"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5856" y="2996952"/>
                        <a:ext cx="1914566" cy="864096"/>
                      </a:xfrm>
                      <a:prstGeom prst="rect">
                        <a:avLst/>
                      </a:prstGeom>
                      <a:noFill/>
                    </p:spPr>
                  </p:pic>
                </p:oleObj>
              </mc:Fallback>
            </mc:AlternateContent>
          </a:graphicData>
        </a:graphic>
      </p:graphicFrame>
    </p:spTree>
    <p:extLst>
      <p:ext uri="{BB962C8B-B14F-4D97-AF65-F5344CB8AC3E}">
        <p14:creationId xmlns:p14="http://schemas.microsoft.com/office/powerpoint/2010/main" val="4852081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1935480"/>
            <a:ext cx="8229600" cy="3581752"/>
          </a:xfrm>
        </p:spPr>
        <p:txBody>
          <a:bodyPr>
            <a:normAutofit fontScale="92500"/>
          </a:bodyPr>
          <a:lstStyle/>
          <a:p>
            <a:r>
              <a:rPr lang="ru-RU" dirty="0"/>
              <a:t>Данная величина используется лишь для исследуемой совокупности, а не в качестве приближенной оценки  в генеральной совокупности. </a:t>
            </a:r>
          </a:p>
          <a:p>
            <a:r>
              <a:rPr lang="ru-RU" dirty="0"/>
              <a:t>При небольшой численности выборки распределение </a:t>
            </a:r>
            <a:r>
              <a:rPr lang="ru-RU" b="1" i="1" dirty="0"/>
              <a:t>Стьюдента</a:t>
            </a:r>
            <a:r>
              <a:rPr lang="ru-RU" dirty="0"/>
              <a:t> отличается от нормального: большие величины критерия имеют здесь большую вероятность, чем при нормальном распределении.</a:t>
            </a:r>
          </a:p>
          <a:p>
            <a:r>
              <a:rPr lang="ru-RU" dirty="0"/>
              <a:t>Предельная ошибка малой </a:t>
            </a:r>
            <a:r>
              <a:rPr lang="ru-RU" dirty="0" smtClean="0"/>
              <a:t>выборки        </a:t>
            </a:r>
            <a:r>
              <a:rPr lang="ru-RU" dirty="0"/>
              <a:t>в зависимости от средней </a:t>
            </a:r>
            <a:r>
              <a:rPr lang="ru-RU" dirty="0" smtClean="0"/>
              <a:t>ошибки      </a:t>
            </a:r>
            <a:r>
              <a:rPr lang="ru-RU" dirty="0"/>
              <a:t>представлена как</a:t>
            </a:r>
          </a:p>
          <a:p>
            <a:endParaRPr lang="ru-RU" dirty="0"/>
          </a:p>
        </p:txBody>
      </p:sp>
      <p:graphicFrame>
        <p:nvGraphicFramePr>
          <p:cNvPr id="4" name="Объект 3"/>
          <p:cNvGraphicFramePr>
            <a:graphicFrameLocks noChangeAspect="1"/>
          </p:cNvGraphicFramePr>
          <p:nvPr>
            <p:extLst>
              <p:ext uri="{D42A27DB-BD31-4B8C-83A1-F6EECF244321}">
                <p14:modId xmlns:p14="http://schemas.microsoft.com/office/powerpoint/2010/main" val="3120589845"/>
              </p:ext>
            </p:extLst>
          </p:nvPr>
        </p:nvGraphicFramePr>
        <p:xfrm>
          <a:off x="5940152" y="4797152"/>
          <a:ext cx="406400" cy="254000"/>
        </p:xfrm>
        <a:graphic>
          <a:graphicData uri="http://schemas.openxmlformats.org/presentationml/2006/ole">
            <mc:AlternateContent xmlns:mc="http://schemas.openxmlformats.org/markup-compatibility/2006">
              <mc:Choice xmlns:v="urn:schemas-microsoft-com:vml" Requires="v">
                <p:oleObj spid="_x0000_s5126" name="Equation" r:id="rId3" imgW="406080" imgH="253800" progId="Equation.DSMT4">
                  <p:embed/>
                </p:oleObj>
              </mc:Choice>
              <mc:Fallback>
                <p:oleObj name="Equation" r:id="rId3" imgW="406080" imgH="253800" progId="Equation.DSMT4">
                  <p:embed/>
                  <p:pic>
                    <p:nvPicPr>
                      <p:cNvPr id="0" name=""/>
                      <p:cNvPicPr/>
                      <p:nvPr/>
                    </p:nvPicPr>
                    <p:blipFill>
                      <a:blip r:embed="rId4"/>
                      <a:stretch>
                        <a:fillRect/>
                      </a:stretch>
                    </p:blipFill>
                    <p:spPr>
                      <a:xfrm>
                        <a:off x="5940152" y="4797152"/>
                        <a:ext cx="406400" cy="254000"/>
                      </a:xfrm>
                      <a:prstGeom prst="rect">
                        <a:avLst/>
                      </a:prstGeom>
                    </p:spPr>
                  </p:pic>
                </p:oleObj>
              </mc:Fallback>
            </mc:AlternateContent>
          </a:graphicData>
        </a:graphic>
      </p:graphicFrame>
      <p:graphicFrame>
        <p:nvGraphicFramePr>
          <p:cNvPr id="5" name="Объект 4"/>
          <p:cNvGraphicFramePr>
            <a:graphicFrameLocks noChangeAspect="1"/>
          </p:cNvGraphicFramePr>
          <p:nvPr>
            <p:extLst>
              <p:ext uri="{D42A27DB-BD31-4B8C-83A1-F6EECF244321}">
                <p14:modId xmlns:p14="http://schemas.microsoft.com/office/powerpoint/2010/main" val="513574865"/>
              </p:ext>
            </p:extLst>
          </p:nvPr>
        </p:nvGraphicFramePr>
        <p:xfrm>
          <a:off x="3491880" y="5157192"/>
          <a:ext cx="406400" cy="254000"/>
        </p:xfrm>
        <a:graphic>
          <a:graphicData uri="http://schemas.openxmlformats.org/presentationml/2006/ole">
            <mc:AlternateContent xmlns:mc="http://schemas.openxmlformats.org/markup-compatibility/2006">
              <mc:Choice xmlns:v="urn:schemas-microsoft-com:vml" Requires="v">
                <p:oleObj spid="_x0000_s5127" name="Equation" r:id="rId5" imgW="406080" imgH="253800" progId="Equation.DSMT4">
                  <p:embed/>
                </p:oleObj>
              </mc:Choice>
              <mc:Fallback>
                <p:oleObj name="Equation" r:id="rId5" imgW="406080" imgH="253800" progId="Equation.DSMT4">
                  <p:embed/>
                  <p:pic>
                    <p:nvPicPr>
                      <p:cNvPr id="0" name=""/>
                      <p:cNvPicPr/>
                      <p:nvPr/>
                    </p:nvPicPr>
                    <p:blipFill>
                      <a:blip r:embed="rId6"/>
                      <a:stretch>
                        <a:fillRect/>
                      </a:stretch>
                    </p:blipFill>
                    <p:spPr>
                      <a:xfrm>
                        <a:off x="3491880" y="5157192"/>
                        <a:ext cx="406400" cy="254000"/>
                      </a:xfrm>
                      <a:prstGeom prst="rect">
                        <a:avLst/>
                      </a:prstGeom>
                    </p:spPr>
                  </p:pic>
                </p:oleObj>
              </mc:Fallback>
            </mc:AlternateContent>
          </a:graphicData>
        </a:graphic>
      </p:graphicFrame>
      <p:sp>
        <p:nvSpPr>
          <p:cNvPr id="6"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7" name="Объект 6"/>
          <p:cNvGraphicFramePr>
            <a:graphicFrameLocks noChangeAspect="1"/>
          </p:cNvGraphicFramePr>
          <p:nvPr>
            <p:extLst>
              <p:ext uri="{D42A27DB-BD31-4B8C-83A1-F6EECF244321}">
                <p14:modId xmlns:p14="http://schemas.microsoft.com/office/powerpoint/2010/main" val="3121949074"/>
              </p:ext>
            </p:extLst>
          </p:nvPr>
        </p:nvGraphicFramePr>
        <p:xfrm>
          <a:off x="3346298" y="5589240"/>
          <a:ext cx="2451403" cy="648072"/>
        </p:xfrm>
        <a:graphic>
          <a:graphicData uri="http://schemas.openxmlformats.org/presentationml/2006/ole">
            <mc:AlternateContent xmlns:mc="http://schemas.openxmlformats.org/markup-compatibility/2006">
              <mc:Choice xmlns:v="urn:schemas-microsoft-com:vml" Requires="v">
                <p:oleObj spid="_x0000_s5128" name="Equation" r:id="rId7" imgW="825142" imgH="215806" progId="Equation.DSMT4">
                  <p:embed/>
                </p:oleObj>
              </mc:Choice>
              <mc:Fallback>
                <p:oleObj name="Equation" r:id="rId7" imgW="825142" imgH="215806" progId="Equation.DSMT4">
                  <p:embed/>
                  <p:pic>
                    <p:nvPicPr>
                      <p:cNvPr id="0" name="Object 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46298" y="5589240"/>
                        <a:ext cx="2451403" cy="648072"/>
                      </a:xfrm>
                      <a:prstGeom prst="rect">
                        <a:avLst/>
                      </a:prstGeom>
                      <a:noFill/>
                    </p:spPr>
                  </p:pic>
                </p:oleObj>
              </mc:Fallback>
            </mc:AlternateContent>
          </a:graphicData>
        </a:graphic>
      </p:graphicFrame>
    </p:spTree>
    <p:extLst>
      <p:ext uri="{BB962C8B-B14F-4D97-AF65-F5344CB8AC3E}">
        <p14:creationId xmlns:p14="http://schemas.microsoft.com/office/powerpoint/2010/main" val="34251034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1935480"/>
            <a:ext cx="8229600" cy="2213600"/>
          </a:xfrm>
        </p:spPr>
        <p:txBody>
          <a:bodyPr>
            <a:normAutofit fontScale="92500" lnSpcReduction="20000"/>
          </a:bodyPr>
          <a:lstStyle/>
          <a:p>
            <a:r>
              <a:rPr lang="ru-RU" dirty="0"/>
              <a:t>Но в данном случае величина  иначе связана с вероятной оценкой, чем при большой выборке. </a:t>
            </a:r>
          </a:p>
          <a:p>
            <a:r>
              <a:rPr lang="ru-RU" dirty="0"/>
              <a:t>Согласно распределению </a:t>
            </a:r>
            <a:r>
              <a:rPr lang="ru-RU" b="1" i="1" dirty="0"/>
              <a:t>Стьюдента</a:t>
            </a:r>
            <a:r>
              <a:rPr lang="ru-RU" dirty="0"/>
              <a:t>, вероятная оценка зависит как от величины , так и от объема выборки в случае, если предельная ошибка не превысит </a:t>
            </a:r>
            <a:r>
              <a:rPr lang="en-US" dirty="0" smtClean="0"/>
              <a:t>t</a:t>
            </a:r>
            <a:r>
              <a:rPr lang="ru-RU" dirty="0" smtClean="0"/>
              <a:t>-кратную </a:t>
            </a:r>
            <a:r>
              <a:rPr lang="ru-RU" dirty="0"/>
              <a:t>среднюю ошибку в малых выборках. </a:t>
            </a:r>
          </a:p>
          <a:p>
            <a:endParaRPr lang="ru-RU" dirty="0"/>
          </a:p>
        </p:txBody>
      </p:sp>
      <p:pic>
        <p:nvPicPr>
          <p:cNvPr id="6146" name="Picture 2"/>
          <p:cNvPicPr>
            <a:picLocks noChangeAspect="1" noChangeArrowheads="1"/>
          </p:cNvPicPr>
          <p:nvPr/>
        </p:nvPicPr>
        <p:blipFill>
          <a:blip r:embed="rId2" cstate="print">
            <a:lum bright="-6000" contrast="36000"/>
            <a:grayscl/>
            <a:extLst>
              <a:ext uri="{28A0092B-C50C-407E-A947-70E740481C1C}">
                <a14:useLocalDpi xmlns:a14="http://schemas.microsoft.com/office/drawing/2010/main" val="0"/>
              </a:ext>
            </a:extLst>
          </a:blip>
          <a:srcRect/>
          <a:stretch>
            <a:fillRect/>
          </a:stretch>
        </p:blipFill>
        <p:spPr bwMode="auto">
          <a:xfrm>
            <a:off x="467544" y="4221088"/>
            <a:ext cx="3781425"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4572000" y="4046542"/>
            <a:ext cx="4032448" cy="2215991"/>
          </a:xfrm>
          <a:prstGeom prst="rect">
            <a:avLst/>
          </a:prstGeom>
          <a:noFill/>
        </p:spPr>
        <p:txBody>
          <a:bodyPr wrap="square" rtlCol="0">
            <a:spAutoFit/>
          </a:bodyPr>
          <a:lstStyle/>
          <a:p>
            <a:r>
              <a:rPr lang="ru-RU" sz="2400" dirty="0"/>
              <a:t>Как видно из </a:t>
            </a:r>
            <a:r>
              <a:rPr lang="ru-RU" sz="2400" b="1" i="1" dirty="0"/>
              <a:t>табл</a:t>
            </a:r>
            <a:r>
              <a:rPr lang="ru-RU" sz="2400" b="1" i="1" dirty="0" smtClean="0"/>
              <a:t>.</a:t>
            </a:r>
            <a:r>
              <a:rPr lang="ru-RU" sz="2400" dirty="0" smtClean="0"/>
              <a:t>, </a:t>
            </a:r>
            <a:r>
              <a:rPr lang="ru-RU" sz="2400" dirty="0"/>
              <a:t>при увеличении  это распределение стремится к нормальному и при  уже мало от него отличается.</a:t>
            </a:r>
          </a:p>
          <a:p>
            <a:endParaRPr lang="ru-RU" dirty="0"/>
          </a:p>
        </p:txBody>
      </p:sp>
    </p:spTree>
    <p:extLst>
      <p:ext uri="{BB962C8B-B14F-4D97-AF65-F5344CB8AC3E}">
        <p14:creationId xmlns:p14="http://schemas.microsoft.com/office/powerpoint/2010/main" val="21087606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dirty="0"/>
              <a:t>Таблица вероятностей </a:t>
            </a:r>
            <a:r>
              <a:rPr lang="ru-RU" b="1" i="1" dirty="0"/>
              <a:t>Стьюдента</a:t>
            </a:r>
            <a:r>
              <a:rPr lang="ru-RU" dirty="0"/>
              <a:t> часто приводится в иной форме, нежели в </a:t>
            </a:r>
            <a:r>
              <a:rPr lang="ru-RU" b="1" i="1" dirty="0"/>
              <a:t>табл</a:t>
            </a:r>
            <a:r>
              <a:rPr lang="ru-RU" b="1" i="1" dirty="0" smtClean="0"/>
              <a:t>. 1</a:t>
            </a:r>
            <a:r>
              <a:rPr lang="ru-RU" dirty="0"/>
              <a:t>. Считается, что в ряде случаев такая форма более удобна для практического использования (</a:t>
            </a:r>
            <a:r>
              <a:rPr lang="ru-RU" b="1" i="1" dirty="0"/>
              <a:t>табл. </a:t>
            </a:r>
            <a:r>
              <a:rPr lang="ru-RU" b="1" i="1" dirty="0" smtClean="0"/>
              <a:t>2</a:t>
            </a:r>
            <a:r>
              <a:rPr lang="ru-RU" dirty="0"/>
              <a:t>). </a:t>
            </a:r>
          </a:p>
          <a:p>
            <a:endParaRPr lang="ru-RU" dirty="0"/>
          </a:p>
        </p:txBody>
      </p:sp>
    </p:spTree>
    <p:extLst>
      <p:ext uri="{BB962C8B-B14F-4D97-AF65-F5344CB8AC3E}">
        <p14:creationId xmlns:p14="http://schemas.microsoft.com/office/powerpoint/2010/main" val="30076495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dirty="0"/>
              <a:t>Из </a:t>
            </a:r>
            <a:r>
              <a:rPr lang="ru-RU" b="1" i="1" dirty="0"/>
              <a:t>табл. </a:t>
            </a:r>
            <a:r>
              <a:rPr lang="ru-RU" b="1" i="1" dirty="0" smtClean="0"/>
              <a:t>2</a:t>
            </a:r>
            <a:r>
              <a:rPr lang="ru-RU" dirty="0" smtClean="0"/>
              <a:t> </a:t>
            </a:r>
            <a:r>
              <a:rPr lang="ru-RU" dirty="0"/>
              <a:t>следует, что для каждого числа степеней свободы </a:t>
            </a:r>
            <a:r>
              <a:rPr lang="ru-RU" dirty="0" smtClean="0"/>
              <a:t>              </a:t>
            </a:r>
            <a:r>
              <a:rPr lang="ru-RU" dirty="0"/>
              <a:t>указана предельная величина  </a:t>
            </a:r>
            <a:r>
              <a:rPr lang="ru-RU" dirty="0" smtClean="0"/>
              <a:t>            , </a:t>
            </a:r>
            <a:r>
              <a:rPr lang="ru-RU" dirty="0"/>
              <a:t>которая с данной вероятностью  не будет превышена в силу случайных колебаний результатов выборки. </a:t>
            </a:r>
          </a:p>
          <a:p>
            <a:r>
              <a:rPr lang="ru-RU" dirty="0"/>
              <a:t>На основе указанной в </a:t>
            </a:r>
            <a:r>
              <a:rPr lang="ru-RU" b="1" i="1" dirty="0"/>
              <a:t>табл. </a:t>
            </a:r>
            <a:r>
              <a:rPr lang="ru-RU" b="1" i="1" dirty="0" smtClean="0"/>
              <a:t>2</a:t>
            </a:r>
            <a:r>
              <a:rPr lang="ru-RU" dirty="0" smtClean="0"/>
              <a:t> </a:t>
            </a:r>
            <a:r>
              <a:rPr lang="ru-RU" dirty="0"/>
              <a:t>величины  определяются </a:t>
            </a:r>
            <a:r>
              <a:rPr lang="ru-RU" b="1" i="1" dirty="0"/>
              <a:t>доверительные интервалы</a:t>
            </a:r>
            <a:r>
              <a:rPr lang="ru-RU" dirty="0"/>
              <a:t>:   </a:t>
            </a:r>
            <a:r>
              <a:rPr lang="ru-RU" dirty="0" smtClean="0"/>
              <a:t>           и              </a:t>
            </a:r>
            <a:r>
              <a:rPr lang="ru-RU" dirty="0"/>
              <a:t>. </a:t>
            </a:r>
          </a:p>
          <a:p>
            <a:endParaRPr lang="ru-RU" dirty="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5" name="Объект 4"/>
          <p:cNvGraphicFramePr>
            <a:graphicFrameLocks noChangeAspect="1"/>
          </p:cNvGraphicFramePr>
          <p:nvPr>
            <p:extLst>
              <p:ext uri="{D42A27DB-BD31-4B8C-83A1-F6EECF244321}">
                <p14:modId xmlns:p14="http://schemas.microsoft.com/office/powerpoint/2010/main" val="2821958204"/>
              </p:ext>
            </p:extLst>
          </p:nvPr>
        </p:nvGraphicFramePr>
        <p:xfrm>
          <a:off x="2627784" y="2780928"/>
          <a:ext cx="288032" cy="414046"/>
        </p:xfrm>
        <a:graphic>
          <a:graphicData uri="http://schemas.openxmlformats.org/presentationml/2006/ole">
            <mc:AlternateContent xmlns:mc="http://schemas.openxmlformats.org/markup-compatibility/2006">
              <mc:Choice xmlns:v="urn:schemas-microsoft-com:vml" Requires="v">
                <p:oleObj spid="_x0000_s7181" name="Equation" r:id="rId3" imgW="152268" imgH="215713" progId="Equation.DSMT4">
                  <p:embed/>
                </p:oleObj>
              </mc:Choice>
              <mc:Fallback>
                <p:oleObj name="Equation" r:id="rId3" imgW="152268" imgH="215713"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7784" y="2780928"/>
                        <a:ext cx="288032" cy="414046"/>
                      </a:xfrm>
                      <a:prstGeom prst="rect">
                        <a:avLst/>
                      </a:prstGeom>
                      <a:noFill/>
                    </p:spPr>
                  </p:pic>
                </p:oleObj>
              </mc:Fallback>
            </mc:AlternateContent>
          </a:graphicData>
        </a:graphic>
      </p:graphicFrame>
      <p:sp>
        <p:nvSpPr>
          <p:cNvPr id="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7" name="Объект 6"/>
          <p:cNvGraphicFramePr>
            <a:graphicFrameLocks noChangeAspect="1"/>
          </p:cNvGraphicFramePr>
          <p:nvPr>
            <p:extLst>
              <p:ext uri="{D42A27DB-BD31-4B8C-83A1-F6EECF244321}">
                <p14:modId xmlns:p14="http://schemas.microsoft.com/office/powerpoint/2010/main" val="2658325383"/>
              </p:ext>
            </p:extLst>
          </p:nvPr>
        </p:nvGraphicFramePr>
        <p:xfrm>
          <a:off x="3685117" y="2420888"/>
          <a:ext cx="894415" cy="288032"/>
        </p:xfrm>
        <a:graphic>
          <a:graphicData uri="http://schemas.openxmlformats.org/presentationml/2006/ole">
            <mc:AlternateContent xmlns:mc="http://schemas.openxmlformats.org/markup-compatibility/2006">
              <mc:Choice xmlns:v="urn:schemas-microsoft-com:vml" Requires="v">
                <p:oleObj spid="_x0000_s7182" name="Equation" r:id="rId5" imgW="558558" imgH="177723" progId="Equation.DSMT4">
                  <p:embed/>
                </p:oleObj>
              </mc:Choice>
              <mc:Fallback>
                <p:oleObj name="Equation" r:id="rId5" imgW="558558" imgH="177723" progId="Equation.DSMT4">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85117" y="2420888"/>
                        <a:ext cx="894415" cy="288032"/>
                      </a:xfrm>
                      <a:prstGeom prst="rect">
                        <a:avLst/>
                      </a:prstGeom>
                      <a:noFill/>
                    </p:spPr>
                  </p:pic>
                </p:oleObj>
              </mc:Fallback>
            </mc:AlternateContent>
          </a:graphicData>
        </a:graphic>
      </p:graphicFrame>
      <p:sp>
        <p:nvSpPr>
          <p:cNvPr id="8"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9" name="Объект 8"/>
          <p:cNvGraphicFramePr>
            <a:graphicFrameLocks noChangeAspect="1"/>
          </p:cNvGraphicFramePr>
          <p:nvPr>
            <p:extLst>
              <p:ext uri="{D42A27DB-BD31-4B8C-83A1-F6EECF244321}">
                <p14:modId xmlns:p14="http://schemas.microsoft.com/office/powerpoint/2010/main" val="3338092374"/>
              </p:ext>
            </p:extLst>
          </p:nvPr>
        </p:nvGraphicFramePr>
        <p:xfrm>
          <a:off x="7812360" y="4509120"/>
          <a:ext cx="860965" cy="360040"/>
        </p:xfrm>
        <a:graphic>
          <a:graphicData uri="http://schemas.openxmlformats.org/presentationml/2006/ole">
            <mc:AlternateContent xmlns:mc="http://schemas.openxmlformats.org/markup-compatibility/2006">
              <mc:Choice xmlns:v="urn:schemas-microsoft-com:vml" Requires="v">
                <p:oleObj spid="_x0000_s7183" name="Equation" r:id="rId7" imgW="520474" imgH="215806" progId="Equation.DSMT4">
                  <p:embed/>
                </p:oleObj>
              </mc:Choice>
              <mc:Fallback>
                <p:oleObj name="Equation" r:id="rId7" imgW="520474" imgH="215806" progId="Equation.DSMT4">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12360" y="4509120"/>
                        <a:ext cx="860965" cy="360040"/>
                      </a:xfrm>
                      <a:prstGeom prst="rect">
                        <a:avLst/>
                      </a:prstGeom>
                      <a:noFill/>
                    </p:spPr>
                  </p:pic>
                </p:oleObj>
              </mc:Fallback>
            </mc:AlternateContent>
          </a:graphicData>
        </a:graphic>
      </p:graphicFrame>
      <p:sp>
        <p:nvSpPr>
          <p:cNvPr id="10"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1" name="Объект 10"/>
          <p:cNvGraphicFramePr>
            <a:graphicFrameLocks noChangeAspect="1"/>
          </p:cNvGraphicFramePr>
          <p:nvPr>
            <p:extLst>
              <p:ext uri="{D42A27DB-BD31-4B8C-83A1-F6EECF244321}">
                <p14:modId xmlns:p14="http://schemas.microsoft.com/office/powerpoint/2010/main" val="2898699722"/>
              </p:ext>
            </p:extLst>
          </p:nvPr>
        </p:nvGraphicFramePr>
        <p:xfrm>
          <a:off x="1187624" y="4869160"/>
          <a:ext cx="860965" cy="360040"/>
        </p:xfrm>
        <a:graphic>
          <a:graphicData uri="http://schemas.openxmlformats.org/presentationml/2006/ole">
            <mc:AlternateContent xmlns:mc="http://schemas.openxmlformats.org/markup-compatibility/2006">
              <mc:Choice xmlns:v="urn:schemas-microsoft-com:vml" Requires="v">
                <p:oleObj spid="_x0000_s7184" name="Equation" r:id="rId9" imgW="520474" imgH="215806" progId="Equation.DSMT4">
                  <p:embed/>
                </p:oleObj>
              </mc:Choice>
              <mc:Fallback>
                <p:oleObj name="Equation" r:id="rId9" imgW="520474" imgH="215806" progId="Equation.DSMT4">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87624" y="4869160"/>
                        <a:ext cx="860965" cy="360040"/>
                      </a:xfrm>
                      <a:prstGeom prst="rect">
                        <a:avLst/>
                      </a:prstGeom>
                      <a:noFill/>
                    </p:spPr>
                  </p:pic>
                </p:oleObj>
              </mc:Fallback>
            </mc:AlternateContent>
          </a:graphicData>
        </a:graphic>
      </p:graphicFrame>
    </p:spTree>
    <p:extLst>
      <p:ext uri="{BB962C8B-B14F-4D97-AF65-F5344CB8AC3E}">
        <p14:creationId xmlns:p14="http://schemas.microsoft.com/office/powerpoint/2010/main" val="12317325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dirty="0"/>
              <a:t>Это область тех значений генеральной средней, выход за пределы которой имеет весьма малую вероятность, равную:</a:t>
            </a:r>
          </a:p>
          <a:p>
            <a:endParaRPr lang="ru-RU" dirty="0" smtClean="0"/>
          </a:p>
          <a:p>
            <a:endParaRPr lang="ru-RU" dirty="0"/>
          </a:p>
          <a:p>
            <a:r>
              <a:rPr lang="ru-RU" dirty="0"/>
              <a:t>В качестве доверительной вероятности при двусторонней проверке используют как правило,  </a:t>
            </a:r>
            <a:r>
              <a:rPr lang="en-US" dirty="0" smtClean="0"/>
              <a:t>p= 0,95 </a:t>
            </a:r>
            <a:r>
              <a:rPr lang="ru-RU" dirty="0" smtClean="0"/>
              <a:t>или </a:t>
            </a:r>
            <a:r>
              <a:rPr lang="en-US" dirty="0" smtClean="0"/>
              <a:t>p=0,99</a:t>
            </a:r>
            <a:r>
              <a:rPr lang="ru-RU" dirty="0" smtClean="0"/>
              <a:t>, </a:t>
            </a:r>
            <a:r>
              <a:rPr lang="ru-RU" dirty="0"/>
              <a:t>что не исключает, однако, выбора и других </a:t>
            </a:r>
            <a:r>
              <a:rPr lang="en-US" dirty="0" smtClean="0"/>
              <a:t>p</a:t>
            </a:r>
            <a:r>
              <a:rPr lang="ru-RU" dirty="0" smtClean="0"/>
              <a:t>, </a:t>
            </a:r>
            <a:r>
              <a:rPr lang="ru-RU" dirty="0"/>
              <a:t>не приведенных в </a:t>
            </a:r>
            <a:r>
              <a:rPr lang="ru-RU" b="1" i="1" dirty="0"/>
              <a:t>табл. </a:t>
            </a:r>
            <a:r>
              <a:rPr lang="ru-RU" b="1" i="1" dirty="0" smtClean="0"/>
              <a:t>2</a:t>
            </a:r>
            <a:r>
              <a:rPr lang="ru-RU" dirty="0"/>
              <a:t>.</a:t>
            </a:r>
          </a:p>
          <a:p>
            <a:endParaRPr lang="ru-RU" dirty="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5" name="Объект 4"/>
          <p:cNvGraphicFramePr>
            <a:graphicFrameLocks noChangeAspect="1"/>
          </p:cNvGraphicFramePr>
          <p:nvPr>
            <p:extLst>
              <p:ext uri="{D42A27DB-BD31-4B8C-83A1-F6EECF244321}">
                <p14:modId xmlns:p14="http://schemas.microsoft.com/office/powerpoint/2010/main" val="708145627"/>
              </p:ext>
            </p:extLst>
          </p:nvPr>
        </p:nvGraphicFramePr>
        <p:xfrm>
          <a:off x="3419872" y="3356992"/>
          <a:ext cx="1254997" cy="432048"/>
        </p:xfrm>
        <a:graphic>
          <a:graphicData uri="http://schemas.openxmlformats.org/presentationml/2006/ole">
            <mc:AlternateContent xmlns:mc="http://schemas.openxmlformats.org/markup-compatibility/2006">
              <mc:Choice xmlns:v="urn:schemas-microsoft-com:vml" Requires="v">
                <p:oleObj spid="_x0000_s8195" name="Equation" r:id="rId3" imgW="583947" imgH="203112" progId="Equation.DSMT4">
                  <p:embed/>
                </p:oleObj>
              </mc:Choice>
              <mc:Fallback>
                <p:oleObj name="Equation" r:id="rId3" imgW="583947" imgH="203112"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9872" y="3356992"/>
                        <a:ext cx="1254997" cy="432048"/>
                      </a:xfrm>
                      <a:prstGeom prst="rect">
                        <a:avLst/>
                      </a:prstGeom>
                      <a:noFill/>
                    </p:spPr>
                  </p:pic>
                </p:oleObj>
              </mc:Fallback>
            </mc:AlternateContent>
          </a:graphicData>
        </a:graphic>
      </p:graphicFrame>
    </p:spTree>
    <p:extLst>
      <p:ext uri="{BB962C8B-B14F-4D97-AF65-F5344CB8AC3E}">
        <p14:creationId xmlns:p14="http://schemas.microsoft.com/office/powerpoint/2010/main" val="40818358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221088"/>
            <a:ext cx="8229600" cy="2520280"/>
          </a:xfrm>
        </p:spPr>
        <p:txBody>
          <a:bodyPr>
            <a:normAutofit fontScale="85000" lnSpcReduction="10000"/>
          </a:bodyPr>
          <a:lstStyle/>
          <a:p>
            <a:r>
              <a:rPr lang="ru-RU" dirty="0"/>
              <a:t>Вероятности  случайного выхода оцениваемой средней величины за пределы доверительного интервала соответственно будут равны  и , т.е. весьма малы. </a:t>
            </a:r>
          </a:p>
          <a:p>
            <a:r>
              <a:rPr lang="ru-RU" dirty="0"/>
              <a:t>Выбор между вероятностями  и  является до известной степени произвольным. </a:t>
            </a:r>
            <a:endParaRPr lang="en-US" dirty="0" smtClean="0"/>
          </a:p>
          <a:p>
            <a:r>
              <a:rPr lang="ru-RU" dirty="0" smtClean="0"/>
              <a:t>Этот </a:t>
            </a:r>
            <a:r>
              <a:rPr lang="ru-RU" dirty="0"/>
              <a:t>выбор во многом определяется содержанием тех задач, для решения которых применяется малая выборка.</a:t>
            </a:r>
          </a:p>
          <a:p>
            <a:endParaRPr lang="ru-RU" dirty="0"/>
          </a:p>
        </p:txBody>
      </p:sp>
      <p:pic>
        <p:nvPicPr>
          <p:cNvPr id="9218" name="Picture 2"/>
          <p:cNvPicPr>
            <a:picLocks noChangeAspect="1" noChangeArrowheads="1"/>
          </p:cNvPicPr>
          <p:nvPr/>
        </p:nvPicPr>
        <p:blipFill>
          <a:blip r:embed="rId2" cstate="print">
            <a:lum bright="-12000" contrast="36000"/>
            <a:grayscl/>
            <a:extLst>
              <a:ext uri="{28A0092B-C50C-407E-A947-70E740481C1C}">
                <a14:useLocalDpi xmlns:a14="http://schemas.microsoft.com/office/drawing/2010/main" val="0"/>
              </a:ext>
            </a:extLst>
          </a:blip>
          <a:srcRect/>
          <a:stretch>
            <a:fillRect/>
          </a:stretch>
        </p:blipFill>
        <p:spPr bwMode="auto">
          <a:xfrm>
            <a:off x="1907704" y="620688"/>
            <a:ext cx="4332481" cy="3456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667152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dirty="0"/>
              <a:t>Итак, выводы по результатам малой выборки имеют практическое значение лишь при условии, что распределение признака в генеральной совокупности является нормальным или асимптотически нормальным. </a:t>
            </a:r>
            <a:endParaRPr lang="en-US" smtClean="0"/>
          </a:p>
          <a:p>
            <a:r>
              <a:rPr lang="ru-RU" smtClean="0"/>
              <a:t>Необходимо </a:t>
            </a:r>
            <a:r>
              <a:rPr lang="ru-RU"/>
              <a:t>также принимать во внимание и то, что точность результатов выборки малого объема все же ниже, чем при большой выборке.</a:t>
            </a:r>
          </a:p>
          <a:p>
            <a:endParaRPr lang="ru-RU" dirty="0"/>
          </a:p>
        </p:txBody>
      </p:sp>
    </p:spTree>
    <p:extLst>
      <p:ext uri="{BB962C8B-B14F-4D97-AF65-F5344CB8AC3E}">
        <p14:creationId xmlns:p14="http://schemas.microsoft.com/office/powerpoint/2010/main" val="253327744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spTree>
    <p:extLst>
      <p:ext uri="{BB962C8B-B14F-4D97-AF65-F5344CB8AC3E}">
        <p14:creationId xmlns:p14="http://schemas.microsoft.com/office/powerpoint/2010/main" val="126307107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73a98939541edd4d894e5db0a8bf633b321e5f"/>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34</TotalTime>
  <Words>1540</Words>
  <Application>Microsoft Office PowerPoint</Application>
  <PresentationFormat>Экран (4:3)</PresentationFormat>
  <Paragraphs>86</Paragraphs>
  <Slides>27</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27</vt:i4>
      </vt:variant>
    </vt:vector>
  </HeadingPairs>
  <TitlesOfParts>
    <vt:vector size="29" baseType="lpstr">
      <vt:lpstr>Поток</vt:lpstr>
      <vt:lpstr>MathType 6.0 Equation</vt:lpstr>
      <vt:lpstr>ТЕМА 5. ВЫБОЧНЫЕ НАБЛЮДЕНИЯ</vt:lpstr>
      <vt:lpstr>1. ОПРЕДЕЛЕНИЕ НЕОБХОДИМОГО ОБЪЕМА ВЫБОРКИ</vt:lpstr>
      <vt:lpstr>Презентация PowerPoint</vt:lpstr>
      <vt:lpstr>Презентация PowerPoint</vt:lpstr>
      <vt:lpstr>Презентация PowerPoint</vt:lpstr>
      <vt:lpstr>Презентация PowerPoint</vt:lpstr>
      <vt:lpstr>2. ОЦЕНКА РЕЗУЛЬТАТОВ ВЫБОРОЧНОГО НАБЛЮДЕНИЯ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3. МАЛАЯ ВЫБОРКА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5. ВЫБОЧНЫЕ НАБЛЮДЕНИЯ</dc:title>
  <dc:creator>1</dc:creator>
  <cp:lastModifiedBy>1</cp:lastModifiedBy>
  <cp:revision>6</cp:revision>
  <dcterms:created xsi:type="dcterms:W3CDTF">2015-10-13T21:41:51Z</dcterms:created>
  <dcterms:modified xsi:type="dcterms:W3CDTF">2015-10-13T22:15:57Z</dcterms:modified>
</cp:coreProperties>
</file>