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 bookmarkIdSeed="3">
  <p:sldMasterIdLst>
    <p:sldMasterId id="2147483648" r:id="rId1"/>
  </p:sldMasterIdLst>
  <p:sldIdLst>
    <p:sldId id="256" r:id="rId2"/>
    <p:sldId id="261" r:id="rId3"/>
    <p:sldId id="287" r:id="rId4"/>
    <p:sldId id="262" r:id="rId5"/>
    <p:sldId id="263" r:id="rId6"/>
    <p:sldId id="271" r:id="rId7"/>
    <p:sldId id="270" r:id="rId8"/>
    <p:sldId id="264" r:id="rId9"/>
    <p:sldId id="275" r:id="rId10"/>
    <p:sldId id="289" r:id="rId11"/>
    <p:sldId id="288" r:id="rId12"/>
    <p:sldId id="265" r:id="rId13"/>
    <p:sldId id="291" r:id="rId14"/>
    <p:sldId id="266" r:id="rId15"/>
    <p:sldId id="267" r:id="rId16"/>
    <p:sldId id="268" r:id="rId17"/>
    <p:sldId id="269" r:id="rId18"/>
    <p:sldId id="272" r:id="rId19"/>
    <p:sldId id="273" r:id="rId20"/>
    <p:sldId id="282" r:id="rId21"/>
    <p:sldId id="283" r:id="rId22"/>
    <p:sldId id="274" r:id="rId23"/>
    <p:sldId id="276" r:id="rId24"/>
    <p:sldId id="277" r:id="rId25"/>
    <p:sldId id="310" r:id="rId26"/>
    <p:sldId id="278" r:id="rId27"/>
    <p:sldId id="279" r:id="rId28"/>
    <p:sldId id="285" r:id="rId29"/>
    <p:sldId id="280" r:id="rId30"/>
    <p:sldId id="281" r:id="rId31"/>
    <p:sldId id="284" r:id="rId32"/>
    <p:sldId id="447" r:id="rId3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89" d="100"/>
          <a:sy n="89" d="100"/>
        </p:scale>
        <p:origin x="120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2/3/2014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2/3/2014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2/3/2014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2/3/2014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2/3/2014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2/3/2014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2/3/2014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2/3/2014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2/3/2014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8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66974" y="1469417"/>
            <a:ext cx="10919012" cy="2421464"/>
          </a:xfrm>
        </p:spPr>
        <p:txBody>
          <a:bodyPr>
            <a:noAutofit/>
          </a:bodyPr>
          <a:lstStyle/>
          <a:p>
            <a:pPr algn="ctr"/>
            <a:r>
              <a:rPr lang="ru-RU" sz="7200" b="1" dirty="0" smtClean="0">
                <a:solidFill>
                  <a:srgbClr val="FFFF00"/>
                </a:solidFill>
              </a:rPr>
              <a:t>Государственные и муниципальные финансы</a:t>
            </a:r>
            <a:endParaRPr lang="ru-RU" sz="7200" b="1" dirty="0">
              <a:solidFill>
                <a:srgbClr val="FFFF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89815" y="4245884"/>
            <a:ext cx="7197726" cy="1405467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/>
              <a:t>Доцент кафедры Финансов и налогов,</a:t>
            </a:r>
          </a:p>
          <a:p>
            <a:pPr algn="ctr"/>
            <a:r>
              <a:rPr lang="ru-RU" sz="2800" b="1" dirty="0" smtClean="0"/>
              <a:t>канд. Экон. наук</a:t>
            </a:r>
          </a:p>
          <a:p>
            <a:pPr algn="ctr"/>
            <a:r>
              <a:rPr lang="ru-RU" sz="3600" b="1" dirty="0" smtClean="0"/>
              <a:t>Бедрачук илья александрович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3725845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16366" y="1075763"/>
            <a:ext cx="11198712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4400" b="1" u="sng" dirty="0"/>
          </a:p>
          <a:p>
            <a:pPr marL="0" lvl="8" algn="ctr"/>
            <a:r>
              <a:rPr lang="ru-RU" sz="4800" b="1" dirty="0" smtClean="0"/>
              <a:t>Лекция 1</a:t>
            </a:r>
          </a:p>
          <a:p>
            <a:pPr marL="0" lvl="8" algn="ctr"/>
            <a:endParaRPr lang="ru-RU" sz="4800" b="1" dirty="0" smtClean="0"/>
          </a:p>
          <a:p>
            <a:pPr marL="0" lvl="8" algn="ctr"/>
            <a:r>
              <a:rPr lang="ru-RU" sz="4800" b="1" dirty="0" smtClean="0"/>
              <a:t>Сущность </a:t>
            </a:r>
            <a:r>
              <a:rPr lang="ru-RU" sz="4800" b="1" dirty="0"/>
              <a:t>и функции </a:t>
            </a:r>
            <a:r>
              <a:rPr lang="ru-RU" sz="4800" b="1" dirty="0" smtClean="0"/>
              <a:t>финансов</a:t>
            </a:r>
            <a:endParaRPr lang="ru-RU" sz="4800" b="1" dirty="0"/>
          </a:p>
        </p:txBody>
      </p:sp>
    </p:spTree>
    <p:extLst>
      <p:ext uri="{BB962C8B-B14F-4D97-AF65-F5344CB8AC3E}">
        <p14:creationId xmlns:p14="http://schemas.microsoft.com/office/powerpoint/2010/main" val="1102713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60611" y="505609"/>
            <a:ext cx="10832951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Термин </a:t>
            </a:r>
            <a:r>
              <a:rPr lang="ru-RU" sz="3200" b="1" dirty="0">
                <a:solidFill>
                  <a:srgbClr val="FFFF00"/>
                </a:solidFill>
              </a:rPr>
              <a:t>«финан­сы» </a:t>
            </a:r>
            <a:r>
              <a:rPr lang="ru-RU" sz="3200" dirty="0"/>
              <a:t>восходит к средневековым латинским словам — fmatio, financia pecuniaria, которым предшествовало старолатинское слово </a:t>
            </a:r>
            <a:r>
              <a:rPr lang="ru-RU" sz="3200" dirty="0" err="1"/>
              <a:t>figo</a:t>
            </a:r>
            <a:r>
              <a:rPr lang="ru-RU" sz="3200" dirty="0"/>
              <a:t> — вбивать, вколачивать, а позднее — </a:t>
            </a:r>
            <a:r>
              <a:rPr lang="ru-RU" sz="3200" dirty="0" err="1"/>
              <a:t>finis</a:t>
            </a:r>
            <a:r>
              <a:rPr lang="ru-RU" sz="3200" dirty="0"/>
              <a:t>, означаю­щее конец, предел, границу, окончание (отметный кол вбивался в землю для отделения одного участка земли от другого</a:t>
            </a:r>
            <a:r>
              <a:rPr lang="ru-RU" sz="3200" dirty="0" smtClean="0"/>
              <a:t>).</a:t>
            </a:r>
          </a:p>
          <a:p>
            <a:endParaRPr lang="ru-RU" sz="3200" dirty="0" smtClean="0"/>
          </a:p>
          <a:p>
            <a:r>
              <a:rPr lang="ru-RU" sz="3200" dirty="0" smtClean="0"/>
              <a:t>Пер­вым </a:t>
            </a:r>
            <a:r>
              <a:rPr lang="ru-RU" sz="3200" dirty="0"/>
              <a:t>автором научно-практического труда, посвященного фи­нансам, считают Ксенофонта (около 430—355 гг. до н. э.), рабо­та которого называлась «О доходах Афинской республики».</a:t>
            </a:r>
          </a:p>
        </p:txBody>
      </p:sp>
    </p:spTree>
    <p:extLst>
      <p:ext uri="{BB962C8B-B14F-4D97-AF65-F5344CB8AC3E}">
        <p14:creationId xmlns:p14="http://schemas.microsoft.com/office/powerpoint/2010/main" val="3124219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1821" y="1286943"/>
            <a:ext cx="111987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200" b="1" u="sng" dirty="0" smtClean="0"/>
              <a:t>Финансы</a:t>
            </a:r>
            <a:endParaRPr lang="ru-RU" sz="7200" b="1" u="sng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79699" y="1000465"/>
            <a:ext cx="3657600" cy="216228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Историческая категория</a:t>
            </a:r>
            <a:endParaRPr lang="ru-RU" sz="36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8165054" y="1000465"/>
            <a:ext cx="3657600" cy="216228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Экономическая категория</a:t>
            </a:r>
            <a:endParaRPr lang="ru-RU" sz="36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65760" y="3902206"/>
            <a:ext cx="3657600" cy="135828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Государство</a:t>
            </a:r>
            <a:endParaRPr lang="ru-RU" sz="32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8165054" y="3902206"/>
            <a:ext cx="3657600" cy="135828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Деньги</a:t>
            </a:r>
            <a:endParaRPr lang="ru-RU" sz="32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8" name="Стрелка вниз 7"/>
          <p:cNvSpPr/>
          <p:nvPr/>
        </p:nvSpPr>
        <p:spPr>
          <a:xfrm>
            <a:off x="1344706" y="3275707"/>
            <a:ext cx="1527586" cy="51354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низ 8"/>
          <p:cNvSpPr/>
          <p:nvPr/>
        </p:nvSpPr>
        <p:spPr>
          <a:xfrm>
            <a:off x="9380668" y="3275707"/>
            <a:ext cx="1527586" cy="51354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5740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37882" y="311973"/>
            <a:ext cx="11403105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95" algn="ctr">
              <a:spcAft>
                <a:spcPts val="0"/>
              </a:spcAft>
            </a:pPr>
            <a:r>
              <a:rPr lang="ru-RU" sz="2800" b="1" u="sng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Финансы как историческая категория</a:t>
            </a:r>
          </a:p>
          <a:p>
            <a:pPr indent="252095">
              <a:spcAft>
                <a:spcPts val="0"/>
              </a:spcAft>
            </a:pP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Финансы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появились одновременно с возникновением </a:t>
            </a:r>
            <a:r>
              <a:rPr lang="ru-RU" sz="2000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государства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при расслоении общества на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классы.</a:t>
            </a:r>
          </a:p>
          <a:p>
            <a:pPr indent="252095">
              <a:spcAft>
                <a:spcPts val="0"/>
              </a:spcAft>
            </a:pP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Первое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крупное деление общества </a:t>
            </a:r>
            <a:r>
              <a:rPr lang="ru-RU" sz="2000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 классы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это деление на рабовладельцев и рабов, и первое государство - рабовладельческое. </a:t>
            </a:r>
          </a:p>
          <a:p>
            <a:pPr indent="252095"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 докапиталистических формациях большая часть потребностей государства удовлетворялась путем установления различного рода </a:t>
            </a:r>
            <a:r>
              <a:rPr lang="ru-RU" sz="2000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натуральных повинностей и сборов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</a:p>
          <a:p>
            <a:pPr indent="252095"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 разложением феодализма и постепенным развитием в его недрах капиталистического способа производства все большее значение стали приобретать </a:t>
            </a:r>
            <a:r>
              <a:rPr lang="ru-RU" sz="2000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денежные доходы и расходы государства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а доля натуральных сборов и повинностей резко сократилась.</a:t>
            </a:r>
          </a:p>
          <a:p>
            <a:pPr indent="252095"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 условиях капитализма, когда товарно-денежные отношения приобрели всеохватывающий характер, финансы стали </a:t>
            </a:r>
            <a:r>
              <a:rPr lang="ru-RU" sz="2000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выражать экономические отношения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 связи с образованием, распределением и использованием фондов денежных средств в процессе распределения и перераспределения национального дохода.</a:t>
            </a:r>
          </a:p>
          <a:p>
            <a:pPr indent="252095"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Основные средства капиталистических государств стали концентрироваться в </a:t>
            </a:r>
            <a:r>
              <a:rPr lang="ru-RU" sz="2000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государственном бюджете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indent="252095"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Резкое развитие финансовых отношений произошло в XX в., особенно после Второй мировой войны.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Расширилась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сфера финансовых отношений. Государство стало </a:t>
            </a:r>
            <a:r>
              <a:rPr lang="ru-RU" sz="2000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аккумулировать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не только </a:t>
            </a:r>
            <a:r>
              <a:rPr lang="ru-RU" sz="2000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ресурсы бюджетной системы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но и многочисленных </a:t>
            </a:r>
            <a:r>
              <a:rPr lang="ru-RU" sz="2000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внебюджетных фондов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8888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37882" y="311973"/>
            <a:ext cx="11403105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95" algn="ctr">
              <a:spcAft>
                <a:spcPts val="0"/>
              </a:spcAft>
            </a:pPr>
            <a:r>
              <a:rPr lang="ru-RU" sz="2800" b="1" u="sng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Финансы как экономическая категория</a:t>
            </a:r>
          </a:p>
          <a:p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 обыденной жизни понятие </a:t>
            </a:r>
            <a:r>
              <a:rPr lang="ru-RU" sz="2000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«финансы»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часто ассоциируется с </a:t>
            </a:r>
            <a:r>
              <a:rPr lang="ru-RU" sz="2000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деньгами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и денежными отношениями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Однако «финансовые отношения» и «денежные отношения» – это не тождественные понятия. «Денежные отношения» – более широкое понятие, тогда как финансы – лишь часть денежных отношений.</a:t>
            </a:r>
          </a:p>
          <a:p>
            <a:r>
              <a:rPr lang="ru-RU" sz="2000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Деньги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это всеобщий эквивалент, особый товар, выделившийся из товарного мира для удобства обмена товара на товар.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Возникновение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денег связано с появлением </a:t>
            </a:r>
            <a:r>
              <a:rPr lang="ru-RU" sz="2000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товарного производства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Денежное выражение стоимости товара есть его </a:t>
            </a:r>
            <a:r>
              <a:rPr lang="ru-RU" sz="2000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цена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Деньги не всегда сопровождают движение товаров и услуг. Собственник денежных средств может передавать их другим лицам на условиях платности и возвратности по истечении определенного времени. В таком случае возникают </a:t>
            </a:r>
            <a:r>
              <a:rPr lang="ru-RU" sz="2000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кредитные отношения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Работник, нанимаясь и трудясь на предприятии, получает заработную плату. В таком случае между работником и работодателем возникают </a:t>
            </a:r>
            <a:r>
              <a:rPr lang="ru-RU" sz="2000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денежные отношения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Во всех перечисленных случаях имеют место денежные отношения, для которых общей характеристикой является </a:t>
            </a:r>
            <a:r>
              <a:rPr lang="ru-RU" sz="2000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эквивалентность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ru-RU" sz="20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Однако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такая эквивалентность характерна </a:t>
            </a:r>
            <a:r>
              <a:rPr lang="ru-RU" sz="2000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не для всех денежных отношений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Выделяется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особая </a:t>
            </a:r>
            <a:r>
              <a:rPr lang="ru-RU" sz="2000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группа денежных отношений, </a:t>
            </a:r>
            <a:r>
              <a:rPr lang="ru-RU" sz="20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для которой характерным является преимущественно </a:t>
            </a:r>
            <a:r>
              <a:rPr lang="ru-RU" sz="2000" b="1" u="sng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неэквивалентное </a:t>
            </a:r>
            <a:r>
              <a:rPr lang="ru-RU" sz="2000" b="1" u="sng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движение </a:t>
            </a:r>
            <a:r>
              <a:rPr lang="ru-RU" sz="2000" b="1" u="sng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денег</a:t>
            </a:r>
            <a:r>
              <a:rPr lang="ru-RU" sz="20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Именно эта группа денежных отношений и представляет собой </a:t>
            </a:r>
            <a:r>
              <a:rPr lang="ru-RU" sz="2000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финансовые отношения</a:t>
            </a:r>
            <a:r>
              <a:rPr lang="ru-RU" sz="2000" b="1" u="sng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2000" b="1" u="sng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1648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37882" y="311973"/>
            <a:ext cx="11403105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95" algn="ctr">
              <a:spcAft>
                <a:spcPts val="0"/>
              </a:spcAft>
            </a:pPr>
            <a:r>
              <a:rPr lang="ru-RU" sz="2800" b="1" u="sng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Финансы как экономическая категория</a:t>
            </a:r>
          </a:p>
          <a:p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Обособление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части денежных отношений в особую категорию «финансы» связано с появлением такого важного субъекта хозяйственной жизни как </a:t>
            </a:r>
            <a:r>
              <a:rPr lang="ru-RU" sz="2000" b="1" u="sng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государство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Государству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для выполнения свих функций всегда были необходимы денежные средства, которые формировались в основном за счет </a:t>
            </a:r>
            <a:r>
              <a:rPr lang="ru-RU" sz="2000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перераспределения созданного продукта, через </a:t>
            </a:r>
            <a:r>
              <a:rPr lang="ru-RU" sz="2000" b="1" u="sng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налоги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 Государство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изымало через налоги денежные средства. Но в каждом конкретном случае, для каждого налогоплательщика, будь то хозяйствующий субъект или гражданин, </a:t>
            </a:r>
            <a:r>
              <a:rPr lang="ru-RU" sz="2000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установить прямую связь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между тем, сколько ты отдал и сколько получил взамен от государства в виде общественных благ, было невозможно. </a:t>
            </a:r>
            <a:endParaRPr lang="ru-RU" sz="20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таком случае возникали </a:t>
            </a:r>
            <a:r>
              <a:rPr lang="ru-RU" sz="2000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неэквивалентные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денежные отношения, основу которых составляли уже не столько экономические, сколько меры правового, принудительного характера.</a:t>
            </a:r>
          </a:p>
          <a:p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 результате этих отношений формировались </a:t>
            </a:r>
            <a:r>
              <a:rPr lang="ru-RU" sz="2000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централизованные денежные фонды государства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Эти фонды государство использовало на финансирование армии, содержания госаппарата, осуществление экономической и социальной политики.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По мере того, как возрастала роль государства, расширялись прежде всего его экономические функции, рос объем централизованных денежных фондов государства. Сегодня в бюджетах большинства развитых стран сосредоточено до половины всего национального ВВП.</a:t>
            </a:r>
          </a:p>
          <a:p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 результате перераспределения формировались не только централизованные фонды государства, но и </a:t>
            </a:r>
            <a:r>
              <a:rPr lang="ru-RU" sz="2000" b="1" u="sng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децентрализованные денежные фонды хозяйствующих субъектов и граждан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(домашних хозяйств). 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8953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17580" y="914400"/>
            <a:ext cx="1081143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95" algn="ctr">
              <a:spcAft>
                <a:spcPts val="0"/>
              </a:spcAft>
            </a:pPr>
            <a:r>
              <a:rPr lang="ru-RU" sz="3600" u="sng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Вывод:</a:t>
            </a:r>
          </a:p>
          <a:p>
            <a:pPr indent="252095" algn="ctr">
              <a:spcAft>
                <a:spcPts val="0"/>
              </a:spcAft>
            </a:pPr>
            <a:r>
              <a:rPr lang="ru-RU" sz="3600" b="1" u="sng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Финансы </a:t>
            </a:r>
            <a:r>
              <a:rPr lang="ru-RU" sz="3600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как </a:t>
            </a:r>
            <a:r>
              <a:rPr lang="ru-RU" sz="3600" b="1" u="sng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историческая и экономическая категории</a:t>
            </a:r>
            <a:r>
              <a:rPr lang="ru-RU" sz="3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представляют </a:t>
            </a:r>
            <a:r>
              <a:rPr lang="ru-RU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собой часть денежных отношений, которые опосредуют неэквивалентное движение денег, возникают на стадии перераспределения созданного продукта и связаны с наличием государства как органа управления.</a:t>
            </a:r>
            <a:endParaRPr lang="ru-RU" sz="3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9322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14399" y="580913"/>
            <a:ext cx="10520979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Классическое определение:</a:t>
            </a:r>
          </a:p>
          <a:p>
            <a:r>
              <a:rPr lang="ru-RU" sz="32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Финансы</a:t>
            </a:r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это </a:t>
            </a:r>
            <a:r>
              <a:rPr lang="ru-RU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эко­номические отношения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связанные с формированием, распреде­лением и использованием </a:t>
            </a:r>
            <a:r>
              <a:rPr lang="ru-RU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централизованных и децентрализован­ных фондов денежных средств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целях выполнения собственных </a:t>
            </a:r>
            <a:r>
              <a:rPr lang="ru-RU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функций и задач государства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или местного самоуправления, а также делегированных полномочий государства и обеспечения условий </a:t>
            </a:r>
            <a:r>
              <a:rPr lang="ru-RU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расширенного воспроизводства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процессе которых осуществляются </a:t>
            </a:r>
            <a:r>
              <a:rPr lang="ru-RU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и перераспределение валового внутреннего продукта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удовлетворением потреб­ностей сообщества.</a:t>
            </a:r>
          </a:p>
        </p:txBody>
      </p:sp>
    </p:spTree>
    <p:extLst>
      <p:ext uri="{BB962C8B-B14F-4D97-AF65-F5344CB8AC3E}">
        <p14:creationId xmlns:p14="http://schemas.microsoft.com/office/powerpoint/2010/main" val="1947822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91669" y="736538"/>
            <a:ext cx="10660829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Финансы функционируют в </a:t>
            </a:r>
            <a:r>
              <a:rPr lang="ru-RU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двух основных формах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экономические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денежные отношения, связанные с аккумулированием, распределением и использованием </a:t>
            </a:r>
            <a:r>
              <a:rPr lang="ru-RU" sz="24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централизованных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денежных фондов государства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муниципальных об­разований: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- уплата налогов и неналоговых платежей в бюджет и государственные и муниципальные внебюджетные фонды; 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- выделение средств из бюджета и внебюджетных фондов государственных и муниципальных;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- распределение бюджетных средств между звеньями бюджетной системы и т.д.</a:t>
            </a:r>
          </a:p>
          <a:p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2)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экономические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отношения, обслуживающие кру­гооборот </a:t>
            </a:r>
            <a:r>
              <a:rPr lang="ru-RU" sz="24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децентрализованных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денежных фондов предприятий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учреждений, организаций – формирование, распределение и использование доходов и прибыли организаций и т.д.</a:t>
            </a:r>
            <a:endParaRPr lang="ru-RU" sz="24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2701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19548" y="265901"/>
            <a:ext cx="10951285" cy="58631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финансам относят: </a:t>
            </a:r>
          </a:p>
          <a:p>
            <a:pPr>
              <a:buFont typeface="+mj-lt"/>
              <a:buAutoNum type="arabicPeriod"/>
            </a:pP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Государственные </a:t>
            </a:r>
            <a:r>
              <a:rPr lang="ru-RU" sz="25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финансы 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(государственный бюджет, налоги, государственный кредит, внебюджетные фонды, финансы государственных </a:t>
            </a: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предприятий) </a:t>
            </a:r>
            <a:endParaRPr lang="ru-RU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+mj-lt"/>
              <a:buAutoNum type="arabicPeriod"/>
            </a:pP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Кредитная </a:t>
            </a:r>
            <a:r>
              <a:rPr lang="ru-RU" sz="25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(операции Центрального Банка, операции коммерческих банков, выпуск денег, коммерческая страховая система, инвестиционные фонды, коммерческие пенсионные фонды) </a:t>
            </a:r>
          </a:p>
          <a:p>
            <a:pPr>
              <a:buFont typeface="+mj-lt"/>
              <a:buAutoNum type="arabicPeriod"/>
            </a:pP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Финансы </a:t>
            </a:r>
            <a:r>
              <a:rPr lang="ru-RU" sz="25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отраслей 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(финансы организаций производственной сферы, финансы предприятий непроизводственной сферы, финансы других хозяйствующих субъектов) </a:t>
            </a:r>
          </a:p>
          <a:p>
            <a:pPr>
              <a:buFont typeface="+mj-lt"/>
              <a:buAutoNum type="arabicPeriod"/>
            </a:pP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Финансовый </a:t>
            </a:r>
            <a:r>
              <a:rPr lang="ru-RU" sz="25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рынок 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(операции с ценными бумагами, операции с драгоценными металлами и камнями, операции с недвижимостью, прочие операции) </a:t>
            </a:r>
          </a:p>
          <a:p>
            <a:pPr>
              <a:buFont typeface="+mj-lt"/>
              <a:buAutoNum type="arabicPeriod"/>
            </a:pP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Международные </a:t>
            </a:r>
            <a:r>
              <a:rPr lang="ru-RU" sz="25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финансы 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(финансы транснациональных корпорации) </a:t>
            </a:r>
            <a:endParaRPr lang="ru-RU" sz="2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+mj-lt"/>
              <a:buAutoNum type="arabicPeriod"/>
            </a:pPr>
            <a:r>
              <a:rPr lang="ru-RU" sz="25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smtClean="0">
                <a:solidFill>
                  <a:srgbClr val="FFFF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Финансы домашних хозяйств</a:t>
            </a:r>
            <a:endParaRPr lang="ru-RU" sz="2500" dirty="0">
              <a:solidFill>
                <a:srgbClr val="FFFF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0750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94851" y="494852"/>
            <a:ext cx="11263256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95" algn="just">
              <a:spcAft>
                <a:spcPts val="0"/>
              </a:spcAft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Главным материальным источником денежных доходов и фондов служит </a:t>
            </a:r>
            <a:r>
              <a:rPr lang="ru-RU" sz="2800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национальный доход страны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– вновь созданная стоимость или стоимость </a:t>
            </a:r>
            <a:r>
              <a:rPr lang="ru-RU" sz="2800" b="1" u="sng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валового внутреннего продукта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за вычетом </a:t>
            </a:r>
            <a:r>
              <a:rPr lang="ru-RU" sz="2800" b="1" u="sng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потребленных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в процессе производства </a:t>
            </a:r>
            <a:r>
              <a:rPr lang="ru-RU" sz="2800" b="1" u="sng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орудий и средств производства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ru-RU" sz="28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52095" algn="just">
              <a:spcAft>
                <a:spcPts val="0"/>
              </a:spcAft>
            </a:pP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52095" algn="just">
              <a:spcAft>
                <a:spcPts val="0"/>
              </a:spcAft>
            </a:pPr>
            <a:endParaRPr lang="ru-RU" sz="28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52095" algn="just">
              <a:spcAft>
                <a:spcPts val="0"/>
              </a:spcAft>
            </a:pP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Объем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национального дохода определяет возможности удовлетворения общегосударственных потребностей и расширения общественного производства. Именно с учетом размеров национального дохода и его отдельных частей – </a:t>
            </a:r>
            <a:r>
              <a:rPr lang="ru-RU" sz="2800" b="1" u="sng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фонда потребления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и </a:t>
            </a:r>
            <a:r>
              <a:rPr lang="ru-RU" sz="2800" b="1" u="sng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фонда </a:t>
            </a:r>
            <a:r>
              <a:rPr lang="ru-RU" sz="2800" b="1" u="sng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накопления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–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определяются пропорции развития экономики и ее структура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346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74550" y="225911"/>
            <a:ext cx="1013370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Валовой внутренней продукт</a:t>
            </a:r>
            <a:r>
              <a:rPr lang="ru-RU" sz="2400" dirty="0" smtClean="0"/>
              <a:t> (</a:t>
            </a:r>
            <a:r>
              <a:rPr lang="ru-RU" sz="2400" b="1" dirty="0" smtClean="0"/>
              <a:t>ВВП)</a:t>
            </a:r>
            <a:r>
              <a:rPr lang="ru-RU" sz="2400" dirty="0"/>
              <a:t> — макроэкономический показатель, отражающий </a:t>
            </a:r>
            <a:r>
              <a:rPr lang="ru-RU" sz="2400" dirty="0">
                <a:solidFill>
                  <a:srgbClr val="FFFF00"/>
                </a:solidFill>
              </a:rPr>
              <a:t>рыночную стоимость </a:t>
            </a:r>
            <a:r>
              <a:rPr lang="ru-RU" sz="2400" dirty="0"/>
              <a:t>всех конечных товаров и услуг (то есть предназначенных для непосредственного употребления), произведённых за год во всех отраслях экономики на территории государства для потребления, экспорта и накопления, вне зависимости от национальной принадлежности использованных </a:t>
            </a:r>
            <a:r>
              <a:rPr lang="ru-RU" sz="2400" dirty="0">
                <a:solidFill>
                  <a:srgbClr val="FFFF00"/>
                </a:solidFill>
              </a:rPr>
              <a:t>факторов производства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3388632"/>
              </p:ext>
            </p:extLst>
          </p:nvPr>
        </p:nvGraphicFramePr>
        <p:xfrm>
          <a:off x="505609" y="2534235"/>
          <a:ext cx="10972799" cy="37719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15367"/>
                <a:gridCol w="4378319"/>
                <a:gridCol w="3679113"/>
              </a:tblGrid>
              <a:tr h="30858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Место</a:t>
                      </a:r>
                      <a:endParaRPr lang="ru-RU" sz="20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Экономика</a:t>
                      </a:r>
                      <a:endParaRPr lang="ru-RU" sz="20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Размер ВВП ($ млн</a:t>
                      </a:r>
                      <a:r>
                        <a:rPr lang="ru-RU" sz="20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.)*</a:t>
                      </a:r>
                      <a:endParaRPr lang="ru-RU" sz="20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</a:tr>
              <a:tr h="30858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20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Соединенные Штаты Америки</a:t>
                      </a:r>
                      <a:endParaRPr lang="ru-RU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u="none" strike="noStrike">
                          <a:solidFill>
                            <a:schemeClr val="tx1"/>
                          </a:solidFill>
                          <a:effectLst/>
                        </a:rPr>
                        <a:t>15 684 800</a:t>
                      </a:r>
                      <a:endParaRPr lang="ru-RU" sz="2000" b="1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</a:tr>
              <a:tr h="30858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ru-RU" sz="20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Китай</a:t>
                      </a:r>
                      <a:endParaRPr lang="ru-RU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u="none" strike="noStrike">
                          <a:solidFill>
                            <a:schemeClr val="tx1"/>
                          </a:solidFill>
                          <a:effectLst/>
                        </a:rPr>
                        <a:t>8 227 103</a:t>
                      </a:r>
                      <a:endParaRPr lang="ru-RU" sz="2000" b="1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</a:tr>
              <a:tr h="30858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u="none" strike="noStrike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ru-RU" sz="2000" b="1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Япония</a:t>
                      </a:r>
                      <a:endParaRPr lang="ru-RU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u="none" strike="noStrike">
                          <a:solidFill>
                            <a:schemeClr val="tx1"/>
                          </a:solidFill>
                          <a:effectLst/>
                        </a:rPr>
                        <a:t>5 959 718</a:t>
                      </a:r>
                      <a:endParaRPr lang="ru-RU" sz="2000" b="1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</a:tr>
              <a:tr h="30858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u="none" strike="noStrike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2000" b="1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Германия</a:t>
                      </a:r>
                      <a:endParaRPr lang="ru-RU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3 399 589</a:t>
                      </a:r>
                      <a:endParaRPr lang="ru-RU" sz="20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</a:tr>
              <a:tr h="30858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u="none" strike="noStrike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2000" b="1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Франция</a:t>
                      </a:r>
                      <a:endParaRPr lang="ru-RU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u="none" strike="noStrike">
                          <a:solidFill>
                            <a:schemeClr val="tx1"/>
                          </a:solidFill>
                          <a:effectLst/>
                        </a:rPr>
                        <a:t>2 612 878</a:t>
                      </a:r>
                      <a:endParaRPr lang="ru-RU" sz="2000" b="1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</a:tr>
              <a:tr h="30858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u="none" strike="noStrike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ru-RU" sz="2000" b="1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Великобритания</a:t>
                      </a:r>
                      <a:endParaRPr lang="ru-RU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2 435 174</a:t>
                      </a:r>
                      <a:endParaRPr lang="ru-RU" sz="20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</a:tr>
              <a:tr h="30858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u="none" strike="noStrike"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endParaRPr lang="ru-RU" sz="2000" b="1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Бразилия</a:t>
                      </a:r>
                      <a:endParaRPr lang="ru-RU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2 252 664</a:t>
                      </a:r>
                      <a:endParaRPr lang="ru-RU" sz="20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</a:tr>
              <a:tr h="30858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u="none" strike="noStrike">
                          <a:solidFill>
                            <a:schemeClr val="tx1"/>
                          </a:solidFill>
                          <a:effectLst/>
                        </a:rPr>
                        <a:t>8</a:t>
                      </a:r>
                      <a:endParaRPr lang="ru-RU" sz="2000" b="1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Россия</a:t>
                      </a:r>
                      <a:endParaRPr lang="ru-RU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2 014 775</a:t>
                      </a:r>
                      <a:endParaRPr lang="ru-RU" sz="20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</a:tr>
              <a:tr h="30858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u="none" strike="noStrike">
                          <a:solidFill>
                            <a:schemeClr val="tx1"/>
                          </a:solidFill>
                          <a:effectLst/>
                        </a:rPr>
                        <a:t>9</a:t>
                      </a:r>
                      <a:endParaRPr lang="ru-RU" sz="2000" b="1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>
                          <a:solidFill>
                            <a:schemeClr val="tx1"/>
                          </a:solidFill>
                          <a:effectLst/>
                        </a:rPr>
                        <a:t>Италия</a:t>
                      </a:r>
                      <a:endParaRPr lang="ru-RU" sz="2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2 013 263</a:t>
                      </a:r>
                      <a:endParaRPr lang="ru-RU" sz="20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</a:tr>
              <a:tr h="30858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10</a:t>
                      </a:r>
                      <a:endParaRPr lang="ru-RU" sz="20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>
                          <a:solidFill>
                            <a:schemeClr val="tx1"/>
                          </a:solidFill>
                          <a:effectLst/>
                        </a:rPr>
                        <a:t>Индия</a:t>
                      </a:r>
                      <a:endParaRPr lang="ru-RU" sz="2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1 841 717</a:t>
                      </a:r>
                      <a:endParaRPr lang="ru-RU" sz="20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ru-RU" sz="20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fontAlgn="ctr" latinLnBrk="0" hangingPunct="1"/>
                      <a:r>
                        <a:rPr lang="ru-RU" sz="20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Весь мир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ru-RU" sz="20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71 666 350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8014446" y="6357770"/>
            <a:ext cx="34282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* - по данным Всемирного банка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08594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32733" y="505607"/>
            <a:ext cx="1038112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95" algn="just">
              <a:spcAft>
                <a:spcPts val="0"/>
              </a:spcAft>
            </a:pP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Без участия финансов национальный доход </a:t>
            </a:r>
            <a:r>
              <a:rPr lang="ru-RU" sz="3200" b="1" u="sng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 может 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быть </a:t>
            </a:r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распределен.</a:t>
            </a:r>
          </a:p>
          <a:p>
            <a:pPr indent="252095" algn="just">
              <a:spcAft>
                <a:spcPts val="0"/>
              </a:spcAft>
            </a:pPr>
            <a:endParaRPr lang="ru-RU" sz="3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52095" algn="just">
              <a:spcAft>
                <a:spcPts val="0"/>
              </a:spcAft>
            </a:pPr>
            <a:r>
              <a:rPr lang="ru-RU" sz="32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Финансы</a:t>
            </a:r>
            <a:r>
              <a:rPr lang="ru-RU" sz="3200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– неотъемлемое звено между созданием и использованием национального </a:t>
            </a:r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дохода.</a:t>
            </a:r>
          </a:p>
          <a:p>
            <a:pPr indent="252095" algn="just">
              <a:spcAft>
                <a:spcPts val="0"/>
              </a:spcAft>
            </a:pPr>
            <a:endParaRPr lang="ru-RU" sz="3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52095" algn="just">
              <a:spcAft>
                <a:spcPts val="0"/>
              </a:spcAft>
            </a:pPr>
            <a:r>
              <a:rPr lang="ru-RU" sz="32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Финансы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воздействуя на производство, распределение и потребление, носят объективный характер. Они выражают определенную сферу производственных отношений и относятся к базисной категории.</a:t>
            </a:r>
            <a:endParaRPr lang="ru-RU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7046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03641" y="451821"/>
            <a:ext cx="10284311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95" algn="just">
              <a:spcAft>
                <a:spcPts val="0"/>
              </a:spcAft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 своему материальному содержанию финансы – это целевые фонды денежных средств в совокупности представляющие </a:t>
            </a:r>
            <a:r>
              <a:rPr lang="ru-RU" sz="2800" b="1" u="sng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финансовые ресурсы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страны.</a:t>
            </a:r>
          </a:p>
          <a:p>
            <a:pPr indent="252095" algn="just">
              <a:spcAft>
                <a:spcPts val="0"/>
              </a:spcAft>
            </a:pPr>
            <a:r>
              <a:rPr lang="ru-RU" sz="2800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Финансовые </a:t>
            </a:r>
            <a:r>
              <a:rPr lang="ru-RU" sz="2800" b="1" u="sng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ресурсы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страны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складываются из: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arenR"/>
              <a:tabLst>
                <a:tab pos="699770" algn="l"/>
              </a:tabLst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средств, аккумулируемых в государственной бюджетной системе;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arenR"/>
              <a:tabLst>
                <a:tab pos="699770" algn="l"/>
              </a:tabLst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средства внебюджетных фондов, главным образом социальных;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arenR"/>
              <a:tabLst>
                <a:tab pos="699770" algn="l"/>
              </a:tabLst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ресурсы, используемые самими предприятиями (прибыль, амортизация).</a:t>
            </a:r>
          </a:p>
          <a:p>
            <a:pPr indent="252095" algn="just">
              <a:spcAft>
                <a:spcPts val="0"/>
              </a:spcAft>
            </a:pPr>
            <a:r>
              <a:rPr lang="ru-RU" sz="2800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Финансовые </a:t>
            </a:r>
            <a:r>
              <a:rPr lang="ru-RU" sz="2800" b="1" u="sng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ресурсы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используются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для финансирования расходов, осуществляемых из бюджета, внебюджетных фондов и собственных средств предприятий.</a:t>
            </a:r>
            <a:endParaRPr lang="ru-RU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2238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8033" y="685406"/>
            <a:ext cx="109728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95" algn="just">
              <a:spcAft>
                <a:spcPts val="0"/>
              </a:spcAft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Главное условие роста финансовых ресурсов – увеличение национального дохода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indent="252095" algn="just">
              <a:spcAft>
                <a:spcPts val="0"/>
              </a:spcAft>
            </a:pP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i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Финансы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и </a:t>
            </a:r>
            <a:r>
              <a:rPr lang="ru-RU" sz="2400" b="1" i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финансовые ресурсы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– не тождественные 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понятия.</a:t>
            </a:r>
          </a:p>
          <a:p>
            <a:pPr indent="252095" algn="just">
              <a:spcAft>
                <a:spcPts val="0"/>
              </a:spcAft>
            </a:pP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52095" algn="just">
              <a:spcAft>
                <a:spcPts val="0"/>
              </a:spcAft>
            </a:pP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Финансовые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ресурсы сами по себе не определяют сущности финансов, не раскрывают их внутреннего содержания и общественного назначения. </a:t>
            </a:r>
            <a:endParaRPr lang="ru-RU" sz="28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52095" algn="just">
              <a:spcAft>
                <a:spcPts val="0"/>
              </a:spcAft>
            </a:pP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Финансовая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наука изучает не ресурсы как таковые, а общественные отношения, возникающие на основе образования, распределения и использования ресурсов; она исследует закономерности развития финансовых отношений.</a:t>
            </a:r>
            <a:endParaRPr lang="ru-RU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2091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71369" y="527125"/>
            <a:ext cx="10004612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95" algn="ctr">
              <a:spcAft>
                <a:spcPts val="0"/>
              </a:spcAft>
            </a:pPr>
            <a:r>
              <a:rPr lang="ru-RU" sz="2800" b="1" u="sng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Этапы процесса </a:t>
            </a:r>
            <a:r>
              <a:rPr lang="ru-RU" sz="2800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формирования и распределения финансовых </a:t>
            </a:r>
            <a:r>
              <a:rPr lang="ru-RU" sz="2800" b="1" u="sng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ресурсов:</a:t>
            </a:r>
            <a:endParaRPr lang="ru-RU" sz="2800" b="1" u="sng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algn="just">
              <a:spcAft>
                <a:spcPts val="0"/>
              </a:spcAft>
            </a:pPr>
            <a:r>
              <a:rPr lang="ru-RU" sz="2400" b="1" i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 этап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	Создание финансовых ресурсов юридическими и физическими лицами.</a:t>
            </a:r>
          </a:p>
          <a:p>
            <a:pPr marL="228600" algn="just"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Источники создания:</a:t>
            </a:r>
          </a:p>
          <a:p>
            <a:pPr marL="228600" algn="just"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а) выручка от реализации продукции и услуг, внереализационные поступления юридических лиц;</a:t>
            </a:r>
          </a:p>
          <a:p>
            <a:pPr marL="228600" algn="just"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б) основная и дополнительная заработная плата и другие доходы физических лиц.</a:t>
            </a:r>
          </a:p>
          <a:p>
            <a:pPr marL="228600" algn="just">
              <a:spcAft>
                <a:spcPts val="0"/>
              </a:spcAft>
            </a:pPr>
            <a:r>
              <a:rPr lang="ru-RU" sz="2400" b="1" i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 этап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	Первичное распределение финансовых ресурсов между их создателями и государством. Объект распределения – прибыль, инструмент распределения – налоговая система.</a:t>
            </a:r>
          </a:p>
          <a:p>
            <a:pPr marL="228600" algn="just">
              <a:spcAft>
                <a:spcPts val="0"/>
              </a:spcAft>
            </a:pPr>
            <a:r>
              <a:rPr lang="ru-RU" sz="2400" b="1" i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3 этап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	Перераспределение финансовых ресурсов на государственном уровне через систему федеральных, региональных (уровень субъектов РФ) и местных финансов.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5036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45459" y="355001"/>
            <a:ext cx="10800677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algn="just">
              <a:spcAft>
                <a:spcPts val="0"/>
              </a:spcAft>
            </a:pPr>
            <a:r>
              <a:rPr lang="ru-RU" sz="2400" b="1" i="1" u="sng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Расширенное воспроизводство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– это совокупность возобновления, расширения и роста:</a:t>
            </a: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производственных фондов (овеществленной стоимости всех средств труда в рамках конкретной хозяйственной системы);</a:t>
            </a: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валового внутреннего продукта – показателя результата развития производства, отражающего стоимость всей продукции и услуг, произведенных обществом в течение расчетного периода (включая национальный доход как часть ВВП, очищенного от ранее произведенных затрат по его созданию);</a:t>
            </a: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рабочей силы, в стоимость воспроизводства которой входят: оплата труда, расходы на образование, здравоохранение, социальное обеспечение;</a:t>
            </a: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производственных отношений между всеми участниками процесса общественного воспроизводства (государство, юридические и физические лица).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1165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3335" y="483668"/>
            <a:ext cx="1118795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95" algn="just">
              <a:spcAft>
                <a:spcPts val="0"/>
              </a:spcAft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Государство воздействует на воспроизводственный процесс через финансирование отдельных предприятий и отраслей народного хозяйства, социальных мероприятий и налоговую политику.</a:t>
            </a:r>
            <a:endParaRPr lang="ru-RU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35916" y="1981723"/>
            <a:ext cx="9724913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95" algn="just">
              <a:spcAft>
                <a:spcPts val="0"/>
              </a:spcAft>
            </a:pPr>
            <a:r>
              <a:rPr lang="ru-RU" sz="2400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Роль финансов на стадиях воспроизводственного </a:t>
            </a:r>
            <a:r>
              <a:rPr lang="ru-RU" sz="2400" u="sng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процесса</a:t>
            </a:r>
          </a:p>
          <a:p>
            <a:pPr indent="252095" algn="just">
              <a:spcAft>
                <a:spcPts val="0"/>
              </a:spcAft>
            </a:pP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52095" algn="just">
              <a:spcAft>
                <a:spcPts val="0"/>
              </a:spcAft>
            </a:pPr>
            <a:r>
              <a:rPr lang="ru-RU" sz="2400" b="1" i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Производство</a:t>
            </a:r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– процесс взаимодействия экономических ресурсов, организуемый с целью создания материальных благ, необходимых для существования и развития общества.  Производство является основой формирования таких финансово – экономических понятий, как валовой национальный продукт, национальный доход и др. Такие финансовые элементы производства, как основные и производственные фонды, фонды оплаты труда и материального поощрения, ссудные фонды и др., являются начальным, стартовым этапом воспроизводственного процесса, который предопределяет следующую стадию движения фондов денежных средств.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4590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00462" y="895200"/>
            <a:ext cx="9724913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95" algn="just">
              <a:spcAft>
                <a:spcPts val="0"/>
              </a:spcAft>
            </a:pPr>
            <a:r>
              <a:rPr lang="ru-RU" sz="2400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Роль финансов на стадиях воспроизводственного </a:t>
            </a:r>
            <a:r>
              <a:rPr lang="ru-RU" sz="2400" u="sng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процесса</a:t>
            </a:r>
          </a:p>
          <a:p>
            <a:pPr indent="252095" algn="just">
              <a:spcAft>
                <a:spcPts val="0"/>
              </a:spcAft>
            </a:pP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2400" b="1" i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Распределение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на стадии распределения воспроизводственного процесса возникают такие финансовые и кредитные формы и отношения, которые составляют суть финансов. Здесь образуются такие распределительные элементы возмещения, как инвестиционные фонды, бюджеты развития, амортизационные фонды и др. Эти финансовые элементы оказывают непосредственное влияние на формирование аналогичных по финансовому содержанию отношений стадии производства: восстановление изношенных и израсходованных основных и оборотных фондов, формирование фондов оплаты труда, использование кредитных ресурсов для производства и др.</a:t>
            </a:r>
          </a:p>
        </p:txBody>
      </p:sp>
    </p:spTree>
    <p:extLst>
      <p:ext uri="{BB962C8B-B14F-4D97-AF65-F5344CB8AC3E}">
        <p14:creationId xmlns:p14="http://schemas.microsoft.com/office/powerpoint/2010/main" val="332078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00462" y="895200"/>
            <a:ext cx="9724913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95" algn="just">
              <a:spcAft>
                <a:spcPts val="0"/>
              </a:spcAft>
            </a:pPr>
            <a:r>
              <a:rPr lang="ru-RU" sz="2400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Роль финансов на стадиях воспроизводственного </a:t>
            </a:r>
            <a:r>
              <a:rPr lang="ru-RU" sz="2400" u="sng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процесса</a:t>
            </a:r>
          </a:p>
          <a:p>
            <a:pPr indent="252095" algn="just">
              <a:spcAft>
                <a:spcPts val="0"/>
              </a:spcAft>
            </a:pP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2400" b="1" i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Обмен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формирование фондов обращения, выручки и прибыли хозяйствующих субъектов в результате продажи товаров и услуг, доходы населения и др. Эта стадия характеризуется широким использованием цены как важнейшего элемента обмена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i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Потребление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на стадии потребления происходит конечное использование ранее созданной стоимости. С помощью финансов устанавливаются пропорции распределения общественного продукта на фонд возмещения и национальный доход.</a:t>
            </a:r>
          </a:p>
        </p:txBody>
      </p:sp>
    </p:spTree>
    <p:extLst>
      <p:ext uri="{BB962C8B-B14F-4D97-AF65-F5344CB8AC3E}">
        <p14:creationId xmlns:p14="http://schemas.microsoft.com/office/powerpoint/2010/main" val="3873135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41062" y="280666"/>
            <a:ext cx="11166438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95" algn="ctr"/>
            <a:r>
              <a:rPr lang="ru-RU" sz="3200" u="sng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Вывод:</a:t>
            </a:r>
          </a:p>
          <a:p>
            <a:pPr indent="252095" algn="just">
              <a:spcAft>
                <a:spcPts val="0"/>
              </a:spcAft>
            </a:pPr>
            <a:r>
              <a:rPr lang="ru-RU" sz="28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Финансы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– это особая группа денежных отношений, обладающих одновременно следующими признаками:</a:t>
            </a:r>
          </a:p>
          <a:p>
            <a:pPr indent="252095" algn="just">
              <a:spcAft>
                <a:spcPts val="0"/>
              </a:spcAft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1)	это денежные отношения, связанные с перераспределением созданного общественного продукта;</a:t>
            </a:r>
          </a:p>
          <a:p>
            <a:pPr indent="252095" algn="just">
              <a:spcAft>
                <a:spcPts val="0"/>
              </a:spcAft>
            </a:pP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2) их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наличие обусловлено существованием государства как органа управления;</a:t>
            </a:r>
          </a:p>
          <a:p>
            <a:pPr indent="252095" algn="just">
              <a:spcAft>
                <a:spcPts val="0"/>
              </a:spcAft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3)	это отношения, которые опосредуют преимущественно неэквивалентное денежное движение;</a:t>
            </a:r>
          </a:p>
          <a:p>
            <a:pPr indent="252095" algn="just">
              <a:spcAft>
                <a:spcPts val="0"/>
              </a:spcAft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4)	основой их существования и формирования является сфера материального производства;</a:t>
            </a:r>
          </a:p>
          <a:p>
            <a:pPr indent="252095" algn="just">
              <a:spcAft>
                <a:spcPts val="0"/>
              </a:spcAft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5)	они оказывают существенное влияние на весь ход воспроизводственного процесса, главным образом через налоги и государственное финансирование.</a:t>
            </a:r>
            <a:endParaRPr lang="ru-RU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6749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2409714" y="1065008"/>
            <a:ext cx="7272170" cy="81758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/>
              <a:t>ФУНКЦИИ ФИНАНСОВ</a:t>
            </a:r>
            <a:endParaRPr lang="ru-RU" sz="4000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968189" y="2947597"/>
            <a:ext cx="3162748" cy="114031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РАСПРЕДЕЛИТЕЛЬНАЯ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464430" y="2947597"/>
            <a:ext cx="3162748" cy="114031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РЕГУЛИРУЮЩАЯ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8100510" y="2947597"/>
            <a:ext cx="3162748" cy="114031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КОНТРОЛЬНАЯ</a:t>
            </a:r>
          </a:p>
        </p:txBody>
      </p:sp>
      <p:cxnSp>
        <p:nvCxnSpPr>
          <p:cNvPr id="8" name="Соединительная линия уступом 7"/>
          <p:cNvCxnSpPr>
            <a:stCxn id="3" idx="2"/>
            <a:endCxn id="4" idx="0"/>
          </p:cNvCxnSpPr>
          <p:nvPr/>
        </p:nvCxnSpPr>
        <p:spPr>
          <a:xfrm rot="5400000">
            <a:off x="3765177" y="666975"/>
            <a:ext cx="1065008" cy="3496236"/>
          </a:xfrm>
          <a:prstGeom prst="bentConnector3">
            <a:avLst>
              <a:gd name="adj1" fmla="val 50000"/>
            </a:avLst>
          </a:prstGeom>
          <a:ln w="349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Соединительная линия уступом 9"/>
          <p:cNvCxnSpPr>
            <a:stCxn id="3" idx="2"/>
            <a:endCxn id="5" idx="0"/>
          </p:cNvCxnSpPr>
          <p:nvPr/>
        </p:nvCxnSpPr>
        <p:spPr>
          <a:xfrm rot="16200000" flipH="1">
            <a:off x="5513297" y="2415090"/>
            <a:ext cx="1065008" cy="5"/>
          </a:xfrm>
          <a:prstGeom prst="bentConnector3">
            <a:avLst>
              <a:gd name="adj1" fmla="val 50000"/>
            </a:avLst>
          </a:prstGeom>
          <a:ln w="349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Соединительная линия уступом 11"/>
          <p:cNvCxnSpPr>
            <a:stCxn id="3" idx="2"/>
            <a:endCxn id="6" idx="0"/>
          </p:cNvCxnSpPr>
          <p:nvPr/>
        </p:nvCxnSpPr>
        <p:spPr>
          <a:xfrm rot="16200000" flipH="1">
            <a:off x="7331337" y="597050"/>
            <a:ext cx="1065008" cy="3636085"/>
          </a:xfrm>
          <a:prstGeom prst="bentConnector3">
            <a:avLst>
              <a:gd name="adj1" fmla="val 50000"/>
            </a:avLst>
          </a:prstGeom>
          <a:ln w="349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5108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94852" y="209412"/>
            <a:ext cx="10886738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95" algn="just">
              <a:spcAft>
                <a:spcPts val="0"/>
              </a:spcAft>
            </a:pPr>
            <a:r>
              <a:rPr lang="ru-RU" sz="2800" b="1" u="sng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Распределение национального дохода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заключается в создании так называемых основных, или первичных доходов. Их сумма равна национальному доходу. Основные доходы формируются при распределении национального дохода среди участников материального 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производства.</a:t>
            </a:r>
          </a:p>
          <a:p>
            <a:pPr indent="252095" algn="just">
              <a:spcAft>
                <a:spcPts val="0"/>
              </a:spcAft>
            </a:pP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Они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делятся на две группы:</a:t>
            </a:r>
          </a:p>
          <a:p>
            <a:pPr indent="228600" algn="just">
              <a:spcAft>
                <a:spcPts val="0"/>
              </a:spcAft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1)	зарплата рабочих, служащих, доходы фермеров, крестьян, занятых в сфере материального производства;</a:t>
            </a:r>
          </a:p>
          <a:p>
            <a:pPr indent="228600" algn="just">
              <a:spcAft>
                <a:spcPts val="0"/>
              </a:spcAft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2)	доходы предприятий сферы материального производства. Однако первичные доходы еще не образуют общественных денежных средств, достаточных для развития, приоритетных отраслей народного хозяйства, обеспечения обороноспособности страны, удовлетворения материальных и культурных потребностей населения. </a:t>
            </a:r>
            <a:r>
              <a:rPr lang="ru-RU" sz="28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Необходимо дальнейшее распределение или перераспределение национального дохода.</a:t>
            </a:r>
            <a:endParaRPr lang="ru-RU" sz="2800" b="1" dirty="0">
              <a:solidFill>
                <a:srgbClr val="FFFF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2797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8981" y="1710466"/>
            <a:ext cx="8937868" cy="4550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17289" y="193637"/>
            <a:ext cx="731835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Распределение и </a:t>
            </a:r>
            <a:r>
              <a:rPr lang="ru-RU" sz="3600" b="1" u="sng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перераспреление</a:t>
            </a:r>
          </a:p>
          <a:p>
            <a:pPr algn="ctr"/>
            <a:r>
              <a:rPr lang="ru-RU" sz="3600" b="1" u="sng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национального </a:t>
            </a:r>
            <a:r>
              <a:rPr lang="ru-RU" sz="3600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дохода</a:t>
            </a:r>
          </a:p>
        </p:txBody>
      </p:sp>
    </p:spTree>
    <p:extLst>
      <p:ext uri="{BB962C8B-B14F-4D97-AF65-F5344CB8AC3E}">
        <p14:creationId xmlns:p14="http://schemas.microsoft.com/office/powerpoint/2010/main" val="3566038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1821" y="381535"/>
            <a:ext cx="11177195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95" algn="just">
              <a:spcAft>
                <a:spcPts val="0"/>
              </a:spcAft>
            </a:pPr>
            <a:r>
              <a:rPr lang="ru-RU" sz="28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Перераспределение национального дохода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связано с межотраслевым и территориальным перераспределением средств в интересах наиболее эффективного и рационального использования доходов и накоплений предприятий и организаций; с наличием наряду с производственной непроизводственной сферы, в которой национальный доход не создается (просвещение, здравоохранение, социальное страхование и социальное обеспечение, управление); с перераспределением доходов между различными социальными группами 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населения.</a:t>
            </a:r>
          </a:p>
          <a:p>
            <a:pPr indent="252095" algn="just">
              <a:spcAft>
                <a:spcPts val="0"/>
              </a:spcAft>
            </a:pP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результате перераспределения образуются </a:t>
            </a:r>
            <a:r>
              <a:rPr lang="ru-RU" sz="28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вторичные, или производные доходы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Это доходы, полученные в отраслях непроизводственной сферы, налоги (подоходный налог с физических лиц и другие). Вторичные доходы служат для формирования конечных пропорций использования национального дохода.</a:t>
            </a:r>
            <a:endParaRPr lang="ru-RU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3278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34701" y="710006"/>
            <a:ext cx="10951285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95" algn="just">
              <a:spcAft>
                <a:spcPts val="0"/>
              </a:spcAft>
            </a:pP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Активно участвуя в распределении и перераспределении национального дохода, </a:t>
            </a:r>
            <a:r>
              <a:rPr lang="ru-RU" sz="32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финансы способствуют трансформации пропорций, возникших при первичном распределении национального дохода, в пропорции его конечного </a:t>
            </a:r>
            <a:r>
              <a:rPr lang="ru-RU" sz="32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использования</a:t>
            </a:r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indent="252095" algn="just">
              <a:spcAft>
                <a:spcPts val="0"/>
              </a:spcAft>
            </a:pPr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Доходы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создаваемые в ходе такого перераспределения, должны обеспечить соответствие между материальными и финансовыми ресурсами и, прежде всего между размером денежных фондов и их структурой, с одной стороны, и объемом и структурой средств производства и предметов потребления - с другой.</a:t>
            </a:r>
            <a:endParaRPr lang="ru-RU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2892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2428" y="118334"/>
            <a:ext cx="10510221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характеру и масштабам </a:t>
            </a:r>
            <a:r>
              <a:rPr lang="ru-RU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различают следующие виды распределения: </a:t>
            </a:r>
          </a:p>
          <a:p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1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межтерриториальное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осуществляется с помощью бюджета, внебюджетных фондов, финансового рынка и 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страхования; </a:t>
            </a:r>
            <a:endParaRPr lang="ru-RU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1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межотраслевое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осуществляется через финансовой рынок, бюджет, внебюджетные 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фонды, через 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финансовый механизм различных производственных организаций и 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страхования; </a:t>
            </a:r>
            <a:endParaRPr lang="ru-RU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1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внутриотраслевое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осуществляется через отраслевые министерства и ведомства, через финансовый механизм предприятий </a:t>
            </a:r>
          </a:p>
          <a:p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1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внутрихозяйственное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осуществляется предприятиями и организациями через внутрихозяйственные фонды, создаваемые на 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предприятиях;</a:t>
            </a:r>
            <a:endParaRPr lang="ru-RU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1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между </a:t>
            </a:r>
            <a:r>
              <a:rPr lang="ru-RU" sz="21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сферами экономики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через бюджет и внебюджетные фонды, благотворительные взносы юридических и физических лиц, и 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страхования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1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между </a:t>
            </a:r>
            <a:r>
              <a:rPr lang="ru-RU" sz="21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юридическими лицами различных форм собственности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1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физическими лицами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 помощью бюджета, финансового рынка, благотворительных отчислений и 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страхования;</a:t>
            </a:r>
            <a:endParaRPr lang="ru-RU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1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между </a:t>
            </a:r>
            <a:r>
              <a:rPr lang="ru-RU" sz="21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социальными группами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имеющими различный уровень доходов, через бюджет и внебюджетные 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фонды; </a:t>
            </a:r>
            <a:endParaRPr lang="ru-RU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1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межгосударственное </a:t>
            </a:r>
            <a:r>
              <a:rPr lang="ru-RU" sz="21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через иностранные инвестиции, внешнеторговые международные кредиты, совместную деятельность создание международных организаций и фондов, и иностранное страхование. </a:t>
            </a:r>
            <a:endParaRPr lang="ru-RU" sz="21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3294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77731" y="494851"/>
            <a:ext cx="10510221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95" algn="ctr">
              <a:spcAft>
                <a:spcPts val="0"/>
              </a:spcAft>
            </a:pPr>
            <a:r>
              <a:rPr lang="ru-RU" sz="3600" b="1" u="sng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Вывод:</a:t>
            </a:r>
          </a:p>
          <a:p>
            <a:pPr indent="252095" algn="ctr">
              <a:spcAft>
                <a:spcPts val="0"/>
              </a:spcAft>
            </a:pPr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Таким 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образом, перераспределение национального дохода происходит между производственной и непроизводственной сферами народного хозяйства, отраслями материального производства, отдельными регионами страны, формами собственности и социальными группами населения. В этом и заключается суть </a:t>
            </a:r>
            <a:r>
              <a:rPr lang="ru-RU" sz="32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распределительной функции 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финансов. </a:t>
            </a:r>
            <a:endParaRPr lang="ru-RU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9243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8941" y="474345"/>
            <a:ext cx="11381591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95" algn="just">
              <a:spcAft>
                <a:spcPts val="0"/>
              </a:spcAft>
            </a:pP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Финансы выполняют также </a:t>
            </a:r>
            <a:r>
              <a:rPr lang="ru-RU" sz="3200" b="1" u="sng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контрольную функцию</a:t>
            </a:r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indent="252095" algn="just">
              <a:spcAft>
                <a:spcPts val="0"/>
              </a:spcAft>
            </a:pP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Будучи инструментом формирования и использования денежных доходов и фондов, они </a:t>
            </a:r>
            <a:r>
              <a:rPr lang="ru-RU" sz="2400" b="1" u="sng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объективно отражают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ход распределительного процесса.</a:t>
            </a:r>
          </a:p>
          <a:p>
            <a:pPr indent="252095" algn="just"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Контрольная функция проявляется в </a:t>
            </a:r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контроле за распределением валового внутреннего продукта по соответствующим фондам и расходованием их по целевому назначению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indent="252095" algn="just"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Одна из важных задач финансового контроля - проверка точного соблюдения законодательства по финансовым вопросам, своевременности и полноты выполнения финансовых обязательств перед бюджетной системой, налоговой службой, банками, а также взаимных обязательств предприятий и организа­ций по расчетам и платежам.</a:t>
            </a:r>
          </a:p>
          <a:p>
            <a:pPr indent="252095" algn="just"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Контрольная функция финансов проявляется также через многогранную </a:t>
            </a:r>
            <a: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деятельность финансовых органов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Работники финансовой системы и налоговой службы осуществляют финансовый контроль в процессе финансового планирования, при исполнении доходной и расходной частей бюджетной системы.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0502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8184" y="237677"/>
            <a:ext cx="11381591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95" algn="just"/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Помимо распределительной и контрольной функций, финансы выполняют </a:t>
            </a:r>
            <a:r>
              <a:rPr lang="ru-RU" sz="2800" b="1" u="sng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регулирующую функцию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ru-RU" sz="28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52095" algn="just"/>
            <a:r>
              <a:rPr lang="ru-RU" sz="25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Эта </a:t>
            </a:r>
            <a:r>
              <a:rPr lang="ru-RU" sz="25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функция проявляется через воздействие государства на экономическое развитие (поведение хозяйствующих субъектов, развитие отдельных территорий и отраслей) посредством финансовых рычагов. Основными инструментами, которые при этом используются, являются следующие:</a:t>
            </a:r>
          </a:p>
          <a:p>
            <a:pPr indent="252095"/>
            <a:r>
              <a:rPr lang="ru-RU" sz="25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ru-RU" sz="2500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налоги</a:t>
            </a:r>
            <a:r>
              <a:rPr lang="ru-RU" sz="25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которые могут, как сокращать, так и стимулировать предпринимательскую деятельность и частное потребление;</a:t>
            </a:r>
          </a:p>
          <a:p>
            <a:pPr indent="252095"/>
            <a:r>
              <a:rPr lang="ru-RU" sz="25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ru-RU" sz="2500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государственные </a:t>
            </a:r>
            <a:r>
              <a:rPr lang="ru-RU" sz="25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расходы</a:t>
            </a:r>
            <a:r>
              <a:rPr lang="ru-RU" sz="25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которые побуждают фирмы или работников производить те или иные товары и услуги, а также социальные выплаты, обеспечивающий определенный уровень доходов некоторым слоям населения;</a:t>
            </a:r>
          </a:p>
          <a:p>
            <a:pPr indent="252095"/>
            <a:r>
              <a:rPr lang="ru-RU" sz="25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ru-RU" sz="2500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регулирование </a:t>
            </a:r>
            <a:r>
              <a:rPr lang="ru-RU" sz="25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или контроль</a:t>
            </a:r>
            <a:r>
              <a:rPr lang="ru-RU" sz="25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посредством принятия соответствующих законов, определенных видов экономической деятельности, вплоть до запрещения некоторых из них;</a:t>
            </a:r>
          </a:p>
          <a:p>
            <a:pPr indent="252095"/>
            <a:r>
              <a:rPr lang="ru-RU" sz="25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- установление </a:t>
            </a:r>
            <a:r>
              <a:rPr lang="ru-RU" sz="25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предельных цен </a:t>
            </a:r>
            <a:r>
              <a:rPr lang="ru-RU" sz="25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 некоторые товары и услуги (главным образом в отраслях естественных монополий).</a:t>
            </a:r>
          </a:p>
        </p:txBody>
      </p:sp>
    </p:spTree>
    <p:extLst>
      <p:ext uri="{BB962C8B-B14F-4D97-AF65-F5344CB8AC3E}">
        <p14:creationId xmlns:p14="http://schemas.microsoft.com/office/powerpoint/2010/main" val="2153167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08791" y="130100"/>
            <a:ext cx="11381591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95" algn="ctr"/>
            <a:r>
              <a:rPr lang="ru-RU" sz="3600" b="1" u="sng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Темы практического занятия 1</a:t>
            </a:r>
          </a:p>
          <a:p>
            <a:pPr marL="0" lvl="1"/>
            <a:r>
              <a:rPr lang="ru-RU" sz="3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1. Обобщенные </a:t>
            </a:r>
            <a:r>
              <a:rPr lang="ru-RU" sz="3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макроэкономические показатели развития экономики и финансов страны</a:t>
            </a:r>
          </a:p>
          <a:p>
            <a:r>
              <a:rPr lang="ru-RU" sz="3200" dirty="0" smtClean="0"/>
              <a:t>1.1 Валовой внутренний продукт</a:t>
            </a:r>
            <a:endParaRPr lang="ru-RU" sz="3200" dirty="0"/>
          </a:p>
          <a:p>
            <a:r>
              <a:rPr lang="ru-RU" sz="3200" dirty="0"/>
              <a:t>1.2 </a:t>
            </a:r>
            <a:r>
              <a:rPr lang="ru-RU" sz="3200" dirty="0" smtClean="0"/>
              <a:t>Валовой национальный продукт</a:t>
            </a:r>
            <a:endParaRPr lang="ru-RU" sz="3200" dirty="0"/>
          </a:p>
          <a:p>
            <a:r>
              <a:rPr lang="ru-RU" sz="3200" dirty="0"/>
              <a:t>1.3 </a:t>
            </a:r>
            <a:r>
              <a:rPr lang="ru-RU" sz="3200" dirty="0" smtClean="0"/>
              <a:t>Национальный доход</a:t>
            </a:r>
            <a:endParaRPr lang="ru-RU" sz="3200" dirty="0"/>
          </a:p>
          <a:p>
            <a:r>
              <a:rPr lang="ru-RU" sz="3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2. Инфляция и формы ее проявления</a:t>
            </a:r>
          </a:p>
          <a:p>
            <a:pPr lvl="0"/>
            <a:r>
              <a:rPr lang="ru-RU" sz="3200" dirty="0" smtClean="0"/>
              <a:t>2.1 Инфляция </a:t>
            </a:r>
            <a:r>
              <a:rPr lang="ru-RU" sz="3200" dirty="0"/>
              <a:t>и показатели, ее </a:t>
            </a:r>
            <a:r>
              <a:rPr lang="ru-RU" sz="3200" dirty="0" smtClean="0"/>
              <a:t>характеризующие</a:t>
            </a:r>
            <a:endParaRPr lang="ru-RU" sz="3200" dirty="0"/>
          </a:p>
          <a:p>
            <a:pPr lvl="0"/>
            <a:r>
              <a:rPr lang="ru-RU" sz="3200" dirty="0" smtClean="0"/>
              <a:t>2.2 Типы </a:t>
            </a:r>
            <a:r>
              <a:rPr lang="ru-RU" sz="3200" dirty="0"/>
              <a:t>и виды инфляции. Причины появления инфляционных </a:t>
            </a:r>
            <a:r>
              <a:rPr lang="ru-RU" sz="3200" dirty="0" smtClean="0"/>
              <a:t>процессов </a:t>
            </a:r>
            <a:r>
              <a:rPr lang="ru-RU" sz="3200" dirty="0"/>
              <a:t>в </a:t>
            </a:r>
            <a:r>
              <a:rPr lang="ru-RU" sz="3200" dirty="0" smtClean="0"/>
              <a:t>экономике</a:t>
            </a:r>
            <a:endParaRPr lang="ru-RU" sz="3200" dirty="0"/>
          </a:p>
          <a:p>
            <a:pPr lvl="0"/>
            <a:r>
              <a:rPr lang="ru-RU" sz="3200" dirty="0" smtClean="0"/>
              <a:t>2.3 Формы </a:t>
            </a:r>
            <a:r>
              <a:rPr lang="ru-RU" sz="3200" dirty="0"/>
              <a:t>борьбы с инфляцией и их реализация в условиях современной российской </a:t>
            </a:r>
            <a:r>
              <a:rPr lang="ru-RU" sz="3200" dirty="0" smtClean="0"/>
              <a:t>экономики</a:t>
            </a:r>
            <a:endParaRPr lang="ru-RU" sz="40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4895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ебеса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Небесный</Template>
  <TotalTime>826</TotalTime>
  <Words>2331</Words>
  <Application>Microsoft Office PowerPoint</Application>
  <PresentationFormat>Широкоэкранный</PresentationFormat>
  <Paragraphs>188</Paragraphs>
  <Slides>32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8" baseType="lpstr">
      <vt:lpstr>Arial</vt:lpstr>
      <vt:lpstr>Calibri</vt:lpstr>
      <vt:lpstr>Calibri Light</vt:lpstr>
      <vt:lpstr>Times New Roman</vt:lpstr>
      <vt:lpstr>Wingdings</vt:lpstr>
      <vt:lpstr>Небеса</vt:lpstr>
      <vt:lpstr>Государственные и муниципальные финансы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Государственные и муниципальные финансы</dc:title>
  <dc:creator>Илья</dc:creator>
  <cp:lastModifiedBy>Илья</cp:lastModifiedBy>
  <cp:revision>168</cp:revision>
  <dcterms:created xsi:type="dcterms:W3CDTF">2014-01-06T06:23:34Z</dcterms:created>
  <dcterms:modified xsi:type="dcterms:W3CDTF">2014-02-03T09:04:56Z</dcterms:modified>
</cp:coreProperties>
</file>