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83" r:id="rId4"/>
    <p:sldId id="284" r:id="rId5"/>
    <p:sldId id="285" r:id="rId6"/>
    <p:sldId id="286" r:id="rId7"/>
    <p:sldId id="287" r:id="rId8"/>
    <p:sldId id="272" r:id="rId9"/>
    <p:sldId id="282" r:id="rId10"/>
    <p:sldId id="273" r:id="rId11"/>
    <p:sldId id="274" r:id="rId12"/>
    <p:sldId id="275" r:id="rId13"/>
    <p:sldId id="278" r:id="rId14"/>
    <p:sldId id="279" r:id="rId15"/>
    <p:sldId id="276" r:id="rId16"/>
    <p:sldId id="277" r:id="rId17"/>
    <p:sldId id="280" r:id="rId18"/>
    <p:sldId id="281" r:id="rId19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68772" autoAdjust="0"/>
  </p:normalViewPr>
  <p:slideViewPr>
    <p:cSldViewPr snapToGrid="0">
      <p:cViewPr varScale="1">
        <p:scale>
          <a:sx n="79" d="100"/>
          <a:sy n="79" d="100"/>
        </p:scale>
        <p:origin x="9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598AF-D9D0-408A-A3B7-D4B2128E9486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EC184-1D1E-4930-9065-66D74826D4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5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данном разделе необходимо: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кратко рассказать о происхождении компании;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кратко охарактеризовать целевую отрасль и ее масштабы;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обозначить цели компании;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расписать бизнес-модель;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5) детально описать технологическую составляющую проекта и факторы успеха;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 представить полную информацию о команде компании, их ключевых навыках.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 же нужно максимально конкретно и в деталях расписать продукт (услугу), а также рассказать, каковы его конкурентные преимущества, какие ресурсы необходимы для производства, каковы возможные пути дальнейшего развития продукта.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76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22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963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этом разделе необходимо ответить на вопрос: «Почему будут покупать</a:t>
            </a:r>
          </a:p>
          <a:p>
            <a:r>
              <a:rPr lang="ru-RU" dirty="0"/>
              <a:t>ваш продукт?» Для ответа на него необходимо дать характеристику предлагаемого продукта, показать его полезность потребителю.</a:t>
            </a:r>
          </a:p>
          <a:p>
            <a:r>
              <a:rPr lang="ru-RU" dirty="0"/>
              <a:t>В качестве характеристик продукта указывают:</a:t>
            </a:r>
          </a:p>
          <a:p>
            <a:r>
              <a:rPr lang="ru-RU" dirty="0"/>
              <a:t> функциональное назначение продукта и примеры его использования;</a:t>
            </a:r>
          </a:p>
          <a:p>
            <a:r>
              <a:rPr lang="ru-RU" dirty="0"/>
              <a:t> технологичность, универсальность продукта;</a:t>
            </a:r>
          </a:p>
          <a:p>
            <a:r>
              <a:rPr lang="ru-RU" dirty="0"/>
              <a:t> соответствие продукта принятым стандартам и требованиям к контролю его качества (надежность, простота и безопасность эксплуатации и</a:t>
            </a:r>
          </a:p>
          <a:p>
            <a:r>
              <a:rPr lang="ru-RU" dirty="0"/>
              <a:t>ремонта, прочие достоинства);</a:t>
            </a:r>
          </a:p>
          <a:p>
            <a:r>
              <a:rPr lang="ru-RU" dirty="0"/>
              <a:t> требования к гарантийному, постгарантийному обслуживанию и поддержке пользователей (потребителей);</a:t>
            </a:r>
          </a:p>
          <a:p>
            <a:r>
              <a:rPr lang="ru-RU" dirty="0"/>
              <a:t> стадия разработанности продукта в текущее время и возможности</a:t>
            </a:r>
          </a:p>
          <a:p>
            <a:r>
              <a:rPr lang="ru-RU" dirty="0"/>
              <a:t>дальнейшего его развития (доработки).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599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данном разделе необходимо дать ответы на вопросы: «Как вы достигнете намечаемых объемов продаж?» Как доведете продукцию до потребителя по каждому продукту?</a:t>
            </a:r>
          </a:p>
          <a:p>
            <a:r>
              <a:rPr lang="ru-RU" dirty="0"/>
              <a:t>Один из основных принципов маркетинга – производить то, что продается, а не продавать то, что производится. </a:t>
            </a:r>
          </a:p>
          <a:p>
            <a:r>
              <a:rPr lang="ru-RU" dirty="0"/>
              <a:t>Основной задачей данного раздела бизнес-плана является определение спроса и емкости каждого</a:t>
            </a:r>
          </a:p>
          <a:p>
            <a:r>
              <a:rPr lang="ru-RU" dirty="0"/>
              <a:t>конкретного рынка по каждому продукту. Этот раздел бизнес-плана является наиболее трудным для разработки, так как сложно найти достоверные источники исследования рынка.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650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EC184-1D1E-4930-9065-66D74826D41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0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254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95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466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9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23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2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48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695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8168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3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1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BFE8AD-D292-4612-8340-E85D1039CC92}" type="datetimeFigureOut">
              <a:rPr lang="ru-RU" smtClean="0"/>
              <a:t>22.09.2022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CF95A1-9E03-469B-890F-11BB229FA57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70946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97B0FD-1545-4EF5-A542-8328602535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ru-RU" sz="5000" b="0" i="0" u="none" strike="noStrike" kern="1200" cap="all" spc="-1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Описание предприятия, отрасли, продукта, План маркетинга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7C4E682-F02E-4CE9-8E80-36038EA91B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Тема 3</a:t>
            </a:r>
          </a:p>
        </p:txBody>
      </p:sp>
    </p:spTree>
    <p:extLst>
      <p:ext uri="{BB962C8B-B14F-4D97-AF65-F5344CB8AC3E}">
        <p14:creationId xmlns:p14="http://schemas.microsoft.com/office/powerpoint/2010/main" val="18996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89D9E5-BB07-4A3A-BC54-2FA5E0DA0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C94A02A-5E8F-4F72-BC8E-7E3E1030D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93595"/>
            <a:ext cx="10058400" cy="3931920"/>
          </a:xfrm>
        </p:spPr>
        <p:txBody>
          <a:bodyPr>
            <a:normAutofit/>
          </a:bodyPr>
          <a:lstStyle/>
          <a:p>
            <a:r>
              <a:rPr lang="ru-RU" sz="3200" dirty="0"/>
              <a:t>Описание предприятия, отрасли</a:t>
            </a:r>
          </a:p>
          <a:p>
            <a:r>
              <a:rPr lang="ru-RU" sz="3200" dirty="0"/>
              <a:t>Описание продукта</a:t>
            </a:r>
          </a:p>
          <a:p>
            <a:r>
              <a:rPr lang="ru-RU" sz="3200" dirty="0"/>
              <a:t> План маркетинга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064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54CFD4-C355-4E4A-986E-2B2DBB648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предприятия и отрасли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D917536-5526-408C-ACA5-BDF710306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1. Общие сведения о предприятии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наименование,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организационно-правовая форма,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величина УК и способ его формирования,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адрес,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рублевый и валютные счета,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существующие лицензии и патенты,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среднесписочная численность.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9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FADBFD-6104-48B1-91E8-9F92546D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предприятия и отрасли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A891601-E6D3-4445-81A8-198BDF62D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2. 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Основные виды деятельности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перечень основных видов,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расставлена приоритетность.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3. 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Партнерские отношения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основные поставщики,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аудиторы,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консалтинговые компании.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4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BC4FD9-AEFF-4D9F-B6A0-583679FEB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предприятия и отрасли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5BEE7C6-2DC6-4558-BDDA-A893B9D63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4. 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История развития предприятия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 основные достижения компании,</a:t>
            </a: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анализ динамики масштабов производства.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endParaRPr kumimoji="0" lang="ru-RU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5. 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Финансово-экономические показатели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анализ за последние 3 года,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анализ динамики и тенденций.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3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732A8C-95EC-4E0D-ACD4-C0883C9BF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предприятия и отрасли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39AAE89-43E8-4D9A-8B95-DEE575106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1712976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6. 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Организационная структура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- текущая орг. структура,</a:t>
            </a: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функциональная матрица по ключевым фигурам.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9459E36E-AECE-4090-8EA4-349B4D54A4D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54480" y="3816096"/>
          <a:ext cx="8229600" cy="2681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9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09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Должность</a:t>
                      </a: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Функции</a:t>
                      </a: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Обязанности</a:t>
                      </a: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Ответственность</a:t>
                      </a: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Уровень подчиненности</a:t>
                      </a: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5547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5547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5547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5547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71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CA1B53-03F3-47B5-B377-77D88F953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предприятия и отрасли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2655AEC-6961-4F10-805B-4F9E1AF76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7. 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Цели и задачи компании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миссия,</a:t>
            </a: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видение,</a:t>
            </a: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стратегические цели.</a:t>
            </a: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8.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Перспективы развития компании.</a:t>
            </a:r>
          </a:p>
          <a:p>
            <a:pPr marL="354013" marR="0" lvl="0" indent="-3540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9.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Анализ отрасли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описание отрасли, в которой действует компания, описание основных участников данной отрасли, динамика отрасли, перспективы развития отрасли.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222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003151-F41B-46A0-A9EC-F04711373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CA1566C-2D03-4E8D-803C-43F17EDD3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Наименование предлагаемых товаров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что вы собираетесь выпускать.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Назначение и область применения товаров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потребительские характеристики, актуальность, наличие заменителей или аналогов.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Функциональные характеристики товаров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подробное описание технических характеристик товаров, функциональных особенностей, уникальные черты.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640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77EAA3-BDCA-DA9C-C5F4-6B73754E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Анализ сильных и слабых сторон продукта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E8CFEB4-1C05-A848-6838-FAE0EA6FB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09" t="36767" r="12046" b="36364"/>
          <a:stretch/>
        </p:blipFill>
        <p:spPr>
          <a:xfrm>
            <a:off x="1066799" y="2050471"/>
            <a:ext cx="10081205" cy="279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8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6A84DD-E716-4785-A5B9-7DEEC51BC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3A7822-374C-4138-BE80-68EF6F5BB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4. </a:t>
            </a:r>
            <a:r>
              <a:rPr kumimoji="0" lang="ru-RU" sz="3000" b="0" i="0" u="none" strike="noStrike" kern="0" cap="none" spc="0" normalizeH="0" baseline="0" noProof="0" dirty="0" err="1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Патентность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и авторские права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описывается возможность и этапы получения патента, если это необходимо.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>
                <a:tab pos="442913" algn="l"/>
              </a:tabLst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5. Лицензирование деятельности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при необходимости.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6. Сертификация качества продукции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описывается система сертификации продукта.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7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Техническая эксплуатация продукта: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условия и особенности эксплуатации данного товара.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26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12BB7F-6891-4A2C-B07C-0DF2858F3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продукта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891E7E-2227-4F25-B7EB-2F91CBB97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8. Безопасность и экологичность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каковы риски, насколько безопасен продукт.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>
                <a:tab pos="442913" algn="l"/>
              </a:tabLst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9. Гарантийное и сервисное обслуживание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предполагаемое гарантийное обслуживание и дополнительный сервис.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10. Особенности обслуживание и льготы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endParaRPr kumimoji="0" lang="ru-RU" sz="3000" b="0" i="0" u="none" strike="noStrike" kern="0" cap="none" spc="0" normalizeH="0" baseline="0" noProof="0" dirty="0">
              <a:ln>
                <a:noFill/>
              </a:ln>
              <a:solidFill>
                <a:srgbClr val="330066">
                  <a:lumMod val="60000"/>
                  <a:lumOff val="4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85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6B5611-6EB8-418A-BA00-035BD05C3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Маркетинговый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5FE539-51C0-46AA-B795-DE490CDF4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1. Анализ рынка.</a:t>
            </a:r>
          </a:p>
          <a:p>
            <a:pPr marL="987425" marR="0" lvl="0" indent="-6334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1.1 Обзор рынка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общая характеристика, динамика развития, основные тенденции и перспективы рынка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987425" marR="0" lvl="0" indent="-6334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1.2 Сегментирование рынка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разбить рынок на сегменты, описать каждый, определить наиболее привлекательный, планируемый к выходу, потенциальный объем сегмента, сезонные колебания и др. факторы, влияющие на потребление товара.</a:t>
            </a:r>
            <a:endParaRPr kumimoji="0" lang="ru-RU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41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AAD36-7D69-4B93-A773-3A806E56E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Маркетинговый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40007D-79FA-49D3-891B-3B8AA880E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. Конкурентный анализ</a:t>
            </a:r>
          </a:p>
          <a:p>
            <a:pPr marL="987425" marR="0" lvl="0" indent="-6334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2.1 Конкурентная среда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описание конкурентов на рынке и сегменте в частности. Разбивка их на доминирующих и второстепенных. Детальный анализ конкурентов (таблица 1).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55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A1D619CD-7D4E-4A8A-BF97-950D7E9934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324550"/>
              </p:ext>
            </p:extLst>
          </p:nvPr>
        </p:nvGraphicFramePr>
        <p:xfrm>
          <a:off x="1969008" y="427735"/>
          <a:ext cx="8467344" cy="60025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986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38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38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09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0757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Наименование </a:t>
                      </a:r>
                    </a:p>
                    <a:p>
                      <a:pPr algn="ctr"/>
                      <a:r>
                        <a:rPr lang="ru-RU" sz="1800" dirty="0"/>
                        <a:t>характеристики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Конкурент</a:t>
                      </a:r>
                    </a:p>
                    <a:p>
                      <a:pPr algn="ctr"/>
                      <a:r>
                        <a:rPr lang="ru-RU" sz="1800" dirty="0"/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Конкурент </a:t>
                      </a:r>
                    </a:p>
                    <a:p>
                      <a:pPr algn="ctr"/>
                      <a:r>
                        <a:rPr lang="en-US" sz="1800" dirty="0"/>
                        <a:t>n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Ваша компания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r>
                        <a:rPr lang="ru-RU" sz="1800" dirty="0"/>
                        <a:t>1. Наименовании компании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r>
                        <a:rPr lang="ru-RU" sz="1800" dirty="0"/>
                        <a:t>2. Место нахождения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r>
                        <a:rPr lang="ru-RU" sz="1800" dirty="0"/>
                        <a:t>3. Характеристики товара: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pPr marL="265113" indent="0"/>
                      <a:r>
                        <a:rPr lang="ru-RU" sz="1800" dirty="0"/>
                        <a:t> - цена,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pPr marL="265113" indent="0"/>
                      <a:r>
                        <a:rPr lang="ru-RU" sz="1800" dirty="0"/>
                        <a:t> - качество,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pPr marL="265113" indent="0"/>
                      <a:r>
                        <a:rPr lang="ru-RU" sz="1800" dirty="0"/>
                        <a:t> - производительность,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pPr marL="265113" indent="0"/>
                      <a:r>
                        <a:rPr lang="ru-RU" sz="1800" dirty="0"/>
                        <a:t> - торговая марка,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pPr marL="265113" indent="0"/>
                      <a:r>
                        <a:rPr lang="ru-RU" sz="1800" dirty="0"/>
                        <a:t> - реклама,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07570">
                <a:tc>
                  <a:txBody>
                    <a:bodyPr/>
                    <a:lstStyle/>
                    <a:p>
                      <a:pPr marL="442913" indent="-177800"/>
                      <a:r>
                        <a:rPr lang="ru-RU" sz="1800" dirty="0"/>
                        <a:t> - гарантийное и сервисное обслуживание,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pPr marL="265113" indent="0"/>
                      <a:r>
                        <a:rPr lang="ru-RU" sz="1800" dirty="0"/>
                        <a:t> - каналы сбыта,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pPr marL="265113" indent="0"/>
                      <a:r>
                        <a:rPr lang="ru-RU" sz="1800" dirty="0"/>
                        <a:t> - ценовая гибкость.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r>
                        <a:rPr lang="ru-RU" sz="1800" dirty="0"/>
                        <a:t>4. Основные преимущества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r>
                        <a:rPr lang="ru-RU" sz="1800" dirty="0"/>
                        <a:t>5. Основные недостатки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52005">
                <a:tc>
                  <a:txBody>
                    <a:bodyPr/>
                    <a:lstStyle/>
                    <a:p>
                      <a:r>
                        <a:rPr lang="ru-RU" sz="1800" dirty="0"/>
                        <a:t>6. Доля рынка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53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53EC99-5ABB-46D4-A575-3C0F4594F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Маркетинговый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AAA391-14F9-4962-AAF0-02F2E0765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87425" marR="0" lvl="0" indent="-6334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2.2 Анализ конкурентных преимуществ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выявить основные конкурентные преимущества конкурентов,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выявить критические для компании конкурентные преимущества,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определить меры по их преодолению;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формирование собственного конкурентного преимущества,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описание мер по их достижению.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83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00A3E5-FBA0-4E06-8E75-C1408B0C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Маркетинговый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5097CB-9FCF-4807-B6FA-D0B4DD312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87425" marR="0" lvl="0" indent="-6334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2.3 Определение доли рынка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определить долю рынка компании при вхождении на рынок,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определить конечные цели по доле рынка на планируемый период,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построить схему распределения долей по периодам,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описать стратегию по охвату рынка.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27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6238CF-583E-4400-8EF4-8DA71A47E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93598"/>
          </a:xfrm>
        </p:spPr>
        <p:txBody>
          <a:bodyPr/>
          <a:lstStyle/>
          <a:p>
            <a:r>
              <a:rPr lang="ru-RU" dirty="0"/>
              <a:t>Маркетинговый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FA0480-8596-4766-B608-D50AD32E2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36192"/>
            <a:ext cx="10058400" cy="4779264"/>
          </a:xfrm>
        </p:spPr>
        <p:txBody>
          <a:bodyPr>
            <a:normAutofit lnSpcReduction="10000"/>
          </a:bodyPr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3. Формирование маркетинговой стратегии</a:t>
            </a:r>
          </a:p>
          <a:p>
            <a:pPr marL="987425" marR="0" lvl="0" indent="-6334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3.1 Ценовая стратегия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анализ ценовых политик конкурентов (особое внимание на доминирующих),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определить собственную ценовую стратегию,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разработать меры ценовой конкурентной борьбы.</a:t>
            </a:r>
          </a:p>
          <a:p>
            <a:pPr marL="987425" marR="0" lvl="0" indent="-6334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3.2 Рекламная стратегия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описание стратегии продвижения на рынок,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планирование и описание рекламной компании,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разработка бюджета рекламной компании,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разработка календарного плана-графика ее реализации.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3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15E6DB-6D20-4A92-9948-10B38080E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Маркетинговый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AD34EF-C7FD-4CE1-B2C0-6ED20320D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4. Прогнозный объем сбыта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составляется по всем видам предлагаемой продукции,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планируется объем продаж в натуральном и стоимостном выражении,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необходимо учитывать все факторы, влияющие на сбыт: рост доли рынка, сезонные колебания, расширение географии рынка.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5. Совокупные затраты на маркетинг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консолидирует все затраты на маркетинг по группам;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формируется бюджет маркетинга, по периодам.</a:t>
            </a:r>
          </a:p>
          <a:p>
            <a:pPr marL="442913" marR="0" lvl="0" indent="-4429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>
                <a:ln>
                  <a:noFill/>
                </a:ln>
                <a:solidFill>
                  <a:srgbClr val="330066">
                    <a:lumMod val="60000"/>
                    <a:lumOff val="4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6. Анализ риска</a:t>
            </a:r>
          </a:p>
          <a:p>
            <a:pPr marL="633413" marR="0" lvl="0" indent="-279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- краткое описание рисков, касаемых маркетинга;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6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4fb817f0cb7389511c267a8cd98ad63d7bb8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136</TotalTime>
  <Words>1081</Words>
  <Application>Microsoft Office PowerPoint</Application>
  <PresentationFormat>Широкоэкранный</PresentationFormat>
  <Paragraphs>153</Paragraphs>
  <Slides>18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Garamond</vt:lpstr>
      <vt:lpstr>Times New Roman</vt:lpstr>
      <vt:lpstr>Wingdings</vt:lpstr>
      <vt:lpstr>Савон</vt:lpstr>
      <vt:lpstr>Описание предприятия, отрасли, продукта, План маркетинга</vt:lpstr>
      <vt:lpstr>План</vt:lpstr>
      <vt:lpstr>Описание предприятия и отрасли</vt:lpstr>
      <vt:lpstr>Описание предприятия и отрасли</vt:lpstr>
      <vt:lpstr>Описание предприятия и отрасли</vt:lpstr>
      <vt:lpstr>Описание предприятия и отрасли</vt:lpstr>
      <vt:lpstr>Описание предприятия и отрасли</vt:lpstr>
      <vt:lpstr>Описание продукта</vt:lpstr>
      <vt:lpstr>Анализ сильных и слабых сторон продукта</vt:lpstr>
      <vt:lpstr>Описание продукта</vt:lpstr>
      <vt:lpstr>Описание продукта</vt:lpstr>
      <vt:lpstr>Маркетинговый план</vt:lpstr>
      <vt:lpstr>Маркетинговый план</vt:lpstr>
      <vt:lpstr>Презентация PowerPoint</vt:lpstr>
      <vt:lpstr>Маркетинговый план</vt:lpstr>
      <vt:lpstr>Маркетинговый план</vt:lpstr>
      <vt:lpstr>Маркетинговый план</vt:lpstr>
      <vt:lpstr>Маркетинговый план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и структура бизнес-плана</dc:title>
  <dc:creator>Инна Попова</dc:creator>
  <cp:lastModifiedBy>Попова Инна</cp:lastModifiedBy>
  <cp:revision>15</cp:revision>
  <dcterms:created xsi:type="dcterms:W3CDTF">2021-09-19T09:34:16Z</dcterms:created>
  <dcterms:modified xsi:type="dcterms:W3CDTF">2022-09-22T03:01:52Z</dcterms:modified>
</cp:coreProperties>
</file>