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21"/>
  </p:notesMasterIdLst>
  <p:sldIdLst>
    <p:sldId id="262" r:id="rId2"/>
    <p:sldId id="263" r:id="rId3"/>
    <p:sldId id="265" r:id="rId4"/>
    <p:sldId id="266" r:id="rId5"/>
    <p:sldId id="292" r:id="rId6"/>
    <p:sldId id="267" r:id="rId7"/>
    <p:sldId id="310" r:id="rId8"/>
    <p:sldId id="311" r:id="rId9"/>
    <p:sldId id="291" r:id="rId10"/>
    <p:sldId id="269" r:id="rId11"/>
    <p:sldId id="270" r:id="rId12"/>
    <p:sldId id="271" r:id="rId13"/>
    <p:sldId id="272" r:id="rId14"/>
    <p:sldId id="273" r:id="rId15"/>
    <p:sldId id="312" r:id="rId16"/>
    <p:sldId id="274" r:id="rId17"/>
    <p:sldId id="277" r:id="rId18"/>
    <p:sldId id="282" r:id="rId19"/>
    <p:sldId id="290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624" autoAdjust="0"/>
  </p:normalViewPr>
  <p:slideViewPr>
    <p:cSldViewPr>
      <p:cViewPr>
        <p:scale>
          <a:sx n="68" d="100"/>
          <a:sy n="68" d="100"/>
        </p:scale>
        <p:origin x="-13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4879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677F27E-54DF-4753-935A-3A76BFB75309}" type="datetimeFigureOut">
              <a:rPr lang="en-US"/>
              <a:pPr>
                <a:defRPr/>
              </a:pPr>
              <a:t>3/3/2015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512886-7502-46B3-AB6B-127E93510B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56CE25-E121-440E-B755-9DE7D6FFE17D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56CE25-E121-440E-B755-9DE7D6FFE17D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56CE25-E121-440E-B755-9DE7D6FFE17D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D2D2F-245B-474B-98A9-1F89ED784E53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E34FC-24FF-4161-B870-CC5B67A920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7CAFF-ABC6-4E2C-A4DF-DDF534EFC663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53CF4-2957-444A-8B87-8DC2FAAFBB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4B65C-EC7F-4570-B0D6-4815309B19A6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68033-F8D4-47D9-9665-FBD44815F6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2DC75-1316-4EA9-830F-B8F516A4B594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6E750-16BD-4EBC-8877-2B53039FC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2FD85-E084-4500-862B-45BFFEB82048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E3482-3B2F-4E11-ACFF-C23C964774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E7D4A-6765-4F6A-96B4-6DC6132AB311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9749D-9230-4138-B873-7AB32E48A0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2440D-4E18-46BB-93AE-BA4B8F762AB9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1AF82-E396-422A-87F7-DB889F3CF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86F33-18A7-42FC-9928-477865BC070A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19FC3-6F2E-41C1-BCB0-17B600BAF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F30E6-66E2-4162-8020-94AC0C4B9D17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49933-490C-46D6-B80A-6D386B21B0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13032-F35B-4839-B494-25E0346C812E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8A1F9-989C-44DC-AA93-BF33FC9EDF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95FFD-7256-43EA-93A1-A2231C5B88E1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36528-107B-4185-8DA6-EDDA322F8A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8812BB-3FD2-42A1-8EF4-174088A65777}" type="datetimeFigureOut">
              <a:rPr lang="ru-RU"/>
              <a:pPr>
                <a:defRPr/>
              </a:pPr>
              <a:t>03.03.2015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12E739-B44C-43C9-BCAC-B86040F304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69" r:id="rId2"/>
    <p:sldLayoutId id="2147484178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9" r:id="rId9"/>
    <p:sldLayoutId id="2147484175" r:id="rId10"/>
    <p:sldLayoutId id="214748417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eb.ru/common/upload/files/veb/kso/ksobook201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95232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rgbClr val="002060"/>
                </a:solidFill>
              </a:rPr>
              <a:t>Внутренняя корпоративная социальная ответственность. </a:t>
            </a:r>
            <a:r>
              <a:rPr lang="ru-RU" sz="3200" dirty="0" smtClean="0">
                <a:solidFill>
                  <a:srgbClr val="FF9933"/>
                </a:solidFill>
              </a:rPr>
              <a:t/>
            </a:r>
            <a:br>
              <a:rPr lang="ru-RU" sz="3200" dirty="0" smtClean="0">
                <a:solidFill>
                  <a:srgbClr val="FF9933"/>
                </a:solidFill>
              </a:rPr>
            </a:br>
            <a:r>
              <a:rPr lang="ru-RU" sz="3200" dirty="0" smtClean="0">
                <a:solidFill>
                  <a:srgbClr val="FF6600"/>
                </a:solidFill>
              </a:rPr>
              <a:t> </a:t>
            </a:r>
            <a:r>
              <a:rPr lang="ru-RU" sz="2800" dirty="0" smtClean="0">
                <a:solidFill>
                  <a:srgbClr val="C00000"/>
                </a:solidFill>
              </a:rPr>
              <a:t>Корпоративная социальная ответственность: стиль и лидерство</a:t>
            </a:r>
            <a:endParaRPr lang="ru-RU" dirty="0" smtClean="0">
              <a:solidFill>
                <a:srgbClr val="C000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 fontScale="92500"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Дисциплина: Корпоративная социальная ответственность</a:t>
            </a:r>
            <a:endParaRPr lang="ru-RU" i="1" dirty="0" smtClean="0">
              <a:solidFill>
                <a:srgbClr val="002060"/>
              </a:solidFill>
            </a:endParaRPr>
          </a:p>
        </p:txBody>
      </p:sp>
      <p:grpSp>
        <p:nvGrpSpPr>
          <p:cNvPr id="512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12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800225"/>
          </a:xfrm>
        </p:spPr>
        <p:txBody>
          <a:bodyPr/>
          <a:lstStyle/>
          <a:p>
            <a:pPr eaLnBrk="1" hangingPunct="1">
              <a:defRPr/>
            </a:pPr>
            <a:r>
              <a:rPr lang="ru-RU" sz="3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 корпоративная социальная ответственность. </a:t>
            </a:r>
            <a:r>
              <a:rPr lang="ru-RU" sz="28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Корпоративная социальная ответственность: стиль и лидерство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Содержимое 4"/>
          <p:cNvSpPr>
            <a:spLocks noGrp="1"/>
          </p:cNvSpPr>
          <p:nvPr>
            <p:ph idx="1"/>
          </p:nvPr>
        </p:nvSpPr>
        <p:spPr>
          <a:xfrm>
            <a:off x="395288" y="2997200"/>
            <a:ext cx="8229600" cy="3096096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Связь стиля менеджмента и КСО. 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Согласование корпоративных интересов в процессах реализации КСО.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Условия выбора стиля менеджмента с учетом КСО. </a:t>
            </a:r>
          </a:p>
          <a:p>
            <a:pPr marL="457200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Проявление лидерства в процессах реализации КСО.</a:t>
            </a:r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9" y="1412777"/>
            <a:ext cx="7704856" cy="432047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Стиль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руководства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это </a:t>
            </a:r>
            <a:r>
              <a:rPr lang="ru-RU" dirty="0" smtClean="0">
                <a:solidFill>
                  <a:srgbClr val="002060"/>
                </a:solidFill>
              </a:rPr>
              <a:t>манера поведения руководителя по отношению к </a:t>
            </a:r>
            <a:r>
              <a:rPr lang="ru-RU" dirty="0" smtClean="0">
                <a:solidFill>
                  <a:srgbClr val="002060"/>
                </a:solidFill>
              </a:rPr>
              <a:t>подчинённым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позволяющая </a:t>
            </a:r>
            <a:r>
              <a:rPr lang="ru-RU" dirty="0" smtClean="0">
                <a:solidFill>
                  <a:srgbClr val="002060"/>
                </a:solidFill>
              </a:rPr>
              <a:t>ему повлиять на них и заставить делать то, что по его мнению необходимо в данный момент. 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  <a:defRPr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Выделяют </a:t>
            </a:r>
            <a:r>
              <a:rPr lang="ru-RU" b="1" i="1" dirty="0" smtClean="0">
                <a:solidFill>
                  <a:srgbClr val="C00000"/>
                </a:solidFill>
              </a:rPr>
              <a:t>авторитарный</a:t>
            </a:r>
            <a:r>
              <a:rPr lang="ru-RU" b="1" i="1" dirty="0" smtClean="0">
                <a:solidFill>
                  <a:srgbClr val="C00000"/>
                </a:solidFill>
              </a:rPr>
              <a:t>, демократический, </a:t>
            </a:r>
            <a:r>
              <a:rPr lang="ru-RU" b="1" i="1" dirty="0" smtClean="0">
                <a:solidFill>
                  <a:srgbClr val="C00000"/>
                </a:solidFill>
              </a:rPr>
              <a:t>либеральный </a:t>
            </a:r>
            <a:r>
              <a:rPr lang="ru-RU" dirty="0" smtClean="0">
                <a:solidFill>
                  <a:srgbClr val="002060"/>
                </a:solidFill>
              </a:rPr>
              <a:t>стили.</a:t>
            </a:r>
            <a:endParaRPr lang="ru-RU" dirty="0" smtClean="0">
              <a:solidFill>
                <a:srgbClr val="002060"/>
              </a:solidFill>
            </a:endParaRP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913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Корпоративная социальная ответственность бизнеса 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132856"/>
            <a:ext cx="8496944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имеет 2 модели корпоративного </a:t>
            </a:r>
            <a:r>
              <a:rPr lang="ru-RU" sz="2800" dirty="0" smtClean="0">
                <a:solidFill>
                  <a:srgbClr val="002060"/>
                </a:solidFill>
              </a:rPr>
              <a:t>поведения</a:t>
            </a:r>
            <a:r>
              <a:rPr lang="ru-RU" sz="2800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514350" lvl="0" indent="-51435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бизнес должен быть ответственным перед обществом;</a:t>
            </a:r>
          </a:p>
          <a:p>
            <a:pPr marL="514350" lvl="0" indent="-51435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только социально ответственный бизнес — успешный бизнес.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800" dirty="0" smtClean="0">
              <a:solidFill>
                <a:srgbClr val="002060"/>
              </a:solidFill>
            </a:endParaRPr>
          </a:p>
        </p:txBody>
      </p:sp>
      <p:grpSp>
        <p:nvGrpSpPr>
          <p:cNvPr id="819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819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476672"/>
            <a:ext cx="8496944" cy="108012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корпоративных интересов в процессах реализации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КСО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640960" cy="5040560"/>
          </a:xfrm>
        </p:spPr>
        <p:txBody>
          <a:bodyPr>
            <a:no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300" b="1" dirty="0" smtClean="0">
                <a:solidFill>
                  <a:srgbClr val="002060"/>
                </a:solidFill>
              </a:rPr>
              <a:t>Основные </a:t>
            </a:r>
            <a:r>
              <a:rPr lang="ru-RU" sz="2300" b="1" dirty="0" smtClean="0">
                <a:solidFill>
                  <a:srgbClr val="002060"/>
                </a:solidFill>
              </a:rPr>
              <a:t>причины :</a:t>
            </a:r>
            <a:endParaRPr lang="ru-RU" sz="2300" b="1" dirty="0" smtClean="0">
              <a:solidFill>
                <a:srgbClr val="002060"/>
              </a:solidFill>
            </a:endParaRPr>
          </a:p>
          <a:p>
            <a:pPr marL="514350" indent="-51435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300" dirty="0" smtClean="0">
                <a:solidFill>
                  <a:srgbClr val="002060"/>
                </a:solidFill>
              </a:rPr>
              <a:t>решение проблем </a:t>
            </a:r>
            <a:r>
              <a:rPr lang="ru-RU" sz="2300" b="1" dirty="0" err="1" smtClean="0">
                <a:solidFill>
                  <a:srgbClr val="002060"/>
                </a:solidFill>
              </a:rPr>
              <a:t>ВНУТРИ</a:t>
            </a:r>
            <a:r>
              <a:rPr lang="ru-RU" sz="2300" b="1" dirty="0" err="1" smtClean="0">
                <a:solidFill>
                  <a:srgbClr val="002060"/>
                </a:solidFill>
              </a:rPr>
              <a:t>корпоративных</a:t>
            </a:r>
            <a:r>
              <a:rPr lang="ru-RU" sz="2300" dirty="0" smtClean="0">
                <a:solidFill>
                  <a:srgbClr val="002060"/>
                </a:solidFill>
              </a:rPr>
              <a:t> отношений: </a:t>
            </a:r>
            <a:r>
              <a:rPr lang="ru-RU" sz="2300" dirty="0" smtClean="0">
                <a:solidFill>
                  <a:srgbClr val="002060"/>
                </a:solidFill>
              </a:rPr>
              <a:t>необходимо  налаживать  отношения между акционерами и менеджерами, обеспечивать </a:t>
            </a:r>
            <a:r>
              <a:rPr lang="ru-RU" sz="2300" dirty="0" smtClean="0">
                <a:solidFill>
                  <a:srgbClr val="002060"/>
                </a:solidFill>
              </a:rPr>
              <a:t>эффективное управление </a:t>
            </a:r>
            <a:r>
              <a:rPr lang="ru-RU" sz="2300" dirty="0" smtClean="0">
                <a:solidFill>
                  <a:srgbClr val="002060"/>
                </a:solidFill>
              </a:rPr>
              <a:t>акционерным </a:t>
            </a:r>
            <a:r>
              <a:rPr lang="ru-RU" sz="2300" dirty="0" smtClean="0">
                <a:solidFill>
                  <a:srgbClr val="002060"/>
                </a:solidFill>
              </a:rPr>
              <a:t>капиталом и </a:t>
            </a:r>
            <a:r>
              <a:rPr lang="ru-RU" sz="2300" dirty="0" smtClean="0">
                <a:solidFill>
                  <a:srgbClr val="002060"/>
                </a:solidFill>
              </a:rPr>
              <a:t>достижение </a:t>
            </a:r>
            <a:r>
              <a:rPr lang="ru-RU" sz="2300" dirty="0" smtClean="0">
                <a:solidFill>
                  <a:srgbClr val="002060"/>
                </a:solidFill>
              </a:rPr>
              <a:t>баланса интересов между собственниками и </a:t>
            </a:r>
            <a:r>
              <a:rPr lang="ru-RU" sz="2300" dirty="0" smtClean="0">
                <a:solidFill>
                  <a:srgbClr val="002060"/>
                </a:solidFill>
              </a:rPr>
              <a:t>работниками;</a:t>
            </a:r>
          </a:p>
          <a:p>
            <a:pPr marL="514350" indent="-51435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300" dirty="0" smtClean="0">
                <a:solidFill>
                  <a:srgbClr val="002060"/>
                </a:solidFill>
              </a:rPr>
              <a:t>решение проблем </a:t>
            </a:r>
            <a:r>
              <a:rPr lang="ru-RU" sz="2300" b="1" dirty="0" err="1" smtClean="0">
                <a:solidFill>
                  <a:srgbClr val="002060"/>
                </a:solidFill>
              </a:rPr>
              <a:t>МЕЖкорпоративных</a:t>
            </a:r>
            <a:r>
              <a:rPr lang="ru-RU" sz="2300" dirty="0" smtClean="0">
                <a:solidFill>
                  <a:srgbClr val="002060"/>
                </a:solidFill>
              </a:rPr>
              <a:t> отношений: </a:t>
            </a:r>
            <a:r>
              <a:rPr lang="ru-RU" sz="2300" dirty="0" smtClean="0">
                <a:solidFill>
                  <a:srgbClr val="002060"/>
                </a:solidFill>
              </a:rPr>
              <a:t>интеграционные процессы  происходят на базе кооперационного сотрудничества между предприятиями  и  отношений собственности (формируются </a:t>
            </a:r>
            <a:r>
              <a:rPr lang="ru-RU" sz="2300" dirty="0" smtClean="0">
                <a:solidFill>
                  <a:srgbClr val="002060"/>
                </a:solidFill>
              </a:rPr>
              <a:t>холдинги, финансово-промышленные </a:t>
            </a:r>
            <a:r>
              <a:rPr lang="ru-RU" sz="2300" dirty="0" smtClean="0">
                <a:solidFill>
                  <a:srgbClr val="002060"/>
                </a:solidFill>
              </a:rPr>
              <a:t>группы </a:t>
            </a:r>
            <a:r>
              <a:rPr lang="ru-RU" sz="2300" dirty="0" smtClean="0">
                <a:solidFill>
                  <a:srgbClr val="002060"/>
                </a:solidFill>
              </a:rPr>
              <a:t>и другие виды </a:t>
            </a:r>
            <a:r>
              <a:rPr lang="ru-RU" sz="2300" dirty="0" smtClean="0">
                <a:solidFill>
                  <a:srgbClr val="002060"/>
                </a:solidFill>
              </a:rPr>
              <a:t>объединений). </a:t>
            </a:r>
            <a:endParaRPr lang="ru-RU" sz="2300" dirty="0">
              <a:solidFill>
                <a:srgbClr val="002060"/>
              </a:solidFill>
            </a:endParaRPr>
          </a:p>
        </p:txBody>
      </p:sp>
      <p:grpSp>
        <p:nvGrpSpPr>
          <p:cNvPr id="921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922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584176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успешной деятельности предприятия в области КСО необходимы: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395536" y="2780928"/>
            <a:ext cx="8229600" cy="2933997"/>
          </a:xfrm>
        </p:spPr>
        <p:txBody>
          <a:bodyPr/>
          <a:lstStyle/>
          <a:p>
            <a:pPr>
              <a:buClr>
                <a:srgbClr val="C00000"/>
              </a:buClr>
              <a:buSzPct val="100000"/>
            </a:pPr>
            <a:r>
              <a:rPr lang="ru-RU" sz="2800" dirty="0" smtClean="0">
                <a:solidFill>
                  <a:srgbClr val="002060"/>
                </a:solidFill>
              </a:rPr>
              <a:t>демократический </a:t>
            </a:r>
            <a:r>
              <a:rPr lang="ru-RU" sz="2800" dirty="0" smtClean="0">
                <a:solidFill>
                  <a:srgbClr val="002060"/>
                </a:solidFill>
              </a:rPr>
              <a:t>стиль, 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800" dirty="0" err="1" smtClean="0">
                <a:solidFill>
                  <a:srgbClr val="002060"/>
                </a:solidFill>
              </a:rPr>
              <a:t>аттрактивность</a:t>
            </a:r>
            <a:r>
              <a:rPr lang="ru-RU" sz="2800" dirty="0" smtClean="0">
                <a:solidFill>
                  <a:srgbClr val="002060"/>
                </a:solidFill>
              </a:rPr>
              <a:t>, 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800" dirty="0" smtClean="0">
                <a:solidFill>
                  <a:srgbClr val="002060"/>
                </a:solidFill>
              </a:rPr>
              <a:t>легитимность </a:t>
            </a:r>
            <a:r>
              <a:rPr lang="ru-RU" sz="2800" dirty="0" smtClean="0">
                <a:solidFill>
                  <a:srgbClr val="002060"/>
                </a:solidFill>
              </a:rPr>
              <a:t>отношений власти, 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800" dirty="0" smtClean="0">
                <a:solidFill>
                  <a:srgbClr val="002060"/>
                </a:solidFill>
              </a:rPr>
              <a:t>соответствие </a:t>
            </a:r>
            <a:r>
              <a:rPr lang="ru-RU" sz="2800" dirty="0" smtClean="0">
                <a:solidFill>
                  <a:srgbClr val="002060"/>
                </a:solidFill>
              </a:rPr>
              <a:t>качества деятельности уровням международных стандартов. 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  <p:grpSp>
        <p:nvGrpSpPr>
          <p:cNvPr id="1024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024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5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 демократизации отношений в КСО: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744416"/>
          </a:xfrm>
        </p:spPr>
        <p:txBody>
          <a:bodyPr/>
          <a:lstStyle/>
          <a:p>
            <a:pPr>
              <a:buClr>
                <a:srgbClr val="C00000"/>
              </a:buClr>
              <a:buSzPct val="100000"/>
            </a:pPr>
            <a:r>
              <a:rPr lang="ru-RU" sz="2400" dirty="0" smtClean="0">
                <a:solidFill>
                  <a:srgbClr val="002060"/>
                </a:solidFill>
              </a:rPr>
              <a:t>правила взаимодействия с внешними организациями; 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400" dirty="0" smtClean="0">
                <a:solidFill>
                  <a:srgbClr val="002060"/>
                </a:solidFill>
              </a:rPr>
              <a:t>коллегиальность принятия управленческих решений организациями, заинтересованными в КСО (профсоюзами, органами местного и государственного управления); 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400" dirty="0" err="1" smtClean="0">
                <a:solidFill>
                  <a:srgbClr val="002060"/>
                </a:solidFill>
              </a:rPr>
              <a:t>взаимовыгодность</a:t>
            </a:r>
            <a:r>
              <a:rPr lang="ru-RU" sz="2400" dirty="0" smtClean="0">
                <a:solidFill>
                  <a:srgbClr val="002060"/>
                </a:solidFill>
              </a:rPr>
              <a:t> сотрудничества в сфере КСО. 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024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5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575048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Факторы, определяющие выбор стиля и средств управления предприятием с учётом КСО: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024336"/>
          </a:xfrm>
        </p:spPr>
        <p:txBody>
          <a:bodyPr/>
          <a:lstStyle/>
          <a:p>
            <a:pPr>
              <a:buClr>
                <a:srgbClr val="C00000"/>
              </a:buClr>
              <a:buSzPct val="100000"/>
            </a:pPr>
            <a:r>
              <a:rPr lang="ru-RU" sz="2400" dirty="0" smtClean="0">
                <a:solidFill>
                  <a:srgbClr val="002060"/>
                </a:solidFill>
              </a:rPr>
              <a:t>особенности </a:t>
            </a:r>
            <a:r>
              <a:rPr lang="ru-RU" sz="2400" dirty="0" smtClean="0">
                <a:solidFill>
                  <a:srgbClr val="002060"/>
                </a:solidFill>
              </a:rPr>
              <a:t>регионов по степени социальной напряженности, </a:t>
            </a:r>
            <a:endParaRPr lang="ru-RU" sz="24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400" dirty="0" smtClean="0">
                <a:solidFill>
                  <a:srgbClr val="002060"/>
                </a:solidFill>
              </a:rPr>
              <a:t>положение </a:t>
            </a:r>
            <a:r>
              <a:rPr lang="ru-RU" sz="2400" dirty="0" smtClean="0">
                <a:solidFill>
                  <a:srgbClr val="002060"/>
                </a:solidFill>
              </a:rPr>
              <a:t>в </a:t>
            </a:r>
            <a:r>
              <a:rPr lang="ru-RU" sz="2400" dirty="0" smtClean="0">
                <a:solidFill>
                  <a:srgbClr val="002060"/>
                </a:solidFill>
              </a:rPr>
              <a:t>отраслях </a:t>
            </a:r>
            <a:r>
              <a:rPr lang="ru-RU" sz="2400" dirty="0" smtClean="0">
                <a:solidFill>
                  <a:srgbClr val="002060"/>
                </a:solidFill>
              </a:rPr>
              <a:t>и конкретных предприятиях, </a:t>
            </a:r>
            <a:endParaRPr lang="ru-RU" sz="24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400" dirty="0" smtClean="0">
                <a:solidFill>
                  <a:srgbClr val="002060"/>
                </a:solidFill>
              </a:rPr>
              <a:t>позиции </a:t>
            </a:r>
            <a:r>
              <a:rPr lang="ru-RU" sz="2400" dirty="0" smtClean="0">
                <a:solidFill>
                  <a:srgbClr val="002060"/>
                </a:solidFill>
              </a:rPr>
              <a:t>различных </a:t>
            </a:r>
            <a:r>
              <a:rPr lang="ru-RU" sz="2400" dirty="0" smtClean="0">
                <a:solidFill>
                  <a:srgbClr val="002060"/>
                </a:solidFill>
              </a:rPr>
              <a:t>социальных </a:t>
            </a:r>
            <a:r>
              <a:rPr lang="ru-RU" sz="2400" dirty="0" smtClean="0">
                <a:solidFill>
                  <a:srgbClr val="002060"/>
                </a:solidFill>
              </a:rPr>
              <a:t>групп </a:t>
            </a:r>
            <a:r>
              <a:rPr lang="ru-RU" sz="2400" dirty="0" smtClean="0">
                <a:solidFill>
                  <a:srgbClr val="002060"/>
                </a:solidFill>
              </a:rPr>
              <a:t>населения,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400" dirty="0" smtClean="0">
                <a:solidFill>
                  <a:srgbClr val="002060"/>
                </a:solidFill>
              </a:rPr>
              <a:t>предпосылки </a:t>
            </a:r>
            <a:r>
              <a:rPr lang="ru-RU" sz="2400" dirty="0" smtClean="0">
                <a:solidFill>
                  <a:srgbClr val="002060"/>
                </a:solidFill>
              </a:rPr>
              <a:t>экономического развития.</a:t>
            </a:r>
            <a:endParaRPr lang="ru-RU" sz="2400" dirty="0">
              <a:solidFill>
                <a:srgbClr val="00206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024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5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3913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проблемные направления взаимодействия в области КСО: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3"/>
          </a:xfrm>
        </p:spPr>
        <p:txBody>
          <a:bodyPr>
            <a:noAutofit/>
          </a:bodyPr>
          <a:lstStyle/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задержки заработанной </a:t>
            </a:r>
            <a:r>
              <a:rPr lang="ru-RU" sz="2400" dirty="0" smtClean="0">
                <a:solidFill>
                  <a:srgbClr val="002060"/>
                </a:solidFill>
              </a:rPr>
              <a:t>платы,</a:t>
            </a: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трудовые конфликты,</a:t>
            </a: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профилактика </a:t>
            </a:r>
            <a:r>
              <a:rPr lang="ru-RU" sz="2400" dirty="0" smtClean="0">
                <a:solidFill>
                  <a:srgbClr val="002060"/>
                </a:solidFill>
              </a:rPr>
              <a:t>здоровья,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улучшение </a:t>
            </a:r>
            <a:r>
              <a:rPr lang="ru-RU" sz="2400" dirty="0" smtClean="0">
                <a:solidFill>
                  <a:srgbClr val="002060"/>
                </a:solidFill>
              </a:rPr>
              <a:t>экологии,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наркомания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низкий </a:t>
            </a:r>
            <a:r>
              <a:rPr lang="ru-RU" sz="2400" dirty="0" smtClean="0">
                <a:solidFill>
                  <a:srgbClr val="002060"/>
                </a:solidFill>
              </a:rPr>
              <a:t>уровень культуры и образования</a:t>
            </a:r>
            <a:r>
              <a:rPr lang="ru-RU" sz="2400" dirty="0" smtClean="0">
                <a:solidFill>
                  <a:srgbClr val="002060"/>
                </a:solidFill>
              </a:rPr>
              <a:t>,</a:t>
            </a: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сохранение </a:t>
            </a:r>
            <a:r>
              <a:rPr lang="ru-RU" sz="2400" dirty="0" smtClean="0">
                <a:solidFill>
                  <a:srgbClr val="002060"/>
                </a:solidFill>
              </a:rPr>
              <a:t>семьи,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err="1" smtClean="0">
                <a:solidFill>
                  <a:srgbClr val="002060"/>
                </a:solidFill>
              </a:rPr>
              <a:t>криминогенность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коррупция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алкоголизм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безработица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беспризорность </a:t>
            </a:r>
            <a:r>
              <a:rPr lang="ru-RU" sz="2400" dirty="0" smtClean="0">
                <a:solidFill>
                  <a:srgbClr val="002060"/>
                </a:solidFill>
              </a:rPr>
              <a:t>детей и др.</a:t>
            </a:r>
          </a:p>
          <a:p>
            <a:pPr marL="274320" indent="-27432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 2"/>
              <a:buChar char=""/>
              <a:defRPr/>
            </a:pPr>
            <a:endParaRPr lang="ru-RU" sz="2400" dirty="0" smtClean="0">
              <a:solidFill>
                <a:srgbClr val="002060"/>
              </a:solidFill>
            </a:endParaRPr>
          </a:p>
        </p:txBody>
      </p:sp>
      <p:grpSp>
        <p:nvGrpSpPr>
          <p:cNvPr id="1126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126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6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Негативные особенности КСО в России (исследования РАН):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lvl="0" indent="-51435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распространение </a:t>
            </a:r>
            <a:r>
              <a:rPr lang="ru-RU" dirty="0" smtClean="0">
                <a:solidFill>
                  <a:srgbClr val="002060"/>
                </a:solidFill>
              </a:rPr>
              <a:t>настроений неудовлетворенности существующей ситуацией в той или иной жизненно важной сфере общественной жизни;</a:t>
            </a:r>
          </a:p>
          <a:p>
            <a:pPr marL="514350" lvl="0" indent="-51435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утрата доверия к властям, снижение авторитета </a:t>
            </a:r>
            <a:r>
              <a:rPr lang="ru-RU" dirty="0" smtClean="0">
                <a:solidFill>
                  <a:srgbClr val="002060"/>
                </a:solidFill>
              </a:rPr>
              <a:t>власти </a:t>
            </a:r>
            <a:r>
              <a:rPr lang="ru-RU" dirty="0" smtClean="0">
                <a:solidFill>
                  <a:srgbClr val="002060"/>
                </a:solidFill>
              </a:rPr>
              <a:t>и власти авторитета, появление в обществе ощущения опасности, пессимистические оценки будущего;</a:t>
            </a:r>
          </a:p>
          <a:p>
            <a:pPr marL="514350" lvl="0" indent="-51435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стихийные массовые демонстрации (ажиотажный спрос, митинги, демонстрации, вынужденная и </a:t>
            </a:r>
            <a:r>
              <a:rPr lang="ru-RU" dirty="0" smtClean="0">
                <a:solidFill>
                  <a:srgbClr val="002060"/>
                </a:solidFill>
              </a:rPr>
              <a:t>добровольная </a:t>
            </a:r>
            <a:r>
              <a:rPr lang="ru-RU" dirty="0" smtClean="0">
                <a:solidFill>
                  <a:srgbClr val="002060"/>
                </a:solidFill>
              </a:rPr>
              <a:t>миграция).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1229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229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C00000"/>
                </a:solidFill>
              </a:rPr>
              <a:t>Выбор стиля поведения осуществляется в зависимости от условий осуществления КСО как вида деятельности. </a:t>
            </a:r>
            <a:endParaRPr lang="en-US" sz="2400" b="1" dirty="0" smtClean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Clr>
                <a:srgbClr val="FF6600"/>
              </a:buClr>
              <a:buSzPct val="100000"/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Процесс </a:t>
            </a:r>
            <a:r>
              <a:rPr lang="ru-RU" sz="2000" b="1" dirty="0" smtClean="0">
                <a:solidFill>
                  <a:srgbClr val="002060"/>
                </a:solidFill>
              </a:rPr>
              <a:t>формирования отношений КСО по </a:t>
            </a:r>
            <a:r>
              <a:rPr lang="ru-RU" sz="2000" b="1" dirty="0" smtClean="0">
                <a:solidFill>
                  <a:srgbClr val="002060"/>
                </a:solidFill>
              </a:rPr>
              <a:t>каждому </a:t>
            </a:r>
            <a:r>
              <a:rPr lang="ru-RU" sz="2000" b="1" dirty="0" smtClean="0">
                <a:solidFill>
                  <a:srgbClr val="002060"/>
                </a:solidFill>
              </a:rPr>
              <a:t>из направлений имеет общую (типовую) структуру: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анализ ситуаций возникновения социальной </a:t>
            </a:r>
            <a:r>
              <a:rPr lang="ru-RU" sz="2000" dirty="0" smtClean="0">
                <a:solidFill>
                  <a:srgbClr val="002060"/>
                </a:solidFill>
              </a:rPr>
              <a:t>напряженности;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определение целей развития отношений и стиля </a:t>
            </a:r>
            <a:r>
              <a:rPr lang="ru-RU" sz="2000" dirty="0" smtClean="0">
                <a:solidFill>
                  <a:srgbClr val="002060"/>
                </a:solidFill>
              </a:rPr>
              <a:t>поведения</a:t>
            </a:r>
            <a:r>
              <a:rPr lang="ru-RU" sz="2000" dirty="0" smtClean="0">
                <a:solidFill>
                  <a:srgbClr val="002060"/>
                </a:solidFill>
              </a:rPr>
              <a:t>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выбор приоритетов в направлениях КСО;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определение критериев выбора и оценки </a:t>
            </a:r>
            <a:r>
              <a:rPr lang="ru-RU" sz="2000" dirty="0" smtClean="0">
                <a:solidFill>
                  <a:srgbClr val="002060"/>
                </a:solidFill>
              </a:rPr>
              <a:t>эффективности </a:t>
            </a:r>
            <a:r>
              <a:rPr lang="ru-RU" sz="2000" dirty="0" smtClean="0">
                <a:solidFill>
                  <a:srgbClr val="002060"/>
                </a:solidFill>
              </a:rPr>
              <a:t>направлений КСО с учетом стиля поведения;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разработка концепции и планов реализации цели (</a:t>
            </a:r>
            <a:r>
              <a:rPr lang="ru-RU" sz="2000" dirty="0" smtClean="0">
                <a:solidFill>
                  <a:srgbClr val="002060"/>
                </a:solidFill>
              </a:rPr>
              <a:t>ресурсы</a:t>
            </a:r>
            <a:r>
              <a:rPr lang="ru-RU" sz="2000" dirty="0" smtClean="0">
                <a:solidFill>
                  <a:srgbClr val="002060"/>
                </a:solidFill>
              </a:rPr>
              <a:t>, программы, резервы);</a:t>
            </a:r>
          </a:p>
          <a:p>
            <a:pPr marL="457200" lvl="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осуществление внешних контактов.</a:t>
            </a:r>
          </a:p>
          <a:p>
            <a:pPr lvl="0"/>
            <a:endParaRPr lang="ru-RU" sz="2000" dirty="0" smtClean="0">
              <a:solidFill>
                <a:srgbClr val="002060"/>
              </a:solidFill>
            </a:endParaRPr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33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1942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Стиль и лидерство — взаимосвязанные категории менеджмента.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28800"/>
            <a:ext cx="8496944" cy="4968552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SzPct val="100000"/>
            </a:pPr>
            <a:r>
              <a:rPr lang="ru-RU" sz="2300" dirty="0" smtClean="0">
                <a:solidFill>
                  <a:srgbClr val="002060"/>
                </a:solidFill>
              </a:rPr>
              <a:t>Стиль </a:t>
            </a:r>
            <a:r>
              <a:rPr lang="ru-RU" sz="2300" dirty="0" smtClean="0">
                <a:solidFill>
                  <a:srgbClr val="002060"/>
                </a:solidFill>
              </a:rPr>
              <a:t>поведения в организации </a:t>
            </a:r>
            <a:r>
              <a:rPr lang="ru-RU" sz="2300" dirty="0" smtClean="0">
                <a:solidFill>
                  <a:srgbClr val="002060"/>
                </a:solidFill>
              </a:rPr>
              <a:t>определяет её </a:t>
            </a:r>
            <a:r>
              <a:rPr lang="ru-RU" sz="2300" dirty="0" smtClean="0">
                <a:solidFill>
                  <a:srgbClr val="002060"/>
                </a:solidFill>
              </a:rPr>
              <a:t>положение в </a:t>
            </a:r>
            <a:r>
              <a:rPr lang="ru-RU" sz="2300" dirty="0" smtClean="0">
                <a:solidFill>
                  <a:srgbClr val="002060"/>
                </a:solidFill>
              </a:rPr>
              <a:t>как </a:t>
            </a:r>
            <a:r>
              <a:rPr lang="ru-RU" sz="2300" dirty="0" smtClean="0">
                <a:solidFill>
                  <a:srgbClr val="002060"/>
                </a:solidFill>
              </a:rPr>
              <a:t>лидера </a:t>
            </a:r>
            <a:r>
              <a:rPr lang="ru-RU" sz="2300" dirty="0" smtClean="0">
                <a:solidFill>
                  <a:srgbClr val="002060"/>
                </a:solidFill>
              </a:rPr>
              <a:t>КСО; а лидерские </a:t>
            </a:r>
            <a:r>
              <a:rPr lang="ru-RU" sz="2300" dirty="0" smtClean="0">
                <a:solidFill>
                  <a:srgbClr val="002060"/>
                </a:solidFill>
              </a:rPr>
              <a:t>позиции обусловливают </a:t>
            </a:r>
            <a:r>
              <a:rPr lang="ru-RU" sz="2300" dirty="0" smtClean="0">
                <a:solidFill>
                  <a:srgbClr val="002060"/>
                </a:solidFill>
              </a:rPr>
              <a:t>стиль поведения</a:t>
            </a:r>
            <a:r>
              <a:rPr lang="ru-RU" sz="2300" dirty="0" smtClean="0">
                <a:solidFill>
                  <a:srgbClr val="002060"/>
                </a:solidFill>
              </a:rPr>
              <a:t>. </a:t>
            </a:r>
            <a:endParaRPr lang="ru-RU" sz="23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300" b="1" dirty="0" smtClean="0">
                <a:solidFill>
                  <a:srgbClr val="002060"/>
                </a:solidFill>
              </a:rPr>
              <a:t>Низкая мотивация </a:t>
            </a:r>
            <a:r>
              <a:rPr lang="ru-RU" sz="2300" b="1" dirty="0" smtClean="0">
                <a:solidFill>
                  <a:srgbClr val="002060"/>
                </a:solidFill>
              </a:rPr>
              <a:t>к лидерству </a:t>
            </a:r>
            <a:r>
              <a:rPr lang="ru-RU" sz="2300" dirty="0" smtClean="0">
                <a:solidFill>
                  <a:srgbClr val="002060"/>
                </a:solidFill>
              </a:rPr>
              <a:t>сопровождается  стилями </a:t>
            </a:r>
            <a:r>
              <a:rPr lang="ru-RU" sz="2300" dirty="0" smtClean="0">
                <a:solidFill>
                  <a:srgbClr val="002060"/>
                </a:solidFill>
              </a:rPr>
              <a:t>«панибратства», «попустительства», «халатности и </a:t>
            </a:r>
            <a:r>
              <a:rPr lang="ru-RU" sz="2300" dirty="0" smtClean="0">
                <a:solidFill>
                  <a:srgbClr val="002060"/>
                </a:solidFill>
              </a:rPr>
              <a:t>безответственности</a:t>
            </a:r>
            <a:r>
              <a:rPr lang="ru-RU" sz="2300" dirty="0" smtClean="0">
                <a:solidFill>
                  <a:srgbClr val="002060"/>
                </a:solidFill>
              </a:rPr>
              <a:t>», «открытых дверей». </a:t>
            </a:r>
            <a:endParaRPr lang="ru-RU" sz="23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300" b="1" dirty="0" smtClean="0">
                <a:solidFill>
                  <a:srgbClr val="002060"/>
                </a:solidFill>
              </a:rPr>
              <a:t>Высокая </a:t>
            </a:r>
            <a:r>
              <a:rPr lang="ru-RU" sz="2300" b="1" dirty="0" smtClean="0">
                <a:solidFill>
                  <a:srgbClr val="002060"/>
                </a:solidFill>
              </a:rPr>
              <a:t>мотивация к лидерству </a:t>
            </a:r>
            <a:r>
              <a:rPr lang="ru-RU" sz="2300" dirty="0" smtClean="0">
                <a:solidFill>
                  <a:srgbClr val="002060"/>
                </a:solidFill>
              </a:rPr>
              <a:t>сопровождается стилями «взаимного доверия», «самоуважения», «взаимной требовательности</a:t>
            </a:r>
            <a:r>
              <a:rPr lang="ru-RU" sz="2300" dirty="0" smtClean="0">
                <a:solidFill>
                  <a:srgbClr val="002060"/>
                </a:solidFill>
              </a:rPr>
              <a:t>», </a:t>
            </a:r>
            <a:r>
              <a:rPr lang="ru-RU" sz="2300" dirty="0" smtClean="0">
                <a:solidFill>
                  <a:srgbClr val="002060"/>
                </a:solidFill>
              </a:rPr>
              <a:t>«</a:t>
            </a:r>
            <a:r>
              <a:rPr lang="ru-RU" sz="2300" dirty="0" smtClean="0">
                <a:solidFill>
                  <a:srgbClr val="002060"/>
                </a:solidFill>
              </a:rPr>
              <a:t>деловитости</a:t>
            </a:r>
            <a:r>
              <a:rPr lang="ru-RU" sz="2300" dirty="0" smtClean="0">
                <a:solidFill>
                  <a:srgbClr val="002060"/>
                </a:solidFill>
              </a:rPr>
              <a:t>», «экономии времени», «взаимозаменяемости», </a:t>
            </a:r>
            <a:r>
              <a:rPr lang="ru-RU" sz="2300" dirty="0" smtClean="0">
                <a:solidFill>
                  <a:srgbClr val="002060"/>
                </a:solidFill>
              </a:rPr>
              <a:t>«взаимовыручки», </a:t>
            </a:r>
            <a:r>
              <a:rPr lang="ru-RU" sz="2300" dirty="0" smtClean="0">
                <a:solidFill>
                  <a:srgbClr val="002060"/>
                </a:solidFill>
              </a:rPr>
              <a:t>«высокой </a:t>
            </a:r>
            <a:r>
              <a:rPr lang="ru-RU" sz="2300" dirty="0" smtClean="0">
                <a:solidFill>
                  <a:srgbClr val="002060"/>
                </a:solidFill>
              </a:rPr>
              <a:t>компетентности</a:t>
            </a:r>
            <a:r>
              <a:rPr lang="ru-RU" sz="2300" dirty="0" smtClean="0">
                <a:solidFill>
                  <a:srgbClr val="002060"/>
                </a:solidFill>
              </a:rPr>
              <a:t>».</a:t>
            </a:r>
            <a:endParaRPr lang="ru-RU" sz="2300" dirty="0">
              <a:solidFill>
                <a:srgbClr val="002060"/>
              </a:solidFill>
            </a:endParaRPr>
          </a:p>
        </p:txBody>
      </p:sp>
      <p:grpSp>
        <p:nvGrpSpPr>
          <p:cNvPr id="1433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434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лидерстве в области КСО различают: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164"/>
            <a:ext cx="8229600" cy="3973268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SzPct val="100000"/>
            </a:pPr>
            <a:r>
              <a:rPr lang="ru-RU" sz="3200" dirty="0" smtClean="0">
                <a:solidFill>
                  <a:srgbClr val="002060"/>
                </a:solidFill>
              </a:rPr>
              <a:t>формальное лидерство (обусловлено </a:t>
            </a:r>
            <a:r>
              <a:rPr lang="ru-RU" sz="3200" dirty="0" smtClean="0">
                <a:solidFill>
                  <a:srgbClr val="002060"/>
                </a:solidFill>
              </a:rPr>
              <a:t>организационным </a:t>
            </a:r>
            <a:r>
              <a:rPr lang="ru-RU" sz="3200" dirty="0" smtClean="0">
                <a:solidFill>
                  <a:srgbClr val="002060"/>
                </a:solidFill>
              </a:rPr>
              <a:t>статусом), 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3200" dirty="0" smtClean="0">
                <a:solidFill>
                  <a:srgbClr val="002060"/>
                </a:solidFill>
              </a:rPr>
              <a:t>неформальное лидерство (обусловлено общественным </a:t>
            </a:r>
            <a:r>
              <a:rPr lang="ru-RU" sz="3200" dirty="0" smtClean="0">
                <a:solidFill>
                  <a:srgbClr val="002060"/>
                </a:solidFill>
              </a:rPr>
              <a:t>признанием превосходства </a:t>
            </a:r>
            <a:r>
              <a:rPr lang="ru-RU" sz="3200" dirty="0" smtClean="0">
                <a:solidFill>
                  <a:srgbClr val="002060"/>
                </a:solidFill>
              </a:rPr>
              <a:t>организации-лидера).</a:t>
            </a:r>
            <a:endParaRPr lang="ru-RU" sz="3200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 2"/>
              <a:buNone/>
              <a:defRPr/>
            </a:pPr>
            <a:endParaRPr lang="ru-RU" sz="3200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 2"/>
              <a:buChar char=""/>
              <a:defRPr/>
            </a:pPr>
            <a:endParaRPr lang="en-US" sz="3200" dirty="0">
              <a:solidFill>
                <a:srgbClr val="002060"/>
              </a:solidFill>
            </a:endParaRPr>
          </a:p>
        </p:txBody>
      </p:sp>
      <p:grpSp>
        <p:nvGrpSpPr>
          <p:cNvPr id="1536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 неформального лидерства в КСО – это ДОВЕРИЕ 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координировать </a:t>
            </a:r>
            <a:r>
              <a:rPr lang="ru-RU" dirty="0" smtClean="0">
                <a:solidFill>
                  <a:srgbClr val="002060"/>
                </a:solidFill>
              </a:rPr>
              <a:t>и планировать </a:t>
            </a:r>
            <a:r>
              <a:rPr lang="ru-RU" dirty="0" smtClean="0">
                <a:solidFill>
                  <a:srgbClr val="002060"/>
                </a:solidFill>
              </a:rPr>
              <a:t>поведение </a:t>
            </a:r>
            <a:r>
              <a:rPr lang="ru-RU" dirty="0" smtClean="0">
                <a:solidFill>
                  <a:srgbClr val="002060"/>
                </a:solidFill>
              </a:rPr>
              <a:t>группы </a:t>
            </a:r>
            <a:r>
              <a:rPr lang="ru-RU" dirty="0" smtClean="0">
                <a:solidFill>
                  <a:srgbClr val="002060"/>
                </a:solidFill>
              </a:rPr>
              <a:t>организаций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вырабатывать политику </a:t>
            </a:r>
            <a:r>
              <a:rPr lang="ru-RU" dirty="0" smtClean="0">
                <a:solidFill>
                  <a:srgbClr val="002060"/>
                </a:solidFill>
              </a:rPr>
              <a:t>действий группы</a:t>
            </a:r>
            <a:r>
              <a:rPr lang="ru-RU" dirty="0" smtClean="0">
                <a:solidFill>
                  <a:srgbClr val="002060"/>
                </a:solidFill>
              </a:rPr>
              <a:t>,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осуществлять экспертные функции, 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представлять </a:t>
            </a:r>
            <a:r>
              <a:rPr lang="ru-RU" dirty="0" smtClean="0">
                <a:solidFill>
                  <a:srgbClr val="002060"/>
                </a:solidFill>
              </a:rPr>
              <a:t>действия корпорации в </a:t>
            </a:r>
            <a:r>
              <a:rPr lang="ru-RU" dirty="0" smtClean="0">
                <a:solidFill>
                  <a:srgbClr val="002060"/>
                </a:solidFill>
              </a:rPr>
              <a:t>среде,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выполнять </a:t>
            </a:r>
            <a:r>
              <a:rPr lang="ru-RU" dirty="0" smtClean="0">
                <a:solidFill>
                  <a:srgbClr val="002060"/>
                </a:solidFill>
              </a:rPr>
              <a:t>функции арбитра в конфликтных </a:t>
            </a:r>
            <a:r>
              <a:rPr lang="ru-RU" dirty="0" smtClean="0">
                <a:solidFill>
                  <a:srgbClr val="002060"/>
                </a:solidFill>
              </a:rPr>
              <a:t>ситуациях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защищать правовые, имущественные </a:t>
            </a:r>
            <a:r>
              <a:rPr lang="ru-RU" dirty="0" smtClean="0">
                <a:solidFill>
                  <a:srgbClr val="002060"/>
                </a:solidFill>
              </a:rPr>
              <a:t>и </a:t>
            </a:r>
            <a:r>
              <a:rPr lang="ru-RU" dirty="0" smtClean="0">
                <a:solidFill>
                  <a:srgbClr val="002060"/>
                </a:solidFill>
              </a:rPr>
              <a:t>социальные интересы </a:t>
            </a:r>
            <a:r>
              <a:rPr lang="ru-RU" dirty="0" smtClean="0">
                <a:solidFill>
                  <a:srgbClr val="002060"/>
                </a:solidFill>
              </a:rPr>
              <a:t>группы. 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1638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638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организаций-лидеров в реализации КСО: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формирование </a:t>
            </a:r>
            <a:r>
              <a:rPr lang="ru-RU" dirty="0" smtClean="0">
                <a:solidFill>
                  <a:srgbClr val="002060"/>
                </a:solidFill>
              </a:rPr>
              <a:t>и развитие </a:t>
            </a:r>
            <a:r>
              <a:rPr lang="ru-RU" dirty="0" smtClean="0">
                <a:solidFill>
                  <a:srgbClr val="002060"/>
                </a:solidFill>
              </a:rPr>
              <a:t>экономического потенциала организации: интеллектуального, инновационного </a:t>
            </a:r>
            <a:r>
              <a:rPr lang="ru-RU" dirty="0" smtClean="0">
                <a:solidFill>
                  <a:srgbClr val="002060"/>
                </a:solidFill>
              </a:rPr>
              <a:t>и </a:t>
            </a:r>
            <a:r>
              <a:rPr lang="ru-RU" dirty="0" smtClean="0">
                <a:solidFill>
                  <a:srgbClr val="002060"/>
                </a:solidFill>
              </a:rPr>
              <a:t>инвестиционного; 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формирование </a:t>
            </a:r>
            <a:r>
              <a:rPr lang="ru-RU" dirty="0" smtClean="0">
                <a:solidFill>
                  <a:srgbClr val="002060"/>
                </a:solidFill>
              </a:rPr>
              <a:t>имиджа организации и корпорации в </a:t>
            </a:r>
            <a:r>
              <a:rPr lang="ru-RU" dirty="0" smtClean="0">
                <a:solidFill>
                  <a:srgbClr val="002060"/>
                </a:solidFill>
              </a:rPr>
              <a:t>целом; 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формирование </a:t>
            </a:r>
            <a:r>
              <a:rPr lang="ru-RU" dirty="0" smtClean="0">
                <a:solidFill>
                  <a:srgbClr val="002060"/>
                </a:solidFill>
              </a:rPr>
              <a:t>стиля взаимодействия корпорации с </a:t>
            </a:r>
            <a:r>
              <a:rPr lang="ru-RU" dirty="0" smtClean="0">
                <a:solidFill>
                  <a:srgbClr val="002060"/>
                </a:solidFill>
              </a:rPr>
              <a:t>субъектами </a:t>
            </a:r>
            <a:r>
              <a:rPr lang="ru-RU" dirty="0" smtClean="0">
                <a:solidFill>
                  <a:srgbClr val="002060"/>
                </a:solidFill>
              </a:rPr>
              <a:t>социально-экономической среды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638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323850" y="1052736"/>
            <a:ext cx="8642350" cy="5256584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Лидерство в направлении КСО </a:t>
            </a:r>
            <a:r>
              <a:rPr lang="ru-RU" sz="2000" dirty="0" smtClean="0">
                <a:solidFill>
                  <a:srgbClr val="002060"/>
                </a:solidFill>
              </a:rPr>
              <a:t>для </a:t>
            </a:r>
            <a:r>
              <a:rPr lang="ru-RU" sz="2000" dirty="0" smtClean="0">
                <a:solidFill>
                  <a:srgbClr val="002060"/>
                </a:solidFill>
              </a:rPr>
              <a:t>предприятий России </a:t>
            </a:r>
            <a:r>
              <a:rPr lang="ru-RU" sz="2000" dirty="0" smtClean="0">
                <a:solidFill>
                  <a:srgbClr val="002060"/>
                </a:solidFill>
              </a:rPr>
              <a:t>инициируется Правительством РФ как позитивное явление и имеет стимулирующий характер.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С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2000 г. </a:t>
            </a:r>
            <a:r>
              <a:rPr lang="ru-RU" sz="2000" dirty="0" smtClean="0">
                <a:solidFill>
                  <a:srgbClr val="002060"/>
                </a:solidFill>
              </a:rPr>
              <a:t>по </a:t>
            </a:r>
            <a:r>
              <a:rPr lang="ru-RU" sz="2000" dirty="0" smtClean="0">
                <a:solidFill>
                  <a:srgbClr val="002060"/>
                </a:solidFill>
              </a:rPr>
              <a:t>инициативе </a:t>
            </a:r>
            <a:r>
              <a:rPr lang="ru-RU" sz="2000" dirty="0" smtClean="0">
                <a:solidFill>
                  <a:srgbClr val="002060"/>
                </a:solidFill>
              </a:rPr>
              <a:t>Правительства проводится конкурс </a:t>
            </a:r>
            <a:r>
              <a:rPr lang="ru-RU" sz="2000" b="1" dirty="0" smtClean="0">
                <a:solidFill>
                  <a:srgbClr val="002060"/>
                </a:solidFill>
              </a:rPr>
              <a:t>«</a:t>
            </a:r>
            <a:r>
              <a:rPr lang="ru-RU" sz="2000" b="1" dirty="0" smtClean="0">
                <a:solidFill>
                  <a:srgbClr val="002060"/>
                </a:solidFill>
              </a:rPr>
              <a:t>Российская организация </a:t>
            </a:r>
            <a:r>
              <a:rPr lang="ru-RU" sz="2000" b="1" dirty="0" smtClean="0">
                <a:solidFill>
                  <a:srgbClr val="002060"/>
                </a:solidFill>
              </a:rPr>
              <a:t>высокой </a:t>
            </a:r>
            <a:r>
              <a:rPr lang="ru-RU" sz="2000" b="1" dirty="0" smtClean="0">
                <a:solidFill>
                  <a:srgbClr val="002060"/>
                </a:solidFill>
              </a:rPr>
              <a:t>социальной ответственности».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Активные участники конкурса:</a:t>
            </a:r>
          </a:p>
          <a:p>
            <a:pPr marL="45720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Союз </a:t>
            </a:r>
            <a:r>
              <a:rPr lang="ru-RU" sz="2000" dirty="0" smtClean="0">
                <a:solidFill>
                  <a:srgbClr val="002060"/>
                </a:solidFill>
              </a:rPr>
              <a:t>промышленников и предпринимателей России,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45720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Объединение работодателей России, </a:t>
            </a:r>
          </a:p>
          <a:p>
            <a:pPr marL="45720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err="1" smtClean="0">
                <a:solidFill>
                  <a:srgbClr val="002060"/>
                </a:solidFill>
              </a:rPr>
              <a:t>Минздравсоцразвития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РФ,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45720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Минэкономразвития РФ,</a:t>
            </a:r>
          </a:p>
          <a:p>
            <a:pPr marL="45720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Фонд </a:t>
            </a:r>
            <a:r>
              <a:rPr lang="ru-RU" sz="2000" dirty="0" smtClean="0">
                <a:solidFill>
                  <a:srgbClr val="002060"/>
                </a:solidFill>
              </a:rPr>
              <a:t>социального страхования,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45720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Пенсионный </a:t>
            </a:r>
            <a:r>
              <a:rPr lang="ru-RU" sz="2000" dirty="0" smtClean="0">
                <a:solidFill>
                  <a:srgbClr val="002060"/>
                </a:solidFill>
              </a:rPr>
              <a:t>фонд,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457200" indent="-457200"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Федерация </a:t>
            </a:r>
            <a:r>
              <a:rPr lang="ru-RU" sz="2000" dirty="0" smtClean="0">
                <a:solidFill>
                  <a:srgbClr val="002060"/>
                </a:solidFill>
              </a:rPr>
              <a:t>независимых </a:t>
            </a:r>
            <a:r>
              <a:rPr lang="ru-RU" sz="2000" dirty="0" smtClean="0">
                <a:solidFill>
                  <a:srgbClr val="002060"/>
                </a:solidFill>
              </a:rPr>
              <a:t>профсоюзов и др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endParaRPr lang="ru-RU" sz="2000" dirty="0" smtClean="0">
              <a:solidFill>
                <a:srgbClr val="002060"/>
              </a:solidFill>
            </a:endParaRPr>
          </a:p>
        </p:txBody>
      </p:sp>
      <p:grpSp>
        <p:nvGrpSpPr>
          <p:cNvPr id="1741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741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Номинации организаций-лидеров КСО 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видам деятельности: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323528" y="1772817"/>
            <a:ext cx="8363272" cy="4551784"/>
          </a:xfrm>
        </p:spPr>
        <p:txBody>
          <a:bodyPr/>
          <a:lstStyle/>
          <a:p>
            <a:pPr lvl="0"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оплата </a:t>
            </a:r>
            <a:r>
              <a:rPr lang="ru-RU" dirty="0" smtClean="0">
                <a:solidFill>
                  <a:srgbClr val="002060"/>
                </a:solidFill>
              </a:rPr>
              <a:t>труда и социальные выплаты;</a:t>
            </a:r>
          </a:p>
          <a:p>
            <a:pPr lvl="0"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реализация социальных программ;</a:t>
            </a:r>
          </a:p>
          <a:p>
            <a:pPr lvl="0"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организация системы дополнительного социального обеспечения;</a:t>
            </a:r>
          </a:p>
          <a:p>
            <a:pPr lvl="0"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квалификация кадров, система их подготовки и </a:t>
            </a:r>
            <a:r>
              <a:rPr lang="ru-RU" dirty="0" smtClean="0">
                <a:solidFill>
                  <a:srgbClr val="002060"/>
                </a:solidFill>
              </a:rPr>
              <a:t>переподготовки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pPr lvl="0"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условия труда;</a:t>
            </a:r>
          </a:p>
          <a:p>
            <a:pPr lvl="0"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развитие образовательной базы;</a:t>
            </a:r>
          </a:p>
          <a:p>
            <a:pPr lvl="0"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реализация жилищных программ;</a:t>
            </a:r>
          </a:p>
          <a:p>
            <a:pPr lvl="0">
              <a:buClr>
                <a:srgbClr val="C000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экологическая безопасность производства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b="1" dirty="0" smtClean="0">
              <a:solidFill>
                <a:srgbClr val="002060"/>
              </a:solidFill>
            </a:endParaRPr>
          </a:p>
        </p:txBody>
      </p:sp>
      <p:grpSp>
        <p:nvGrpSpPr>
          <p:cNvPr id="1843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843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250825" y="1196752"/>
            <a:ext cx="8569325" cy="5400898"/>
          </a:xfrm>
        </p:spPr>
        <p:txBody>
          <a:bodyPr/>
          <a:lstStyle/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</a:t>
            </a:r>
            <a:r>
              <a:rPr lang="ru-RU" sz="2000" dirty="0" smtClean="0">
                <a:solidFill>
                  <a:srgbClr val="002060"/>
                </a:solidFill>
              </a:rPr>
              <a:t>«</a:t>
            </a:r>
            <a:r>
              <a:rPr lang="ru-RU" sz="2000" dirty="0" err="1" smtClean="0">
                <a:solidFill>
                  <a:srgbClr val="002060"/>
                </a:solidFill>
              </a:rPr>
              <a:t>Сургутнефтегаз</a:t>
            </a:r>
            <a:r>
              <a:rPr lang="ru-RU" sz="2000" dirty="0" smtClean="0">
                <a:solidFill>
                  <a:srgbClr val="002060"/>
                </a:solidFill>
              </a:rPr>
              <a:t>», 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</a:t>
            </a:r>
            <a:r>
              <a:rPr lang="ru-RU" sz="2000" dirty="0" smtClean="0">
                <a:solidFill>
                  <a:srgbClr val="002060"/>
                </a:solidFill>
              </a:rPr>
              <a:t>«Нефтяная компания ЛУКОЙЛ»,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</a:t>
            </a:r>
            <a:r>
              <a:rPr lang="ru-RU" sz="2000" dirty="0" err="1" smtClean="0">
                <a:solidFill>
                  <a:srgbClr val="002060"/>
                </a:solidFill>
              </a:rPr>
              <a:t>Нижнекамскнеф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техим</a:t>
            </a:r>
            <a:r>
              <a:rPr lang="ru-RU" sz="2000" dirty="0" smtClean="0">
                <a:solidFill>
                  <a:srgbClr val="002060"/>
                </a:solidFill>
              </a:rPr>
              <a:t>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</a:t>
            </a:r>
            <a:r>
              <a:rPr lang="ru-RU" sz="2000" dirty="0" err="1" smtClean="0">
                <a:solidFill>
                  <a:srgbClr val="002060"/>
                </a:solidFill>
              </a:rPr>
              <a:t>Новолипецкий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металлургический комбинат»,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«Северсталь</a:t>
            </a:r>
            <a:r>
              <a:rPr lang="ru-RU" sz="2000" dirty="0" smtClean="0">
                <a:solidFill>
                  <a:srgbClr val="002060"/>
                </a:solidFill>
              </a:rPr>
              <a:t>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</a:t>
            </a:r>
            <a:r>
              <a:rPr lang="ru-RU" sz="2000" dirty="0" err="1" smtClean="0">
                <a:solidFill>
                  <a:srgbClr val="002060"/>
                </a:solidFill>
              </a:rPr>
              <a:t>Автоваз</a:t>
            </a:r>
            <a:r>
              <a:rPr lang="ru-RU" sz="2000" dirty="0" smtClean="0">
                <a:solidFill>
                  <a:srgbClr val="002060"/>
                </a:solidFill>
              </a:rPr>
              <a:t>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</a:t>
            </a:r>
            <a:r>
              <a:rPr lang="ru-RU" sz="2000" dirty="0" err="1" smtClean="0">
                <a:solidFill>
                  <a:srgbClr val="002060"/>
                </a:solidFill>
              </a:rPr>
              <a:t>Щекиназот</a:t>
            </a:r>
            <a:r>
              <a:rPr lang="ru-RU" sz="2000" dirty="0" smtClean="0">
                <a:solidFill>
                  <a:srgbClr val="002060"/>
                </a:solidFill>
              </a:rPr>
              <a:t>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«Нижнетагильский </a:t>
            </a:r>
            <a:r>
              <a:rPr lang="ru-RU" sz="2000" dirty="0" smtClean="0">
                <a:solidFill>
                  <a:srgbClr val="002060"/>
                </a:solidFill>
              </a:rPr>
              <a:t>металлургический комбинат»,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«Уральский </a:t>
            </a:r>
            <a:r>
              <a:rPr lang="ru-RU" sz="2000" dirty="0" smtClean="0">
                <a:solidFill>
                  <a:srgbClr val="002060"/>
                </a:solidFill>
              </a:rPr>
              <a:t>завод </a:t>
            </a:r>
            <a:r>
              <a:rPr lang="ru-RU" sz="2000" dirty="0" smtClean="0">
                <a:solidFill>
                  <a:srgbClr val="002060"/>
                </a:solidFill>
              </a:rPr>
              <a:t>тяжелого </a:t>
            </a:r>
            <a:r>
              <a:rPr lang="ru-RU" sz="2000" dirty="0" smtClean="0">
                <a:solidFill>
                  <a:srgbClr val="002060"/>
                </a:solidFill>
              </a:rPr>
              <a:t>машиностроения»,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</a:t>
            </a:r>
            <a:r>
              <a:rPr lang="ru-RU" sz="2000" dirty="0" err="1" smtClean="0">
                <a:solidFill>
                  <a:srgbClr val="002060"/>
                </a:solidFill>
              </a:rPr>
              <a:t>Ижсталь</a:t>
            </a:r>
            <a:r>
              <a:rPr lang="ru-RU" sz="2000" dirty="0" smtClean="0">
                <a:solidFill>
                  <a:srgbClr val="002060"/>
                </a:solidFill>
              </a:rPr>
              <a:t>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</a:t>
            </a:r>
            <a:r>
              <a:rPr lang="ru-RU" sz="2000" dirty="0" err="1" smtClean="0">
                <a:solidFill>
                  <a:srgbClr val="002060"/>
                </a:solidFill>
              </a:rPr>
              <a:t>Казаньоргсинтез</a:t>
            </a:r>
            <a:r>
              <a:rPr lang="ru-RU" sz="2000" dirty="0" smtClean="0">
                <a:solidFill>
                  <a:srgbClr val="002060"/>
                </a:solidFill>
              </a:rPr>
              <a:t>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</a:t>
            </a:r>
            <a:r>
              <a:rPr lang="ru-RU" sz="2000" dirty="0" err="1" smtClean="0">
                <a:solidFill>
                  <a:srgbClr val="002060"/>
                </a:solidFill>
              </a:rPr>
              <a:t>Тольяттиазот</a:t>
            </a:r>
            <a:r>
              <a:rPr lang="ru-RU" sz="2000" dirty="0" smtClean="0">
                <a:solidFill>
                  <a:srgbClr val="002060"/>
                </a:solidFill>
              </a:rPr>
              <a:t>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«Белгородский </a:t>
            </a:r>
            <a:r>
              <a:rPr lang="ru-RU" sz="2000" dirty="0" smtClean="0">
                <a:solidFill>
                  <a:srgbClr val="002060"/>
                </a:solidFill>
              </a:rPr>
              <a:t>завод энергетического </a:t>
            </a:r>
            <a:r>
              <a:rPr lang="ru-RU" sz="2000" dirty="0" smtClean="0">
                <a:solidFill>
                  <a:srgbClr val="002060"/>
                </a:solidFill>
              </a:rPr>
              <a:t>машиностроения</a:t>
            </a:r>
            <a:r>
              <a:rPr lang="ru-RU" sz="2000" dirty="0" smtClean="0">
                <a:solidFill>
                  <a:srgbClr val="002060"/>
                </a:solidFill>
              </a:rPr>
              <a:t>»,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ОАО «</a:t>
            </a:r>
            <a:r>
              <a:rPr lang="ru-RU" sz="2000" dirty="0" err="1" smtClean="0">
                <a:solidFill>
                  <a:srgbClr val="002060"/>
                </a:solidFill>
              </a:rPr>
              <a:t>Балаковская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атомная электростанция» и др. </a:t>
            </a:r>
            <a:endParaRPr lang="ru-RU" sz="2000" dirty="0">
              <a:solidFill>
                <a:srgbClr val="002060"/>
              </a:solidFill>
            </a:endParaRPr>
          </a:p>
        </p:txBody>
      </p:sp>
      <p:grpSp>
        <p:nvGrpSpPr>
          <p:cNvPr id="2048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048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432048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Лидеры КСО в России: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2"/>
          <p:cNvSpPr>
            <a:spLocks noGrp="1"/>
          </p:cNvSpPr>
          <p:nvPr>
            <p:ph idx="1"/>
          </p:nvPr>
        </p:nvSpPr>
        <p:spPr>
          <a:xfrm>
            <a:off x="250825" y="765175"/>
            <a:ext cx="8642350" cy="6477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</p:txBody>
      </p:sp>
      <p:grpSp>
        <p:nvGrpSpPr>
          <p:cNvPr id="4403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403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850" y="1557338"/>
            <a:ext cx="8569325" cy="45354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Коротков, Э.М. Корпоративная социальная ответственность: учебник для бакалавров / Э.М. Коротков, О.Н. Александрова, С.А. Антонов [и др.]; под ред. Э.М. Короткова. – М.: Издательство </a:t>
            </a:r>
            <a:r>
              <a:rPr lang="ru-RU" sz="2400" dirty="0" err="1">
                <a:solidFill>
                  <a:srgbClr val="002060"/>
                </a:solidFill>
                <a:latin typeface="+mn-lt"/>
                <a:cs typeface="+mn-cs"/>
              </a:rPr>
              <a:t>Юрайт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, 2012 (и др.). – 445 с. – Серия: Бакалавр. Базовый курс.</a:t>
            </a: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Корпоративная социальная ответственность. Новая философия бизнеса: учеб. пособие. – М.: Внешэкономбанк, 2011.– 56 с. – Доступно на: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  <a:hlinkClick r:id="rId4"/>
              </a:rPr>
              <a:t>http://www.veb.ru/common/upload/files/veb/kso/ksobook2011.pdf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None/>
              <a:defRPr/>
            </a:pPr>
            <a:endParaRPr lang="ru-RU" sz="2400" dirty="0">
              <a:solidFill>
                <a:srgbClr val="00206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0">
      <a:dk1>
        <a:sysClr val="windowText" lastClr="000000"/>
      </a:dk1>
      <a:lt1>
        <a:sysClr val="window" lastClr="FFFFFF"/>
      </a:lt1>
      <a:dk2>
        <a:srgbClr val="2F3B48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1211</TotalTime>
  <Words>882</Words>
  <Application>Microsoft Office PowerPoint</Application>
  <PresentationFormat>Экран (4:3)</PresentationFormat>
  <Paragraphs>121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Verdana</vt:lpstr>
      <vt:lpstr>Wingdings 2</vt:lpstr>
      <vt:lpstr>Calibri</vt:lpstr>
      <vt:lpstr>Symbol</vt:lpstr>
      <vt:lpstr>Times New Roman</vt:lpstr>
      <vt:lpstr>Поток</vt:lpstr>
      <vt:lpstr>Тема:  Внутренняя корпоративная социальная ответственность.   Корпоративная социальная ответственность: стиль и лидерство</vt:lpstr>
      <vt:lpstr>Тема: Внутренняя корпоративная социальная ответственность.  Корпоративная социальная ответственность: стиль и лидерство</vt:lpstr>
      <vt:lpstr>Слайд 3</vt:lpstr>
      <vt:lpstr>Корпоративная социальная ответственность бизнеса </vt:lpstr>
      <vt:lpstr>Согласование корпоративных интересов в процессах реализации КСО</vt:lpstr>
      <vt:lpstr>Для успешной деятельности предприятия в области КСО необходимы:</vt:lpstr>
      <vt:lpstr>Средства демократизации отношений в КСО:</vt:lpstr>
      <vt:lpstr>Факторы, определяющие выбор стиля и средств управления предприятием с учётом КСО:</vt:lpstr>
      <vt:lpstr>Основные проблемные направления взаимодействия в области КСО:</vt:lpstr>
      <vt:lpstr>Негативные особенности КСО в России (исследования РАН):</vt:lpstr>
      <vt:lpstr>Выбор стиля поведения осуществляется в зависимости от условий осуществления КСО как вида деятельности. </vt:lpstr>
      <vt:lpstr>Стиль и лидерство — взаимосвязанные категории менеджмента. </vt:lpstr>
      <vt:lpstr>В лидерстве в области КСО различают:</vt:lpstr>
      <vt:lpstr>Признак неформального лидерства в КСО – это ДОВЕРИЕ </vt:lpstr>
      <vt:lpstr>Задачи организаций-лидеров в реализации КСО: </vt:lpstr>
      <vt:lpstr>Слайд 16</vt:lpstr>
      <vt:lpstr>Номинации организаций-лидеров КСО  по видам деятельности:</vt:lpstr>
      <vt:lpstr>Лидеры КСО в России: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128</cp:revision>
  <dcterms:created xsi:type="dcterms:W3CDTF">2015-02-03T07:28:20Z</dcterms:created>
  <dcterms:modified xsi:type="dcterms:W3CDTF">2015-03-03T15:12:32Z</dcterms:modified>
</cp:coreProperties>
</file>