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61"/>
  </p:notesMasterIdLst>
  <p:sldIdLst>
    <p:sldId id="312" r:id="rId2"/>
    <p:sldId id="313" r:id="rId3"/>
    <p:sldId id="316" r:id="rId4"/>
    <p:sldId id="257" r:id="rId5"/>
    <p:sldId id="258" r:id="rId6"/>
    <p:sldId id="259" r:id="rId7"/>
    <p:sldId id="260" r:id="rId8"/>
    <p:sldId id="261" r:id="rId9"/>
    <p:sldId id="262" r:id="rId10"/>
    <p:sldId id="263" r:id="rId11"/>
    <p:sldId id="264" r:id="rId12"/>
    <p:sldId id="265" r:id="rId13"/>
    <p:sldId id="266" r:id="rId14"/>
    <p:sldId id="314" r:id="rId15"/>
    <p:sldId id="267" r:id="rId16"/>
    <p:sldId id="315" r:id="rId17"/>
    <p:sldId id="268" r:id="rId18"/>
    <p:sldId id="303" r:id="rId19"/>
    <p:sldId id="269" r:id="rId20"/>
    <p:sldId id="304" r:id="rId21"/>
    <p:sldId id="270" r:id="rId22"/>
    <p:sldId id="305" r:id="rId23"/>
    <p:sldId id="271" r:id="rId24"/>
    <p:sldId id="272" r:id="rId25"/>
    <p:sldId id="273" r:id="rId26"/>
    <p:sldId id="274" r:id="rId27"/>
    <p:sldId id="275" r:id="rId28"/>
    <p:sldId id="276" r:id="rId29"/>
    <p:sldId id="277" r:id="rId30"/>
    <p:sldId id="278" r:id="rId31"/>
    <p:sldId id="279" r:id="rId32"/>
    <p:sldId id="280" r:id="rId33"/>
    <p:sldId id="281" r:id="rId34"/>
    <p:sldId id="306" r:id="rId35"/>
    <p:sldId id="282" r:id="rId36"/>
    <p:sldId id="307" r:id="rId37"/>
    <p:sldId id="283" r:id="rId38"/>
    <p:sldId id="285" r:id="rId39"/>
    <p:sldId id="286" r:id="rId40"/>
    <p:sldId id="287" r:id="rId41"/>
    <p:sldId id="288" r:id="rId42"/>
    <p:sldId id="289" r:id="rId43"/>
    <p:sldId id="308" r:id="rId44"/>
    <p:sldId id="290" r:id="rId45"/>
    <p:sldId id="309" r:id="rId46"/>
    <p:sldId id="291" r:id="rId47"/>
    <p:sldId id="310" r:id="rId48"/>
    <p:sldId id="311" r:id="rId49"/>
    <p:sldId id="292" r:id="rId50"/>
    <p:sldId id="293" r:id="rId51"/>
    <p:sldId id="294" r:id="rId52"/>
    <p:sldId id="295" r:id="rId53"/>
    <p:sldId id="296" r:id="rId54"/>
    <p:sldId id="297" r:id="rId55"/>
    <p:sldId id="298" r:id="rId56"/>
    <p:sldId id="299" r:id="rId57"/>
    <p:sldId id="300" r:id="rId58"/>
    <p:sldId id="301" r:id="rId59"/>
    <p:sldId id="302" r:id="rId60"/>
  </p:sldIdLst>
  <p:sldSz cx="9144000" cy="6858000" type="screen4x3"/>
  <p:notesSz cx="6858000" cy="9144000"/>
  <p:custDataLst>
    <p:tags r:id="rId62"/>
  </p:custDataLst>
  <p:defaultTextStyle>
    <a:defPPr>
      <a:defRPr lang="ru-RU"/>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90" y="-11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ru-RU" altLang="ru-RU"/>
          </a:p>
        </p:txBody>
      </p:sp>
      <p:sp>
        <p:nvSpPr>
          <p:cNvPr id="10035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ru-RU" altLang="ru-RU"/>
          </a:p>
        </p:txBody>
      </p:sp>
      <p:sp>
        <p:nvSpPr>
          <p:cNvPr id="1003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035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035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ru-RU" altLang="ru-RU"/>
          </a:p>
        </p:txBody>
      </p:sp>
      <p:sp>
        <p:nvSpPr>
          <p:cNvPr id="10035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2B69AE80-E59C-4646-BBAD-0B30BC9385E6}" type="slidenum">
              <a:rPr lang="ru-RU" altLang="ru-RU"/>
              <a:pPr/>
              <a:t>‹#›</a:t>
            </a:fld>
            <a:endParaRPr lang="ru-RU" altLang="ru-RU"/>
          </a:p>
        </p:txBody>
      </p:sp>
    </p:spTree>
    <p:extLst>
      <p:ext uri="{BB962C8B-B14F-4D97-AF65-F5344CB8AC3E}">
        <p14:creationId xmlns:p14="http://schemas.microsoft.com/office/powerpoint/2010/main" val="37790860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5F089FF-B874-4C20-B6E6-B61D56CE71FE}" type="slidenum">
              <a:rPr lang="ru-RU" smtClean="0"/>
              <a:t>1</a:t>
            </a:fld>
            <a:endParaRPr lang="ru-RU"/>
          </a:p>
        </p:txBody>
      </p:sp>
    </p:spTree>
    <p:extLst>
      <p:ext uri="{BB962C8B-B14F-4D97-AF65-F5344CB8AC3E}">
        <p14:creationId xmlns:p14="http://schemas.microsoft.com/office/powerpoint/2010/main" val="131561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78A2B3F-62B0-486B-A3FC-84CC0E4E18BE}" type="slidenum">
              <a:rPr lang="ru-RU" smtClean="0"/>
              <a:t>2</a:t>
            </a:fld>
            <a:endParaRPr lang="ru-RU"/>
          </a:p>
        </p:txBody>
      </p:sp>
    </p:spTree>
    <p:extLst>
      <p:ext uri="{BB962C8B-B14F-4D97-AF65-F5344CB8AC3E}">
        <p14:creationId xmlns:p14="http://schemas.microsoft.com/office/powerpoint/2010/main" val="3145444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78A2B3F-62B0-486B-A3FC-84CC0E4E18BE}" type="slidenum">
              <a:rPr lang="ru-RU" smtClean="0"/>
              <a:t>3</a:t>
            </a:fld>
            <a:endParaRPr lang="ru-RU"/>
          </a:p>
        </p:txBody>
      </p:sp>
    </p:spTree>
    <p:extLst>
      <p:ext uri="{BB962C8B-B14F-4D97-AF65-F5344CB8AC3E}">
        <p14:creationId xmlns:p14="http://schemas.microsoft.com/office/powerpoint/2010/main" val="1969478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CAB400-6E52-46E9-92B3-AB2B8353FCE3}" type="slidenum">
              <a:rPr lang="ru-RU" altLang="ru-RU"/>
              <a:pPr/>
              <a:t>4</a:t>
            </a:fld>
            <a:endParaRPr lang="ru-RU" altLang="ru-RU"/>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6CB9BB-E927-4C5E-86BD-A983D2BC87BC}" type="slidenum">
              <a:rPr lang="ru-RU" altLang="ru-RU"/>
              <a:pPr/>
              <a:t>5</a:t>
            </a:fld>
            <a:endParaRPr lang="ru-RU" altLang="ru-RU"/>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D928AA-6337-4AA9-A0EC-64098B335014}" type="slidenum">
              <a:rPr lang="ru-RU" altLang="ru-RU"/>
              <a:pPr/>
              <a:t>6</a:t>
            </a:fld>
            <a:endParaRPr lang="ru-RU" altLang="ru-RU"/>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5ED71E-DAAA-4F42-B212-15DB40485619}" type="slidenum">
              <a:rPr lang="ru-RU" altLang="ru-RU"/>
              <a:pPr/>
              <a:t>7</a:t>
            </a:fld>
            <a:endParaRPr lang="ru-RU" altLang="ru-RU"/>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2CFF57-4CF8-4906-A3A1-502D1D745940}" type="slidenum">
              <a:rPr lang="ru-RU" altLang="ru-RU"/>
              <a:pPr/>
              <a:t>8</a:t>
            </a:fld>
            <a:endParaRPr lang="ru-RU" altLang="ru-RU"/>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BDDB12-2C7F-4D3A-A5D8-D3D50113FA97}" type="slidenum">
              <a:rPr lang="ru-RU" altLang="ru-RU"/>
              <a:pPr/>
              <a:t>9</a:t>
            </a:fld>
            <a:endParaRPr lang="ru-RU" altLang="ru-RU"/>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7D925F-0A94-40AC-A475-CD57B77451D6}" type="slidenum">
              <a:rPr lang="ru-RU" altLang="ru-RU"/>
              <a:pPr/>
              <a:t>10</a:t>
            </a:fld>
            <a:endParaRPr lang="ru-RU" altLang="ru-RU"/>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71193C-5D3E-4B26-9AD9-DE0B629044E3}" type="slidenum">
              <a:rPr lang="ru-RU" altLang="ru-RU"/>
              <a:pPr/>
              <a:t>11</a:t>
            </a:fld>
            <a:endParaRPr lang="ru-RU"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760145-DDC9-44A2-8153-7E663E9C1A79}" type="slidenum">
              <a:rPr lang="ru-RU" altLang="ru-RU"/>
              <a:pPr/>
              <a:t>12</a:t>
            </a:fld>
            <a:endParaRPr lang="ru-RU" altLang="ru-RU"/>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9FD827-6126-489F-A610-B89DDBBBE4CF}" type="slidenum">
              <a:rPr lang="ru-RU" altLang="ru-RU"/>
              <a:pPr/>
              <a:t>13</a:t>
            </a:fld>
            <a:endParaRPr lang="ru-RU" altLang="ru-RU"/>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2B69AE80-E59C-4646-BBAD-0B30BC9385E6}" type="slidenum">
              <a:rPr lang="ru-RU" altLang="ru-RU" smtClean="0"/>
              <a:pPr/>
              <a:t>14</a:t>
            </a:fld>
            <a:endParaRPr lang="ru-RU" altLang="ru-RU"/>
          </a:p>
        </p:txBody>
      </p:sp>
    </p:spTree>
    <p:extLst>
      <p:ext uri="{BB962C8B-B14F-4D97-AF65-F5344CB8AC3E}">
        <p14:creationId xmlns:p14="http://schemas.microsoft.com/office/powerpoint/2010/main" val="1937301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6C497-FB3F-4B58-82EE-CFFBD26698B7}" type="slidenum">
              <a:rPr lang="ru-RU" altLang="ru-RU"/>
              <a:pPr/>
              <a:t>15</a:t>
            </a:fld>
            <a:endParaRPr lang="ru-RU" altLang="ru-RU"/>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2B69AE80-E59C-4646-BBAD-0B30BC9385E6}" type="slidenum">
              <a:rPr lang="ru-RU" altLang="ru-RU" smtClean="0"/>
              <a:pPr/>
              <a:t>16</a:t>
            </a:fld>
            <a:endParaRPr lang="ru-RU" altLang="ru-RU"/>
          </a:p>
        </p:txBody>
      </p:sp>
    </p:spTree>
    <p:extLst>
      <p:ext uri="{BB962C8B-B14F-4D97-AF65-F5344CB8AC3E}">
        <p14:creationId xmlns:p14="http://schemas.microsoft.com/office/powerpoint/2010/main" val="2143362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72681A-652E-491E-A097-50094ED5509C}" type="slidenum">
              <a:rPr lang="ru-RU" altLang="ru-RU"/>
              <a:pPr/>
              <a:t>17</a:t>
            </a:fld>
            <a:endParaRPr lang="ru-RU" altLang="ru-RU"/>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5F4030-7235-471D-BA60-6F1CD16DBC6A}" type="slidenum">
              <a:rPr lang="ru-RU" altLang="ru-RU"/>
              <a:pPr/>
              <a:t>18</a:t>
            </a:fld>
            <a:endParaRPr lang="ru-RU" altLang="ru-RU"/>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B0766B-440B-4670-ADE3-A091D96A3611}" type="slidenum">
              <a:rPr lang="ru-RU" altLang="ru-RU"/>
              <a:pPr/>
              <a:t>19</a:t>
            </a:fld>
            <a:endParaRPr lang="ru-RU" altLang="ru-RU"/>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9C3F33-E8AE-40B1-A832-62CF13605429}" type="slidenum">
              <a:rPr lang="ru-RU" altLang="ru-RU"/>
              <a:pPr/>
              <a:t>20</a:t>
            </a:fld>
            <a:endParaRPr lang="ru-RU" altLang="ru-RU"/>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48E5E0-E094-4E64-B158-F31B881782BD}" type="slidenum">
              <a:rPr lang="ru-RU" altLang="ru-RU"/>
              <a:pPr/>
              <a:t>21</a:t>
            </a:fld>
            <a:endParaRPr lang="ru-RU" altLang="ru-RU"/>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396547-44C0-4D9A-8FDE-4831D0793E9E}" type="slidenum">
              <a:rPr lang="ru-RU" altLang="ru-RU"/>
              <a:pPr/>
              <a:t>22</a:t>
            </a:fld>
            <a:endParaRPr lang="ru-RU" altLang="ru-RU"/>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97262B-41A3-48CB-BB1B-8CDE35A4F3D9}" type="slidenum">
              <a:rPr lang="ru-RU" altLang="ru-RU"/>
              <a:pPr/>
              <a:t>23</a:t>
            </a:fld>
            <a:endParaRPr lang="ru-RU" altLang="ru-RU"/>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79542-BF14-498A-9B13-361AEDB68284}" type="slidenum">
              <a:rPr lang="ru-RU" altLang="ru-RU"/>
              <a:pPr/>
              <a:t>24</a:t>
            </a:fld>
            <a:endParaRPr lang="ru-RU" altLang="ru-RU"/>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3DD416-3929-41D9-9524-56B1F0A43962}" type="slidenum">
              <a:rPr lang="ru-RU" altLang="ru-RU"/>
              <a:pPr/>
              <a:t>25</a:t>
            </a:fld>
            <a:endParaRPr lang="ru-RU" altLang="ru-RU"/>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9EDFDD-25A2-482A-B025-99A8A4B894EF}" type="slidenum">
              <a:rPr lang="ru-RU" altLang="ru-RU"/>
              <a:pPr/>
              <a:t>26</a:t>
            </a:fld>
            <a:endParaRPr lang="ru-RU" altLang="ru-RU"/>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B19276-4CBA-4951-804A-158A90D82E07}" type="slidenum">
              <a:rPr lang="ru-RU" altLang="ru-RU"/>
              <a:pPr/>
              <a:t>27</a:t>
            </a:fld>
            <a:endParaRPr lang="ru-RU" altLang="ru-RU"/>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07277-E5F8-4B09-9BFD-79066E3A2009}" type="slidenum">
              <a:rPr lang="ru-RU" altLang="ru-RU"/>
              <a:pPr/>
              <a:t>28</a:t>
            </a:fld>
            <a:endParaRPr lang="ru-RU" altLang="ru-RU"/>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1D256C-BE22-460C-901B-9CF45B04555A}" type="slidenum">
              <a:rPr lang="ru-RU" altLang="ru-RU"/>
              <a:pPr/>
              <a:t>29</a:t>
            </a:fld>
            <a:endParaRPr lang="ru-RU" altLang="ru-RU"/>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DAE9D-C288-4E01-9DA1-2D32D5C8546D}" type="slidenum">
              <a:rPr lang="ru-RU" altLang="ru-RU"/>
              <a:pPr/>
              <a:t>30</a:t>
            </a:fld>
            <a:endParaRPr lang="ru-RU" altLang="ru-RU"/>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77CE8F-0A96-4273-950F-A1BAC4ACB474}" type="slidenum">
              <a:rPr lang="ru-RU" altLang="ru-RU"/>
              <a:pPr/>
              <a:t>31</a:t>
            </a:fld>
            <a:endParaRPr lang="ru-RU" altLang="ru-RU"/>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7E8D64-2253-44CC-98C3-2416ABC5E72D}" type="slidenum">
              <a:rPr lang="ru-RU" altLang="ru-RU"/>
              <a:pPr/>
              <a:t>32</a:t>
            </a:fld>
            <a:endParaRPr lang="ru-RU" altLang="ru-RU"/>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19816C-4087-4E9D-9EB8-3467F37107B3}" type="slidenum">
              <a:rPr lang="ru-RU" altLang="ru-RU"/>
              <a:pPr/>
              <a:t>33</a:t>
            </a:fld>
            <a:endParaRPr lang="ru-RU" altLang="ru-RU"/>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551DA1-37C2-4E18-AA9B-5F76F5409D76}" type="slidenum">
              <a:rPr lang="ru-RU" altLang="ru-RU"/>
              <a:pPr/>
              <a:t>34</a:t>
            </a:fld>
            <a:endParaRPr lang="ru-RU" altLang="ru-RU"/>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ACDB1D-4C73-4FFA-9761-7020990B0940}" type="slidenum">
              <a:rPr lang="ru-RU" altLang="ru-RU"/>
              <a:pPr/>
              <a:t>35</a:t>
            </a:fld>
            <a:endParaRPr lang="ru-RU" altLang="ru-RU"/>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7F4B0E-F972-47F2-8919-B66B62958452}" type="slidenum">
              <a:rPr lang="ru-RU" altLang="ru-RU"/>
              <a:pPr/>
              <a:t>36</a:t>
            </a:fld>
            <a:endParaRPr lang="ru-RU" altLang="ru-RU"/>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398123-58F0-4474-83C5-6E8D4FF1B634}" type="slidenum">
              <a:rPr lang="ru-RU" altLang="ru-RU"/>
              <a:pPr/>
              <a:t>37</a:t>
            </a:fld>
            <a:endParaRPr lang="ru-RU" altLang="ru-RU"/>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9F25E4-E888-472F-842A-98BAAC3E4673}" type="slidenum">
              <a:rPr lang="ru-RU" altLang="ru-RU"/>
              <a:pPr/>
              <a:t>38</a:t>
            </a:fld>
            <a:endParaRPr lang="ru-RU" altLang="ru-RU"/>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2962F2-5794-4F27-A9FE-6C1AF4F08352}" type="slidenum">
              <a:rPr lang="ru-RU" altLang="ru-RU"/>
              <a:pPr/>
              <a:t>39</a:t>
            </a:fld>
            <a:endParaRPr lang="ru-RU" altLang="ru-RU"/>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F6B356-A19C-4016-9D01-9A4AB3BEA32F}" type="slidenum">
              <a:rPr lang="ru-RU" altLang="ru-RU"/>
              <a:pPr/>
              <a:t>40</a:t>
            </a:fld>
            <a:endParaRPr lang="ru-RU" altLang="ru-RU"/>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72D45A-91EC-4A3A-B1AD-30C1B8815712}" type="slidenum">
              <a:rPr lang="ru-RU" altLang="ru-RU"/>
              <a:pPr/>
              <a:t>41</a:t>
            </a:fld>
            <a:endParaRPr lang="ru-RU" altLang="ru-RU"/>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D52F50-427F-4DC2-AE78-FE61FA6F3DFC}" type="slidenum">
              <a:rPr lang="ru-RU" altLang="ru-RU"/>
              <a:pPr/>
              <a:t>42</a:t>
            </a:fld>
            <a:endParaRPr lang="ru-RU" altLang="ru-RU"/>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25FEF4-1F6C-4975-BC86-A7DF267B6843}" type="slidenum">
              <a:rPr lang="ru-RU" altLang="ru-RU"/>
              <a:pPr/>
              <a:t>43</a:t>
            </a:fld>
            <a:endParaRPr lang="ru-RU" altLang="ru-RU"/>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EB4D2F-C9D2-42E6-A1F1-ECF72BA4AF40}" type="slidenum">
              <a:rPr lang="ru-RU" altLang="ru-RU"/>
              <a:pPr/>
              <a:t>44</a:t>
            </a:fld>
            <a:endParaRPr lang="ru-RU" altLang="ru-RU"/>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0E897A-2905-4F88-AD1E-51BA3155DE1F}" type="slidenum">
              <a:rPr lang="ru-RU" altLang="ru-RU"/>
              <a:pPr/>
              <a:t>45</a:t>
            </a:fld>
            <a:endParaRPr lang="ru-RU" altLang="ru-RU"/>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D85BA6-FF6D-4FE5-83F5-A0F3BE14DB8D}" type="slidenum">
              <a:rPr lang="ru-RU" altLang="ru-RU"/>
              <a:pPr/>
              <a:t>46</a:t>
            </a:fld>
            <a:endParaRPr lang="ru-RU" altLang="ru-RU"/>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0EEE21-3A00-4231-98A2-4145C5DC95B0}" type="slidenum">
              <a:rPr lang="ru-RU" altLang="ru-RU"/>
              <a:pPr/>
              <a:t>47</a:t>
            </a:fld>
            <a:endParaRPr lang="ru-RU" altLang="ru-RU"/>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6A3399-B489-43F0-9F89-7E13914A3D75}" type="slidenum">
              <a:rPr lang="ru-RU" altLang="ru-RU"/>
              <a:pPr/>
              <a:t>48</a:t>
            </a:fld>
            <a:endParaRPr lang="ru-RU" altLang="ru-RU"/>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2DCE48-6617-446F-B129-E2252B8E717C}" type="slidenum">
              <a:rPr lang="ru-RU" altLang="ru-RU"/>
              <a:pPr/>
              <a:t>49</a:t>
            </a:fld>
            <a:endParaRPr lang="ru-RU" altLang="ru-RU"/>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463DFD-CA58-4392-B947-5455D2ECC3C8}" type="slidenum">
              <a:rPr lang="ru-RU" altLang="ru-RU"/>
              <a:pPr/>
              <a:t>50</a:t>
            </a:fld>
            <a:endParaRPr lang="ru-RU" altLang="ru-RU"/>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4CF8B8-F59E-46D6-BF9C-AB68D3411E7D}" type="slidenum">
              <a:rPr lang="ru-RU" altLang="ru-RU"/>
              <a:pPr/>
              <a:t>51</a:t>
            </a:fld>
            <a:endParaRPr lang="ru-RU" altLang="ru-RU"/>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29DC12-38C0-4E72-AC8D-2C6912DFFC5B}" type="slidenum">
              <a:rPr lang="ru-RU" altLang="ru-RU"/>
              <a:pPr/>
              <a:t>52</a:t>
            </a:fld>
            <a:endParaRPr lang="ru-RU" altLang="ru-RU"/>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90FD51-223F-4B90-A84E-E279D4DB3E1F}" type="slidenum">
              <a:rPr lang="ru-RU" altLang="ru-RU"/>
              <a:pPr/>
              <a:t>53</a:t>
            </a:fld>
            <a:endParaRPr lang="ru-RU" altLang="ru-RU"/>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BB8AAA-40CD-44A4-9673-6B952B5D470D}" type="slidenum">
              <a:rPr lang="ru-RU" altLang="ru-RU"/>
              <a:pPr/>
              <a:t>54</a:t>
            </a:fld>
            <a:endParaRPr lang="ru-RU" altLang="ru-RU"/>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D9B13F-1CC7-4EF2-893A-124F58681724}" type="slidenum">
              <a:rPr lang="ru-RU" altLang="ru-RU"/>
              <a:pPr/>
              <a:t>55</a:t>
            </a:fld>
            <a:endParaRPr lang="ru-RU" altLang="ru-RU"/>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879624-C048-4121-A9C3-5E3F107FE2D0}" type="slidenum">
              <a:rPr lang="ru-RU" altLang="ru-RU"/>
              <a:pPr/>
              <a:t>56</a:t>
            </a:fld>
            <a:endParaRPr lang="ru-RU" altLang="ru-RU"/>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417ED-7E7B-4B73-BD7F-7689D942428A}" type="slidenum">
              <a:rPr lang="ru-RU" altLang="ru-RU"/>
              <a:pPr/>
              <a:t>57</a:t>
            </a:fld>
            <a:endParaRPr lang="ru-RU" altLang="ru-RU"/>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B9DE29-1397-47B9-BEC5-0CBC39BC0DE2}" type="slidenum">
              <a:rPr lang="ru-RU" altLang="ru-RU"/>
              <a:pPr/>
              <a:t>58</a:t>
            </a:fld>
            <a:endParaRPr lang="ru-RU" altLang="ru-RU"/>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32B09-2D6B-442F-B395-D6280253CAFF}" type="slidenum">
              <a:rPr lang="ru-RU" altLang="ru-RU"/>
              <a:pPr/>
              <a:t>59</a:t>
            </a:fld>
            <a:endParaRPr lang="ru-RU" altLang="ru-RU"/>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endParaRPr lang="ru-RU" altLang="ru-RU"/>
          </a:p>
        </p:txBody>
      </p:sp>
      <p:sp>
        <p:nvSpPr>
          <p:cNvPr id="19" name="Footer Placeholder 18"/>
          <p:cNvSpPr>
            <a:spLocks noGrp="1"/>
          </p:cNvSpPr>
          <p:nvPr>
            <p:ph type="ftr" sz="quarter" idx="11"/>
          </p:nvPr>
        </p:nvSpPr>
        <p:spPr/>
        <p:txBody>
          <a:bodyPr/>
          <a:lstStyle/>
          <a:p>
            <a:endParaRPr lang="ru-RU" altLang="ru-RU"/>
          </a:p>
        </p:txBody>
      </p:sp>
      <p:sp>
        <p:nvSpPr>
          <p:cNvPr id="27" name="Slide Number Placeholder 26"/>
          <p:cNvSpPr>
            <a:spLocks noGrp="1"/>
          </p:cNvSpPr>
          <p:nvPr>
            <p:ph type="sldNum" sz="quarter" idx="12"/>
          </p:nvPr>
        </p:nvSpPr>
        <p:spPr/>
        <p:txBody>
          <a:bodyPr/>
          <a:lstStyle/>
          <a:p>
            <a:fld id="{EE5023BF-7EB8-469B-8403-DDEC8C92A427}" type="slidenum">
              <a:rPr lang="ru-RU" altLang="ru-RU" smtClean="0"/>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F1419FE3-19F0-48C3-9E70-8D7239D99BD6}"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B6A27149-E8AB-4059-9528-067E0EA07F4A}" type="slidenum">
              <a:rPr lang="ru-RU" altLang="ru-RU" smtClean="0"/>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F2A85429-CF4B-41BB-BB9F-BFE6FA885536}" type="slidenum">
              <a:rPr lang="ru-RU" altLang="ru-RU" smtClean="0"/>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endParaRPr lang="ru-RU" altLang="ru-RU"/>
          </a:p>
        </p:txBody>
      </p:sp>
      <p:sp>
        <p:nvSpPr>
          <p:cNvPr id="8" name="Footer Placeholder 7"/>
          <p:cNvSpPr>
            <a:spLocks noGrp="1"/>
          </p:cNvSpPr>
          <p:nvPr>
            <p:ph type="ftr" sz="quarter" idx="11"/>
          </p:nvPr>
        </p:nvSpPr>
        <p:spPr/>
        <p:txBody>
          <a:bodyPr/>
          <a:lstStyle/>
          <a:p>
            <a:endParaRPr lang="ru-RU" altLang="ru-RU"/>
          </a:p>
        </p:txBody>
      </p:sp>
      <p:sp>
        <p:nvSpPr>
          <p:cNvPr id="9" name="Slide Number Placeholder 8"/>
          <p:cNvSpPr>
            <a:spLocks noGrp="1"/>
          </p:cNvSpPr>
          <p:nvPr>
            <p:ph type="sldNum" sz="quarter" idx="12"/>
          </p:nvPr>
        </p:nvSpPr>
        <p:spPr/>
        <p:txBody>
          <a:bodyPr/>
          <a:lstStyle/>
          <a:p>
            <a:fld id="{3692B94A-8447-41A9-A23E-EDE6C360AF30}" type="slidenum">
              <a:rPr lang="ru-RU" altLang="ru-RU" smtClean="0"/>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endParaRPr lang="ru-RU" altLang="ru-RU"/>
          </a:p>
        </p:txBody>
      </p:sp>
      <p:sp>
        <p:nvSpPr>
          <p:cNvPr id="4" name="Footer Placeholder 3"/>
          <p:cNvSpPr>
            <a:spLocks noGrp="1"/>
          </p:cNvSpPr>
          <p:nvPr>
            <p:ph type="ftr" sz="quarter" idx="11"/>
          </p:nvPr>
        </p:nvSpPr>
        <p:spPr/>
        <p:txBody>
          <a:bodyPr/>
          <a:lstStyle/>
          <a:p>
            <a:endParaRPr lang="ru-RU" altLang="ru-RU"/>
          </a:p>
        </p:txBody>
      </p:sp>
      <p:sp>
        <p:nvSpPr>
          <p:cNvPr id="5" name="Slide Number Placeholder 4"/>
          <p:cNvSpPr>
            <a:spLocks noGrp="1"/>
          </p:cNvSpPr>
          <p:nvPr>
            <p:ph type="sldNum" sz="quarter" idx="12"/>
          </p:nvPr>
        </p:nvSpPr>
        <p:spPr/>
        <p:txBody>
          <a:bodyPr/>
          <a:lstStyle/>
          <a:p>
            <a:fld id="{2A73CF48-83FD-42AE-9873-A0C9E74160AC}" type="slidenum">
              <a:rPr lang="ru-RU" altLang="ru-RU" smtClean="0"/>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ltLang="ru-RU"/>
          </a:p>
        </p:txBody>
      </p:sp>
      <p:sp>
        <p:nvSpPr>
          <p:cNvPr id="3" name="Footer Placeholder 2"/>
          <p:cNvSpPr>
            <a:spLocks noGrp="1"/>
          </p:cNvSpPr>
          <p:nvPr>
            <p:ph type="ftr" sz="quarter" idx="11"/>
          </p:nvPr>
        </p:nvSpPr>
        <p:spPr/>
        <p:txBody>
          <a:bodyPr/>
          <a:lstStyle/>
          <a:p>
            <a:endParaRPr lang="ru-RU" altLang="ru-RU"/>
          </a:p>
        </p:txBody>
      </p:sp>
      <p:sp>
        <p:nvSpPr>
          <p:cNvPr id="4" name="Slide Number Placeholder 3"/>
          <p:cNvSpPr>
            <a:spLocks noGrp="1"/>
          </p:cNvSpPr>
          <p:nvPr>
            <p:ph type="sldNum" sz="quarter" idx="12"/>
          </p:nvPr>
        </p:nvSpPr>
        <p:spPr/>
        <p:txBody>
          <a:bodyPr/>
          <a:lstStyle/>
          <a:p>
            <a:fld id="{2836D1BD-6476-458D-838B-D455276E68F5}" type="slidenum">
              <a:rPr lang="ru-RU" altLang="ru-RU" smtClean="0"/>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C0DE2BC7-F6D9-487B-A0E6-AAB473AAE886}" type="slidenum">
              <a:rPr lang="ru-RU" altLang="ru-RU" smtClean="0"/>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a:xfrm>
            <a:off x="8077200" y="6356350"/>
            <a:ext cx="609600" cy="365125"/>
          </a:xfrm>
        </p:spPr>
        <p:txBody>
          <a:bodyPr/>
          <a:lstStyle/>
          <a:p>
            <a:fld id="{A1E52799-3DCC-44C2-AC1F-E910E6CBA280}" type="slidenum">
              <a:rPr lang="ru-RU" altLang="ru-RU" smtClean="0"/>
              <a:pPr/>
              <a:t>‹#›</a:t>
            </a:fld>
            <a:endParaRPr lang="ru-RU" alt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62DDB4E1-A58F-4CF9-AF26-F487AF884B03}" type="slidenum">
              <a:rPr lang="ru-RU" altLang="ru-RU" smtClean="0"/>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0A50C2A4-D428-47BD-AAB8-F1BBFBD99169}" type="slidenum">
              <a:rPr lang="ru-RU" altLang="ru-RU" smtClean="0"/>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lt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lt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005F5E0-21FB-4E44-BE74-E0AC7985AE90}" type="slidenum">
              <a:rPr lang="ru-RU" altLang="ru-RU" smtClean="0"/>
              <a:pPr/>
              <a:t>‹#›</a:t>
            </a:fld>
            <a:endParaRPr lang="ru-RU" alt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gif"/><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gif"/><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gif"/><Relationship Id="rId4" Type="http://schemas.microsoft.com/office/2007/relationships/hdphoto" Target="../media/hdphoto3.wdp"/></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a:solidFill>
            <a:schemeClr val="accent2">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77500" lnSpcReduction="20000"/>
          </a:bodyPr>
          <a:lstStyle/>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Министерство </a:t>
            </a:r>
            <a:r>
              <a:rPr lang="ru-RU" sz="1600" dirty="0">
                <a:solidFill>
                  <a:schemeClr val="bg1"/>
                </a:solidFill>
              </a:rPr>
              <a:t>образования и науки российской </a:t>
            </a:r>
            <a:r>
              <a:rPr lang="ru-RU" sz="1600" dirty="0" smtClean="0">
                <a:solidFill>
                  <a:schemeClr val="bg1"/>
                </a:solidFill>
              </a:rPr>
              <a:t>федерации</a:t>
            </a:r>
            <a:endParaRPr lang="ru-RU" sz="1600" dirty="0">
              <a:solidFill>
                <a:schemeClr val="bg1"/>
              </a:solidFill>
            </a:endParaRPr>
          </a:p>
          <a:p>
            <a:pPr marL="0" indent="0" algn="ctr">
              <a:buNone/>
            </a:pPr>
            <a:r>
              <a:rPr lang="ru-RU" sz="1600" b="1" dirty="0">
                <a:solidFill>
                  <a:schemeClr val="bg1"/>
                </a:solidFill>
              </a:rPr>
              <a:t> </a:t>
            </a:r>
            <a:endParaRPr lang="ru-RU" sz="1600" dirty="0">
              <a:solidFill>
                <a:schemeClr val="bg1"/>
              </a:solidFill>
            </a:endParaRPr>
          </a:p>
          <a:p>
            <a:pPr marL="0" indent="0" algn="ctr">
              <a:buNone/>
            </a:pPr>
            <a:r>
              <a:rPr lang="ru-RU" sz="1600" dirty="0">
                <a:solidFill>
                  <a:schemeClr val="bg1"/>
                </a:solidFill>
              </a:rPr>
              <a:t>Владивостокский государственный университет экономики и </a:t>
            </a:r>
            <a:r>
              <a:rPr lang="ru-RU" sz="1600" dirty="0" smtClean="0">
                <a:solidFill>
                  <a:schemeClr val="bg1"/>
                </a:solidFill>
              </a:rPr>
              <a:t>сервиса</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Институт информатики, инноваций и бизнес систем</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Кафедра электроники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2100" dirty="0" smtClean="0">
                <a:solidFill>
                  <a:schemeClr val="bg1"/>
                </a:solidFill>
              </a:rPr>
              <a:t>«Основы конструирования и технологии производства РЭУ»</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4000" dirty="0" smtClean="0">
                <a:solidFill>
                  <a:schemeClr val="bg1"/>
                </a:solidFill>
              </a:rPr>
              <a:t>Тема </a:t>
            </a:r>
            <a:r>
              <a:rPr lang="ru-RU" sz="4000" dirty="0" smtClean="0">
                <a:solidFill>
                  <a:schemeClr val="bg1"/>
                </a:solidFill>
              </a:rPr>
              <a:t>«</a:t>
            </a:r>
            <a:r>
              <a:rPr lang="ru-RU" altLang="ru-RU" sz="4000" dirty="0" smtClean="0"/>
              <a:t>Требования к РЭУ по условиям эксплуатации</a:t>
            </a:r>
            <a:r>
              <a:rPr lang="ru-RU" sz="4000" dirty="0" smtClean="0">
                <a:solidFill>
                  <a:schemeClr val="bg1"/>
                </a:solidFill>
              </a:rPr>
              <a:t>»</a:t>
            </a:r>
            <a:endParaRPr lang="ru-RU" sz="4000" dirty="0">
              <a:solidFill>
                <a:schemeClr val="bg1"/>
              </a:solidFill>
            </a:endParaRPr>
          </a:p>
          <a:p>
            <a:pPr marL="0" indent="0">
              <a:buNone/>
            </a:pPr>
            <a:endParaRPr lang="ru-RU" dirty="0" smtClean="0">
              <a:solidFill>
                <a:schemeClr val="bg1"/>
              </a:solidFill>
            </a:endParaRPr>
          </a:p>
          <a:p>
            <a:pPr marL="0" indent="0">
              <a:buNone/>
            </a:pPr>
            <a:endParaRPr lang="ru-RU" dirty="0">
              <a:solidFill>
                <a:schemeClr val="bg1"/>
              </a:solidFill>
            </a:endParaRPr>
          </a:p>
          <a:p>
            <a:pPr marL="0" indent="0">
              <a:buNone/>
            </a:pPr>
            <a:endParaRPr lang="ru-RU" dirty="0" smtClean="0">
              <a:solidFill>
                <a:schemeClr val="bg1"/>
              </a:solidFill>
            </a:endParaRPr>
          </a:p>
          <a:p>
            <a:pPr marL="0" indent="0">
              <a:buNone/>
            </a:pPr>
            <a:endParaRPr lang="ru-RU" dirty="0" smtClean="0">
              <a:solidFill>
                <a:schemeClr val="bg1"/>
              </a:solidFill>
            </a:endParaRPr>
          </a:p>
          <a:p>
            <a:pPr marL="0" indent="0" algn="r">
              <a:buNone/>
            </a:pPr>
            <a:r>
              <a:rPr lang="ru-RU" sz="1700" dirty="0" smtClean="0">
                <a:solidFill>
                  <a:schemeClr val="bg1"/>
                </a:solidFill>
              </a:rPr>
              <a:t>Ведущий преподаватель: Белоус И.А.</a:t>
            </a: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lgn="ctr">
              <a:buNone/>
            </a:pPr>
            <a:r>
              <a:rPr lang="ru-RU" sz="1700" dirty="0" smtClean="0">
                <a:solidFill>
                  <a:schemeClr val="bg1"/>
                </a:solidFill>
              </a:rPr>
              <a:t>Владивосток, 2014</a:t>
            </a:r>
            <a:endParaRPr lang="ru-RU" sz="17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0857" y="270409"/>
            <a:ext cx="1155574" cy="1142367"/>
          </a:xfrm>
          <a:prstGeom prst="rect">
            <a:avLst/>
          </a:prstGeom>
          <a:effectLst>
            <a:glow rad="127000">
              <a:schemeClr val="accent1">
                <a:alpha val="73000"/>
              </a:schemeClr>
            </a:glow>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1737732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16624"/>
          </a:xfrm>
        </p:spPr>
        <p:txBody>
          <a:bodyPr>
            <a:normAutofit/>
          </a:bodyPr>
          <a:lstStyle/>
          <a:p>
            <a:pPr marL="0" indent="0" algn="ctr">
              <a:buNone/>
            </a:pPr>
            <a:r>
              <a:rPr lang="ru-RU" sz="3200" b="1" dirty="0" smtClean="0">
                <a:solidFill>
                  <a:schemeClr val="tx2"/>
                </a:solidFill>
                <a:latin typeface="+mj-lt"/>
              </a:rPr>
              <a:t>СОДЕРЖАНИЕ</a:t>
            </a:r>
          </a:p>
          <a:p>
            <a:pPr marL="0" indent="0">
              <a:buNone/>
            </a:pPr>
            <a:endParaRPr lang="ru-RU" sz="2000" dirty="0" smtClean="0">
              <a:cs typeface="Arial" pitchFamily="34" charset="0"/>
            </a:endParaRPr>
          </a:p>
          <a:p>
            <a:pPr marL="457200" lvl="1" indent="0">
              <a:lnSpc>
                <a:spcPct val="90000"/>
              </a:lnSpc>
              <a:buNone/>
            </a:pPr>
            <a:r>
              <a:rPr lang="ru-RU" altLang="ru-RU" dirty="0" smtClean="0"/>
              <a:t>1. </a:t>
            </a:r>
            <a:r>
              <a:rPr lang="ru-RU" altLang="ru-RU" b="1" dirty="0" smtClean="0"/>
              <a:t>Условия </a:t>
            </a:r>
            <a:r>
              <a:rPr lang="ru-RU" altLang="ru-RU" b="1" dirty="0"/>
              <a:t>эксплуатации аппаратуры. </a:t>
            </a:r>
            <a:r>
              <a:rPr lang="ru-RU" altLang="ru-RU" dirty="0"/>
              <a:t>Климатические факторы. Механические факторы. Радиационные факторы.</a:t>
            </a:r>
          </a:p>
          <a:p>
            <a:pPr marL="457200" lvl="1" indent="0">
              <a:lnSpc>
                <a:spcPct val="90000"/>
              </a:lnSpc>
              <a:buNone/>
            </a:pPr>
            <a:r>
              <a:rPr lang="ru-RU" altLang="ru-RU" dirty="0" smtClean="0"/>
              <a:t>2. </a:t>
            </a:r>
            <a:r>
              <a:rPr lang="ru-RU" altLang="ru-RU" b="1" dirty="0" smtClean="0"/>
              <a:t>Классификация </a:t>
            </a:r>
            <a:r>
              <a:rPr lang="ru-RU" altLang="ru-RU" b="1" dirty="0"/>
              <a:t>аппаратуры по условиям эксплуатации.</a:t>
            </a:r>
            <a:r>
              <a:rPr lang="ru-RU" altLang="ru-RU" dirty="0"/>
              <a:t> Стационарная РЭА. Транспортируемая РЭА. Портативная РЭА. Значения воздействующих факторов на группы РЭА.</a:t>
            </a:r>
          </a:p>
          <a:p>
            <a:pPr marL="457200" lvl="1" indent="0">
              <a:lnSpc>
                <a:spcPct val="90000"/>
              </a:lnSpc>
              <a:buNone/>
            </a:pPr>
            <a:r>
              <a:rPr lang="ru-RU" altLang="ru-RU" dirty="0" smtClean="0"/>
              <a:t>3. </a:t>
            </a:r>
            <a:r>
              <a:rPr lang="ru-RU" altLang="ru-RU" b="1" dirty="0" smtClean="0"/>
              <a:t>Требования</a:t>
            </a:r>
            <a:r>
              <a:rPr lang="ru-RU" altLang="ru-RU" b="1" dirty="0"/>
              <a:t>, предъявляемые к конструкции аппаратуры.</a:t>
            </a:r>
            <a:r>
              <a:rPr lang="ru-RU" altLang="ru-RU" dirty="0"/>
              <a:t> Тактико-технические требования. Конструктивно-технологические требования. Эксплуатационные требования. Требования по надежности. Экономические требования.</a:t>
            </a:r>
          </a:p>
          <a:p>
            <a:pPr marL="457200" lvl="1" indent="0">
              <a:lnSpc>
                <a:spcPct val="90000"/>
              </a:lnSpc>
              <a:buNone/>
            </a:pPr>
            <a:r>
              <a:rPr lang="ru-RU" altLang="ru-RU" dirty="0" smtClean="0"/>
              <a:t>4. </a:t>
            </a:r>
            <a:r>
              <a:rPr lang="ru-RU" altLang="ru-RU" b="1" dirty="0" smtClean="0"/>
              <a:t>Показатели </a:t>
            </a:r>
            <a:r>
              <a:rPr lang="ru-RU" altLang="ru-RU" b="1" dirty="0"/>
              <a:t>качества конструкции аппаратуры.</a:t>
            </a:r>
          </a:p>
          <a:p>
            <a:pPr marL="0" lvl="0" indent="0">
              <a:buNone/>
            </a:pPr>
            <a:endParaRPr lang="ru-RU" sz="2000" dirty="0">
              <a:cs typeface="Arial" pitchFamily="34" charset="0"/>
            </a:endParaRPr>
          </a:p>
          <a:p>
            <a:pPr marL="0" indent="0">
              <a:buNone/>
            </a:pPr>
            <a:endParaRPr lang="ru-RU" sz="2400" dirty="0" smtClean="0"/>
          </a:p>
          <a:p>
            <a:pPr marL="0" indent="0">
              <a:buNone/>
            </a:pPr>
            <a:endParaRPr lang="ru-RU" sz="2400" dirty="0"/>
          </a:p>
          <a:p>
            <a:pPr marL="0" indent="0">
              <a:buNone/>
            </a:pP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272273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smtClean="0"/>
              <a:t>ЛИТЕРАТУРА</a:t>
            </a:r>
            <a:endParaRPr lang="ru-RU" sz="3200" b="1" dirty="0"/>
          </a:p>
        </p:txBody>
      </p:sp>
      <p:sp>
        <p:nvSpPr>
          <p:cNvPr id="3" name="Объект 2"/>
          <p:cNvSpPr>
            <a:spLocks noGrp="1"/>
          </p:cNvSpPr>
          <p:nvPr>
            <p:ph idx="1"/>
          </p:nvPr>
        </p:nvSpPr>
        <p:spPr/>
        <p:txBody>
          <a:bodyPr>
            <a:normAutofit/>
          </a:bodyPr>
          <a:lstStyle/>
          <a:p>
            <a:pPr marL="0" indent="0">
              <a:buNone/>
            </a:pPr>
            <a:endParaRPr lang="ru-RU" dirty="0" smtClean="0"/>
          </a:p>
          <a:p>
            <a:pPr marL="457200" lvl="0" indent="-457200" algn="just">
              <a:buClrTx/>
              <a:buSzPct val="110000"/>
              <a:buAutoNum type="arabicPeriod"/>
            </a:pPr>
            <a:r>
              <a:rPr lang="ru-RU" sz="2400" dirty="0" smtClean="0"/>
              <a:t>Ивченко </a:t>
            </a:r>
            <a:r>
              <a:rPr lang="ru-RU" sz="2400" dirty="0"/>
              <a:t>В.Г. Конструирование и технология ЭВМ. Конспект лекций</a:t>
            </a:r>
            <a:r>
              <a:rPr lang="ru-RU" sz="2400" dirty="0" smtClean="0"/>
              <a:t>. - / Таганрог</a:t>
            </a:r>
            <a:r>
              <a:rPr lang="ru-RU" sz="2400" dirty="0"/>
              <a:t>: ТГРУ, Кафедра конструирования электронных средств. – 2001. </a:t>
            </a:r>
            <a:endParaRPr lang="ru-RU" sz="2400" dirty="0" smtClean="0"/>
          </a:p>
          <a:p>
            <a:pPr marL="457200" lvl="0" indent="-457200" algn="just">
              <a:buClrTx/>
              <a:buSzPct val="110000"/>
              <a:buAutoNum type="arabicPeriod"/>
            </a:pPr>
            <a:r>
              <a:rPr lang="ru-RU" sz="2400" dirty="0" smtClean="0"/>
              <a:t>Конструкторско-технологическое </a:t>
            </a:r>
            <a:r>
              <a:rPr lang="ru-RU" sz="2400" dirty="0"/>
              <a:t>проектирование электронной аппаратуры: Учебник для вузов. – М.: Изд. МГТУ им. Н.Э. Баумана, 2002. – 528 с.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1336418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051720" y="260351"/>
            <a:ext cx="6646192" cy="1008410"/>
          </a:xfrm>
        </p:spPr>
        <p:txBody>
          <a:bodyPr>
            <a:normAutofit/>
          </a:bodyPr>
          <a:lstStyle/>
          <a:p>
            <a:r>
              <a:rPr lang="ru-RU" altLang="ru-RU" sz="2800" b="1" dirty="0"/>
              <a:t>1. Условия эксплуатации АППАРАТУРЫ </a:t>
            </a:r>
          </a:p>
        </p:txBody>
      </p:sp>
      <p:sp>
        <p:nvSpPr>
          <p:cNvPr id="3075" name="Rectangle 3"/>
          <p:cNvSpPr>
            <a:spLocks noGrp="1" noChangeArrowheads="1"/>
          </p:cNvSpPr>
          <p:nvPr>
            <p:ph idx="1"/>
          </p:nvPr>
        </p:nvSpPr>
        <p:spPr>
          <a:xfrm>
            <a:off x="457200" y="1341438"/>
            <a:ext cx="8229600" cy="5327650"/>
          </a:xfrm>
        </p:spPr>
        <p:txBody>
          <a:bodyPr/>
          <a:lstStyle/>
          <a:p>
            <a:pPr algn="just">
              <a:lnSpc>
                <a:spcPct val="90000"/>
              </a:lnSpc>
            </a:pPr>
            <a:r>
              <a:rPr lang="ru-RU" altLang="ru-RU" sz="2400" dirty="0">
                <a:solidFill>
                  <a:srgbClr val="C00000"/>
                </a:solidFill>
              </a:rPr>
              <a:t>Факторы</a:t>
            </a:r>
            <a:r>
              <a:rPr lang="ru-RU" altLang="ru-RU" sz="2400" dirty="0"/>
              <a:t>, воздействующие на приборы и в определенной мере ограничивающие работоспособность аппаратуры, разделяют на </a:t>
            </a:r>
            <a:r>
              <a:rPr lang="ru-RU" altLang="ru-RU" sz="2400" u="sng" dirty="0"/>
              <a:t>климатические, механические и радиационные</a:t>
            </a:r>
            <a:r>
              <a:rPr lang="ru-RU" altLang="ru-RU" sz="2400" dirty="0"/>
              <a:t>.</a:t>
            </a:r>
          </a:p>
          <a:p>
            <a:pPr algn="just">
              <a:lnSpc>
                <a:spcPct val="90000"/>
              </a:lnSpc>
            </a:pPr>
            <a:r>
              <a:rPr lang="ru-RU" altLang="ru-RU" sz="2400" dirty="0">
                <a:solidFill>
                  <a:srgbClr val="C00000"/>
                </a:solidFill>
              </a:rPr>
              <a:t>К климатическим факторам относят</a:t>
            </a:r>
            <a:r>
              <a:rPr lang="ru-RU" altLang="ru-RU" sz="2400" dirty="0"/>
              <a:t>: изменение температуры и влажности окружающей среды, тепловой удар, атмосферное давление, присутствие агрессивных веществ и озона в окружающей среде, солнечное облучение, грибковые образования, наличие микроорганизмов, насекомых и грызунов, взрывоопасность и воспламеняемость атмосферы, водные воздействия.</a:t>
            </a:r>
          </a:p>
          <a:p>
            <a:pPr algn="just">
              <a:lnSpc>
                <a:spcPct val="90000"/>
              </a:lnSpc>
            </a:pPr>
            <a:r>
              <a:rPr lang="ru-RU" altLang="ru-RU" sz="2400" dirty="0">
                <a:solidFill>
                  <a:srgbClr val="C00000"/>
                </a:solidFill>
              </a:rPr>
              <a:t>К механическим факторам </a:t>
            </a:r>
            <a:r>
              <a:rPr lang="ru-RU" altLang="ru-RU" sz="2400" dirty="0"/>
              <a:t>относят вибрацию, механические и акустические удары, линейные ускорения.</a:t>
            </a:r>
          </a:p>
          <a:p>
            <a:pPr>
              <a:lnSpc>
                <a:spcPct val="90000"/>
              </a:lnSpc>
            </a:pPr>
            <a:endParaRPr lang="ru-RU" altLang="ru-RU" sz="2400" dirty="0">
              <a:latin typeface="Arial"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457200" y="1412775"/>
            <a:ext cx="8229600" cy="5184577"/>
          </a:xfrm>
        </p:spPr>
        <p:txBody>
          <a:bodyPr>
            <a:normAutofit/>
          </a:bodyPr>
          <a:lstStyle/>
          <a:p>
            <a:pPr algn="just">
              <a:lnSpc>
                <a:spcPct val="90000"/>
              </a:lnSpc>
            </a:pPr>
            <a:r>
              <a:rPr lang="ru-RU" altLang="ru-RU" sz="2400" dirty="0">
                <a:solidFill>
                  <a:srgbClr val="C00000"/>
                </a:solidFill>
              </a:rPr>
              <a:t>К радиационным </a:t>
            </a:r>
            <a:r>
              <a:rPr lang="ru-RU" altLang="ru-RU" sz="2400" dirty="0"/>
              <a:t>факторам относят все виды космической, естественной и искусственной радиации.</a:t>
            </a:r>
          </a:p>
          <a:p>
            <a:pPr algn="just">
              <a:lnSpc>
                <a:spcPct val="90000"/>
              </a:lnSpc>
            </a:pPr>
            <a:r>
              <a:rPr lang="ru-RU" altLang="ru-RU" sz="2400" dirty="0">
                <a:solidFill>
                  <a:srgbClr val="C00000"/>
                </a:solidFill>
              </a:rPr>
              <a:t>Все эти факторы принято называть дестабилизирующими факторами</a:t>
            </a:r>
            <a:r>
              <a:rPr lang="ru-RU" altLang="ru-RU" sz="2400" dirty="0"/>
              <a:t>. Каждый из них может проявлять себя и независимо от остальных, и в совместном действии с другими факторами той или другой группы. </a:t>
            </a:r>
          </a:p>
          <a:p>
            <a:pPr algn="just">
              <a:lnSpc>
                <a:spcPct val="90000"/>
              </a:lnSpc>
            </a:pPr>
            <a:r>
              <a:rPr lang="ru-RU" altLang="ru-RU" sz="2400" dirty="0"/>
              <a:t>Так как РЭА принадлежит, как правило, к классу </a:t>
            </a:r>
            <a:r>
              <a:rPr lang="ru-RU" altLang="ru-RU" sz="2400" i="1" dirty="0"/>
              <a:t>человеко-машинных систем, </a:t>
            </a:r>
            <a:r>
              <a:rPr lang="ru-RU" altLang="ru-RU" sz="2400" dirty="0"/>
              <a:t>то большое влияние на работоспособность аппаратуры оказывает и </a:t>
            </a:r>
            <a:r>
              <a:rPr lang="ru-RU" altLang="ru-RU" sz="2400" dirty="0">
                <a:solidFill>
                  <a:srgbClr val="C00000"/>
                </a:solidFill>
              </a:rPr>
              <a:t>субъективный человеческий фактор</a:t>
            </a:r>
            <a:r>
              <a:rPr lang="ru-RU" altLang="ru-RU" sz="2400" dirty="0"/>
              <a:t>. Квалификация специалистов сказывается на качестве работы РЭА на всех этапах ее жизненного цикла.</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843808" y="764704"/>
            <a:ext cx="6934225" cy="508025"/>
          </a:xfrm>
        </p:spPr>
        <p:txBody>
          <a:bodyPr>
            <a:normAutofit/>
          </a:bodyPr>
          <a:lstStyle/>
          <a:p>
            <a:r>
              <a:rPr lang="ru-RU" altLang="ru-RU" sz="2800" b="1" dirty="0"/>
              <a:t>Климатические факторы</a:t>
            </a:r>
            <a:r>
              <a:rPr lang="ru-RU" altLang="ru-RU" sz="2800" dirty="0"/>
              <a:t> </a:t>
            </a:r>
          </a:p>
        </p:txBody>
      </p:sp>
      <p:sp>
        <p:nvSpPr>
          <p:cNvPr id="5123" name="Rectangle 3"/>
          <p:cNvSpPr>
            <a:spLocks noGrp="1" noChangeArrowheads="1"/>
          </p:cNvSpPr>
          <p:nvPr>
            <p:ph idx="1"/>
          </p:nvPr>
        </p:nvSpPr>
        <p:spPr>
          <a:xfrm>
            <a:off x="467544" y="1556792"/>
            <a:ext cx="8229600" cy="5162203"/>
          </a:xfrm>
        </p:spPr>
        <p:txBody>
          <a:bodyPr/>
          <a:lstStyle/>
          <a:p>
            <a:pPr algn="just">
              <a:lnSpc>
                <a:spcPct val="90000"/>
              </a:lnSpc>
            </a:pPr>
            <a:r>
              <a:rPr lang="ru-RU" altLang="ru-RU" sz="2400" dirty="0">
                <a:solidFill>
                  <a:srgbClr val="C00000"/>
                </a:solidFill>
              </a:rPr>
              <a:t>Нормальными климатическими условиями </a:t>
            </a:r>
            <a:r>
              <a:rPr lang="ru-RU" altLang="ru-RU" sz="2400" dirty="0"/>
              <a:t>являются: температура +25±10 °С, относительная влажность 45...80 %, атмосферное давление 83-106 кПа (630...800 мм рт. ст.), отсутствие активных веществ в окружающей атмосфере.</a:t>
            </a:r>
          </a:p>
          <a:p>
            <a:pPr algn="just">
              <a:lnSpc>
                <a:spcPct val="90000"/>
              </a:lnSpc>
            </a:pPr>
            <a:r>
              <a:rPr lang="ru-RU" altLang="ru-RU" sz="2400" dirty="0">
                <a:solidFill>
                  <a:srgbClr val="C00000"/>
                </a:solidFill>
              </a:rPr>
              <a:t>Совокупность воздействующих </a:t>
            </a:r>
            <a:r>
              <a:rPr lang="ru-RU" altLang="ru-RU" sz="2400" dirty="0"/>
              <a:t>на конструкцию РЭА </a:t>
            </a:r>
            <a:r>
              <a:rPr lang="ru-RU" altLang="ru-RU" sz="2400" dirty="0">
                <a:solidFill>
                  <a:srgbClr val="C00000"/>
                </a:solidFill>
              </a:rPr>
              <a:t>климатических факторов </a:t>
            </a:r>
            <a:r>
              <a:rPr lang="ru-RU" altLang="ru-RU" sz="2400" dirty="0"/>
              <a:t>и их характеристики определяются </a:t>
            </a:r>
            <a:r>
              <a:rPr lang="ru-RU" altLang="ru-RU" sz="2400" u="sng" dirty="0"/>
              <a:t>климатической зоной</a:t>
            </a:r>
            <a:r>
              <a:rPr lang="ru-RU" altLang="ru-RU" sz="2400" dirty="0"/>
              <a:t>, в которой она эксплуатируется. </a:t>
            </a:r>
            <a:endParaRPr lang="en-US" altLang="ru-RU" sz="2400" dirty="0"/>
          </a:p>
          <a:p>
            <a:pPr algn="just">
              <a:lnSpc>
                <a:spcPct val="90000"/>
              </a:lnSpc>
            </a:pPr>
            <a:r>
              <a:rPr lang="ru-RU" altLang="ru-RU" sz="2400" dirty="0"/>
              <a:t>Весь земной шар разделен на </a:t>
            </a:r>
            <a:r>
              <a:rPr lang="ru-RU" altLang="ru-RU" sz="2400" dirty="0">
                <a:solidFill>
                  <a:srgbClr val="C00000"/>
                </a:solidFill>
              </a:rPr>
              <a:t>семь климатических зон</a:t>
            </a:r>
            <a:r>
              <a:rPr lang="ru-RU" altLang="ru-RU" sz="2400" dirty="0"/>
              <a:t>, климат которых определяется </a:t>
            </a:r>
            <a:r>
              <a:rPr lang="ru-RU" altLang="ru-RU" sz="2400" u="sng" dirty="0"/>
              <a:t>как очень холодный, холодный, умеренный, тропически влажный, тропически сухой, умеренно холодный морской и тропический морской</a:t>
            </a:r>
            <a:r>
              <a:rPr lang="ru-RU" altLang="ru-RU" sz="2400" dirty="0"/>
              <a:t>.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468313" y="1412775"/>
            <a:ext cx="8229600" cy="5184577"/>
          </a:xfrm>
        </p:spPr>
        <p:txBody>
          <a:bodyPr>
            <a:normAutofit/>
          </a:bodyPr>
          <a:lstStyle/>
          <a:p>
            <a:pPr algn="just">
              <a:lnSpc>
                <a:spcPct val="90000"/>
              </a:lnSpc>
            </a:pPr>
            <a:r>
              <a:rPr lang="ru-RU" altLang="ru-RU" sz="2400" i="1" dirty="0">
                <a:solidFill>
                  <a:srgbClr val="C00000"/>
                </a:solidFill>
              </a:rPr>
              <a:t>Очень холодный регион</a:t>
            </a:r>
            <a:r>
              <a:rPr lang="ru-RU" altLang="ru-RU" sz="2400" dirty="0">
                <a:solidFill>
                  <a:srgbClr val="C00000"/>
                </a:solidFill>
              </a:rPr>
              <a:t> </a:t>
            </a:r>
            <a:r>
              <a:rPr lang="ru-RU" altLang="ru-RU" sz="2400" dirty="0"/>
              <a:t>располагается в Антарктиде, средняя мини­мальная температура ниже -60 °С (рекорд -88,3 °С). Особенностью региона является сочетание низких температур с сильным ветром.</a:t>
            </a:r>
          </a:p>
          <a:p>
            <a:pPr algn="just"/>
            <a:r>
              <a:rPr lang="ru-RU" altLang="ru-RU" sz="2400" dirty="0">
                <a:solidFill>
                  <a:srgbClr val="C00000"/>
                </a:solidFill>
              </a:rPr>
              <a:t>В </a:t>
            </a:r>
            <a:r>
              <a:rPr lang="ru-RU" altLang="ru-RU" sz="2400" i="1" dirty="0">
                <a:solidFill>
                  <a:srgbClr val="C00000"/>
                </a:solidFill>
              </a:rPr>
              <a:t>холодную зону</a:t>
            </a:r>
            <a:r>
              <a:rPr lang="ru-RU" altLang="ru-RU" sz="2400" dirty="0">
                <a:solidFill>
                  <a:srgbClr val="C00000"/>
                </a:solidFill>
              </a:rPr>
              <a:t> </a:t>
            </a:r>
            <a:r>
              <a:rPr lang="ru-RU" altLang="ru-RU" sz="2400" dirty="0"/>
              <a:t>включены большая часть России и Канады, Аляска, Гренландия. Средняя минимальная температура здесь достигает -50 °С, годовой перепад температур достигает 80 °С, среднесуточный до 40 °С. Особенностью этой климатической зоны является высокая прозрачность атмосферы, что благоприятно для ионизации воздуха и, как следствие, накоплению на поверхности аппаратуры статического электричества. Характерным также является обледенение, иней, ветер со снежной пылью.</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323850" y="1844675"/>
            <a:ext cx="8351838" cy="3384550"/>
          </a:xfrm>
        </p:spPr>
        <p:txBody>
          <a:bodyPr/>
          <a:lstStyle/>
          <a:p>
            <a:pPr algn="just">
              <a:lnSpc>
                <a:spcPct val="120000"/>
              </a:lnSpc>
            </a:pPr>
            <a:r>
              <a:rPr lang="ru-RU" altLang="ru-RU" sz="2400" dirty="0"/>
              <a:t>В </a:t>
            </a:r>
            <a:r>
              <a:rPr lang="ru-RU" altLang="ru-RU" sz="2400" i="1" dirty="0">
                <a:solidFill>
                  <a:srgbClr val="C00000"/>
                </a:solidFill>
              </a:rPr>
              <a:t>умеренный климатический регион</a:t>
            </a:r>
            <a:r>
              <a:rPr lang="ru-RU" altLang="ru-RU" sz="2400" dirty="0">
                <a:solidFill>
                  <a:srgbClr val="C00000"/>
                </a:solidFill>
              </a:rPr>
              <a:t> </a:t>
            </a:r>
            <a:r>
              <a:rPr lang="ru-RU" altLang="ru-RU" sz="2400" dirty="0"/>
              <a:t>включены часть территории России, большая часть Европы, США, прибрежные территории Австралии, Южной Африки и Южной Америки. Для него характерно годовое изменение температур от -35 до +35 °С, образование инея, выпадение росы, нали­чие тумана, изменение давления воздуха от 86 до 106 кПа.</a:t>
            </a:r>
            <a:endParaRPr lang="ru-RU" altLang="ru-RU" sz="2400" i="1" dirty="0"/>
          </a:p>
          <a:p>
            <a:pPr>
              <a:lnSpc>
                <a:spcPct val="80000"/>
              </a:lnSpc>
            </a:pPr>
            <a:endParaRPr lang="ru-RU" altLang="ru-RU" sz="2400" dirty="0">
              <a:latin typeface="Arial"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1340767"/>
            <a:ext cx="8229600" cy="5256585"/>
          </a:xfrm>
        </p:spPr>
        <p:txBody>
          <a:bodyPr>
            <a:normAutofit/>
          </a:bodyPr>
          <a:lstStyle/>
          <a:p>
            <a:pPr algn="just">
              <a:lnSpc>
                <a:spcPct val="110000"/>
              </a:lnSpc>
            </a:pPr>
            <a:r>
              <a:rPr lang="ru-RU" altLang="ru-RU" sz="2400" i="1" dirty="0">
                <a:solidFill>
                  <a:srgbClr val="C00000"/>
                </a:solidFill>
              </a:rPr>
              <a:t>Влажная тропическая зона</a:t>
            </a:r>
            <a:r>
              <a:rPr lang="ru-RU" altLang="ru-RU" sz="2400" dirty="0">
                <a:solidFill>
                  <a:srgbClr val="C00000"/>
                </a:solidFill>
              </a:rPr>
              <a:t> </a:t>
            </a:r>
            <a:r>
              <a:rPr lang="ru-RU" altLang="ru-RU" sz="2400" dirty="0"/>
              <a:t>располагается вблизи экватора и включает большую часть Центральной и Южной Америки, среднюю часть Африки, Юг Индии, Индонезию, часть Юго-Восточной Азии. Для этой зоны характерны среднегодовые температуры +20...+25 °С </a:t>
            </a:r>
            <a:r>
              <a:rPr lang="ru-RU" altLang="ru-RU" sz="2400" dirty="0" err="1"/>
              <a:t>с</a:t>
            </a:r>
            <a:r>
              <a:rPr lang="ru-RU" altLang="ru-RU" sz="2400" dirty="0"/>
              <a:t> перепадом температуры за сутки не более 10 °С. Высокая влажность и повышенная концентрация солей (особенно вблизи побережья морей и океанов) делает атмосферу этой зоны коррозионно-агрессивной. Благоприятное сочетание температуры и влажности способствует существованию более 10000 видов плесневых грибков.</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1700808"/>
            <a:ext cx="8229600" cy="4430117"/>
          </a:xfrm>
        </p:spPr>
        <p:txBody>
          <a:bodyPr/>
          <a:lstStyle/>
          <a:p>
            <a:pPr algn="just">
              <a:lnSpc>
                <a:spcPct val="110000"/>
              </a:lnSpc>
            </a:pPr>
            <a:r>
              <a:rPr lang="ru-RU" altLang="ru-RU" sz="2400" dirty="0"/>
              <a:t>К зоне с </a:t>
            </a:r>
            <a:r>
              <a:rPr lang="ru-RU" altLang="ru-RU" sz="2400" i="1" dirty="0">
                <a:solidFill>
                  <a:srgbClr val="C00000"/>
                </a:solidFill>
              </a:rPr>
              <a:t>сухим тропическим климатом</a:t>
            </a:r>
            <a:r>
              <a:rPr lang="ru-RU" altLang="ru-RU" sz="2400" dirty="0">
                <a:solidFill>
                  <a:srgbClr val="C00000"/>
                </a:solidFill>
              </a:rPr>
              <a:t> </a:t>
            </a:r>
            <a:r>
              <a:rPr lang="ru-RU" altLang="ru-RU" sz="2400" dirty="0"/>
              <a:t>относят северную часть Афри­ки, центральную Австралию, засушливые районы Средней Азии, Аравий­ский полуостров, часть Северной Америки. Этот регион характеризуется высокими температурами (до +55 °С), низкой влажностью, интенсивным солнечным излучением (до 1500 Вт/м2), высоким содержанием пыли и песка в атмосфере с абразивным и химическим воздействием на аппаратуру.</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468313" y="1484784"/>
            <a:ext cx="8229600" cy="4674716"/>
          </a:xfrm>
        </p:spPr>
        <p:txBody>
          <a:bodyPr/>
          <a:lstStyle/>
          <a:p>
            <a:pPr algn="just">
              <a:lnSpc>
                <a:spcPct val="120000"/>
              </a:lnSpc>
            </a:pPr>
            <a:r>
              <a:rPr lang="ru-RU" altLang="ru-RU" sz="2400" i="1" dirty="0">
                <a:solidFill>
                  <a:srgbClr val="C00000"/>
                </a:solidFill>
              </a:rPr>
              <a:t>Умеренно холодная морская зона</a:t>
            </a:r>
            <a:r>
              <a:rPr lang="ru-RU" altLang="ru-RU" sz="2400" dirty="0">
                <a:solidFill>
                  <a:srgbClr val="C00000"/>
                </a:solidFill>
              </a:rPr>
              <a:t> </a:t>
            </a:r>
            <a:r>
              <a:rPr lang="ru-RU" altLang="ru-RU" sz="2400" dirty="0"/>
              <a:t>включает моря, океаны и прибреж­ные территории, расположенные севернее 30° северной широты и южнее 30° южной широты. Остальная часть морей, океанов и прибрежных терри­торий относится к </a:t>
            </a:r>
            <a:r>
              <a:rPr lang="ru-RU" altLang="ru-RU" sz="2400" i="1" dirty="0"/>
              <a:t>тропически морской зоне</a:t>
            </a:r>
            <a:r>
              <a:rPr lang="ru-RU" altLang="ru-RU" sz="2400" dirty="0"/>
              <a:t>. Климат морских зон отличается сравнительно небольшими суточными перепадами температур, наличием высокой влажности и значительной концентрацией хлоридов в атмосфере</a:t>
            </a:r>
            <a:r>
              <a:rPr lang="ru-RU" altLang="ru-RU" sz="2400" dirty="0">
                <a:latin typeface="Arial" charset="0"/>
              </a:rPr>
              <a:t>.</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endParaRPr lang="ru-RU" altLang="ru-RU"/>
          </a:p>
        </p:txBody>
      </p:sp>
      <p:sp>
        <p:nvSpPr>
          <p:cNvPr id="11267" name="Rectangle 3"/>
          <p:cNvSpPr>
            <a:spLocks noGrp="1" noChangeArrowheads="1"/>
          </p:cNvSpPr>
          <p:nvPr>
            <p:ph idx="1"/>
          </p:nvPr>
        </p:nvSpPr>
        <p:spPr/>
        <p:txBody>
          <a:bodyPr/>
          <a:lstStyle/>
          <a:p>
            <a:pPr algn="just">
              <a:lnSpc>
                <a:spcPct val="130000"/>
              </a:lnSpc>
            </a:pPr>
            <a:r>
              <a:rPr lang="ru-RU" altLang="ru-RU" sz="2400" dirty="0"/>
              <a:t>Учитывая специфику каждой из климатических зон, </a:t>
            </a:r>
            <a:r>
              <a:rPr lang="ru-RU" altLang="ru-RU" sz="2400" dirty="0">
                <a:solidFill>
                  <a:srgbClr val="C00000"/>
                </a:solidFill>
              </a:rPr>
              <a:t>РЭА наземного базирования</a:t>
            </a:r>
            <a:r>
              <a:rPr lang="ru-RU" altLang="ru-RU" sz="2400" dirty="0"/>
              <a:t>, предназначенная для работы в тропических зонах, должна быть изготовлена в соответствующем исполнении, что отмечается в документации индексом Т. РЭА, устанавливаемая на судах имеет обозначение ОМ. РЭА, пригодная для эксплуатации на суше и на море, имеет индекс В.</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2132856"/>
            <a:ext cx="8229600" cy="4391768"/>
          </a:xfrm>
        </p:spPr>
        <p:txBody>
          <a:bodyPr/>
          <a:lstStyle/>
          <a:p>
            <a:pPr algn="just"/>
            <a:r>
              <a:rPr lang="ru-RU" altLang="ru-RU" sz="2400" b="1" dirty="0">
                <a:solidFill>
                  <a:srgbClr val="C00000"/>
                </a:solidFill>
              </a:rPr>
              <a:t>Температурные условия</a:t>
            </a:r>
            <a:r>
              <a:rPr lang="ru-RU" altLang="ru-RU" sz="2400" dirty="0">
                <a:solidFill>
                  <a:srgbClr val="C00000"/>
                </a:solidFill>
              </a:rPr>
              <a:t> </a:t>
            </a:r>
            <a:r>
              <a:rPr lang="ru-RU" altLang="ru-RU" sz="2400" dirty="0"/>
              <a:t>влияют на место установки РЭА, расположение источников внешнего подогрева, выделение тепла активными элементами внутри. </a:t>
            </a:r>
            <a:r>
              <a:rPr lang="en-US" altLang="ru-RU" sz="2400" dirty="0"/>
              <a:t>(</a:t>
            </a:r>
            <a:r>
              <a:rPr lang="ru-RU" altLang="ru-RU" sz="2400" dirty="0"/>
              <a:t>Необходимо обеспечивать, чтобы температура нагрева  чувствительных к температуре радиоэлементов находилась в допустимых пределах. Кроме того, для многих конструктивных материалов характерно тепловое старение</a:t>
            </a:r>
            <a:r>
              <a:rPr lang="en-US" altLang="ru-RU" sz="2400" dirty="0"/>
              <a:t>)</a:t>
            </a:r>
            <a:r>
              <a:rPr lang="ru-RU" altLang="ru-RU" sz="2400" dirty="0" smtClean="0"/>
              <a:t>.</a:t>
            </a:r>
            <a:endParaRPr lang="ru-RU" altLang="ru-RU" sz="24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altLang="ru-RU" sz="2400" b="1" dirty="0">
                <a:solidFill>
                  <a:srgbClr val="C00000"/>
                </a:solidFill>
              </a:rPr>
              <a:t>Работоспособность РЭА</a:t>
            </a:r>
            <a:r>
              <a:rPr lang="ru-RU" altLang="ru-RU" sz="2400" dirty="0">
                <a:solidFill>
                  <a:srgbClr val="C00000"/>
                </a:solidFill>
              </a:rPr>
              <a:t> </a:t>
            </a:r>
            <a:r>
              <a:rPr lang="ru-RU" altLang="ru-RU" sz="2400" dirty="0"/>
              <a:t>определяется температурным диапазоном работы, в котором РЭА должна выполнять заданные функции в рабочем состоянии. </a:t>
            </a:r>
            <a:r>
              <a:rPr lang="en-US" altLang="ru-RU" sz="2400" dirty="0"/>
              <a:t>(</a:t>
            </a:r>
            <a:r>
              <a:rPr lang="ru-RU" altLang="ru-RU" sz="2400" dirty="0"/>
              <a:t>Для исключения выхода из строя РЭА в процессе хранения и транспортирования в нерабочем состоянии необходимо, чтобы она выдерживала температуры, большие рабочего диапазона. Эти предельные температуры характеризуют тепло- и </a:t>
            </a:r>
            <a:r>
              <a:rPr lang="ru-RU" altLang="ru-RU" sz="2400" dirty="0" err="1"/>
              <a:t>холодопрочность</a:t>
            </a:r>
            <a:r>
              <a:rPr lang="ru-RU" altLang="ru-RU" sz="2400" dirty="0"/>
              <a:t> конструкции РЭА</a:t>
            </a:r>
            <a:r>
              <a:rPr lang="en-US" altLang="ru-RU" sz="2400" dirty="0"/>
              <a:t>)</a:t>
            </a:r>
            <a:r>
              <a:rPr lang="ru-RU" altLang="ru-RU" sz="2400" dirty="0"/>
              <a:t>.</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239878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57200" y="1844824"/>
            <a:ext cx="8229600" cy="4608364"/>
          </a:xfrm>
        </p:spPr>
        <p:txBody>
          <a:bodyPr/>
          <a:lstStyle/>
          <a:p>
            <a:pPr algn="just"/>
            <a:r>
              <a:rPr lang="ru-RU" altLang="ru-RU" sz="2400" b="1" dirty="0">
                <a:solidFill>
                  <a:srgbClr val="C00000"/>
                </a:solidFill>
              </a:rPr>
              <a:t>Тепловой удар</a:t>
            </a:r>
            <a:r>
              <a:rPr lang="ru-RU" altLang="ru-RU" sz="2400" dirty="0">
                <a:solidFill>
                  <a:srgbClr val="C00000"/>
                </a:solidFill>
              </a:rPr>
              <a:t> </a:t>
            </a:r>
            <a:r>
              <a:rPr lang="ru-RU" altLang="ru-RU" sz="2400" dirty="0"/>
              <a:t>– это резкое изменение температуры окружающей среды, при котором время изменения температуры исчисляется минутами, а ее перепад - десятками градусов. </a:t>
            </a:r>
            <a:r>
              <a:rPr lang="en-US" altLang="ru-RU" sz="2400" dirty="0"/>
              <a:t>(</a:t>
            </a:r>
            <a:r>
              <a:rPr lang="ru-RU" altLang="ru-RU" sz="2400" dirty="0"/>
              <a:t>Наиболее сильно тепловой удар проявляется в элементах конструкции, где имеются локальные механические напряжения, способствуя образованию микротрещин</a:t>
            </a:r>
            <a:r>
              <a:rPr lang="en-US" altLang="ru-RU" sz="2400" dirty="0"/>
              <a:t>)</a:t>
            </a:r>
            <a:r>
              <a:rPr lang="ru-RU" altLang="ru-RU" sz="2400" dirty="0" smtClean="0"/>
              <a:t>.</a:t>
            </a:r>
            <a:endParaRPr lang="ru-RU" altLang="ru-RU" sz="2400" b="1"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56792"/>
            <a:ext cx="8229600" cy="4767808"/>
          </a:xfrm>
        </p:spPr>
        <p:txBody>
          <a:bodyPr>
            <a:normAutofit/>
          </a:bodyPr>
          <a:lstStyle/>
          <a:p>
            <a:pPr algn="just"/>
            <a:r>
              <a:rPr lang="ru-RU" altLang="ru-RU" sz="2400" b="1" dirty="0">
                <a:solidFill>
                  <a:srgbClr val="C00000"/>
                </a:solidFill>
              </a:rPr>
              <a:t>Влажность</a:t>
            </a:r>
            <a:r>
              <a:rPr lang="ru-RU" altLang="ru-RU" sz="2400" dirty="0"/>
              <a:t> - один из наиболее агрессивных воздействующих факторов, проявляющий себя при погружении аппаратуры в воду, воздействии капель дождя и брызг, водяных паров, образовании росы и инея. Адсорбция воды на поверхности элементов РЭА </a:t>
            </a:r>
            <a:r>
              <a:rPr lang="ru-RU" altLang="ru-RU" sz="2400" u="sng" dirty="0"/>
              <a:t>способствует коррозии металлических деталей, старению неметаллов, изменению электроизоляционных характеристик изоляторов</a:t>
            </a:r>
            <a:r>
              <a:rPr lang="ru-RU" altLang="ru-RU" sz="2400" dirty="0"/>
              <a:t>. Способность воды смачивать поверхность и проникать в поры материалов и микротрещины увеличивается с по­вышением температуры.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771232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1412776"/>
            <a:ext cx="8229600" cy="5256312"/>
          </a:xfrm>
        </p:spPr>
        <p:txBody>
          <a:bodyPr/>
          <a:lstStyle/>
          <a:p>
            <a:pPr algn="just">
              <a:lnSpc>
                <a:spcPct val="110000"/>
              </a:lnSpc>
            </a:pPr>
            <a:r>
              <a:rPr lang="ru-RU" altLang="ru-RU" sz="2400" b="1" dirty="0">
                <a:solidFill>
                  <a:srgbClr val="C00000"/>
                </a:solidFill>
              </a:rPr>
              <a:t>Давление воздушной среды</a:t>
            </a:r>
            <a:r>
              <a:rPr lang="ru-RU" altLang="ru-RU" sz="2400" dirty="0">
                <a:solidFill>
                  <a:srgbClr val="C00000"/>
                </a:solidFill>
              </a:rPr>
              <a:t> </a:t>
            </a:r>
            <a:r>
              <a:rPr lang="ru-RU" altLang="ru-RU" sz="2400" dirty="0"/>
              <a:t>и диапазон его изменения зависит от высоты над уровнем моря места, где эксплуатируется РЭА. На высоте 5 км давление воздуха может падать до 40 кПа, при этом ухудшается отвод тепла конвективным теплообменом, уменьшается электрическая прочность воздуха, повышается ионизация воздуха и образование химически активных ионов и радикалов.</a:t>
            </a:r>
            <a:endParaRPr lang="en-US" altLang="ru-RU" sz="2400" dirty="0"/>
          </a:p>
          <a:p>
            <a:pPr algn="just">
              <a:lnSpc>
                <a:spcPct val="110000"/>
              </a:lnSpc>
            </a:pPr>
            <a:r>
              <a:rPr lang="ru-RU" altLang="ru-RU" sz="2400" dirty="0">
                <a:solidFill>
                  <a:srgbClr val="C00000"/>
                </a:solidFill>
              </a:rPr>
              <a:t>Содержание влаги в атмосфере с ростом высоты уменьшается</a:t>
            </a:r>
            <a:r>
              <a:rPr lang="ru-RU" altLang="ru-RU" sz="2400" dirty="0"/>
              <a:t>. Температура в тропосфере (80 % всей воздушной массы) убывает в среднем на 6 град на каждом километре.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idx="1"/>
          </p:nvPr>
        </p:nvSpPr>
        <p:spPr>
          <a:xfrm>
            <a:off x="457200" y="1412776"/>
            <a:ext cx="8229600" cy="5040412"/>
          </a:xfrm>
        </p:spPr>
        <p:txBody>
          <a:bodyPr>
            <a:normAutofit lnSpcReduction="10000"/>
          </a:bodyPr>
          <a:lstStyle/>
          <a:p>
            <a:pPr algn="just"/>
            <a:r>
              <a:rPr lang="ru-RU" altLang="ru-RU" sz="2400" b="1" dirty="0">
                <a:solidFill>
                  <a:srgbClr val="C00000"/>
                </a:solidFill>
              </a:rPr>
              <a:t>Атмосферная пыль</a:t>
            </a:r>
            <a:r>
              <a:rPr lang="ru-RU" altLang="ru-RU" sz="2400" dirty="0">
                <a:solidFill>
                  <a:srgbClr val="C00000"/>
                </a:solidFill>
              </a:rPr>
              <a:t> </a:t>
            </a:r>
            <a:r>
              <a:rPr lang="ru-RU" altLang="ru-RU" sz="2400" dirty="0"/>
              <a:t>содержит углекислые и сернокислые соли и хлориды, которые, взаимодействуя с влагой, ускоряют процессы коррозии, способствует утечке зарядов и может вызвать пробой между контактами с высоким потенциалом. Стандар­тами определены три уровня концентрации пыли: 0,18; 1,0; 2,0 г/м</a:t>
            </a:r>
            <a:r>
              <a:rPr lang="ru-RU" altLang="ru-RU" sz="2400" baseline="30000" dirty="0"/>
              <a:t>3</a:t>
            </a:r>
            <a:r>
              <a:rPr lang="ru-RU" altLang="ru-RU" sz="2400" dirty="0"/>
              <a:t>.</a:t>
            </a:r>
          </a:p>
          <a:p>
            <a:pPr algn="just"/>
            <a:r>
              <a:rPr lang="ru-RU" altLang="ru-RU" sz="2400" b="1" dirty="0">
                <a:solidFill>
                  <a:srgbClr val="C00000"/>
                </a:solidFill>
              </a:rPr>
              <a:t>Грибковые образования</a:t>
            </a:r>
            <a:r>
              <a:rPr lang="ru-RU" altLang="ru-RU" sz="2400" dirty="0">
                <a:solidFill>
                  <a:srgbClr val="C00000"/>
                </a:solidFill>
              </a:rPr>
              <a:t> </a:t>
            </a:r>
            <a:r>
              <a:rPr lang="ru-RU" altLang="ru-RU" sz="2400" dirty="0"/>
              <a:t>(плесень) относят к низшим растениям, не имеющим фотосинтеза. Они выделяют лимонную, уксусную, щавелевую кислоты и другие химические вещества, под действием которых </a:t>
            </a:r>
            <a:r>
              <a:rPr lang="ru-RU" altLang="ru-RU" sz="2400" u="sng" dirty="0"/>
              <a:t>ухудшаются электроизоляционные свойства полимерных материалов</a:t>
            </a:r>
            <a:r>
              <a:rPr lang="ru-RU" altLang="ru-RU" sz="2400" dirty="0"/>
              <a:t>. Защита от этих образований обязательна для аппаратуры тропической зоны.</a:t>
            </a:r>
          </a:p>
          <a:p>
            <a:pPr>
              <a:lnSpc>
                <a:spcPct val="90000"/>
              </a:lnSpc>
            </a:pPr>
            <a:endParaRPr lang="ru-RU" altLang="ru-RU" sz="2400" dirty="0">
              <a:latin typeface="Arial"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771800" y="692696"/>
            <a:ext cx="4176464" cy="663153"/>
          </a:xfrm>
        </p:spPr>
        <p:txBody>
          <a:bodyPr>
            <a:normAutofit/>
          </a:bodyPr>
          <a:lstStyle/>
          <a:p>
            <a:r>
              <a:rPr lang="ru-RU" altLang="ru-RU" sz="2800" b="1" dirty="0"/>
              <a:t>Механические </a:t>
            </a:r>
            <a:r>
              <a:rPr lang="ru-RU" altLang="ru-RU" sz="2800" b="1" dirty="0" smtClean="0"/>
              <a:t>факторы</a:t>
            </a:r>
            <a:r>
              <a:rPr lang="ru-RU" altLang="ru-RU" sz="2800" dirty="0" smtClean="0"/>
              <a:t> </a:t>
            </a:r>
            <a:endParaRPr lang="ru-RU" altLang="ru-RU" sz="2800" dirty="0"/>
          </a:p>
        </p:txBody>
      </p:sp>
      <p:sp>
        <p:nvSpPr>
          <p:cNvPr id="15363" name="Rectangle 3"/>
          <p:cNvSpPr>
            <a:spLocks noGrp="1" noChangeArrowheads="1"/>
          </p:cNvSpPr>
          <p:nvPr>
            <p:ph idx="1"/>
          </p:nvPr>
        </p:nvSpPr>
        <p:spPr>
          <a:xfrm>
            <a:off x="468313" y="1844675"/>
            <a:ext cx="8229600" cy="4797425"/>
          </a:xfrm>
        </p:spPr>
        <p:txBody>
          <a:bodyPr/>
          <a:lstStyle/>
          <a:p>
            <a:pPr algn="just">
              <a:lnSpc>
                <a:spcPct val="120000"/>
              </a:lnSpc>
            </a:pPr>
            <a:r>
              <a:rPr lang="ru-RU" altLang="ru-RU" sz="2400" dirty="0">
                <a:solidFill>
                  <a:srgbClr val="C00000"/>
                </a:solidFill>
              </a:rPr>
              <a:t>В процессе транспортирования и эксплуатации РЭА </a:t>
            </a:r>
            <a:r>
              <a:rPr lang="ru-RU" altLang="ru-RU" sz="2400" dirty="0"/>
              <a:t>подвергается воздействию вибраций, в основном, от внешних источников колебаний. Особо опасны вибрации, частота которых близка к собственным частотам колебаний узлов и элементов конструкции. </a:t>
            </a:r>
            <a:endParaRPr lang="en-US" altLang="ru-RU" sz="2400" dirty="0"/>
          </a:p>
          <a:p>
            <a:pPr algn="just">
              <a:lnSpc>
                <a:spcPct val="120000"/>
              </a:lnSpc>
            </a:pPr>
            <a:r>
              <a:rPr lang="ru-RU" altLang="ru-RU" sz="2400" dirty="0"/>
              <a:t>Свойство аппаратуры противодействовать их влиянию характеризуется </a:t>
            </a:r>
            <a:r>
              <a:rPr lang="ru-RU" altLang="ru-RU" sz="2400" dirty="0" err="1">
                <a:solidFill>
                  <a:srgbClr val="C00000"/>
                </a:solidFill>
              </a:rPr>
              <a:t>вибропрочностью</a:t>
            </a:r>
            <a:r>
              <a:rPr lang="ru-RU" altLang="ru-RU" sz="2400" dirty="0">
                <a:solidFill>
                  <a:srgbClr val="C00000"/>
                </a:solidFill>
              </a:rPr>
              <a:t> и </a:t>
            </a:r>
            <a:r>
              <a:rPr lang="ru-RU" altLang="ru-RU" sz="2400" dirty="0" err="1">
                <a:solidFill>
                  <a:srgbClr val="C00000"/>
                </a:solidFill>
              </a:rPr>
              <a:t>виброустойчивостью</a:t>
            </a:r>
            <a:r>
              <a:rPr lang="ru-RU" altLang="ru-RU" sz="2400" dirty="0"/>
              <a:t>.</a:t>
            </a:r>
            <a:endParaRPr lang="en-US" alt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endParaRPr lang="ru-RU" altLang="ru-RU"/>
          </a:p>
        </p:txBody>
      </p:sp>
      <p:sp>
        <p:nvSpPr>
          <p:cNvPr id="90115" name="Rectangle 3"/>
          <p:cNvSpPr>
            <a:spLocks noGrp="1" noChangeArrowheads="1"/>
          </p:cNvSpPr>
          <p:nvPr>
            <p:ph idx="1"/>
          </p:nvPr>
        </p:nvSpPr>
        <p:spPr/>
        <p:txBody>
          <a:bodyPr/>
          <a:lstStyle/>
          <a:p>
            <a:pPr algn="just"/>
            <a:r>
              <a:rPr lang="ru-RU" altLang="ru-RU" sz="2400" b="1" dirty="0" err="1">
                <a:solidFill>
                  <a:srgbClr val="C00000"/>
                </a:solidFill>
              </a:rPr>
              <a:t>Виброустойчивость</a:t>
            </a:r>
            <a:r>
              <a:rPr lang="ru-RU" altLang="ru-RU" sz="2400" dirty="0"/>
              <a:t> определяет способность РЭА выполнять заданные функции во включенном состоянии в условиях воздействия вибраций. </a:t>
            </a:r>
            <a:endParaRPr lang="en-US" altLang="ru-RU" sz="2400" dirty="0"/>
          </a:p>
          <a:p>
            <a:pPr algn="just"/>
            <a:r>
              <a:rPr lang="ru-RU" altLang="ru-RU" sz="2400" b="1" dirty="0" err="1">
                <a:solidFill>
                  <a:srgbClr val="C00000"/>
                </a:solidFill>
              </a:rPr>
              <a:t>Вибропрочность</a:t>
            </a:r>
            <a:r>
              <a:rPr lang="ru-RU" altLang="ru-RU" sz="2400" dirty="0"/>
              <a:t> характеризует способность противостоять разрушающему воздействию вибрации в нерабочем состоянии и нормально работать после снятия вибрационных нагрузок. Воздействующие на конструкцию РЭА вибрации характеризуются диапазоном частот и величиной ускорения (в единицах g).</a:t>
            </a:r>
          </a:p>
          <a:p>
            <a:pPr>
              <a:lnSpc>
                <a:spcPct val="80000"/>
              </a:lnSpc>
            </a:pPr>
            <a:endParaRPr lang="ru-RU" altLang="ru-RU" sz="20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468313" y="1340768"/>
            <a:ext cx="8229600" cy="5184576"/>
          </a:xfrm>
        </p:spPr>
        <p:txBody>
          <a:bodyPr>
            <a:normAutofit lnSpcReduction="10000"/>
          </a:bodyPr>
          <a:lstStyle/>
          <a:p>
            <a:pPr algn="just">
              <a:lnSpc>
                <a:spcPct val="110000"/>
              </a:lnSpc>
            </a:pPr>
            <a:r>
              <a:rPr lang="ru-RU" altLang="ru-RU" sz="2400" b="1" dirty="0">
                <a:solidFill>
                  <a:srgbClr val="C00000"/>
                </a:solidFill>
              </a:rPr>
              <a:t>Явление удара</a:t>
            </a:r>
            <a:r>
              <a:rPr lang="ru-RU" altLang="ru-RU" sz="2400" dirty="0"/>
              <a:t> в конструкции РЭА возникает при быстрых изменениях ускорения. </a:t>
            </a:r>
            <a:endParaRPr lang="en-US" altLang="ru-RU" sz="2400" dirty="0"/>
          </a:p>
          <a:p>
            <a:pPr algn="just">
              <a:lnSpc>
                <a:spcPct val="110000"/>
              </a:lnSpc>
            </a:pPr>
            <a:r>
              <a:rPr lang="ru-RU" altLang="ru-RU" sz="2400" b="1" dirty="0">
                <a:solidFill>
                  <a:srgbClr val="C00000"/>
                </a:solidFill>
              </a:rPr>
              <a:t>Удар</a:t>
            </a:r>
            <a:r>
              <a:rPr lang="ru-RU" altLang="ru-RU" sz="2400" dirty="0"/>
              <a:t> характеризуется ускорением, длительностью и числом ударных импульсов. </a:t>
            </a:r>
            <a:endParaRPr lang="en-US" altLang="ru-RU" sz="2400" dirty="0"/>
          </a:p>
          <a:p>
            <a:pPr algn="just">
              <a:lnSpc>
                <a:spcPct val="110000"/>
              </a:lnSpc>
            </a:pPr>
            <a:r>
              <a:rPr lang="ru-RU" altLang="ru-RU" sz="2400" dirty="0"/>
              <a:t>Различают удары одиночные и многократные. </a:t>
            </a:r>
            <a:endParaRPr lang="en-US" altLang="ru-RU" sz="2400" dirty="0"/>
          </a:p>
          <a:p>
            <a:pPr algn="just">
              <a:lnSpc>
                <a:spcPct val="110000"/>
              </a:lnSpc>
            </a:pPr>
            <a:r>
              <a:rPr lang="ru-RU" altLang="ru-RU" sz="2400" b="1" dirty="0">
                <a:solidFill>
                  <a:srgbClr val="C00000"/>
                </a:solidFill>
              </a:rPr>
              <a:t>Линейное ускорени</a:t>
            </a:r>
            <a:r>
              <a:rPr lang="ru-RU" altLang="ru-RU" sz="2400" b="1" dirty="0">
                <a:solidFill>
                  <a:schemeClr val="folHlink"/>
                </a:solidFill>
              </a:rPr>
              <a:t>е</a:t>
            </a:r>
            <a:r>
              <a:rPr lang="ru-RU" altLang="ru-RU" sz="2400" dirty="0"/>
              <a:t> характеризуется ускорением (в единицах g) и длительностью воздействия.</a:t>
            </a:r>
          </a:p>
          <a:p>
            <a:pPr algn="just">
              <a:lnSpc>
                <a:spcPct val="110000"/>
              </a:lnSpc>
            </a:pPr>
            <a:r>
              <a:rPr lang="ru-RU" altLang="ru-RU" sz="2400" dirty="0"/>
              <a:t>При воздействии вибрации и ударных нагрузок на элементы конструкции РЭА в них возникают </a:t>
            </a:r>
            <a:r>
              <a:rPr lang="ru-RU" altLang="ru-RU" sz="2400" dirty="0">
                <a:solidFill>
                  <a:srgbClr val="C00000"/>
                </a:solidFill>
              </a:rPr>
              <a:t>статические и динамические деформации</a:t>
            </a:r>
            <a:r>
              <a:rPr lang="ru-RU" altLang="ru-RU" sz="2400" dirty="0"/>
              <a:t>, так как любой элемент конструкции представляет собой колебательную систему, имеющую сосредоточенную и распределенную нагрузку. </a:t>
            </a:r>
            <a:endParaRPr lang="en-US" altLang="ru-RU" sz="24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endParaRPr lang="ru-RU" altLang="ru-RU"/>
          </a:p>
        </p:txBody>
      </p:sp>
      <p:sp>
        <p:nvSpPr>
          <p:cNvPr id="91139" name="Rectangle 3"/>
          <p:cNvSpPr>
            <a:spLocks noGrp="1" noChangeArrowheads="1"/>
          </p:cNvSpPr>
          <p:nvPr>
            <p:ph idx="1"/>
          </p:nvPr>
        </p:nvSpPr>
        <p:spPr/>
        <p:txBody>
          <a:bodyPr/>
          <a:lstStyle/>
          <a:p>
            <a:pPr algn="just">
              <a:lnSpc>
                <a:spcPct val="150000"/>
              </a:lnSpc>
            </a:pPr>
            <a:r>
              <a:rPr lang="ru-RU" altLang="ru-RU" sz="2400" b="1" dirty="0">
                <a:solidFill>
                  <a:srgbClr val="C00000"/>
                </a:solidFill>
              </a:rPr>
              <a:t>Ударно-вибрационные нагрузки</a:t>
            </a:r>
            <a:r>
              <a:rPr lang="ru-RU" altLang="ru-RU" sz="2400" dirty="0">
                <a:solidFill>
                  <a:srgbClr val="C00000"/>
                </a:solidFill>
              </a:rPr>
              <a:t> </a:t>
            </a:r>
            <a:r>
              <a:rPr lang="ru-RU" altLang="ru-RU" sz="2400" dirty="0"/>
              <a:t>воздействуют на элементы конструкции РЭА через их точки крепления. Эффективность воздействия определяется также положением элементов относительно его направленности. Детали крепления элементов в определенной мере являются демпферами, ослабляющими действие источника вибраций.</a:t>
            </a:r>
          </a:p>
          <a:p>
            <a:pPr>
              <a:lnSpc>
                <a:spcPct val="90000"/>
              </a:lnSpc>
            </a:pPr>
            <a:endParaRPr lang="ru-RU" altLang="ru-RU" sz="2400" dirty="0">
              <a:latin typeface="Arial"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endParaRPr lang="ru-RU" altLang="ru-RU"/>
          </a:p>
        </p:txBody>
      </p:sp>
      <p:sp>
        <p:nvSpPr>
          <p:cNvPr id="17411" name="Rectangle 3"/>
          <p:cNvSpPr>
            <a:spLocks noGrp="1" noChangeArrowheads="1"/>
          </p:cNvSpPr>
          <p:nvPr>
            <p:ph idx="1"/>
          </p:nvPr>
        </p:nvSpPr>
        <p:spPr/>
        <p:txBody>
          <a:bodyPr/>
          <a:lstStyle/>
          <a:p>
            <a:pPr algn="just">
              <a:lnSpc>
                <a:spcPct val="120000"/>
              </a:lnSpc>
            </a:pPr>
            <a:r>
              <a:rPr lang="ru-RU" altLang="ru-RU" sz="2400" b="1" dirty="0">
                <a:solidFill>
                  <a:srgbClr val="C00000"/>
                </a:solidFill>
              </a:rPr>
              <a:t>Акустический шум</a:t>
            </a:r>
            <a:r>
              <a:rPr lang="ru-RU" altLang="ru-RU" sz="2400" b="1" dirty="0"/>
              <a:t> </a:t>
            </a:r>
            <a:r>
              <a:rPr lang="ru-RU" altLang="ru-RU" sz="2400" dirty="0"/>
              <a:t>от внешних источников характеризуется давлением звука, мощностью колебаний источника звука, силой звука, спектром звуковых частот. </a:t>
            </a:r>
            <a:endParaRPr lang="en-US" altLang="ru-RU" sz="2400" dirty="0"/>
          </a:p>
          <a:p>
            <a:pPr algn="just">
              <a:lnSpc>
                <a:spcPct val="120000"/>
              </a:lnSpc>
            </a:pPr>
            <a:r>
              <a:rPr lang="ru-RU" altLang="ru-RU" sz="2400" b="1" dirty="0">
                <a:solidFill>
                  <a:srgbClr val="C00000"/>
                </a:solidFill>
              </a:rPr>
              <a:t>Акустический шум</a:t>
            </a:r>
            <a:r>
              <a:rPr lang="ru-RU" altLang="ru-RU" sz="2400" dirty="0"/>
              <a:t> подвергает механическим нагрузкам практически в равной степени все элементы конструкции. При прочих равных условиях действие акустического шума более разрушительно, чем действие ударно-вибрационных нагрузок.</a:t>
            </a:r>
          </a:p>
          <a:p>
            <a:pPr>
              <a:lnSpc>
                <a:spcPct val="120000"/>
              </a:lnSpc>
            </a:pPr>
            <a:endParaRPr lang="ru-RU" altLang="ru-RU" sz="2400" dirty="0">
              <a:latin typeface="Arial"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771800" y="908720"/>
            <a:ext cx="5915000" cy="492664"/>
          </a:xfrm>
        </p:spPr>
        <p:txBody>
          <a:bodyPr>
            <a:normAutofit/>
          </a:bodyPr>
          <a:lstStyle/>
          <a:p>
            <a:r>
              <a:rPr lang="ru-RU" altLang="ru-RU" sz="2800" b="1" dirty="0"/>
              <a:t>Радиационные </a:t>
            </a:r>
            <a:r>
              <a:rPr lang="ru-RU" altLang="ru-RU" sz="2800" b="1" dirty="0" smtClean="0"/>
              <a:t>факторы</a:t>
            </a:r>
            <a:r>
              <a:rPr lang="ru-RU" altLang="ru-RU" sz="2800" dirty="0" smtClean="0"/>
              <a:t> </a:t>
            </a:r>
            <a:endParaRPr lang="ru-RU" altLang="ru-RU" sz="2800" dirty="0"/>
          </a:p>
        </p:txBody>
      </p:sp>
      <p:sp>
        <p:nvSpPr>
          <p:cNvPr id="18435" name="Rectangle 3"/>
          <p:cNvSpPr>
            <a:spLocks noGrp="1" noChangeArrowheads="1"/>
          </p:cNvSpPr>
          <p:nvPr>
            <p:ph idx="1"/>
          </p:nvPr>
        </p:nvSpPr>
        <p:spPr>
          <a:xfrm>
            <a:off x="467544" y="1772816"/>
            <a:ext cx="8229600" cy="4608810"/>
          </a:xfrm>
        </p:spPr>
        <p:txBody>
          <a:bodyPr/>
          <a:lstStyle/>
          <a:p>
            <a:pPr algn="just">
              <a:lnSpc>
                <a:spcPct val="90000"/>
              </a:lnSpc>
            </a:pPr>
            <a:r>
              <a:rPr lang="ru-RU" altLang="ru-RU" sz="2400" b="1" dirty="0">
                <a:solidFill>
                  <a:srgbClr val="C00000"/>
                </a:solidFill>
              </a:rPr>
              <a:t>Радиационное воздействие</a:t>
            </a:r>
            <a:r>
              <a:rPr lang="ru-RU" altLang="ru-RU" sz="2400" dirty="0">
                <a:solidFill>
                  <a:srgbClr val="C00000"/>
                </a:solidFill>
              </a:rPr>
              <a:t> </a:t>
            </a:r>
            <a:r>
              <a:rPr lang="ru-RU" altLang="ru-RU" sz="2400" dirty="0"/>
              <a:t>вызывает как немедленную, так и накапливающуюся реакцию элементов, составляющих конструкцию РЭА. Среди существующих видов излучений наибольшую опасность представляют электромагнитные излучения и ионизирующие частицы высоких энергий.</a:t>
            </a:r>
          </a:p>
          <a:p>
            <a:pPr algn="just">
              <a:lnSpc>
                <a:spcPct val="90000"/>
              </a:lnSpc>
            </a:pPr>
            <a:r>
              <a:rPr lang="ru-RU" altLang="ru-RU" sz="2400" dirty="0"/>
              <a:t>Полный спектр электромагнитных излучений охватывает диапазон длин волн от десятков тысяч метров до тысячных долей нанометра. </a:t>
            </a:r>
            <a:endParaRPr lang="en-US" altLang="ru-RU" sz="2400" dirty="0"/>
          </a:p>
          <a:p>
            <a:pPr algn="just">
              <a:lnSpc>
                <a:spcPct val="90000"/>
              </a:lnSpc>
            </a:pPr>
            <a:r>
              <a:rPr lang="ru-RU" altLang="ru-RU" sz="2400" u="sng" dirty="0"/>
              <a:t>Наиболее значимое воздействие на РЭА оказывают гамма- и рентгеновское излучение</a:t>
            </a:r>
            <a:r>
              <a:rPr lang="ru-RU" altLang="ru-RU" sz="2400" dirty="0"/>
              <a:t> (длина волн менее 10 </a:t>
            </a:r>
            <a:r>
              <a:rPr lang="ru-RU" altLang="ru-RU" sz="2400" dirty="0" err="1"/>
              <a:t>нм</a:t>
            </a:r>
            <a:r>
              <a:rPr lang="ru-RU" altLang="ru-RU" sz="2400" dirty="0"/>
              <a:t>). Эти виды излучения обладают зна­чительной проникающей и ионизирующей способностью.</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412776"/>
            <a:ext cx="8229600" cy="5111849"/>
          </a:xfrm>
        </p:spPr>
        <p:txBody>
          <a:bodyPr>
            <a:normAutofit lnSpcReduction="10000"/>
          </a:bodyPr>
          <a:lstStyle/>
          <a:p>
            <a:pPr algn="just">
              <a:lnSpc>
                <a:spcPct val="90000"/>
              </a:lnSpc>
            </a:pPr>
            <a:r>
              <a:rPr lang="ru-RU" altLang="ru-RU" sz="2400" u="sng" dirty="0"/>
              <a:t>Существенное воздействие на конструкцию РЭА могут также оказывать заряженные частицы: </a:t>
            </a:r>
            <a:r>
              <a:rPr lang="en-US" altLang="ru-RU" sz="2400" u="sng" dirty="0"/>
              <a:t> </a:t>
            </a:r>
            <a:r>
              <a:rPr lang="ru-RU" altLang="ru-RU" sz="2400" u="sng" dirty="0"/>
              <a:t>альфа, бета и протоны, а также нейтроны, обладающие высокой проникающей способностью</a:t>
            </a:r>
            <a:r>
              <a:rPr lang="ru-RU" altLang="ru-RU" sz="2400" dirty="0"/>
              <a:t>. </a:t>
            </a:r>
          </a:p>
          <a:p>
            <a:pPr algn="just">
              <a:lnSpc>
                <a:spcPct val="90000"/>
              </a:lnSpc>
            </a:pPr>
            <a:r>
              <a:rPr lang="ru-RU" altLang="ru-RU" sz="2400" dirty="0">
                <a:solidFill>
                  <a:srgbClr val="C00000"/>
                </a:solidFill>
              </a:rPr>
              <a:t>Наиболее устойчивы </a:t>
            </a:r>
            <a:r>
              <a:rPr lang="ru-RU" altLang="ru-RU" sz="2400" dirty="0"/>
              <a:t>к воздействию облучения металлы.</a:t>
            </a:r>
            <a:endParaRPr lang="en-US" altLang="ru-RU" sz="2400" dirty="0"/>
          </a:p>
          <a:p>
            <a:pPr algn="just">
              <a:lnSpc>
                <a:spcPct val="90000"/>
              </a:lnSpc>
            </a:pPr>
            <a:r>
              <a:rPr lang="ru-RU" altLang="ru-RU" sz="2400" dirty="0">
                <a:solidFill>
                  <a:srgbClr val="C00000"/>
                </a:solidFill>
              </a:rPr>
              <a:t>Наименьшей радиационной стойкостью </a:t>
            </a:r>
            <a:r>
              <a:rPr lang="ru-RU" altLang="ru-RU" sz="2400" dirty="0"/>
              <a:t>обладают магнитные материалы и электротехнические стали. </a:t>
            </a:r>
            <a:endParaRPr lang="en-US" altLang="ru-RU" sz="2400" dirty="0"/>
          </a:p>
          <a:p>
            <a:pPr algn="just">
              <a:lnSpc>
                <a:spcPct val="90000"/>
              </a:lnSpc>
            </a:pPr>
            <a:r>
              <a:rPr lang="ru-RU" altLang="ru-RU" sz="2400" dirty="0"/>
              <a:t>Некоторые металлы, например марганец, цинк, молибден и др., после облучения нейтронами сами становятся радиоактивными. </a:t>
            </a:r>
            <a:endParaRPr lang="en-US" altLang="ru-RU" sz="2400" dirty="0"/>
          </a:p>
          <a:p>
            <a:pPr algn="just">
              <a:lnSpc>
                <a:spcPct val="90000"/>
              </a:lnSpc>
            </a:pPr>
            <a:r>
              <a:rPr lang="ru-RU" altLang="ru-RU" sz="2400" dirty="0">
                <a:solidFill>
                  <a:srgbClr val="C00000"/>
                </a:solidFill>
              </a:rPr>
              <a:t>Воздействие излучения на полимеры </a:t>
            </a:r>
            <a:r>
              <a:rPr lang="ru-RU" altLang="ru-RU" sz="2400" dirty="0"/>
              <a:t>приводит к разрушению межмолекулярных связей, образованию зернистых структур и микротрещин. В результате полимерные детали теряют эластичность, становятся хрупкими.</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57200" y="1484783"/>
            <a:ext cx="8229600" cy="4646141"/>
          </a:xfrm>
        </p:spPr>
        <p:txBody>
          <a:bodyPr>
            <a:normAutofit fontScale="92500" lnSpcReduction="20000"/>
          </a:bodyPr>
          <a:lstStyle/>
          <a:p>
            <a:pPr algn="just">
              <a:lnSpc>
                <a:spcPct val="120000"/>
              </a:lnSpc>
            </a:pPr>
            <a:r>
              <a:rPr lang="ru-RU" altLang="ru-RU" dirty="0">
                <a:solidFill>
                  <a:srgbClr val="C00000"/>
                </a:solidFill>
              </a:rPr>
              <a:t>Наименее стойкими к облучению </a:t>
            </a:r>
            <a:r>
              <a:rPr lang="ru-RU" altLang="ru-RU" dirty="0"/>
              <a:t>являются </a:t>
            </a:r>
            <a:r>
              <a:rPr lang="ru-RU" altLang="ru-RU" u="sng" dirty="0"/>
              <a:t>полупроводниковые приборы и интегральные микросхемы</a:t>
            </a:r>
            <a:r>
              <a:rPr lang="ru-RU" altLang="ru-RU" dirty="0"/>
              <a:t>. </a:t>
            </a:r>
            <a:endParaRPr lang="en-US" altLang="ru-RU" dirty="0"/>
          </a:p>
          <a:p>
            <a:pPr algn="just">
              <a:lnSpc>
                <a:spcPct val="120000"/>
              </a:lnSpc>
            </a:pPr>
            <a:r>
              <a:rPr lang="ru-RU" altLang="ru-RU" dirty="0">
                <a:solidFill>
                  <a:schemeClr val="folHlink"/>
                </a:solidFill>
              </a:rPr>
              <a:t>Необратимые дефекты</a:t>
            </a:r>
            <a:r>
              <a:rPr lang="ru-RU" altLang="ru-RU" dirty="0"/>
              <a:t> в полупроводниках приводят к </a:t>
            </a:r>
            <a:r>
              <a:rPr lang="ru-RU" altLang="ru-RU" u="sng" dirty="0"/>
              <a:t>потере выпрямительных свойств диодов, транзисторы всех типов при облучении теряют усилительные свойства, в них возрастают токи утечки, пробивное напряжение снижается</a:t>
            </a:r>
            <a:r>
              <a:rPr lang="ru-RU" altLang="ru-RU" dirty="0"/>
              <a:t>. </a:t>
            </a:r>
            <a:endParaRPr lang="en-US" altLang="ru-RU" dirty="0"/>
          </a:p>
          <a:p>
            <a:pPr algn="just">
              <a:lnSpc>
                <a:spcPct val="120000"/>
              </a:lnSpc>
            </a:pPr>
            <a:r>
              <a:rPr lang="ru-RU" altLang="ru-RU" dirty="0"/>
              <a:t>Их радиационная стойкость составляет 10</a:t>
            </a:r>
            <a:r>
              <a:rPr lang="en-US" altLang="ru-RU" dirty="0"/>
              <a:t>^</a:t>
            </a:r>
            <a:r>
              <a:rPr lang="ru-RU" altLang="ru-RU" dirty="0"/>
              <a:t>12...10</a:t>
            </a:r>
            <a:r>
              <a:rPr lang="en-US" altLang="ru-RU" dirty="0"/>
              <a:t>^</a:t>
            </a:r>
            <a:r>
              <a:rPr lang="ru-RU" altLang="ru-RU" dirty="0"/>
              <a:t>14 нейтронов/см2 при облучении нейтронами и 10</a:t>
            </a:r>
            <a:r>
              <a:rPr lang="en-US" altLang="ru-RU" dirty="0"/>
              <a:t>^</a:t>
            </a:r>
            <a:r>
              <a:rPr lang="ru-RU" altLang="ru-RU" dirty="0"/>
              <a:t>4...10</a:t>
            </a:r>
            <a:r>
              <a:rPr lang="en-US" altLang="ru-RU" dirty="0"/>
              <a:t>^</a:t>
            </a:r>
            <a:r>
              <a:rPr lang="ru-RU" altLang="ru-RU" dirty="0"/>
              <a:t>7 рад при гамма-облучении.</a:t>
            </a:r>
          </a:p>
          <a:p>
            <a:pPr>
              <a:lnSpc>
                <a:spcPct val="90000"/>
              </a:lnSpc>
            </a:pPr>
            <a:endParaRPr lang="ru-RU" altLang="ru-RU" sz="2400" dirty="0">
              <a:latin typeface="Arial"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57200" y="1556791"/>
            <a:ext cx="8229600" cy="4574133"/>
          </a:xfrm>
        </p:spPr>
        <p:txBody>
          <a:bodyPr>
            <a:normAutofit lnSpcReduction="10000"/>
          </a:bodyPr>
          <a:lstStyle/>
          <a:p>
            <a:pPr algn="just">
              <a:lnSpc>
                <a:spcPct val="130000"/>
              </a:lnSpc>
            </a:pPr>
            <a:r>
              <a:rPr lang="ru-RU" altLang="ru-RU" sz="2400" dirty="0"/>
              <a:t>В </a:t>
            </a:r>
            <a:r>
              <a:rPr lang="ru-RU" altLang="ru-RU" sz="2400" dirty="0">
                <a:solidFill>
                  <a:srgbClr val="C00000"/>
                </a:solidFill>
              </a:rPr>
              <a:t>интегральных микросхемах </a:t>
            </a:r>
            <a:r>
              <a:rPr lang="ru-RU" altLang="ru-RU" sz="2400" dirty="0"/>
              <a:t>(МС) при облучении существенно изменяются характеристики </a:t>
            </a:r>
            <a:r>
              <a:rPr lang="ru-RU" altLang="ru-RU" sz="2400" u="sng" dirty="0"/>
              <a:t>вследствие изменения параметров</a:t>
            </a:r>
            <a:r>
              <a:rPr lang="ru-RU" altLang="ru-RU" sz="2400" dirty="0"/>
              <a:t> входящих в них резисторов, конденсаторов, диодов, транзисторов. </a:t>
            </a:r>
            <a:endParaRPr lang="en-US" altLang="ru-RU" sz="2400" dirty="0"/>
          </a:p>
          <a:p>
            <a:pPr algn="just">
              <a:lnSpc>
                <a:spcPct val="130000"/>
              </a:lnSpc>
            </a:pPr>
            <a:r>
              <a:rPr lang="ru-RU" altLang="ru-RU" sz="2400" dirty="0"/>
              <a:t>Так же </a:t>
            </a:r>
            <a:r>
              <a:rPr lang="ru-RU" altLang="ru-RU" sz="2400" dirty="0">
                <a:solidFill>
                  <a:srgbClr val="C00000"/>
                </a:solidFill>
              </a:rPr>
              <a:t>изменяются изолирующие свойства </a:t>
            </a:r>
            <a:r>
              <a:rPr lang="ru-RU" altLang="ru-RU" sz="2400" dirty="0"/>
              <a:t>разделительных </a:t>
            </a:r>
            <a:r>
              <a:rPr lang="en-US" altLang="ru-RU" sz="2400" dirty="0"/>
              <a:t>p</a:t>
            </a:r>
            <a:r>
              <a:rPr lang="ru-RU" altLang="ru-RU" sz="2400" dirty="0"/>
              <a:t>-</a:t>
            </a:r>
            <a:r>
              <a:rPr lang="en-US" altLang="ru-RU" sz="2400" dirty="0"/>
              <a:t>n</a:t>
            </a:r>
            <a:r>
              <a:rPr lang="ru-RU" altLang="ru-RU" sz="2400" dirty="0"/>
              <a:t>-переходов, </a:t>
            </a:r>
            <a:r>
              <a:rPr lang="ru-RU" altLang="ru-RU" sz="2400" dirty="0">
                <a:solidFill>
                  <a:srgbClr val="C00000"/>
                </a:solidFill>
              </a:rPr>
              <a:t>возрастают токи утечки</a:t>
            </a:r>
            <a:r>
              <a:rPr lang="ru-RU" altLang="ru-RU" sz="2400" dirty="0"/>
              <a:t>, </a:t>
            </a:r>
            <a:r>
              <a:rPr lang="ru-RU" altLang="ru-RU" sz="2400" dirty="0">
                <a:solidFill>
                  <a:srgbClr val="C00000"/>
                </a:solidFill>
              </a:rPr>
              <a:t>появляются многочисленные паразитные связи </a:t>
            </a:r>
            <a:r>
              <a:rPr lang="ru-RU" altLang="ru-RU" sz="2400" dirty="0"/>
              <a:t>между элементами структуры микросхем, что в результате </a:t>
            </a:r>
            <a:r>
              <a:rPr lang="ru-RU" altLang="ru-RU" sz="2400" b="1" dirty="0">
                <a:solidFill>
                  <a:srgbClr val="C00000"/>
                </a:solidFill>
              </a:rPr>
              <a:t>приводит к нарушению их функционирования</a:t>
            </a:r>
            <a:r>
              <a:rPr lang="ru-RU" altLang="ru-RU" sz="2400" dirty="0"/>
              <a:t>.</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691680" y="704088"/>
            <a:ext cx="6995120" cy="924712"/>
          </a:xfrm>
        </p:spPr>
        <p:txBody>
          <a:bodyPr>
            <a:normAutofit/>
          </a:bodyPr>
          <a:lstStyle/>
          <a:p>
            <a:pPr algn="ctr"/>
            <a:r>
              <a:rPr lang="ru-RU" altLang="ru-RU" sz="2800" b="1" dirty="0"/>
              <a:t>2. </a:t>
            </a:r>
            <a:r>
              <a:rPr lang="ru-RU" altLang="ru-RU" sz="2800" b="1" dirty="0" smtClean="0"/>
              <a:t>Классификация аппаратуры по условиям эксплуатации</a:t>
            </a:r>
            <a:endParaRPr lang="ru-RU" altLang="ru-RU" sz="2800" b="1" dirty="0"/>
          </a:p>
        </p:txBody>
      </p:sp>
      <p:sp>
        <p:nvSpPr>
          <p:cNvPr id="22531" name="Rectangle 3"/>
          <p:cNvSpPr>
            <a:spLocks noGrp="1" noChangeArrowheads="1"/>
          </p:cNvSpPr>
          <p:nvPr>
            <p:ph idx="1"/>
          </p:nvPr>
        </p:nvSpPr>
        <p:spPr>
          <a:xfrm>
            <a:off x="457200" y="2060848"/>
            <a:ext cx="8229600" cy="4463777"/>
          </a:xfrm>
        </p:spPr>
        <p:txBody>
          <a:bodyPr>
            <a:normAutofit lnSpcReduction="10000"/>
          </a:bodyPr>
          <a:lstStyle/>
          <a:p>
            <a:pPr marL="0" indent="0" algn="just">
              <a:lnSpc>
                <a:spcPct val="130000"/>
              </a:lnSpc>
              <a:buNone/>
            </a:pPr>
            <a:r>
              <a:rPr lang="ru-RU" altLang="ru-RU" sz="2400" b="1" dirty="0"/>
              <a:t>Объекты и методы использования аппаратуры. </a:t>
            </a:r>
            <a:endParaRPr lang="en-US" altLang="ru-RU" sz="2400" b="1" dirty="0"/>
          </a:p>
          <a:p>
            <a:pPr algn="just">
              <a:lnSpc>
                <a:spcPct val="130000"/>
              </a:lnSpc>
            </a:pPr>
            <a:r>
              <a:rPr lang="ru-RU" altLang="ru-RU" sz="2400" dirty="0"/>
              <a:t>Характер и интенсивность воздействия внешних дестабилизирующих факторов зависят от методов использования и объекта установки радиоэлектронной аппаратуры. </a:t>
            </a:r>
            <a:endParaRPr lang="en-US" altLang="ru-RU" sz="2400" dirty="0"/>
          </a:p>
          <a:p>
            <a:pPr algn="just">
              <a:lnSpc>
                <a:spcPct val="130000"/>
              </a:lnSpc>
            </a:pPr>
            <a:r>
              <a:rPr lang="ru-RU" altLang="ru-RU" sz="2400" dirty="0"/>
              <a:t>По </a:t>
            </a:r>
            <a:r>
              <a:rPr lang="ru-RU" altLang="ru-RU" sz="2400" dirty="0">
                <a:solidFill>
                  <a:srgbClr val="C00000"/>
                </a:solidFill>
              </a:rPr>
              <a:t>виду объекта установки РЭА </a:t>
            </a:r>
            <a:r>
              <a:rPr lang="ru-RU" altLang="ru-RU" sz="2400" dirty="0"/>
              <a:t>можно разделить на три группы: </a:t>
            </a:r>
            <a:r>
              <a:rPr lang="ru-RU" altLang="ru-RU" sz="2400" u="sng" dirty="0"/>
              <a:t>стационарные, транспортируемые и портативные</a:t>
            </a:r>
            <a:r>
              <a:rPr lang="ru-RU" altLang="ru-RU" sz="2400" dirty="0"/>
              <a:t>, техническое регламентирование которых приведено на рисунке. </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4-1"/>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0825" y="333375"/>
            <a:ext cx="8713788" cy="6051550"/>
          </a:xfrm>
          <a:prstGeom prst="rect">
            <a:avLst/>
          </a:prstGeom>
          <a:noFill/>
          <a:ln w="6350">
            <a:solidFill>
              <a:schemeClr val="accent2">
                <a:lumMod val="60000"/>
                <a:lumOff val="40000"/>
              </a:schemeClr>
            </a:solidFill>
            <a:miter lim="800000"/>
            <a:headEnd/>
            <a:tailEnd/>
          </a:ln>
          <a:effectLst>
            <a:glow rad="228600">
              <a:schemeClr val="accent2">
                <a:satMod val="175000"/>
                <a:alpha val="40000"/>
              </a:schemeClr>
            </a:glow>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412776"/>
            <a:ext cx="8291263" cy="5040412"/>
          </a:xfrm>
        </p:spPr>
        <p:txBody>
          <a:bodyPr>
            <a:normAutofit/>
          </a:bodyPr>
          <a:lstStyle/>
          <a:p>
            <a:pPr algn="just">
              <a:lnSpc>
                <a:spcPct val="110000"/>
              </a:lnSpc>
            </a:pPr>
            <a:r>
              <a:rPr lang="ru-RU" altLang="ru-RU" sz="2400" b="1" i="1" dirty="0">
                <a:solidFill>
                  <a:srgbClr val="C00000"/>
                </a:solidFill>
              </a:rPr>
              <a:t>Стационарная РЭА</a:t>
            </a:r>
            <a:r>
              <a:rPr lang="ru-RU" altLang="ru-RU" sz="2400" b="1" dirty="0">
                <a:solidFill>
                  <a:srgbClr val="C00000"/>
                </a:solidFill>
              </a:rPr>
              <a:t> </a:t>
            </a:r>
            <a:r>
              <a:rPr lang="ru-RU" altLang="ru-RU" sz="2400" dirty="0"/>
              <a:t>- это аппаратура, эксплуатируемая в отапливаемых и неотапливаемых помещениях, помещениях с повышенной влажностью, на открытом воздухе, в производственных цехах. </a:t>
            </a:r>
            <a:endParaRPr lang="en-US" altLang="ru-RU" sz="2400" dirty="0"/>
          </a:p>
          <a:p>
            <a:pPr algn="just">
              <a:lnSpc>
                <a:spcPct val="110000"/>
              </a:lnSpc>
            </a:pPr>
            <a:r>
              <a:rPr lang="ru-RU" altLang="ru-RU" sz="2400" dirty="0"/>
              <a:t>Условия эксплуатации и транспортирования такой аппаратуры характеризуются весьма широким диапазоном рабочих (-50...+50 °С) и предельных (-50... +65 °С) температур, влажностью до 90...98 %, вибрацией до 120 Гц при 4...6 g, наличием многократных (до 5 g) и одиночных (до 75 g) ударов, воздействием дождя до 3 мм/мин и соляного тумана с дис­персностью капель до 10 мкм и содержанием воды до 3 г/м3.</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457200" y="1484783"/>
            <a:ext cx="8229600" cy="5039841"/>
          </a:xfrm>
        </p:spPr>
        <p:txBody>
          <a:bodyPr>
            <a:normAutofit lnSpcReduction="10000"/>
          </a:bodyPr>
          <a:lstStyle/>
          <a:p>
            <a:pPr algn="just"/>
            <a:r>
              <a:rPr lang="ru-RU" altLang="ru-RU" sz="2400" b="1" i="1" dirty="0">
                <a:solidFill>
                  <a:srgbClr val="C00000"/>
                </a:solidFill>
              </a:rPr>
              <a:t>Транспортируемая РЭА</a:t>
            </a:r>
            <a:r>
              <a:rPr lang="ru-RU" altLang="ru-RU" sz="2400" dirty="0">
                <a:solidFill>
                  <a:srgbClr val="C00000"/>
                </a:solidFill>
              </a:rPr>
              <a:t> </a:t>
            </a:r>
            <a:r>
              <a:rPr lang="ru-RU" altLang="ru-RU" sz="2400" dirty="0"/>
              <a:t>- это аппаратура, устанавливаемая и эксплуатируемая на автомобилях и автоприцепах, железнодорожном и гусеничном транспорте, на судах различных классов, на борту самолетов и вертолетов.</a:t>
            </a:r>
            <a:endParaRPr lang="en-US" altLang="ru-RU" sz="2400" dirty="0"/>
          </a:p>
          <a:p>
            <a:pPr algn="just"/>
            <a:r>
              <a:rPr lang="ru-RU" altLang="ru-RU" sz="2400" dirty="0">
                <a:solidFill>
                  <a:srgbClr val="C00000"/>
                </a:solidFill>
              </a:rPr>
              <a:t>Специфика работы </a:t>
            </a:r>
            <a:r>
              <a:rPr lang="ru-RU" altLang="ru-RU" sz="2400" dirty="0"/>
              <a:t>этого вида аппаратуры предопределяет </a:t>
            </a:r>
            <a:r>
              <a:rPr lang="ru-RU" altLang="ru-RU" sz="2400" u="sng" dirty="0"/>
              <a:t>повышенное воздействие механических факторов</a:t>
            </a:r>
            <a:r>
              <a:rPr lang="ru-RU" altLang="ru-RU" sz="2400" dirty="0"/>
              <a:t>. </a:t>
            </a:r>
            <a:endParaRPr lang="en-US" altLang="ru-RU" sz="2400" dirty="0"/>
          </a:p>
          <a:p>
            <a:pPr algn="just"/>
            <a:r>
              <a:rPr lang="ru-RU" altLang="ru-RU" sz="2400" dirty="0"/>
              <a:t>Каждый вид транспорта имеет собственные вибрационные характеристики. </a:t>
            </a:r>
            <a:endParaRPr lang="en-US" altLang="ru-RU" sz="2400" dirty="0"/>
          </a:p>
          <a:p>
            <a:pPr algn="just"/>
            <a:r>
              <a:rPr lang="ru-RU" altLang="ru-RU" sz="2400" dirty="0"/>
              <a:t>Для </a:t>
            </a:r>
            <a:r>
              <a:rPr lang="ru-RU" altLang="ru-RU" sz="2400" dirty="0">
                <a:solidFill>
                  <a:srgbClr val="C00000"/>
                </a:solidFill>
              </a:rPr>
              <a:t>предупреждения повреждения </a:t>
            </a:r>
            <a:r>
              <a:rPr lang="ru-RU" altLang="ru-RU" sz="2400" dirty="0"/>
              <a:t>аппаратуры необходимо, чтобы вся она и отдельные ее части </a:t>
            </a:r>
            <a:r>
              <a:rPr lang="ru-RU" altLang="ru-RU" sz="2400" u="sng" dirty="0"/>
              <a:t>имели собственные частоты колебаний вне диапазона частот вибрации транспортного средства</a:t>
            </a:r>
            <a:r>
              <a:rPr lang="ru-RU" altLang="ru-RU" sz="2400" dirty="0"/>
              <a:t>.</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457200" y="1412775"/>
            <a:ext cx="8229600" cy="5111849"/>
          </a:xfrm>
        </p:spPr>
        <p:txBody>
          <a:bodyPr>
            <a:normAutofit lnSpcReduction="10000"/>
          </a:bodyPr>
          <a:lstStyle/>
          <a:p>
            <a:pPr algn="just"/>
            <a:r>
              <a:rPr lang="ru-RU" altLang="ru-RU" sz="2400" dirty="0"/>
              <a:t>На РЭА, установленную на </a:t>
            </a:r>
            <a:r>
              <a:rPr lang="ru-RU" altLang="ru-RU" sz="2400" b="1" dirty="0">
                <a:solidFill>
                  <a:srgbClr val="C00000"/>
                </a:solidFill>
              </a:rPr>
              <a:t>автомобильном транспорте</a:t>
            </a:r>
            <a:r>
              <a:rPr lang="ru-RU" altLang="ru-RU" sz="2400" dirty="0"/>
              <a:t>, могут воздействовать вибрация частотой до 200 Гц и удары, вызванные неровной дорогой. </a:t>
            </a:r>
            <a:endParaRPr lang="en-US" altLang="ru-RU" sz="2400" dirty="0"/>
          </a:p>
          <a:p>
            <a:pPr algn="just"/>
            <a:r>
              <a:rPr lang="ru-RU" altLang="ru-RU" sz="2400" dirty="0"/>
              <a:t>При движении </a:t>
            </a:r>
            <a:r>
              <a:rPr lang="ru-RU" altLang="ru-RU" sz="2400" b="1" dirty="0">
                <a:solidFill>
                  <a:srgbClr val="C00000"/>
                </a:solidFill>
              </a:rPr>
              <a:t>железнодорожного транспорта</a:t>
            </a:r>
            <a:r>
              <a:rPr lang="ru-RU" altLang="ru-RU" sz="2400" dirty="0">
                <a:solidFill>
                  <a:srgbClr val="C00000"/>
                </a:solidFill>
              </a:rPr>
              <a:t> </a:t>
            </a:r>
            <a:r>
              <a:rPr lang="ru-RU" altLang="ru-RU" sz="2400" dirty="0"/>
              <a:t>возможны внезапные толчки (при маневрировании - удары с ускорением до 40 g). Биение колес о стыки рельсов вызывают вибрацию с частотой до 400 Гц при ускорении до 2 g. </a:t>
            </a:r>
            <a:endParaRPr lang="en-US" altLang="ru-RU" sz="2400" dirty="0"/>
          </a:p>
          <a:p>
            <a:pPr algn="just"/>
            <a:r>
              <a:rPr lang="ru-RU" altLang="ru-RU" sz="2400" dirty="0"/>
              <a:t>Особо жестким воздействиям подвергается конструкция РЭА, эксплуатируемая на </a:t>
            </a:r>
            <a:r>
              <a:rPr lang="ru-RU" altLang="ru-RU" sz="2400" b="1" dirty="0">
                <a:solidFill>
                  <a:srgbClr val="C00000"/>
                </a:solidFill>
              </a:rPr>
              <a:t>гусеничном транспорте</a:t>
            </a:r>
            <a:r>
              <a:rPr lang="ru-RU" altLang="ru-RU" sz="2400" dirty="0"/>
              <a:t>. Здесь вследствие «стука» гусениц частота вибраций может доходить до 7000 Гц с амплитудой ±0,025 мм. Кроме того, постоянно воздействие акустического шума.</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457200" y="1556791"/>
            <a:ext cx="8229600" cy="4967833"/>
          </a:xfrm>
        </p:spPr>
        <p:txBody>
          <a:bodyPr>
            <a:noAutofit/>
          </a:bodyPr>
          <a:lstStyle/>
          <a:p>
            <a:pPr algn="just">
              <a:spcBef>
                <a:spcPts val="0"/>
              </a:spcBef>
            </a:pPr>
            <a:r>
              <a:rPr lang="ru-RU" altLang="ru-RU" sz="2400" dirty="0"/>
              <a:t>РЭА в </a:t>
            </a:r>
            <a:r>
              <a:rPr lang="ru-RU" altLang="ru-RU" sz="2400" b="1" dirty="0">
                <a:solidFill>
                  <a:srgbClr val="C00000"/>
                </a:solidFill>
              </a:rPr>
              <a:t>морском исполнении</a:t>
            </a:r>
            <a:r>
              <a:rPr lang="ru-RU" altLang="ru-RU" sz="2400" dirty="0">
                <a:solidFill>
                  <a:srgbClr val="C00000"/>
                </a:solidFill>
              </a:rPr>
              <a:t> </a:t>
            </a:r>
            <a:r>
              <a:rPr lang="ru-RU" altLang="ru-RU" sz="2400" dirty="0"/>
              <a:t>устанавливаются на больших сравнительно тихоходных кораблях и малых быстроходных судах. </a:t>
            </a:r>
            <a:endParaRPr lang="en-US" altLang="ru-RU" sz="2400" dirty="0"/>
          </a:p>
          <a:p>
            <a:pPr algn="just">
              <a:spcBef>
                <a:spcPts val="0"/>
              </a:spcBef>
            </a:pPr>
            <a:r>
              <a:rPr lang="ru-RU" altLang="ru-RU" sz="2400" dirty="0"/>
              <a:t>Характерными условиями работы является </a:t>
            </a:r>
            <a:r>
              <a:rPr lang="ru-RU" altLang="ru-RU" sz="2400" u="sng" dirty="0"/>
              <a:t>наличие вибраций, ударных нагрузок и агрессивной (морской) атмосферы</a:t>
            </a:r>
            <a:r>
              <a:rPr lang="ru-RU" altLang="ru-RU" sz="2400" dirty="0"/>
              <a:t>. </a:t>
            </a:r>
            <a:endParaRPr lang="en-US" altLang="ru-RU" sz="2400" dirty="0"/>
          </a:p>
          <a:p>
            <a:pPr algn="just">
              <a:spcBef>
                <a:spcPts val="0"/>
              </a:spcBef>
            </a:pPr>
            <a:r>
              <a:rPr lang="ru-RU" altLang="ru-RU" sz="2400" dirty="0">
                <a:solidFill>
                  <a:srgbClr val="C00000"/>
                </a:solidFill>
              </a:rPr>
              <a:t>Вибрация</a:t>
            </a:r>
            <a:r>
              <a:rPr lang="ru-RU" altLang="ru-RU" sz="2400" dirty="0"/>
              <a:t> на судне вызывается работой винтов, гребного вала, двигателей и гидродинамическими силами при движении судна по неспокойному морю.</a:t>
            </a:r>
            <a:endParaRPr lang="en-US" altLang="ru-RU" sz="2400" dirty="0"/>
          </a:p>
          <a:p>
            <a:pPr algn="just">
              <a:spcBef>
                <a:spcPts val="0"/>
              </a:spcBef>
            </a:pPr>
            <a:r>
              <a:rPr lang="ru-RU" altLang="ru-RU" sz="2400" dirty="0">
                <a:solidFill>
                  <a:srgbClr val="C00000"/>
                </a:solidFill>
              </a:rPr>
              <a:t>Диапазон частот </a:t>
            </a:r>
            <a:r>
              <a:rPr lang="ru-RU" altLang="ru-RU" sz="2400" dirty="0"/>
              <a:t>вибраций на кораблях обычно не превышает 25 Гц с небольшой амплитудой вибраций.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endParaRPr lang="ru-RU" altLang="ru-RU"/>
          </a:p>
        </p:txBody>
      </p:sp>
      <p:sp>
        <p:nvSpPr>
          <p:cNvPr id="92163" name="Rectangle 3"/>
          <p:cNvSpPr>
            <a:spLocks noGrp="1" noChangeArrowheads="1"/>
          </p:cNvSpPr>
          <p:nvPr>
            <p:ph idx="1"/>
          </p:nvPr>
        </p:nvSpPr>
        <p:spPr>
          <a:xfrm>
            <a:off x="611188" y="1988840"/>
            <a:ext cx="8075612" cy="4032448"/>
          </a:xfrm>
        </p:spPr>
        <p:txBody>
          <a:bodyPr>
            <a:normAutofit fontScale="92500" lnSpcReduction="20000"/>
          </a:bodyPr>
          <a:lstStyle/>
          <a:p>
            <a:pPr algn="just">
              <a:lnSpc>
                <a:spcPct val="120000"/>
              </a:lnSpc>
            </a:pPr>
            <a:r>
              <a:rPr lang="ru-RU" altLang="ru-RU" sz="2800" dirty="0"/>
              <a:t>На </a:t>
            </a:r>
            <a:r>
              <a:rPr lang="ru-RU" altLang="ru-RU" sz="2800" b="1" dirty="0">
                <a:solidFill>
                  <a:srgbClr val="C00000"/>
                </a:solidFill>
              </a:rPr>
              <a:t>самолетах</a:t>
            </a:r>
            <a:r>
              <a:rPr lang="ru-RU" altLang="ru-RU" sz="2800" dirty="0">
                <a:solidFill>
                  <a:srgbClr val="C00000"/>
                </a:solidFill>
              </a:rPr>
              <a:t> </a:t>
            </a:r>
            <a:r>
              <a:rPr lang="ru-RU" altLang="ru-RU" sz="2800" dirty="0"/>
              <a:t>электронная аппаратура находится, как правило, в фюзеляже. </a:t>
            </a:r>
            <a:endParaRPr lang="en-US" altLang="ru-RU" sz="2800" dirty="0"/>
          </a:p>
          <a:p>
            <a:pPr algn="just">
              <a:lnSpc>
                <a:spcPct val="120000"/>
              </a:lnSpc>
            </a:pPr>
            <a:r>
              <a:rPr lang="ru-RU" altLang="ru-RU" sz="2800" dirty="0"/>
              <a:t>При этом на нее воздействуют </a:t>
            </a:r>
            <a:r>
              <a:rPr lang="ru-RU" altLang="ru-RU" sz="2800" u="sng" dirty="0"/>
              <a:t>вибрационные нагрузки</a:t>
            </a:r>
            <a:r>
              <a:rPr lang="ru-RU" altLang="ru-RU" sz="2800" dirty="0"/>
              <a:t> частотой до 500 Гц с амплитудой до 10 мм и акустический шум, уровень которого достигает 150 дБ при частоте 50... 10000 Гц</a:t>
            </a:r>
            <a:r>
              <a:rPr lang="ru-RU" altLang="ru-RU" sz="2800" dirty="0" smtClean="0"/>
              <a:t>.</a:t>
            </a:r>
          </a:p>
          <a:p>
            <a:pPr algn="just">
              <a:lnSpc>
                <a:spcPct val="120000"/>
              </a:lnSpc>
            </a:pPr>
            <a:r>
              <a:rPr lang="ru-RU" altLang="ru-RU" sz="2800" b="1" i="1" dirty="0">
                <a:solidFill>
                  <a:schemeClr val="folHlink"/>
                </a:solidFill>
              </a:rPr>
              <a:t>Портативная РЭА.</a:t>
            </a:r>
            <a:r>
              <a:rPr lang="ru-RU" altLang="ru-RU" sz="2800" dirty="0"/>
              <a:t> Можно отнести </a:t>
            </a:r>
            <a:r>
              <a:rPr lang="ru-RU" altLang="ru-RU" sz="2800" u="sng" dirty="0"/>
              <a:t>переносные</a:t>
            </a:r>
            <a:r>
              <a:rPr lang="ru-RU" altLang="ru-RU" sz="2800" dirty="0"/>
              <a:t> радиоприемную, передающую, измерительную аппаратуру и телекоммуникационные средства. </a:t>
            </a:r>
            <a:endParaRPr lang="en-US" altLang="ru-RU" sz="2800" dirty="0"/>
          </a:p>
          <a:p>
            <a:pPr algn="just">
              <a:lnSpc>
                <a:spcPct val="140000"/>
              </a:lnSpc>
            </a:pPr>
            <a:endParaRPr lang="ru-RU" altLang="ru-RU" sz="2400" dirty="0"/>
          </a:p>
          <a:p>
            <a:pPr>
              <a:lnSpc>
                <a:spcPct val="90000"/>
              </a:lnSpc>
            </a:pPr>
            <a:endParaRPr lang="ru-RU" alt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457200" y="1484784"/>
            <a:ext cx="8229600" cy="5112866"/>
          </a:xfrm>
        </p:spPr>
        <p:txBody>
          <a:bodyPr>
            <a:noAutofit/>
          </a:bodyPr>
          <a:lstStyle/>
          <a:p>
            <a:pPr algn="just"/>
            <a:r>
              <a:rPr lang="ru-RU" altLang="ru-RU" sz="2400" dirty="0" smtClean="0">
                <a:solidFill>
                  <a:srgbClr val="C00000"/>
                </a:solidFill>
              </a:rPr>
              <a:t>Условия </a:t>
            </a:r>
            <a:r>
              <a:rPr lang="ru-RU" altLang="ru-RU" sz="2400" dirty="0">
                <a:solidFill>
                  <a:srgbClr val="C00000"/>
                </a:solidFill>
              </a:rPr>
              <a:t>работы портативной РЭА </a:t>
            </a:r>
            <a:r>
              <a:rPr lang="ru-RU" altLang="ru-RU" sz="2400" dirty="0"/>
              <a:t>должны </a:t>
            </a:r>
            <a:r>
              <a:rPr lang="ru-RU" altLang="ru-RU" sz="2400" u="sng" dirty="0"/>
              <a:t>соответствовать зоне комфорта человека, которая характеризуется температурой окружающей среды 18...24 °С, уровнем акустического шума 70...85 дБ, влажностью 20...90 % и высотой над уровнем моря до 3000 м.</a:t>
            </a:r>
            <a:r>
              <a:rPr lang="ru-RU" altLang="ru-RU" sz="2400" dirty="0"/>
              <a:t> </a:t>
            </a:r>
            <a:endParaRPr lang="en-US" altLang="ru-RU" sz="2400" dirty="0"/>
          </a:p>
          <a:p>
            <a:pPr algn="just"/>
            <a:r>
              <a:rPr lang="ru-RU" altLang="ru-RU" sz="2400" dirty="0"/>
              <a:t>Если температура становится меньше -17 °С или выше +43,5 °С, уровень шума достигает 120 дБ, влажность составляет меньше 1 %, а высота над уровнем моря больше 6000 м, то считается, что такие условия превышают </a:t>
            </a:r>
            <a:r>
              <a:rPr lang="ru-RU" altLang="ru-RU" sz="2400" dirty="0">
                <a:solidFill>
                  <a:srgbClr val="C00000"/>
                </a:solidFill>
              </a:rPr>
              <a:t>физиологические возможности человека</a:t>
            </a:r>
            <a:r>
              <a:rPr lang="ru-RU" altLang="ru-RU" sz="2400" dirty="0"/>
              <a:t>, но предельные условия для перемещения аппаратуры могут быть много выше. </a:t>
            </a:r>
            <a:endParaRPr lang="en-US" altLang="ru-RU" sz="24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endParaRPr lang="ru-RU" altLang="ru-RU"/>
          </a:p>
        </p:txBody>
      </p:sp>
      <p:sp>
        <p:nvSpPr>
          <p:cNvPr id="93187" name="Rectangle 3"/>
          <p:cNvSpPr>
            <a:spLocks noGrp="1" noChangeArrowheads="1"/>
          </p:cNvSpPr>
          <p:nvPr>
            <p:ph idx="1"/>
          </p:nvPr>
        </p:nvSpPr>
        <p:spPr/>
        <p:txBody>
          <a:bodyPr/>
          <a:lstStyle/>
          <a:p>
            <a:pPr algn="just">
              <a:lnSpc>
                <a:spcPct val="120000"/>
              </a:lnSpc>
            </a:pPr>
            <a:r>
              <a:rPr lang="ru-RU" altLang="ru-RU" sz="2400" dirty="0"/>
              <a:t>С точки зрения физических возможностей человека портативная аппаратура </a:t>
            </a:r>
            <a:r>
              <a:rPr lang="ru-RU" altLang="ru-RU" sz="2400" dirty="0">
                <a:solidFill>
                  <a:srgbClr val="C00000"/>
                </a:solidFill>
              </a:rPr>
              <a:t>делится на легкую </a:t>
            </a:r>
            <a:r>
              <a:rPr lang="ru-RU" altLang="ru-RU" sz="2400" dirty="0"/>
              <a:t>(до 29 кг для мужчин и до 16 кг для женщин), </a:t>
            </a:r>
            <a:r>
              <a:rPr lang="ru-RU" altLang="ru-RU" sz="2400" dirty="0">
                <a:solidFill>
                  <a:srgbClr val="C00000"/>
                </a:solidFill>
              </a:rPr>
              <a:t>среднюю</a:t>
            </a:r>
            <a:r>
              <a:rPr lang="ru-RU" altLang="ru-RU" sz="2400" dirty="0"/>
              <a:t> (соответственно до 147 кг и 80 кг) и </a:t>
            </a:r>
            <a:r>
              <a:rPr lang="ru-RU" altLang="ru-RU" sz="2400" dirty="0">
                <a:solidFill>
                  <a:srgbClr val="C00000"/>
                </a:solidFill>
              </a:rPr>
              <a:t>тяжелую</a:t>
            </a:r>
            <a:r>
              <a:rPr lang="ru-RU" altLang="ru-RU" sz="2400" dirty="0"/>
              <a:t> (до 390 кг и до 216 кг). </a:t>
            </a:r>
            <a:endParaRPr lang="en-US" altLang="ru-RU" sz="2400" dirty="0"/>
          </a:p>
          <a:p>
            <a:pPr algn="just">
              <a:lnSpc>
                <a:spcPct val="120000"/>
              </a:lnSpc>
            </a:pPr>
            <a:r>
              <a:rPr lang="ru-RU" altLang="ru-RU" sz="2400" dirty="0">
                <a:solidFill>
                  <a:srgbClr val="C00000"/>
                </a:solidFill>
              </a:rPr>
              <a:t>На портативную аппаратуру </a:t>
            </a:r>
            <a:r>
              <a:rPr lang="ru-RU" altLang="ru-RU" sz="2400" dirty="0"/>
              <a:t>может воздействовать вибрация частотой до 20 Гц с ускорением до 2 g и удары до 10 g при длительности 5... 10 </a:t>
            </a:r>
            <a:r>
              <a:rPr lang="ru-RU" altLang="ru-RU" sz="2400" dirty="0" err="1"/>
              <a:t>мс</a:t>
            </a:r>
            <a:r>
              <a:rPr lang="ru-RU" altLang="ru-RU" sz="2400" dirty="0"/>
              <a:t>.</a:t>
            </a:r>
          </a:p>
          <a:p>
            <a:pPr>
              <a:lnSpc>
                <a:spcPct val="90000"/>
              </a:lnSpc>
              <a:buFont typeface="Wingdings" pitchFamily="2" charset="2"/>
              <a:buNone/>
            </a:pPr>
            <a:endParaRPr lang="ru-RU" altLang="ru-RU" sz="2400" dirty="0">
              <a:latin typeface="Arial"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ru-RU" altLang="ru-RU"/>
          </a:p>
        </p:txBody>
      </p:sp>
      <p:sp>
        <p:nvSpPr>
          <p:cNvPr id="29699" name="Rectangle 3"/>
          <p:cNvSpPr>
            <a:spLocks noGrp="1" noChangeArrowheads="1"/>
          </p:cNvSpPr>
          <p:nvPr>
            <p:ph idx="1"/>
          </p:nvPr>
        </p:nvSpPr>
        <p:spPr>
          <a:xfrm>
            <a:off x="457200" y="1916832"/>
            <a:ext cx="8507413" cy="4214093"/>
          </a:xfrm>
        </p:spPr>
        <p:txBody>
          <a:bodyPr/>
          <a:lstStyle/>
          <a:p>
            <a:pPr algn="just">
              <a:lnSpc>
                <a:spcPct val="110000"/>
              </a:lnSpc>
            </a:pPr>
            <a:r>
              <a:rPr lang="ru-RU" altLang="ru-RU" sz="2400" dirty="0"/>
              <a:t>Различают и </a:t>
            </a:r>
            <a:r>
              <a:rPr lang="ru-RU" altLang="ru-RU" sz="2400" b="1" dirty="0">
                <a:solidFill>
                  <a:srgbClr val="C00000"/>
                </a:solidFill>
              </a:rPr>
              <a:t>специальные виды РЭА</a:t>
            </a:r>
            <a:r>
              <a:rPr lang="ru-RU" altLang="ru-RU" sz="2400" dirty="0"/>
              <a:t>, эксплуатируемые, например, в условиях химического производства. Для них характерны сверхбольшие значения одного - трех внешних факторов, на устойчивость к которым и проектируется конструкция такой РЭА. </a:t>
            </a:r>
          </a:p>
          <a:p>
            <a:pPr algn="just">
              <a:lnSpc>
                <a:spcPct val="110000"/>
              </a:lnSpc>
            </a:pPr>
            <a:r>
              <a:rPr lang="ru-RU" altLang="ru-RU" sz="2400" dirty="0"/>
              <a:t>Каждой из групп аппаратуры соответствует совокупность климатических и механических факторов, которой она должна соответствовать.</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285" name="Picture 2557"/>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0825" y="333375"/>
            <a:ext cx="8642350" cy="6223000"/>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333375"/>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32025" y="1412776"/>
            <a:ext cx="8713788" cy="4327525"/>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331640" y="692696"/>
            <a:ext cx="6923112" cy="924712"/>
          </a:xfrm>
        </p:spPr>
        <p:txBody>
          <a:bodyPr>
            <a:normAutofit/>
          </a:bodyPr>
          <a:lstStyle/>
          <a:p>
            <a:pPr algn="ctr"/>
            <a:r>
              <a:rPr lang="ru-RU" altLang="ru-RU" sz="2800" b="1" dirty="0"/>
              <a:t>3. Требования, предъявляемые к конструкции аппаратуры </a:t>
            </a:r>
          </a:p>
        </p:txBody>
      </p:sp>
      <p:sp>
        <p:nvSpPr>
          <p:cNvPr id="69635" name="Rectangle 3"/>
          <p:cNvSpPr>
            <a:spLocks noGrp="1" noChangeArrowheads="1"/>
          </p:cNvSpPr>
          <p:nvPr>
            <p:ph idx="1"/>
          </p:nvPr>
        </p:nvSpPr>
        <p:spPr>
          <a:xfrm>
            <a:off x="457200" y="2204864"/>
            <a:ext cx="8229600" cy="3960986"/>
          </a:xfrm>
        </p:spPr>
        <p:txBody>
          <a:bodyPr/>
          <a:lstStyle/>
          <a:p>
            <a:pPr algn="just">
              <a:lnSpc>
                <a:spcPct val="110000"/>
              </a:lnSpc>
            </a:pPr>
            <a:r>
              <a:rPr lang="ru-RU" altLang="ru-RU" sz="2400" dirty="0"/>
              <a:t>Вновь </a:t>
            </a:r>
            <a:r>
              <a:rPr lang="ru-RU" altLang="ru-RU" sz="2400" dirty="0">
                <a:solidFill>
                  <a:srgbClr val="C00000"/>
                </a:solidFill>
              </a:rPr>
              <a:t>разрабатываемая РЭА должна отвечать </a:t>
            </a:r>
            <a:r>
              <a:rPr lang="ru-RU" altLang="ru-RU" sz="2400" dirty="0"/>
              <a:t>тактико-техническим, конструктивно-технологическим, эксплуатационным, </a:t>
            </a:r>
            <a:r>
              <a:rPr lang="ru-RU" altLang="ru-RU" sz="2400" dirty="0" err="1"/>
              <a:t>надежностным</a:t>
            </a:r>
            <a:r>
              <a:rPr lang="ru-RU" altLang="ru-RU" sz="2400" dirty="0"/>
              <a:t> и экономическим требованиям. </a:t>
            </a:r>
            <a:endParaRPr lang="en-US" altLang="ru-RU" sz="2400" dirty="0"/>
          </a:p>
          <a:p>
            <a:pPr algn="just">
              <a:lnSpc>
                <a:spcPct val="110000"/>
              </a:lnSpc>
            </a:pPr>
            <a:r>
              <a:rPr lang="ru-RU" altLang="ru-RU" sz="2400" dirty="0"/>
              <a:t>Все эти </a:t>
            </a:r>
            <a:r>
              <a:rPr lang="ru-RU" altLang="ru-RU" sz="2400" dirty="0">
                <a:solidFill>
                  <a:srgbClr val="C00000"/>
                </a:solidFill>
              </a:rPr>
              <a:t>требования взаимосвязаны</a:t>
            </a:r>
            <a:r>
              <a:rPr lang="ru-RU" altLang="ru-RU" sz="2400" dirty="0"/>
              <a:t>, и оптимальное их удовлетворение представляет собой </a:t>
            </a:r>
            <a:r>
              <a:rPr lang="ru-RU" altLang="ru-RU" sz="2400" u="sng" dirty="0"/>
              <a:t>сложную инженерную задачу</a:t>
            </a:r>
            <a:r>
              <a:rPr lang="ru-RU" altLang="ru-RU" sz="2400" dirty="0"/>
              <a:t>.</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idx="1"/>
          </p:nvPr>
        </p:nvSpPr>
        <p:spPr>
          <a:xfrm>
            <a:off x="457200" y="1412776"/>
            <a:ext cx="8229600" cy="5111849"/>
          </a:xfrm>
        </p:spPr>
        <p:txBody>
          <a:bodyPr/>
          <a:lstStyle/>
          <a:p>
            <a:pPr algn="just">
              <a:lnSpc>
                <a:spcPct val="110000"/>
              </a:lnSpc>
            </a:pPr>
            <a:r>
              <a:rPr lang="ru-RU" altLang="ru-RU" sz="2400" b="1" i="1" dirty="0">
                <a:solidFill>
                  <a:srgbClr val="C00000"/>
                </a:solidFill>
              </a:rPr>
              <a:t>Тактико-технические требования</a:t>
            </a:r>
            <a:r>
              <a:rPr lang="ru-RU" altLang="ru-RU" sz="2400" b="1" i="1" dirty="0"/>
              <a:t>. </a:t>
            </a:r>
            <a:r>
              <a:rPr lang="ru-RU" altLang="ru-RU" sz="2400" dirty="0"/>
              <a:t>Эти требования обычно содержатся в </a:t>
            </a:r>
            <a:r>
              <a:rPr lang="ru-RU" altLang="ru-RU" sz="2400" u="sng" dirty="0"/>
              <a:t>техническом задании</a:t>
            </a:r>
            <a:r>
              <a:rPr lang="ru-RU" altLang="ru-RU" sz="2400" dirty="0"/>
              <a:t> на аппаратуру и включают в себя такие характеристики, как вид измеряемой физической величины, диапазон измерений, точность измерений, быстродействие, объем памяти для регистрации данных, точность выполнения вычислительных операций и т. д. </a:t>
            </a:r>
          </a:p>
          <a:p>
            <a:pPr algn="just">
              <a:lnSpc>
                <a:spcPct val="110000"/>
              </a:lnSpc>
            </a:pPr>
            <a:r>
              <a:rPr lang="ru-RU" altLang="ru-RU" sz="2400" dirty="0"/>
              <a:t>В основном </a:t>
            </a:r>
            <a:r>
              <a:rPr lang="ru-RU" altLang="ru-RU" sz="2400" dirty="0">
                <a:solidFill>
                  <a:srgbClr val="C00000"/>
                </a:solidFill>
              </a:rPr>
              <a:t>данные требования удовлетворяются </a:t>
            </a:r>
            <a:r>
              <a:rPr lang="ru-RU" altLang="ru-RU" sz="2400" dirty="0"/>
              <a:t>на </a:t>
            </a:r>
            <a:r>
              <a:rPr lang="ru-RU" altLang="ru-RU" sz="2400" u="sng" dirty="0"/>
              <a:t>ранних этапах разработки аппаратуры</a:t>
            </a:r>
            <a:r>
              <a:rPr lang="ru-RU" altLang="ru-RU" sz="2400" dirty="0"/>
              <a:t>, когда определяются состав изделия, его структура, математическое обеспечение, основные требования к отдельным устройствам.</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a:xfrm>
            <a:off x="468313" y="1412875"/>
            <a:ext cx="8229600" cy="4824413"/>
          </a:xfrm>
        </p:spPr>
        <p:txBody>
          <a:bodyPr>
            <a:normAutofit/>
          </a:bodyPr>
          <a:lstStyle/>
          <a:p>
            <a:pPr marL="0" indent="0" algn="just">
              <a:lnSpc>
                <a:spcPct val="110000"/>
              </a:lnSpc>
              <a:buNone/>
            </a:pPr>
            <a:r>
              <a:rPr lang="ru-RU" altLang="ru-RU" sz="2400" b="1" dirty="0"/>
              <a:t>Конструктивно-технологические требования</a:t>
            </a:r>
            <a:r>
              <a:rPr lang="ru-RU" altLang="ru-RU" sz="2400" b="1" i="1" dirty="0"/>
              <a:t>. </a:t>
            </a:r>
            <a:endParaRPr lang="ru-RU" altLang="ru-RU" sz="2400" b="1" i="1" dirty="0" smtClean="0"/>
          </a:p>
          <a:p>
            <a:pPr algn="just">
              <a:lnSpc>
                <a:spcPct val="110000"/>
              </a:lnSpc>
            </a:pPr>
            <a:r>
              <a:rPr lang="ru-RU" altLang="ru-RU" sz="2400" dirty="0" smtClean="0"/>
              <a:t>К </a:t>
            </a:r>
            <a:r>
              <a:rPr lang="ru-RU" altLang="ru-RU" sz="2400" dirty="0"/>
              <a:t>этим требованиям относят: </a:t>
            </a:r>
            <a:endParaRPr lang="ru-RU" altLang="ru-RU" sz="2400" dirty="0" smtClean="0"/>
          </a:p>
          <a:p>
            <a:pPr algn="just">
              <a:lnSpc>
                <a:spcPct val="110000"/>
              </a:lnSpc>
              <a:buFont typeface="Wingdings" panose="05000000000000000000" pitchFamily="2" charset="2"/>
              <a:buChar char="Ø"/>
            </a:pPr>
            <a:r>
              <a:rPr lang="ru-RU" altLang="ru-RU" sz="2400" dirty="0" smtClean="0"/>
              <a:t>обеспечение </a:t>
            </a:r>
            <a:r>
              <a:rPr lang="ru-RU" altLang="ru-RU" sz="2400" dirty="0"/>
              <a:t>функционально-узлового принципа построения конструкции РЭА, </a:t>
            </a:r>
            <a:endParaRPr lang="ru-RU" altLang="ru-RU" sz="2400" dirty="0" smtClean="0"/>
          </a:p>
          <a:p>
            <a:pPr algn="just">
              <a:lnSpc>
                <a:spcPct val="110000"/>
              </a:lnSpc>
              <a:buFont typeface="Wingdings" panose="05000000000000000000" pitchFamily="2" charset="2"/>
              <a:buChar char="Ø"/>
            </a:pPr>
            <a:r>
              <a:rPr lang="ru-RU" altLang="ru-RU" sz="2400" dirty="0" smtClean="0"/>
              <a:t>технологичность</a:t>
            </a:r>
            <a:r>
              <a:rPr lang="ru-RU" altLang="ru-RU" sz="2400" dirty="0"/>
              <a:t>, </a:t>
            </a:r>
            <a:endParaRPr lang="ru-RU" altLang="ru-RU" sz="2400" dirty="0" smtClean="0"/>
          </a:p>
          <a:p>
            <a:pPr algn="just">
              <a:lnSpc>
                <a:spcPct val="110000"/>
              </a:lnSpc>
              <a:buFont typeface="Wingdings" panose="05000000000000000000" pitchFamily="2" charset="2"/>
              <a:buChar char="Ø"/>
            </a:pPr>
            <a:r>
              <a:rPr lang="ru-RU" altLang="ru-RU" sz="2400" dirty="0" smtClean="0"/>
              <a:t>минимальную </a:t>
            </a:r>
            <a:r>
              <a:rPr lang="ru-RU" altLang="ru-RU" sz="2400" dirty="0"/>
              <a:t>номенклатуру комплектующих изделий</a:t>
            </a:r>
            <a:r>
              <a:rPr lang="ru-RU" altLang="ru-RU" sz="2400" dirty="0" smtClean="0"/>
              <a:t>,</a:t>
            </a:r>
          </a:p>
          <a:p>
            <a:pPr algn="just">
              <a:lnSpc>
                <a:spcPct val="110000"/>
              </a:lnSpc>
              <a:buFont typeface="Wingdings" panose="05000000000000000000" pitchFamily="2" charset="2"/>
              <a:buChar char="Ø"/>
            </a:pPr>
            <a:r>
              <a:rPr lang="ru-RU" altLang="ru-RU" sz="2400" dirty="0" smtClean="0"/>
              <a:t>минимальные </a:t>
            </a:r>
            <a:r>
              <a:rPr lang="ru-RU" altLang="ru-RU" sz="2400" dirty="0"/>
              <a:t>габариты и массу, </a:t>
            </a:r>
            <a:endParaRPr lang="ru-RU" altLang="ru-RU" sz="2400" dirty="0" smtClean="0"/>
          </a:p>
          <a:p>
            <a:pPr algn="just">
              <a:lnSpc>
                <a:spcPct val="110000"/>
              </a:lnSpc>
              <a:buFont typeface="Wingdings" panose="05000000000000000000" pitchFamily="2" charset="2"/>
              <a:buChar char="Ø"/>
            </a:pPr>
            <a:r>
              <a:rPr lang="ru-RU" altLang="ru-RU" sz="2400" dirty="0" smtClean="0"/>
              <a:t>меры </a:t>
            </a:r>
            <a:r>
              <a:rPr lang="ru-RU" altLang="ru-RU" sz="2400" dirty="0"/>
              <a:t>защиты от воздействия климатических и механических факторов,  </a:t>
            </a:r>
            <a:endParaRPr lang="ru-RU" altLang="ru-RU" sz="2400" dirty="0" smtClean="0"/>
          </a:p>
          <a:p>
            <a:pPr algn="just">
              <a:lnSpc>
                <a:spcPct val="110000"/>
              </a:lnSpc>
              <a:buFont typeface="Wingdings" panose="05000000000000000000" pitchFamily="2" charset="2"/>
              <a:buChar char="Ø"/>
            </a:pPr>
            <a:r>
              <a:rPr lang="ru-RU" altLang="ru-RU" sz="2400" dirty="0" err="1" smtClean="0"/>
              <a:t>ремонтоспособность</a:t>
            </a:r>
            <a:r>
              <a:rPr lang="ru-RU" altLang="ru-RU" sz="2400" dirty="0"/>
              <a:t>.</a:t>
            </a:r>
          </a:p>
          <a:p>
            <a:endParaRPr lang="ru-RU" alt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endParaRPr lang="ru-RU" altLang="ru-RU"/>
          </a:p>
        </p:txBody>
      </p:sp>
      <p:sp>
        <p:nvSpPr>
          <p:cNvPr id="94211" name="Rectangle 3"/>
          <p:cNvSpPr>
            <a:spLocks noGrp="1" noChangeArrowheads="1"/>
          </p:cNvSpPr>
          <p:nvPr>
            <p:ph idx="1"/>
          </p:nvPr>
        </p:nvSpPr>
        <p:spPr/>
        <p:txBody>
          <a:bodyPr/>
          <a:lstStyle/>
          <a:p>
            <a:pPr algn="just">
              <a:lnSpc>
                <a:spcPct val="120000"/>
              </a:lnSpc>
            </a:pPr>
            <a:r>
              <a:rPr lang="ru-RU" altLang="ru-RU" sz="2400" dirty="0">
                <a:solidFill>
                  <a:srgbClr val="C00000"/>
                </a:solidFill>
              </a:rPr>
              <a:t>Функционально-узловой принцип </a:t>
            </a:r>
            <a:r>
              <a:rPr lang="ru-RU" altLang="ru-RU" sz="2400" dirty="0"/>
              <a:t>конструирования заключается в </a:t>
            </a:r>
            <a:r>
              <a:rPr lang="ru-RU" altLang="ru-RU" sz="2400" u="sng" dirty="0"/>
              <a:t>разбиении принципиальной схемы изделия  на такие функционально законченные узлы</a:t>
            </a:r>
            <a:r>
              <a:rPr lang="ru-RU" altLang="ru-RU" sz="2400" dirty="0"/>
              <a:t>, которые могут быть выполнены в виде идентичных конструктивно-технологических единиц. </a:t>
            </a:r>
            <a:endParaRPr lang="en-US" altLang="ru-RU" sz="2400" dirty="0"/>
          </a:p>
          <a:p>
            <a:pPr algn="just">
              <a:lnSpc>
                <a:spcPct val="120000"/>
              </a:lnSpc>
            </a:pPr>
            <a:r>
              <a:rPr lang="ru-RU" altLang="ru-RU" sz="2400" dirty="0">
                <a:solidFill>
                  <a:srgbClr val="C00000"/>
                </a:solidFill>
              </a:rPr>
              <a:t>Применение этого принципа </a:t>
            </a:r>
            <a:r>
              <a:rPr lang="ru-RU" altLang="ru-RU" sz="2400" dirty="0"/>
              <a:t>конструирования </a:t>
            </a:r>
            <a:r>
              <a:rPr lang="ru-RU" altLang="ru-RU" sz="2400" u="sng" dirty="0"/>
              <a:t>позволяет автоматизировать процессы изготовления</a:t>
            </a:r>
            <a:r>
              <a:rPr lang="ru-RU" altLang="ru-RU" sz="2400" dirty="0"/>
              <a:t> и </a:t>
            </a:r>
            <a:r>
              <a:rPr lang="ru-RU" altLang="ru-RU" sz="2400" u="sng" dirty="0"/>
              <a:t>контроля конструктивных единиц</a:t>
            </a:r>
            <a:r>
              <a:rPr lang="ru-RU" altLang="ru-RU" sz="2400" dirty="0"/>
              <a:t>, упростить их сборку, наладку и ремонт.</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457200" y="1556791"/>
            <a:ext cx="8229600" cy="4574133"/>
          </a:xfrm>
        </p:spPr>
        <p:txBody>
          <a:bodyPr/>
          <a:lstStyle/>
          <a:p>
            <a:pPr algn="just">
              <a:lnSpc>
                <a:spcPct val="140000"/>
              </a:lnSpc>
            </a:pPr>
            <a:r>
              <a:rPr lang="ru-RU" altLang="ru-RU" sz="2400" b="1" dirty="0">
                <a:solidFill>
                  <a:srgbClr val="C00000"/>
                </a:solidFill>
              </a:rPr>
              <a:t>Технологичность конструкции</a:t>
            </a:r>
            <a:r>
              <a:rPr lang="ru-RU" altLang="ru-RU" sz="2400" dirty="0">
                <a:solidFill>
                  <a:srgbClr val="C00000"/>
                </a:solidFill>
              </a:rPr>
              <a:t> </a:t>
            </a:r>
            <a:r>
              <a:rPr lang="ru-RU" altLang="ru-RU" sz="2400" dirty="0"/>
              <a:t>в существенной степени </a:t>
            </a:r>
            <a:r>
              <a:rPr lang="ru-RU" altLang="ru-RU" sz="2400" u="sng" dirty="0"/>
              <a:t>определяется рациональным выбором ее структуры</a:t>
            </a:r>
            <a:r>
              <a:rPr lang="ru-RU" altLang="ru-RU" sz="2400" dirty="0"/>
              <a:t>, которая должна быть разработана с учетом автономного, раздельного изготовления и наладки основных элементов, узлов, блоков. </a:t>
            </a:r>
            <a:endParaRPr lang="en-US" altLang="ru-RU" sz="2400" dirty="0"/>
          </a:p>
          <a:p>
            <a:pPr algn="just">
              <a:lnSpc>
                <a:spcPct val="140000"/>
              </a:lnSpc>
            </a:pPr>
            <a:r>
              <a:rPr lang="ru-RU" altLang="ru-RU" sz="2400" dirty="0">
                <a:solidFill>
                  <a:srgbClr val="C00000"/>
                </a:solidFill>
              </a:rPr>
              <a:t>Конструкция РЭА тем более технологична</a:t>
            </a:r>
            <a:r>
              <a:rPr lang="ru-RU" altLang="ru-RU" sz="2400" dirty="0"/>
              <a:t>, чем </a:t>
            </a:r>
            <a:r>
              <a:rPr lang="ru-RU" altLang="ru-RU" sz="2400" u="sng" dirty="0"/>
              <a:t>меньше доводочных и регулировочных операций</a:t>
            </a:r>
            <a:r>
              <a:rPr lang="ru-RU" altLang="ru-RU" sz="2400" dirty="0"/>
              <a:t> приходится выполнять после окончательной сборки изделий.</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idx="1"/>
          </p:nvPr>
        </p:nvSpPr>
        <p:spPr>
          <a:xfrm>
            <a:off x="457200" y="1628799"/>
            <a:ext cx="8229600" cy="4502125"/>
          </a:xfrm>
        </p:spPr>
        <p:txBody>
          <a:bodyPr/>
          <a:lstStyle/>
          <a:p>
            <a:pPr algn="just">
              <a:lnSpc>
                <a:spcPct val="110000"/>
              </a:lnSpc>
            </a:pPr>
            <a:r>
              <a:rPr lang="ru-RU" altLang="ru-RU" sz="2400" dirty="0">
                <a:solidFill>
                  <a:srgbClr val="C00000"/>
                </a:solidFill>
              </a:rPr>
              <a:t>Понятие технологичности </a:t>
            </a:r>
            <a:r>
              <a:rPr lang="ru-RU" altLang="ru-RU" sz="2400" dirty="0"/>
              <a:t>тесно связано с понятием экономичности воспроизведения в условиях производства. </a:t>
            </a:r>
            <a:endParaRPr lang="en-US" altLang="ru-RU" sz="2400" dirty="0"/>
          </a:p>
          <a:p>
            <a:pPr algn="just">
              <a:lnSpc>
                <a:spcPct val="110000"/>
              </a:lnSpc>
            </a:pPr>
            <a:r>
              <a:rPr lang="ru-RU" altLang="ru-RU" sz="2400" dirty="0"/>
              <a:t>Наиболее технологичные конструкции, как правило, и наиболее экономичны не только с точки зрения затрат материальных ресурсов и рабочей силы, но и с точки зрения сокращения сроков освоения в производстве. </a:t>
            </a:r>
            <a:endParaRPr lang="en-US" altLang="ru-RU" sz="2400" dirty="0"/>
          </a:p>
          <a:p>
            <a:pPr algn="just">
              <a:lnSpc>
                <a:spcPct val="110000"/>
              </a:lnSpc>
            </a:pPr>
            <a:r>
              <a:rPr lang="ru-RU" altLang="ru-RU" sz="2400" dirty="0"/>
              <a:t>Для </a:t>
            </a:r>
            <a:r>
              <a:rPr lang="ru-RU" altLang="ru-RU" sz="2400" dirty="0">
                <a:solidFill>
                  <a:srgbClr val="C00000"/>
                </a:solidFill>
              </a:rPr>
              <a:t>них обычно характерны </a:t>
            </a:r>
            <a:r>
              <a:rPr lang="ru-RU" altLang="ru-RU" sz="2400" u="sng" dirty="0"/>
              <a:t>взаимозаменяемость,  регулируемость,  </a:t>
            </a:r>
            <a:r>
              <a:rPr lang="ru-RU" altLang="ru-RU" sz="2400" u="sng" dirty="0" err="1"/>
              <a:t>контролепригодность</a:t>
            </a:r>
            <a:r>
              <a:rPr lang="ru-RU" altLang="ru-RU" sz="2400" u="sng" dirty="0"/>
              <a:t>, инструментальная доступность</a:t>
            </a:r>
            <a:r>
              <a:rPr lang="ru-RU" altLang="ru-RU" sz="2400" dirty="0"/>
              <a:t> элементов и узлов.</a:t>
            </a:r>
          </a:p>
          <a:p>
            <a:pPr>
              <a:lnSpc>
                <a:spcPct val="90000"/>
              </a:lnSpc>
            </a:pPr>
            <a:endParaRPr lang="ru-RU" altLang="ru-RU" sz="2400" dirty="0">
              <a:latin typeface="Arial"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idx="1"/>
          </p:nvPr>
        </p:nvSpPr>
        <p:spPr>
          <a:xfrm>
            <a:off x="457200" y="1484783"/>
            <a:ext cx="8229600" cy="4646141"/>
          </a:xfrm>
        </p:spPr>
        <p:txBody>
          <a:bodyPr/>
          <a:lstStyle/>
          <a:p>
            <a:pPr>
              <a:lnSpc>
                <a:spcPct val="110000"/>
              </a:lnSpc>
            </a:pPr>
            <a:r>
              <a:rPr lang="ru-RU" altLang="ru-RU" sz="2400" dirty="0"/>
              <a:t>В </a:t>
            </a:r>
            <a:r>
              <a:rPr lang="ru-RU" altLang="ru-RU" sz="2400" dirty="0">
                <a:solidFill>
                  <a:srgbClr val="C00000"/>
                </a:solidFill>
              </a:rPr>
              <a:t>технологичной конструкции</a:t>
            </a:r>
            <a:r>
              <a:rPr lang="ru-RU" altLang="ru-RU" sz="2400" dirty="0"/>
              <a:t> должны максимально использоваться </a:t>
            </a:r>
            <a:r>
              <a:rPr lang="ru-RU" altLang="ru-RU" sz="2400" u="sng" dirty="0"/>
              <a:t>унифицированные, нормализованные и стандартные</a:t>
            </a:r>
            <a:r>
              <a:rPr lang="ru-RU" altLang="ru-RU" sz="2400" dirty="0"/>
              <a:t> детали и материалы.</a:t>
            </a:r>
            <a:endParaRPr lang="en-US" altLang="ru-RU" sz="2400" dirty="0"/>
          </a:p>
          <a:p>
            <a:pPr>
              <a:lnSpc>
                <a:spcPct val="110000"/>
              </a:lnSpc>
            </a:pPr>
            <a:r>
              <a:rPr lang="ru-RU" altLang="ru-RU" sz="2400" dirty="0">
                <a:solidFill>
                  <a:srgbClr val="C00000"/>
                </a:solidFill>
              </a:rPr>
              <a:t>Аппаратура считается также более технологичной</a:t>
            </a:r>
            <a:r>
              <a:rPr lang="ru-RU" altLang="ru-RU" sz="2400" dirty="0"/>
              <a:t>, если в ней предусматривается минимальная номенклатура комплектующих изделий, материалов, полуфабрикатов.</a:t>
            </a:r>
          </a:p>
          <a:p>
            <a:r>
              <a:rPr lang="ru-RU" altLang="ru-RU" sz="1800" dirty="0"/>
              <a:t>Необходимость разработки для изделий новых материалов с улучшенными свойствами или новых технологических процессов определяется технико-экономическим эффектом их использования в данной аппаратуре.</a:t>
            </a:r>
          </a:p>
          <a:p>
            <a:endParaRPr lang="ru-RU" alt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idx="1"/>
          </p:nvPr>
        </p:nvSpPr>
        <p:spPr>
          <a:xfrm>
            <a:off x="457200" y="1988839"/>
            <a:ext cx="8435975" cy="4142085"/>
          </a:xfrm>
        </p:spPr>
        <p:txBody>
          <a:bodyPr/>
          <a:lstStyle/>
          <a:p>
            <a:pPr algn="just">
              <a:lnSpc>
                <a:spcPct val="120000"/>
              </a:lnSpc>
            </a:pPr>
            <a:r>
              <a:rPr lang="ru-RU" altLang="ru-RU" sz="2400" dirty="0">
                <a:solidFill>
                  <a:srgbClr val="C00000"/>
                </a:solidFill>
              </a:rPr>
              <a:t>Конструкция РЭА</a:t>
            </a:r>
            <a:r>
              <a:rPr lang="ru-RU" altLang="ru-RU" sz="2400" dirty="0"/>
              <a:t>, в особенности с учетом условий ее эксплуатации, </a:t>
            </a:r>
            <a:r>
              <a:rPr lang="ru-RU" altLang="ru-RU" sz="2400" u="sng" dirty="0"/>
              <a:t>должна иметь минимальные габариты и массу</a:t>
            </a:r>
            <a:r>
              <a:rPr lang="ru-RU" altLang="ru-RU" sz="2400" dirty="0"/>
              <a:t>, что особенно важно для бортовой аппаратуры, где ее объем и масса ограничиваются размерами и мощностью летательного аппарата, и для переносных (носимых) приборов, предназначенных для производства измерений в полевых условиях.</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endParaRPr lang="ru-RU" altLang="ru-RU"/>
          </a:p>
        </p:txBody>
      </p:sp>
      <p:sp>
        <p:nvSpPr>
          <p:cNvPr id="97283" name="Rectangle 3"/>
          <p:cNvSpPr>
            <a:spLocks noGrp="1" noChangeArrowheads="1"/>
          </p:cNvSpPr>
          <p:nvPr>
            <p:ph idx="1"/>
          </p:nvPr>
        </p:nvSpPr>
        <p:spPr>
          <a:xfrm>
            <a:off x="457200" y="1988840"/>
            <a:ext cx="8229600" cy="4335760"/>
          </a:xfrm>
        </p:spPr>
        <p:txBody>
          <a:bodyPr>
            <a:normAutofit lnSpcReduction="10000"/>
          </a:bodyPr>
          <a:lstStyle/>
          <a:p>
            <a:pPr algn="just">
              <a:lnSpc>
                <a:spcPct val="120000"/>
              </a:lnSpc>
            </a:pPr>
            <a:r>
              <a:rPr lang="ru-RU" altLang="ru-RU" sz="2400" dirty="0"/>
              <a:t>В </a:t>
            </a:r>
            <a:r>
              <a:rPr lang="ru-RU" altLang="ru-RU" sz="2400" dirty="0">
                <a:solidFill>
                  <a:srgbClr val="C00000"/>
                </a:solidFill>
              </a:rPr>
              <a:t>конструкции аппаратуры необходимо предусматривать</a:t>
            </a:r>
            <a:r>
              <a:rPr lang="ru-RU" altLang="ru-RU" sz="2400" dirty="0"/>
              <a:t> меры защиты от </a:t>
            </a:r>
            <a:r>
              <a:rPr lang="ru-RU" altLang="ru-RU" sz="2400" u="sng" dirty="0"/>
              <a:t>воздействия климатических и механических факторов</a:t>
            </a:r>
            <a:r>
              <a:rPr lang="ru-RU" altLang="ru-RU" sz="2400" dirty="0"/>
              <a:t>, состав и значение которых определяются объектом, где будет эксплуатироваться разрабатываемая РЭА</a:t>
            </a:r>
            <a:r>
              <a:rPr lang="ru-RU" altLang="ru-RU" sz="2400" dirty="0" smtClean="0"/>
              <a:t>.</a:t>
            </a:r>
          </a:p>
          <a:p>
            <a:pPr algn="just">
              <a:lnSpc>
                <a:spcPct val="120000"/>
              </a:lnSpc>
            </a:pPr>
            <a:r>
              <a:rPr lang="ru-RU" altLang="ru-RU" sz="2400" dirty="0"/>
              <a:t>К числу важных характеристик конструкции РЭА следует также отнести </a:t>
            </a:r>
            <a:r>
              <a:rPr lang="ru-RU" altLang="ru-RU" sz="2400" b="1" dirty="0" err="1">
                <a:solidFill>
                  <a:srgbClr val="C00000"/>
                </a:solidFill>
              </a:rPr>
              <a:t>ремонтоспособность</a:t>
            </a:r>
            <a:r>
              <a:rPr lang="ru-RU" altLang="ru-RU" sz="2400" dirty="0"/>
              <a:t> - качество конструкции к восстановлению работоспособности и поддержанию заданной долговечности.</a:t>
            </a:r>
            <a:endParaRPr lang="ru-RU" alt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468313" y="1484784"/>
            <a:ext cx="8229600" cy="5112866"/>
          </a:xfrm>
        </p:spPr>
        <p:txBody>
          <a:bodyPr>
            <a:normAutofit/>
          </a:bodyPr>
          <a:lstStyle/>
          <a:p>
            <a:r>
              <a:rPr lang="ru-RU" altLang="ru-RU" sz="2400" dirty="0" smtClean="0"/>
              <a:t>Для </a:t>
            </a:r>
            <a:r>
              <a:rPr lang="ru-RU" altLang="ru-RU" sz="2400" dirty="0"/>
              <a:t>повышения </a:t>
            </a:r>
            <a:r>
              <a:rPr lang="ru-RU" altLang="ru-RU" sz="2400" dirty="0" err="1"/>
              <a:t>ремонтоспособности</a:t>
            </a:r>
            <a:r>
              <a:rPr lang="ru-RU" altLang="ru-RU" sz="2400" dirty="0"/>
              <a:t> в конструкции предусматривают: </a:t>
            </a:r>
          </a:p>
          <a:p>
            <a:pPr marL="0" indent="0">
              <a:buNone/>
            </a:pPr>
            <a:r>
              <a:rPr lang="ru-RU" altLang="ru-RU" sz="2400" dirty="0"/>
              <a:t>а) </a:t>
            </a:r>
            <a:r>
              <a:rPr lang="ru-RU" altLang="ru-RU" sz="2400" dirty="0">
                <a:solidFill>
                  <a:srgbClr val="C00000"/>
                </a:solidFill>
              </a:rPr>
              <a:t>доступность</a:t>
            </a:r>
            <a:r>
              <a:rPr lang="ru-RU" altLang="ru-RU" sz="2400" dirty="0"/>
              <a:t> ко всем конструктивным элементам для осмотра и замены без предварительного удаления других элементов; </a:t>
            </a:r>
          </a:p>
          <a:p>
            <a:pPr marL="0" indent="0">
              <a:buNone/>
            </a:pPr>
            <a:r>
              <a:rPr lang="ru-RU" altLang="ru-RU" sz="2400" dirty="0"/>
              <a:t>б) </a:t>
            </a:r>
            <a:r>
              <a:rPr lang="ru-RU" altLang="ru-RU" sz="2400" dirty="0">
                <a:solidFill>
                  <a:srgbClr val="C00000"/>
                </a:solidFill>
              </a:rPr>
              <a:t>наличие контрольных точек </a:t>
            </a:r>
            <a:r>
              <a:rPr lang="ru-RU" altLang="ru-RU" sz="2400" dirty="0"/>
              <a:t>для подсоединения измерительной аппаратуры при настройке и контроле за работой аппаратуры; </a:t>
            </a:r>
          </a:p>
          <a:p>
            <a:pPr marL="0" indent="0">
              <a:buNone/>
            </a:pPr>
            <a:r>
              <a:rPr lang="ru-RU" altLang="ru-RU" sz="2400" dirty="0"/>
              <a:t>в) </a:t>
            </a:r>
            <a:r>
              <a:rPr lang="ru-RU" altLang="ru-RU" sz="2400" dirty="0">
                <a:solidFill>
                  <a:srgbClr val="C00000"/>
                </a:solidFill>
              </a:rPr>
              <a:t>применение быстросъемных фиксаторов </a:t>
            </a:r>
            <a:r>
              <a:rPr lang="ru-RU" altLang="ru-RU" sz="2400" dirty="0"/>
              <a:t>и т. д. </a:t>
            </a:r>
          </a:p>
          <a:p>
            <a:r>
              <a:rPr lang="ru-RU" altLang="ru-RU" sz="2400" dirty="0"/>
              <a:t>Конструкция аппаратуры тем </a:t>
            </a:r>
            <a:r>
              <a:rPr lang="ru-RU" altLang="ru-RU" sz="2400" dirty="0" err="1">
                <a:solidFill>
                  <a:srgbClr val="C00000"/>
                </a:solidFill>
              </a:rPr>
              <a:t>ремонтоспособнее</a:t>
            </a:r>
            <a:r>
              <a:rPr lang="ru-RU" altLang="ru-RU" sz="2400" dirty="0">
                <a:solidFill>
                  <a:srgbClr val="C00000"/>
                </a:solidFill>
              </a:rPr>
              <a:t>,</a:t>
            </a:r>
            <a:r>
              <a:rPr lang="ru-RU" altLang="ru-RU" sz="2400" dirty="0"/>
              <a:t> чем меньшую конструктивную единицу она позволяет оперативно заменять.</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noChangeArrowheads="1"/>
          </p:cNvSpPr>
          <p:nvPr>
            <p:ph idx="1"/>
          </p:nvPr>
        </p:nvSpPr>
        <p:spPr>
          <a:xfrm>
            <a:off x="457200" y="1412775"/>
            <a:ext cx="8229600" cy="5111849"/>
          </a:xfrm>
        </p:spPr>
        <p:txBody>
          <a:bodyPr>
            <a:normAutofit lnSpcReduction="10000"/>
          </a:bodyPr>
          <a:lstStyle/>
          <a:p>
            <a:pPr marL="0" indent="0" algn="just">
              <a:lnSpc>
                <a:spcPct val="120000"/>
              </a:lnSpc>
              <a:buNone/>
            </a:pPr>
            <a:r>
              <a:rPr lang="ru-RU" altLang="ru-RU" sz="2400" b="1" i="1" dirty="0"/>
              <a:t>Эксплуатационные требования. </a:t>
            </a:r>
            <a:endParaRPr lang="ru-RU" altLang="ru-RU" sz="2400" b="1" i="1" dirty="0" smtClean="0"/>
          </a:p>
          <a:p>
            <a:pPr algn="just">
              <a:lnSpc>
                <a:spcPct val="120000"/>
              </a:lnSpc>
            </a:pPr>
            <a:r>
              <a:rPr lang="ru-RU" altLang="ru-RU" sz="2400" u="sng" dirty="0" smtClean="0"/>
              <a:t>К </a:t>
            </a:r>
            <a:r>
              <a:rPr lang="ru-RU" altLang="ru-RU" sz="2400" u="sng" dirty="0"/>
              <a:t>эксплуатационным требованиям относят</a:t>
            </a:r>
            <a:r>
              <a:rPr lang="ru-RU" altLang="ru-RU" sz="2400" dirty="0"/>
              <a:t>: простоту управления и обслуживания, различные меры сигнализации опасных режимов работы (выход из строя,  обрыв заземления и т. д.), наличие аппаратуры, обеспечивающей профилактический контроль и наладку конструктивных элементов (стенды, имитаторы сигналов и т. д.).  </a:t>
            </a:r>
            <a:endParaRPr lang="en-US" altLang="ru-RU" sz="2400" dirty="0"/>
          </a:p>
          <a:p>
            <a:pPr algn="just">
              <a:lnSpc>
                <a:spcPct val="120000"/>
              </a:lnSpc>
            </a:pPr>
            <a:r>
              <a:rPr lang="ru-RU" altLang="ru-RU" sz="2400" dirty="0"/>
              <a:t>В </a:t>
            </a:r>
            <a:r>
              <a:rPr lang="ru-RU" altLang="ru-RU" sz="2400" dirty="0">
                <a:solidFill>
                  <a:srgbClr val="C00000"/>
                </a:solidFill>
              </a:rPr>
              <a:t>последнее время</a:t>
            </a:r>
            <a:r>
              <a:rPr lang="ru-RU" altLang="ru-RU" sz="2400" dirty="0"/>
              <a:t> развивается направление построения систем высокой надежности и живучести, имеющих в своем составе </a:t>
            </a:r>
            <a:r>
              <a:rPr lang="ru-RU" altLang="ru-RU" sz="2400" u="sng" dirty="0"/>
              <a:t>средства самодиагностики и </a:t>
            </a:r>
            <a:r>
              <a:rPr lang="ru-RU" altLang="ru-RU" sz="2400" u="sng" dirty="0" err="1"/>
              <a:t>автореконфигурации</a:t>
            </a:r>
            <a:r>
              <a:rPr lang="ru-RU" altLang="ru-RU" sz="2400" u="sng" dirty="0"/>
              <a:t> системы</a:t>
            </a:r>
            <a:r>
              <a:rPr lang="ru-RU" altLang="ru-RU" sz="2400" dirty="0"/>
              <a:t>.</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idx="1"/>
          </p:nvPr>
        </p:nvSpPr>
        <p:spPr>
          <a:xfrm>
            <a:off x="457200" y="1340768"/>
            <a:ext cx="8229600" cy="5328592"/>
          </a:xfrm>
        </p:spPr>
        <p:txBody>
          <a:bodyPr>
            <a:normAutofit/>
          </a:bodyPr>
          <a:lstStyle/>
          <a:p>
            <a:pPr marL="0" indent="0" algn="just">
              <a:lnSpc>
                <a:spcPct val="90000"/>
              </a:lnSpc>
              <a:buNone/>
            </a:pPr>
            <a:r>
              <a:rPr lang="ru-RU" altLang="ru-RU" sz="2400" b="1" i="1" dirty="0"/>
              <a:t>Требования по надежности. </a:t>
            </a:r>
            <a:endParaRPr lang="ru-RU" altLang="ru-RU" sz="2400" b="1" i="1" dirty="0" smtClean="0"/>
          </a:p>
          <a:p>
            <a:pPr algn="just">
              <a:lnSpc>
                <a:spcPct val="90000"/>
              </a:lnSpc>
            </a:pPr>
            <a:r>
              <a:rPr lang="ru-RU" altLang="ru-RU" sz="2400" u="sng" dirty="0" smtClean="0"/>
              <a:t>Данные </a:t>
            </a:r>
            <a:r>
              <a:rPr lang="ru-RU" altLang="ru-RU" sz="2400" u="sng" dirty="0"/>
              <a:t>требования включают в себя обеспечение:</a:t>
            </a:r>
          </a:p>
          <a:p>
            <a:pPr marL="0" indent="0" algn="just">
              <a:lnSpc>
                <a:spcPct val="90000"/>
              </a:lnSpc>
              <a:buNone/>
            </a:pPr>
            <a:r>
              <a:rPr lang="ru-RU" altLang="ru-RU" sz="2400" dirty="0"/>
              <a:t>1) вероятности безотказной работы, </a:t>
            </a:r>
          </a:p>
          <a:p>
            <a:pPr marL="0" indent="0" algn="just">
              <a:lnSpc>
                <a:spcPct val="90000"/>
              </a:lnSpc>
              <a:buNone/>
            </a:pPr>
            <a:r>
              <a:rPr lang="ru-RU" altLang="ru-RU" sz="2400" dirty="0"/>
              <a:t>2) наработки на отказ,</a:t>
            </a:r>
          </a:p>
          <a:p>
            <a:pPr marL="0" indent="0" algn="just">
              <a:lnSpc>
                <a:spcPct val="90000"/>
              </a:lnSpc>
              <a:buNone/>
            </a:pPr>
            <a:r>
              <a:rPr lang="ru-RU" altLang="ru-RU" sz="2400" dirty="0"/>
              <a:t>3) среднего времени восстановления работоспособности, </a:t>
            </a:r>
          </a:p>
          <a:p>
            <a:pPr marL="0" indent="0" algn="just">
              <a:lnSpc>
                <a:spcPct val="90000"/>
              </a:lnSpc>
              <a:buNone/>
            </a:pPr>
            <a:r>
              <a:rPr lang="ru-RU" altLang="ru-RU" sz="2400" dirty="0"/>
              <a:t>4) долговечности, </a:t>
            </a:r>
          </a:p>
          <a:p>
            <a:pPr marL="0" indent="0" algn="just">
              <a:lnSpc>
                <a:spcPct val="90000"/>
              </a:lnSpc>
              <a:buNone/>
            </a:pPr>
            <a:r>
              <a:rPr lang="ru-RU" altLang="ru-RU" sz="2400" dirty="0"/>
              <a:t>5) </a:t>
            </a:r>
            <a:r>
              <a:rPr lang="ru-RU" altLang="ru-RU" sz="2400" dirty="0" err="1"/>
              <a:t>сохраняемости</a:t>
            </a:r>
            <a:r>
              <a:rPr lang="ru-RU" altLang="ru-RU" sz="2400" dirty="0"/>
              <a:t>. </a:t>
            </a:r>
            <a:endParaRPr lang="ru-RU" altLang="ru-RU" sz="2400" b="1" i="1" dirty="0"/>
          </a:p>
          <a:p>
            <a:pPr algn="just">
              <a:lnSpc>
                <a:spcPct val="90000"/>
              </a:lnSpc>
            </a:pPr>
            <a:r>
              <a:rPr lang="ru-RU" altLang="ru-RU" sz="2400" b="1" dirty="0">
                <a:solidFill>
                  <a:srgbClr val="C00000"/>
                </a:solidFill>
              </a:rPr>
              <a:t>Вероятность безотказной работы </a:t>
            </a:r>
            <a:r>
              <a:rPr lang="ru-RU" altLang="ru-RU" sz="2400" dirty="0"/>
              <a:t>есть вероятность того, что в заданном интервале времени при заданных режимах и условиях работы в аппаратуре не произойдет ни одного отказа. </a:t>
            </a:r>
            <a:endParaRPr lang="ru-RU" altLang="ru-RU" sz="2400" b="1" i="1" dirty="0"/>
          </a:p>
          <a:p>
            <a:pPr algn="just">
              <a:lnSpc>
                <a:spcPct val="90000"/>
              </a:lnSpc>
            </a:pPr>
            <a:r>
              <a:rPr lang="ru-RU" altLang="ru-RU" sz="2400" b="1" dirty="0">
                <a:solidFill>
                  <a:srgbClr val="C00000"/>
                </a:solidFill>
              </a:rPr>
              <a:t>Наработкой на отказ </a:t>
            </a:r>
            <a:r>
              <a:rPr lang="ru-RU" altLang="ru-RU" sz="2400" dirty="0"/>
              <a:t>называют среднюю продолжительность работы аппаратуры между отказами.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idx="1"/>
          </p:nvPr>
        </p:nvSpPr>
        <p:spPr>
          <a:xfrm>
            <a:off x="468313" y="1412776"/>
            <a:ext cx="8229600" cy="5256583"/>
          </a:xfrm>
        </p:spPr>
        <p:txBody>
          <a:bodyPr>
            <a:normAutofit/>
          </a:bodyPr>
          <a:lstStyle/>
          <a:p>
            <a:pPr algn="just">
              <a:lnSpc>
                <a:spcPct val="90000"/>
              </a:lnSpc>
            </a:pPr>
            <a:r>
              <a:rPr lang="ru-RU" altLang="ru-RU" sz="2400" b="1" dirty="0">
                <a:solidFill>
                  <a:srgbClr val="C00000"/>
                </a:solidFill>
              </a:rPr>
              <a:t>Среднее время восстановления работоспособности</a:t>
            </a:r>
            <a:r>
              <a:rPr lang="ru-RU" altLang="ru-RU" sz="2400" dirty="0">
                <a:solidFill>
                  <a:srgbClr val="C00000"/>
                </a:solidFill>
              </a:rPr>
              <a:t> </a:t>
            </a:r>
            <a:r>
              <a:rPr lang="ru-RU" altLang="ru-RU" sz="2400" dirty="0"/>
              <a:t>определяет среднее время на обнаружение и устранение одного отказа. Эта характеристика надежности является также важным эксплуатационным параметром. </a:t>
            </a:r>
            <a:endParaRPr lang="ru-RU" altLang="ru-RU" sz="2400" b="1" i="1" dirty="0"/>
          </a:p>
          <a:p>
            <a:pPr algn="just">
              <a:lnSpc>
                <a:spcPct val="90000"/>
              </a:lnSpc>
            </a:pPr>
            <a:r>
              <a:rPr lang="ru-RU" altLang="ru-RU" sz="2400" b="1" dirty="0">
                <a:solidFill>
                  <a:srgbClr val="C00000"/>
                </a:solidFill>
              </a:rPr>
              <a:t>Долговечностью прибора</a:t>
            </a:r>
            <a:r>
              <a:rPr lang="ru-RU" altLang="ru-RU" sz="2400" dirty="0">
                <a:solidFill>
                  <a:srgbClr val="C00000"/>
                </a:solidFill>
              </a:rPr>
              <a:t> </a:t>
            </a:r>
            <a:r>
              <a:rPr lang="ru-RU" altLang="ru-RU" sz="2400" dirty="0"/>
              <a:t>называют продолжительность его работы до полного износа с необхо­димыми перерывами для технического обслуживания и ремонта. Под полным износом при этом понимают состояние аппаратуры, не позволяющее ее дальнейшую эксплуатацию. </a:t>
            </a:r>
            <a:endParaRPr lang="ru-RU" altLang="ru-RU" sz="2400" b="1" i="1" dirty="0"/>
          </a:p>
          <a:p>
            <a:pPr algn="just">
              <a:lnSpc>
                <a:spcPct val="90000"/>
              </a:lnSpc>
            </a:pPr>
            <a:r>
              <a:rPr lang="ru-RU" altLang="ru-RU" sz="2400" b="1" dirty="0" err="1">
                <a:solidFill>
                  <a:srgbClr val="C00000"/>
                </a:solidFill>
              </a:rPr>
              <a:t>Сохраняемость</a:t>
            </a:r>
            <a:r>
              <a:rPr lang="ru-RU" altLang="ru-RU" sz="2400" b="1" dirty="0">
                <a:solidFill>
                  <a:srgbClr val="C00000"/>
                </a:solidFill>
              </a:rPr>
              <a:t> аппаратуры</a:t>
            </a:r>
            <a:r>
              <a:rPr lang="ru-RU" altLang="ru-RU" sz="2400" dirty="0">
                <a:solidFill>
                  <a:srgbClr val="C00000"/>
                </a:solidFill>
              </a:rPr>
              <a:t> </a:t>
            </a:r>
            <a:r>
              <a:rPr lang="ru-RU" altLang="ru-RU" sz="2400" dirty="0"/>
              <a:t>- способность сохранять все технические характерис­тики после заданного срока хранения и транспортирования в определенных условиях.</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endParaRPr lang="ru-RU" altLang="ru-RU"/>
          </a:p>
        </p:txBody>
      </p:sp>
      <p:sp>
        <p:nvSpPr>
          <p:cNvPr id="81923" name="Rectangle 3"/>
          <p:cNvSpPr>
            <a:spLocks noGrp="1" noChangeArrowheads="1"/>
          </p:cNvSpPr>
          <p:nvPr>
            <p:ph idx="1"/>
          </p:nvPr>
        </p:nvSpPr>
        <p:spPr/>
        <p:txBody>
          <a:bodyPr>
            <a:normAutofit/>
          </a:bodyPr>
          <a:lstStyle/>
          <a:p>
            <a:pPr marL="0" indent="0">
              <a:lnSpc>
                <a:spcPct val="90000"/>
              </a:lnSpc>
              <a:buNone/>
            </a:pPr>
            <a:r>
              <a:rPr lang="ru-RU" altLang="ru-RU" sz="2400" b="1" u="sng" dirty="0"/>
              <a:t>Экономические требования.</a:t>
            </a:r>
            <a:r>
              <a:rPr lang="ru-RU" altLang="ru-RU" sz="2400" dirty="0"/>
              <a:t> </a:t>
            </a:r>
            <a:endParaRPr lang="ru-RU" altLang="ru-RU" sz="2400" dirty="0" smtClean="0"/>
          </a:p>
          <a:p>
            <a:pPr marL="0" indent="0">
              <a:lnSpc>
                <a:spcPct val="90000"/>
              </a:lnSpc>
              <a:buNone/>
            </a:pPr>
            <a:r>
              <a:rPr lang="ru-RU" altLang="ru-RU" sz="2400" dirty="0" smtClean="0"/>
              <a:t>К </a:t>
            </a:r>
            <a:r>
              <a:rPr lang="ru-RU" altLang="ru-RU" sz="2400" dirty="0"/>
              <a:t>экономическим требованиям относят: </a:t>
            </a:r>
          </a:p>
          <a:p>
            <a:pPr marL="0" indent="0">
              <a:lnSpc>
                <a:spcPct val="90000"/>
              </a:lnSpc>
              <a:buNone/>
            </a:pPr>
            <a:r>
              <a:rPr lang="ru-RU" altLang="ru-RU" sz="2400" dirty="0"/>
              <a:t>1) минимально возможные затраты времени, труда и материальных средств на разработку, изготовление и эксплуа­тацию изделия; </a:t>
            </a:r>
          </a:p>
          <a:p>
            <a:pPr marL="0" indent="0">
              <a:lnSpc>
                <a:spcPct val="90000"/>
              </a:lnSpc>
              <a:buNone/>
            </a:pPr>
            <a:r>
              <a:rPr lang="ru-RU" altLang="ru-RU" sz="2400" dirty="0"/>
              <a:t>2) минимальную стоимость аппаратуры после освоения в производстве.</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1763688" y="704088"/>
            <a:ext cx="6923112" cy="996720"/>
          </a:xfrm>
        </p:spPr>
        <p:txBody>
          <a:bodyPr>
            <a:normAutofit/>
          </a:bodyPr>
          <a:lstStyle/>
          <a:p>
            <a:pPr algn="ctr"/>
            <a:r>
              <a:rPr lang="ru-RU" altLang="ru-RU" sz="2800" b="1" dirty="0"/>
              <a:t>4. Показатели качества конструкции аппаратуры </a:t>
            </a:r>
          </a:p>
        </p:txBody>
      </p:sp>
      <p:sp>
        <p:nvSpPr>
          <p:cNvPr id="82947" name="Rectangle 3"/>
          <p:cNvSpPr>
            <a:spLocks noGrp="1" noChangeArrowheads="1"/>
          </p:cNvSpPr>
          <p:nvPr>
            <p:ph idx="1"/>
          </p:nvPr>
        </p:nvSpPr>
        <p:spPr>
          <a:xfrm>
            <a:off x="457200" y="1844824"/>
            <a:ext cx="8229600" cy="4896544"/>
          </a:xfrm>
        </p:spPr>
        <p:txBody>
          <a:bodyPr>
            <a:normAutofit/>
          </a:bodyPr>
          <a:lstStyle/>
          <a:p>
            <a:pPr algn="just">
              <a:lnSpc>
                <a:spcPct val="80000"/>
              </a:lnSpc>
            </a:pPr>
            <a:r>
              <a:rPr lang="ru-RU" altLang="ru-RU" sz="2400" dirty="0"/>
              <a:t>Большое разнообразие РЭА требует от разработчиков знания наборов показателей, по которым можно сравнивать существующие модели РЭА. Важнейшую роль при этом будут играть эксплуатаци­онные и экономические показатели. С ними непосредственно связаны пара­метры, характеризующие РЭА как объект конструкторско-технологической разработки. К таким показателям следует в первую очередь отнести сле­дующие:</a:t>
            </a:r>
            <a:endParaRPr lang="ru-RU" altLang="ru-RU" sz="2400" i="1" dirty="0"/>
          </a:p>
          <a:p>
            <a:pPr>
              <a:lnSpc>
                <a:spcPct val="80000"/>
              </a:lnSpc>
            </a:pPr>
            <a:r>
              <a:rPr lang="ru-RU" altLang="ru-RU" sz="2400" b="1" dirty="0">
                <a:solidFill>
                  <a:srgbClr val="C00000"/>
                </a:solidFill>
              </a:rPr>
              <a:t>Сложность конструкции </a:t>
            </a:r>
            <a:r>
              <a:rPr lang="ru-RU" altLang="ru-RU" sz="2400" dirty="0"/>
              <a:t>ЭА: </a:t>
            </a:r>
            <a:endParaRPr lang="en-US" altLang="ru-RU" sz="2400" dirty="0"/>
          </a:p>
          <a:p>
            <a:pPr algn="ctr">
              <a:lnSpc>
                <a:spcPct val="80000"/>
              </a:lnSpc>
              <a:buFont typeface="Wingdings" pitchFamily="2" charset="2"/>
              <a:buNone/>
            </a:pPr>
            <a:r>
              <a:rPr lang="en-US" altLang="ru-RU" sz="2400" dirty="0"/>
              <a:t> C</a:t>
            </a:r>
            <a:r>
              <a:rPr lang="ru-RU" altLang="ru-RU" sz="2400" dirty="0"/>
              <a:t> = </a:t>
            </a:r>
            <a:r>
              <a:rPr lang="en-US" altLang="ru-RU" sz="2400" dirty="0"/>
              <a:t>K</a:t>
            </a:r>
            <a:r>
              <a:rPr lang="ru-RU" altLang="ru-RU" sz="2400" dirty="0"/>
              <a:t>1(</a:t>
            </a:r>
            <a:r>
              <a:rPr lang="en-US" altLang="ru-RU" sz="2400" dirty="0"/>
              <a:t>K</a:t>
            </a:r>
            <a:r>
              <a:rPr lang="ru-RU" altLang="ru-RU" sz="2400" dirty="0"/>
              <a:t>2</a:t>
            </a:r>
            <a:r>
              <a:rPr lang="en-US" altLang="ru-RU" sz="2400" dirty="0"/>
              <a:t>N</a:t>
            </a:r>
            <a:r>
              <a:rPr lang="ru-RU" altLang="ru-RU" sz="2400" dirty="0"/>
              <a:t> + </a:t>
            </a:r>
            <a:r>
              <a:rPr lang="en-US" altLang="ru-RU" sz="2400" dirty="0"/>
              <a:t>K</a:t>
            </a:r>
            <a:r>
              <a:rPr lang="ru-RU" altLang="ru-RU" sz="2400" dirty="0"/>
              <a:t>3</a:t>
            </a:r>
            <a:r>
              <a:rPr lang="en-US" altLang="ru-RU" sz="2400" dirty="0"/>
              <a:t>M</a:t>
            </a:r>
            <a:r>
              <a:rPr lang="ru-RU" altLang="ru-RU" sz="2400" dirty="0"/>
              <a:t>),               (1)</a:t>
            </a:r>
          </a:p>
          <a:p>
            <a:pPr>
              <a:lnSpc>
                <a:spcPct val="80000"/>
              </a:lnSpc>
            </a:pPr>
            <a:r>
              <a:rPr lang="ru-RU" altLang="ru-RU" sz="2400" dirty="0"/>
              <a:t>где N - число составляющих элементов, М - число соединений; К</a:t>
            </a:r>
            <a:r>
              <a:rPr lang="en-US" altLang="ru-RU" sz="2400" dirty="0" err="1"/>
              <a:t>i</a:t>
            </a:r>
            <a:r>
              <a:rPr lang="ru-RU" altLang="ru-RU" sz="2400" dirty="0"/>
              <a:t> - масштабный и весовые коэффициенты соответственно.</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457200" y="1412775"/>
            <a:ext cx="8229600" cy="4718149"/>
          </a:xfrm>
        </p:spPr>
        <p:txBody>
          <a:bodyPr>
            <a:normAutofit lnSpcReduction="10000"/>
          </a:bodyPr>
          <a:lstStyle/>
          <a:p>
            <a:pPr>
              <a:lnSpc>
                <a:spcPct val="90000"/>
              </a:lnSpc>
            </a:pPr>
            <a:r>
              <a:rPr lang="ru-RU" altLang="ru-RU" sz="2400" b="1" dirty="0">
                <a:solidFill>
                  <a:srgbClr val="C00000"/>
                </a:solidFill>
              </a:rPr>
              <a:t>Число элементов, образующих ЭА</a:t>
            </a:r>
            <a:r>
              <a:rPr lang="ru-RU" altLang="ru-RU" sz="2400" dirty="0"/>
              <a:t>: </a:t>
            </a:r>
            <a:endParaRPr lang="en-US" altLang="ru-RU" sz="2400" dirty="0"/>
          </a:p>
          <a:p>
            <a:pPr algn="ctr">
              <a:lnSpc>
                <a:spcPct val="90000"/>
              </a:lnSpc>
              <a:buFont typeface="Wingdings" pitchFamily="2" charset="2"/>
              <a:buNone/>
            </a:pPr>
            <a:r>
              <a:rPr lang="en-US" altLang="ru-RU" sz="2400" dirty="0"/>
              <a:t>N</a:t>
            </a:r>
            <a:r>
              <a:rPr lang="ru-RU" altLang="ru-RU" sz="2400" dirty="0"/>
              <a:t> =</a:t>
            </a:r>
            <a:r>
              <a:rPr lang="en-US" altLang="ru-RU" sz="2400" dirty="0" err="1"/>
              <a:t>nji</a:t>
            </a:r>
            <a:r>
              <a:rPr lang="ru-RU" altLang="ru-RU" sz="2400" dirty="0"/>
              <a:t>,                                           (2)</a:t>
            </a:r>
          </a:p>
          <a:p>
            <a:pPr marL="0" indent="0">
              <a:lnSpc>
                <a:spcPct val="90000"/>
              </a:lnSpc>
              <a:buNone/>
            </a:pPr>
            <a:r>
              <a:rPr lang="ru-RU" altLang="ru-RU" sz="2400" dirty="0"/>
              <a:t>где </a:t>
            </a:r>
            <a:r>
              <a:rPr lang="ru-RU" altLang="ru-RU" sz="2400" dirty="0" err="1"/>
              <a:t>Ny</a:t>
            </a:r>
            <a:r>
              <a:rPr lang="ru-RU" altLang="ru-RU" sz="2400" dirty="0"/>
              <a:t> - число устройств в РЭА, К</a:t>
            </a:r>
            <a:r>
              <a:rPr lang="en-US" altLang="ru-RU" sz="2400" dirty="0"/>
              <a:t>n</a:t>
            </a:r>
            <a:r>
              <a:rPr lang="ru-RU" altLang="ru-RU" sz="2400" dirty="0"/>
              <a:t> - число типов применяемых элементов; </a:t>
            </a:r>
            <a:r>
              <a:rPr lang="en-US" altLang="ru-RU" sz="2400" dirty="0" err="1"/>
              <a:t>nji</a:t>
            </a:r>
            <a:r>
              <a:rPr lang="en-US" altLang="ru-RU" sz="2400" dirty="0"/>
              <a:t> </a:t>
            </a:r>
            <a:r>
              <a:rPr lang="ru-RU" altLang="ru-RU" sz="2400" dirty="0"/>
              <a:t>- число элементов </a:t>
            </a:r>
            <a:r>
              <a:rPr lang="en-US" altLang="ru-RU" sz="2400" dirty="0" err="1"/>
              <a:t>i</a:t>
            </a:r>
            <a:r>
              <a:rPr lang="ru-RU" altLang="ru-RU" sz="2400" dirty="0"/>
              <a:t> - типа, входящих в </a:t>
            </a:r>
            <a:r>
              <a:rPr lang="en-US" altLang="ru-RU" sz="2400" dirty="0"/>
              <a:t>j</a:t>
            </a:r>
            <a:r>
              <a:rPr lang="ru-RU" altLang="ru-RU" sz="2400" dirty="0"/>
              <a:t> - устройство.</a:t>
            </a:r>
            <a:endParaRPr lang="en-US" altLang="ru-RU" sz="2400" dirty="0"/>
          </a:p>
          <a:p>
            <a:pPr>
              <a:lnSpc>
                <a:spcPct val="90000"/>
              </a:lnSpc>
            </a:pPr>
            <a:r>
              <a:rPr lang="ru-RU" altLang="ru-RU" sz="2400" b="1" dirty="0">
                <a:solidFill>
                  <a:srgbClr val="C00000"/>
                </a:solidFill>
              </a:rPr>
              <a:t>Объем РЭА</a:t>
            </a:r>
            <a:r>
              <a:rPr lang="ru-RU" altLang="ru-RU" sz="2400" dirty="0"/>
              <a:t>: </a:t>
            </a:r>
            <a:endParaRPr lang="en-US" altLang="ru-RU" sz="2400" dirty="0"/>
          </a:p>
          <a:p>
            <a:pPr marL="0" indent="0" algn="ctr">
              <a:lnSpc>
                <a:spcPct val="90000"/>
              </a:lnSpc>
              <a:buNone/>
            </a:pPr>
            <a:r>
              <a:rPr lang="en-US" altLang="ru-RU" sz="2400" dirty="0"/>
              <a:t>V</a:t>
            </a:r>
            <a:r>
              <a:rPr lang="ru-RU" altLang="ru-RU" sz="2400" dirty="0"/>
              <a:t> = </a:t>
            </a:r>
            <a:r>
              <a:rPr lang="en-US" altLang="ru-RU" sz="2400" dirty="0"/>
              <a:t>VN</a:t>
            </a:r>
            <a:r>
              <a:rPr lang="ru-RU" altLang="ru-RU" sz="2400" dirty="0"/>
              <a:t> + </a:t>
            </a:r>
            <a:r>
              <a:rPr lang="en-US" altLang="ru-RU" sz="2400" dirty="0"/>
              <a:t>VC</a:t>
            </a:r>
            <a:r>
              <a:rPr lang="ru-RU" altLang="ru-RU" sz="2400" dirty="0"/>
              <a:t> + </a:t>
            </a:r>
            <a:r>
              <a:rPr lang="en-US" altLang="ru-RU" sz="2400" dirty="0"/>
              <a:t>VK</a:t>
            </a:r>
            <a:r>
              <a:rPr lang="ru-RU" altLang="ru-RU" sz="2400" dirty="0"/>
              <a:t> + </a:t>
            </a:r>
            <a:r>
              <a:rPr lang="en-US" altLang="ru-RU" sz="2400" dirty="0"/>
              <a:t>V</a:t>
            </a:r>
            <a:r>
              <a:rPr lang="ru-RU" altLang="ru-RU" sz="2400" dirty="0"/>
              <a:t>УТ,</a:t>
            </a:r>
          </a:p>
          <a:p>
            <a:pPr marL="0" indent="0">
              <a:lnSpc>
                <a:spcPct val="90000"/>
              </a:lnSpc>
              <a:buNone/>
            </a:pPr>
            <a:r>
              <a:rPr lang="ru-RU" altLang="ru-RU" sz="2400" dirty="0"/>
              <a:t>где V</a:t>
            </a:r>
            <a:r>
              <a:rPr lang="en-US" altLang="ru-RU" sz="2400" dirty="0"/>
              <a:t>N </a:t>
            </a:r>
            <a:r>
              <a:rPr lang="ru-RU" altLang="ru-RU" sz="2400" dirty="0"/>
              <a:t>- общий объем интегральных микросхем и </a:t>
            </a:r>
            <a:r>
              <a:rPr lang="ru-RU" altLang="ru-RU" sz="2400" dirty="0" err="1"/>
              <a:t>электрорадиоэлементов</a:t>
            </a:r>
            <a:r>
              <a:rPr lang="ru-RU" altLang="ru-RU" sz="2400" dirty="0"/>
              <a:t>, образующих ПЭА,  </a:t>
            </a:r>
            <a:r>
              <a:rPr lang="en-US" altLang="ru-RU" sz="2400" dirty="0"/>
              <a:t>VC </a:t>
            </a:r>
            <a:r>
              <a:rPr lang="ru-RU" altLang="ru-RU" sz="2400" dirty="0"/>
              <a:t>- объем, занимаемый всеми видами соединений, </a:t>
            </a:r>
            <a:r>
              <a:rPr lang="en-US" altLang="ru-RU" sz="2400" dirty="0"/>
              <a:t>VK </a:t>
            </a:r>
            <a:r>
              <a:rPr lang="ru-RU" altLang="ru-RU" sz="2400" dirty="0"/>
              <a:t>- объем несущей конструкции, обеспечивающей прочность и защиту ПЭА при транспортировании и эксплуатации, </a:t>
            </a:r>
            <a:r>
              <a:rPr lang="en-US" altLang="ru-RU" sz="2400" dirty="0"/>
              <a:t>V</a:t>
            </a:r>
            <a:r>
              <a:rPr lang="ru-RU" altLang="ru-RU" sz="2400" dirty="0"/>
              <a:t>УТ - объем теплоотводящего устройства. </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457200" y="1484783"/>
            <a:ext cx="8229600" cy="4896545"/>
          </a:xfrm>
        </p:spPr>
        <p:txBody>
          <a:bodyPr>
            <a:normAutofit/>
          </a:bodyPr>
          <a:lstStyle/>
          <a:p>
            <a:pPr>
              <a:lnSpc>
                <a:spcPct val="80000"/>
              </a:lnSpc>
            </a:pPr>
            <a:r>
              <a:rPr lang="ru-RU" altLang="ru-RU" sz="2400" b="1" dirty="0">
                <a:solidFill>
                  <a:srgbClr val="C00000"/>
                </a:solidFill>
              </a:rPr>
              <a:t>Коэффициент интеграции</a:t>
            </a:r>
            <a:r>
              <a:rPr lang="ru-RU" altLang="ru-RU" sz="2400" dirty="0"/>
              <a:t>, или коэффициент использования физиче­ского объема</a:t>
            </a:r>
            <a:endParaRPr lang="en-US" altLang="ru-RU" sz="2400" dirty="0"/>
          </a:p>
          <a:p>
            <a:pPr marL="0" indent="0" algn="ctr">
              <a:lnSpc>
                <a:spcPct val="80000"/>
              </a:lnSpc>
              <a:buNone/>
            </a:pPr>
            <a:r>
              <a:rPr lang="en-US" altLang="ru-RU" sz="2400" dirty="0"/>
              <a:t>q</a:t>
            </a:r>
            <a:r>
              <a:rPr lang="ru-RU" altLang="ru-RU" sz="2400" dirty="0"/>
              <a:t>и = </a:t>
            </a:r>
            <a:r>
              <a:rPr lang="en-US" altLang="ru-RU" sz="2400" dirty="0"/>
              <a:t>VN</a:t>
            </a:r>
            <a:r>
              <a:rPr lang="ru-RU" altLang="ru-RU" sz="2400" dirty="0"/>
              <a:t>/</a:t>
            </a:r>
            <a:r>
              <a:rPr lang="en-US" altLang="ru-RU" sz="2400" dirty="0"/>
              <a:t>V</a:t>
            </a:r>
            <a:endParaRPr lang="ru-RU" altLang="ru-RU" sz="2400" dirty="0"/>
          </a:p>
          <a:p>
            <a:pPr marL="0" indent="0" algn="just">
              <a:lnSpc>
                <a:spcPct val="80000"/>
              </a:lnSpc>
              <a:buNone/>
            </a:pPr>
            <a:r>
              <a:rPr lang="ru-RU" altLang="ru-RU" sz="2400" dirty="0"/>
              <a:t>-</a:t>
            </a:r>
            <a:r>
              <a:rPr lang="ru-RU" altLang="ru-RU" sz="2400" dirty="0" smtClean="0"/>
              <a:t>характеризует </a:t>
            </a:r>
            <a:r>
              <a:rPr lang="ru-RU" altLang="ru-RU" sz="2400" dirty="0"/>
              <a:t>степень использования физического объема РЭА элементами, выполняющими полезную функциональную нагрузку, т. е. непосредственно определяющими электрическую схему РЭА (</a:t>
            </a:r>
            <a:r>
              <a:rPr lang="en-US" altLang="ru-RU" sz="2400" dirty="0"/>
              <a:t>q</a:t>
            </a:r>
            <a:r>
              <a:rPr lang="ru-RU" altLang="ru-RU" sz="2400" dirty="0"/>
              <a:t>и всегда меньше 1 и приближа­ется к ней с использованием больших интегральных схем</a:t>
            </a:r>
            <a:r>
              <a:rPr lang="ru-RU" altLang="ru-RU" sz="2400" dirty="0" smtClean="0"/>
              <a:t>).</a:t>
            </a:r>
          </a:p>
          <a:p>
            <a:pPr>
              <a:lnSpc>
                <a:spcPct val="80000"/>
              </a:lnSpc>
              <a:buFontTx/>
              <a:buChar char="-"/>
            </a:pPr>
            <a:endParaRPr lang="ru-RU" altLang="ru-RU" sz="2400" i="1" dirty="0"/>
          </a:p>
          <a:p>
            <a:pPr>
              <a:lnSpc>
                <a:spcPct val="80000"/>
              </a:lnSpc>
            </a:pPr>
            <a:r>
              <a:rPr lang="ru-RU" altLang="ru-RU" sz="2400" b="1" dirty="0">
                <a:solidFill>
                  <a:srgbClr val="C00000"/>
                </a:solidFill>
              </a:rPr>
              <a:t>Общая масса РЭА</a:t>
            </a:r>
            <a:r>
              <a:rPr lang="ru-RU" altLang="ru-RU" sz="2400" dirty="0"/>
              <a:t>, определяемая как сумма масс, входящих в состав РЭА устройств:</a:t>
            </a:r>
            <a:endParaRPr lang="en-US" altLang="ru-RU" sz="2400" dirty="0"/>
          </a:p>
          <a:p>
            <a:pPr marL="0" indent="0" algn="ctr">
              <a:lnSpc>
                <a:spcPct val="80000"/>
              </a:lnSpc>
              <a:buNone/>
            </a:pPr>
            <a:r>
              <a:rPr lang="en-US" altLang="ru-RU" sz="2400" dirty="0"/>
              <a:t>m = </a:t>
            </a:r>
            <a:r>
              <a:rPr lang="en-US" altLang="ru-RU" sz="2400" dirty="0" err="1"/>
              <a:t>mN</a:t>
            </a:r>
            <a:r>
              <a:rPr lang="en-US" altLang="ru-RU" sz="2400" dirty="0"/>
              <a:t> + </a:t>
            </a:r>
            <a:r>
              <a:rPr lang="en-US" altLang="ru-RU" sz="2400" dirty="0" err="1"/>
              <a:t>mC</a:t>
            </a:r>
            <a:r>
              <a:rPr lang="en-US" altLang="ru-RU" sz="2400" dirty="0"/>
              <a:t> + m</a:t>
            </a:r>
            <a:r>
              <a:rPr lang="ru-RU" altLang="ru-RU" sz="2400" dirty="0"/>
              <a:t>К</a:t>
            </a:r>
            <a:r>
              <a:rPr lang="en-US" altLang="ru-RU" sz="2400" dirty="0"/>
              <a:t> +m</a:t>
            </a:r>
            <a:r>
              <a:rPr lang="ru-RU" altLang="ru-RU" sz="2400" dirty="0"/>
              <a:t>УТ</a:t>
            </a:r>
            <a:r>
              <a:rPr lang="en-US" altLang="ru-RU" sz="2400" dirty="0"/>
              <a:t>.</a:t>
            </a:r>
            <a:endParaRPr lang="ru-RU" altLang="ru-RU" sz="24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457200" y="1628800"/>
            <a:ext cx="8229600" cy="4695800"/>
          </a:xfrm>
        </p:spPr>
        <p:txBody>
          <a:bodyPr>
            <a:normAutofit/>
          </a:bodyPr>
          <a:lstStyle/>
          <a:p>
            <a:pPr>
              <a:lnSpc>
                <a:spcPct val="80000"/>
              </a:lnSpc>
            </a:pPr>
            <a:r>
              <a:rPr lang="ru-RU" altLang="ru-RU" sz="2400" b="1" dirty="0">
                <a:solidFill>
                  <a:srgbClr val="C00000"/>
                </a:solidFill>
              </a:rPr>
              <a:t>Общая мощность потребления ЭА</a:t>
            </a:r>
            <a:r>
              <a:rPr lang="ru-RU" altLang="ru-RU" sz="2400" dirty="0"/>
              <a:t>: </a:t>
            </a:r>
            <a:endParaRPr lang="en-US" altLang="ru-RU" sz="2400" dirty="0"/>
          </a:p>
          <a:p>
            <a:pPr marL="0" indent="0" algn="ctr">
              <a:lnSpc>
                <a:spcPct val="80000"/>
              </a:lnSpc>
              <a:buNone/>
            </a:pPr>
            <a:r>
              <a:rPr lang="en-US" altLang="ru-RU" sz="2400" dirty="0"/>
              <a:t>P</a:t>
            </a:r>
            <a:r>
              <a:rPr lang="ru-RU" altLang="ru-RU" sz="2400" dirty="0"/>
              <a:t> =</a:t>
            </a:r>
            <a:r>
              <a:rPr lang="en-US" altLang="ru-RU" sz="2400" dirty="0" err="1"/>
              <a:t>p</a:t>
            </a:r>
            <a:r>
              <a:rPr lang="en-US" altLang="ru-RU" sz="2400" baseline="-25000" dirty="0" err="1"/>
              <a:t>j</a:t>
            </a:r>
            <a:r>
              <a:rPr lang="ru-RU" altLang="ru-RU" sz="2400" dirty="0"/>
              <a:t>,</a:t>
            </a:r>
          </a:p>
          <a:p>
            <a:pPr marL="0" indent="0">
              <a:lnSpc>
                <a:spcPct val="80000"/>
              </a:lnSpc>
              <a:buNone/>
            </a:pPr>
            <a:r>
              <a:rPr lang="ru-RU" altLang="ru-RU" sz="2400" dirty="0"/>
              <a:t>где </a:t>
            </a:r>
            <a:r>
              <a:rPr lang="ru-RU" altLang="ru-RU" sz="2400" dirty="0" err="1"/>
              <a:t>p</a:t>
            </a:r>
            <a:r>
              <a:rPr lang="ru-RU" altLang="ru-RU" sz="2400" baseline="-25000" dirty="0" err="1"/>
              <a:t>j</a:t>
            </a:r>
            <a:r>
              <a:rPr lang="ru-RU" altLang="ru-RU" sz="2400" dirty="0"/>
              <a:t> - мощность потребления </a:t>
            </a:r>
            <a:r>
              <a:rPr lang="en-US" altLang="ru-RU" sz="2400" dirty="0"/>
              <a:t>j</a:t>
            </a:r>
            <a:r>
              <a:rPr lang="ru-RU" altLang="ru-RU" sz="2400" dirty="0"/>
              <a:t> - устройства. Для цифровых устройств потребляемая ими мощность зависит от средней мощности потребления электронных компонентов. Известно, что 80 — 90 % мощности потребления рассеивается в виде теплоты и определяет тепловой режим РЭА и соответст­вующие перегревы элементов конструкции. </a:t>
            </a:r>
            <a:endParaRPr lang="ru-RU" altLang="ru-RU" sz="2400" i="1" dirty="0"/>
          </a:p>
          <a:p>
            <a:pPr>
              <a:lnSpc>
                <a:spcPct val="80000"/>
              </a:lnSpc>
            </a:pPr>
            <a:r>
              <a:rPr lang="ru-RU" altLang="ru-RU" sz="2400" b="1" dirty="0">
                <a:solidFill>
                  <a:srgbClr val="C00000"/>
                </a:solidFill>
              </a:rPr>
              <a:t>Общая площадь, занимаемая РЭА</a:t>
            </a:r>
            <a:r>
              <a:rPr lang="ru-RU" altLang="ru-RU" sz="2400" dirty="0"/>
              <a:t>: </a:t>
            </a:r>
            <a:endParaRPr lang="en-US" altLang="ru-RU" sz="2400" dirty="0"/>
          </a:p>
          <a:p>
            <a:pPr marL="0" indent="0" algn="ctr">
              <a:lnSpc>
                <a:spcPct val="80000"/>
              </a:lnSpc>
              <a:buNone/>
            </a:pPr>
            <a:r>
              <a:rPr lang="en-US" altLang="ru-RU" sz="2400" dirty="0"/>
              <a:t>S</a:t>
            </a:r>
            <a:r>
              <a:rPr lang="ru-RU" altLang="ru-RU" sz="2400" dirty="0"/>
              <a:t> = </a:t>
            </a:r>
            <a:r>
              <a:rPr lang="en-US" altLang="ru-RU" sz="2400" dirty="0" err="1"/>
              <a:t>s</a:t>
            </a:r>
            <a:r>
              <a:rPr lang="en-US" altLang="ru-RU" sz="2400" baseline="-25000" dirty="0" err="1"/>
              <a:t>j</a:t>
            </a:r>
            <a:r>
              <a:rPr lang="ru-RU" altLang="ru-RU" sz="2400" dirty="0"/>
              <a:t>,</a:t>
            </a:r>
          </a:p>
          <a:p>
            <a:pPr marL="0" indent="0">
              <a:lnSpc>
                <a:spcPct val="80000"/>
              </a:lnSpc>
              <a:buNone/>
            </a:pPr>
            <a:r>
              <a:rPr lang="ru-RU" altLang="ru-RU" sz="2400" dirty="0"/>
              <a:t>где </a:t>
            </a:r>
            <a:r>
              <a:rPr lang="en-US" altLang="ru-RU" sz="2400" dirty="0"/>
              <a:t>s</a:t>
            </a:r>
            <a:r>
              <a:rPr lang="ru-RU" altLang="ru-RU" sz="2400" baseline="-25000" dirty="0"/>
              <a:t>j</a:t>
            </a:r>
            <a:r>
              <a:rPr lang="ru-RU" altLang="ru-RU" sz="2400" dirty="0"/>
              <a:t> - площадь, требуемая для эксплуатации </a:t>
            </a:r>
            <a:r>
              <a:rPr lang="en-US" altLang="ru-RU" sz="2400" dirty="0"/>
              <a:t>j </a:t>
            </a:r>
            <a:r>
              <a:rPr lang="ru-RU" altLang="ru-RU" sz="2400" dirty="0"/>
              <a:t>- устройства РЭА.</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467544" y="1340768"/>
            <a:ext cx="8229600" cy="5328592"/>
          </a:xfrm>
        </p:spPr>
        <p:txBody>
          <a:bodyPr>
            <a:noAutofit/>
          </a:bodyPr>
          <a:lstStyle/>
          <a:p>
            <a:pPr>
              <a:lnSpc>
                <a:spcPct val="80000"/>
              </a:lnSpc>
            </a:pPr>
            <a:r>
              <a:rPr lang="ru-RU" altLang="ru-RU" sz="2400" b="1" dirty="0">
                <a:solidFill>
                  <a:srgbClr val="C00000"/>
                </a:solidFill>
              </a:rPr>
              <a:t>Собственная частота колебаний конструкции </a:t>
            </a:r>
            <a:r>
              <a:rPr lang="ru-RU" altLang="ru-RU" sz="2400" dirty="0"/>
              <a:t>(элемента, устройства или всей ЭА):</a:t>
            </a:r>
            <a:endParaRPr lang="en-US" altLang="ru-RU" sz="2400" dirty="0"/>
          </a:p>
          <a:p>
            <a:pPr algn="ctr">
              <a:lnSpc>
                <a:spcPct val="80000"/>
              </a:lnSpc>
              <a:buFont typeface="Wingdings" pitchFamily="2" charset="2"/>
              <a:buNone/>
            </a:pPr>
            <a:r>
              <a:rPr lang="en-US" altLang="ru-RU" sz="2400" dirty="0" err="1"/>
              <a:t>fo</a:t>
            </a:r>
            <a:r>
              <a:rPr lang="ru-RU" altLang="ru-RU" sz="2400" dirty="0"/>
              <a:t> = (1/2</a:t>
            </a:r>
            <a:r>
              <a:rPr lang="en-US" altLang="ru-RU" sz="2400" dirty="0"/>
              <a:t>p</a:t>
            </a:r>
            <a:r>
              <a:rPr lang="ru-RU" altLang="ru-RU" sz="2400" dirty="0"/>
              <a:t>),</a:t>
            </a:r>
          </a:p>
          <a:p>
            <a:pPr marL="0" indent="0">
              <a:lnSpc>
                <a:spcPct val="80000"/>
              </a:lnSpc>
              <a:buNone/>
            </a:pPr>
            <a:r>
              <a:rPr lang="ru-RU" altLang="ru-RU" sz="2400" dirty="0"/>
              <a:t>где К - коэффициент жесткости конструкции, </a:t>
            </a:r>
            <a:r>
              <a:rPr lang="en-US" altLang="ru-RU" sz="2400" dirty="0"/>
              <a:t>m </a:t>
            </a:r>
            <a:r>
              <a:rPr lang="ru-RU" altLang="ru-RU" sz="2400" dirty="0"/>
              <a:t>- масса конструкции РЭА.</a:t>
            </a:r>
            <a:endParaRPr lang="ru-RU" altLang="ru-RU" sz="2400" i="1" dirty="0"/>
          </a:p>
          <a:p>
            <a:pPr>
              <a:lnSpc>
                <a:spcPct val="80000"/>
              </a:lnSpc>
            </a:pPr>
            <a:r>
              <a:rPr lang="ru-RU" altLang="ru-RU" sz="2400" b="1" dirty="0">
                <a:solidFill>
                  <a:srgbClr val="C00000"/>
                </a:solidFill>
              </a:rPr>
              <a:t>Степень герметичности конструкции ЭА</a:t>
            </a:r>
            <a:r>
              <a:rPr lang="ru-RU" altLang="ru-RU" sz="2400" dirty="0"/>
              <a:t>, определяемая количеством газа, истекшем из определенного объема конструкции за известный отрезок времени:</a:t>
            </a:r>
            <a:endParaRPr lang="en-US" altLang="ru-RU" sz="2400" dirty="0"/>
          </a:p>
          <a:p>
            <a:pPr marL="0" indent="0" algn="ctr">
              <a:lnSpc>
                <a:spcPct val="80000"/>
              </a:lnSpc>
              <a:buNone/>
            </a:pPr>
            <a:r>
              <a:rPr lang="en-US" altLang="ru-RU" sz="2400" dirty="0"/>
              <a:t>D</a:t>
            </a:r>
            <a:r>
              <a:rPr lang="ru-RU" altLang="ru-RU" sz="2400" dirty="0"/>
              <a:t> = </a:t>
            </a:r>
            <a:r>
              <a:rPr lang="en-US" altLang="ru-RU" sz="2400" dirty="0" err="1"/>
              <a:t>VoDP</a:t>
            </a:r>
            <a:r>
              <a:rPr lang="ru-RU" altLang="ru-RU" sz="2400" dirty="0"/>
              <a:t>/</a:t>
            </a:r>
            <a:r>
              <a:rPr lang="en-US" altLang="ru-RU" sz="2400" dirty="0"/>
              <a:t>t</a:t>
            </a:r>
            <a:r>
              <a:rPr lang="ru-RU" altLang="ru-RU" sz="2400" baseline="-25000" dirty="0"/>
              <a:t>сл</a:t>
            </a:r>
            <a:r>
              <a:rPr lang="ru-RU" altLang="ru-RU" sz="2400" dirty="0"/>
              <a:t>.</a:t>
            </a:r>
          </a:p>
          <a:p>
            <a:pPr marL="0" indent="0">
              <a:lnSpc>
                <a:spcPct val="80000"/>
              </a:lnSpc>
              <a:buNone/>
            </a:pPr>
            <a:r>
              <a:rPr lang="ru-RU" altLang="ru-RU" sz="2400" dirty="0"/>
              <a:t>где </a:t>
            </a:r>
            <a:r>
              <a:rPr lang="en-US" altLang="ru-RU" sz="2400" dirty="0"/>
              <a:t>Vo </a:t>
            </a:r>
            <a:r>
              <a:rPr lang="ru-RU" altLang="ru-RU" sz="2400" dirty="0"/>
              <a:t>- объем герметизированной части РЭА, </a:t>
            </a:r>
            <a:r>
              <a:rPr lang="en-US" altLang="ru-RU" sz="2400" dirty="0"/>
              <a:t>t</a:t>
            </a:r>
            <a:r>
              <a:rPr lang="ru-RU" altLang="ru-RU" sz="2400" baseline="-25000" dirty="0" err="1"/>
              <a:t>сл</a:t>
            </a:r>
            <a:r>
              <a:rPr lang="ru-RU" altLang="ru-RU" sz="2400" dirty="0"/>
              <a:t> - срок службы РЭА, </a:t>
            </a:r>
            <a:r>
              <a:rPr lang="en-US" altLang="ru-RU" sz="2400" dirty="0"/>
              <a:t>DP </a:t>
            </a:r>
            <a:r>
              <a:rPr lang="ru-RU" altLang="ru-RU" sz="2400" dirty="0"/>
              <a:t>- избыточное давление газа в конструкции РЭА.</a:t>
            </a:r>
            <a:endParaRPr lang="ru-RU" altLang="ru-RU" sz="2400" i="1" dirty="0"/>
          </a:p>
          <a:p>
            <a:pPr>
              <a:lnSpc>
                <a:spcPct val="80000"/>
              </a:lnSpc>
            </a:pPr>
            <a:r>
              <a:rPr lang="ru-RU" altLang="ru-RU" sz="2400" b="1" dirty="0">
                <a:solidFill>
                  <a:srgbClr val="C00000"/>
                </a:solidFill>
              </a:rPr>
              <a:t>Вероятность безотказной работы </a:t>
            </a:r>
            <a:r>
              <a:rPr lang="ru-RU" altLang="ru-RU" sz="2400" dirty="0"/>
              <a:t>РЭА  </a:t>
            </a:r>
            <a:r>
              <a:rPr lang="en-US" altLang="ru-RU" sz="2400" dirty="0"/>
              <a:t>p</a:t>
            </a:r>
            <a:r>
              <a:rPr lang="ru-RU" altLang="ru-RU" sz="2400" dirty="0"/>
              <a:t>(</a:t>
            </a:r>
            <a:r>
              <a:rPr lang="en-US" altLang="ru-RU" sz="2400" dirty="0"/>
              <a:t>t</a:t>
            </a:r>
            <a:r>
              <a:rPr lang="ru-RU" altLang="ru-RU" sz="2400" dirty="0"/>
              <a:t>) и </a:t>
            </a:r>
            <a:r>
              <a:rPr lang="ru-RU" altLang="ru-RU" sz="2400" i="1" dirty="0"/>
              <a:t>средняя наработка на отказ</a:t>
            </a:r>
            <a:r>
              <a:rPr lang="ru-RU" altLang="ru-RU" sz="2400" dirty="0"/>
              <a:t> </a:t>
            </a:r>
            <a:r>
              <a:rPr lang="ru-RU" altLang="ru-RU" sz="2400" dirty="0" err="1"/>
              <a:t>Тср</a:t>
            </a:r>
            <a:r>
              <a:rPr lang="ru-RU" altLang="ru-RU" sz="2400" dirty="0"/>
              <a:t> - показатели надежности ЭА (будут рассмотрены далее).</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endParaRPr lang="ru-RU" altLang="ru-RU"/>
          </a:p>
        </p:txBody>
      </p:sp>
      <p:sp>
        <p:nvSpPr>
          <p:cNvPr id="88067" name="Rectangle 3"/>
          <p:cNvSpPr>
            <a:spLocks noGrp="1" noChangeArrowheads="1"/>
          </p:cNvSpPr>
          <p:nvPr>
            <p:ph idx="1"/>
          </p:nvPr>
        </p:nvSpPr>
        <p:spPr/>
        <p:txBody>
          <a:bodyPr/>
          <a:lstStyle/>
          <a:p>
            <a:pPr>
              <a:lnSpc>
                <a:spcPct val="90000"/>
              </a:lnSpc>
            </a:pPr>
            <a:r>
              <a:rPr lang="ru-RU" altLang="ru-RU" sz="2400" b="1" dirty="0">
                <a:solidFill>
                  <a:srgbClr val="C00000"/>
                </a:solidFill>
              </a:rPr>
              <a:t>Степень унификации РЭА</a:t>
            </a:r>
            <a:r>
              <a:rPr lang="ru-RU" altLang="ru-RU" sz="2400" dirty="0"/>
              <a:t>: </a:t>
            </a:r>
          </a:p>
          <a:p>
            <a:pPr algn="ctr">
              <a:lnSpc>
                <a:spcPct val="90000"/>
              </a:lnSpc>
              <a:buFont typeface="Wingdings" pitchFamily="2" charset="2"/>
              <a:buNone/>
            </a:pPr>
            <a:r>
              <a:rPr lang="ru-RU" altLang="ru-RU" sz="2400" dirty="0"/>
              <a:t>К</a:t>
            </a:r>
            <a:r>
              <a:rPr lang="ru-RU" altLang="ru-RU" sz="1800" dirty="0"/>
              <a:t>ун</a:t>
            </a:r>
            <a:r>
              <a:rPr lang="ru-RU" altLang="ru-RU" sz="2400" dirty="0"/>
              <a:t> = </a:t>
            </a:r>
            <a:r>
              <a:rPr lang="en-US" altLang="ru-RU" sz="2400" dirty="0"/>
              <a:t>N</a:t>
            </a:r>
            <a:r>
              <a:rPr lang="ru-RU" altLang="ru-RU" sz="1400" dirty="0" err="1"/>
              <a:t>ун</a:t>
            </a:r>
            <a:r>
              <a:rPr lang="ru-RU" altLang="ru-RU" sz="2400" dirty="0"/>
              <a:t>/</a:t>
            </a:r>
            <a:r>
              <a:rPr lang="en-US" altLang="ru-RU" sz="2400" dirty="0"/>
              <a:t>N</a:t>
            </a:r>
            <a:r>
              <a:rPr lang="ru-RU" altLang="ru-RU" sz="2400" dirty="0"/>
              <a:t>,</a:t>
            </a:r>
          </a:p>
          <a:p>
            <a:pPr marL="0" indent="0">
              <a:lnSpc>
                <a:spcPct val="90000"/>
              </a:lnSpc>
              <a:buNone/>
            </a:pPr>
            <a:r>
              <a:rPr lang="ru-RU" altLang="ru-RU" sz="2400" dirty="0"/>
              <a:t>где </a:t>
            </a:r>
            <a:r>
              <a:rPr lang="ru-RU" altLang="ru-RU" sz="2400" dirty="0" err="1"/>
              <a:t>N</a:t>
            </a:r>
            <a:r>
              <a:rPr lang="ru-RU" altLang="ru-RU" sz="1800" dirty="0" err="1"/>
              <a:t>yн</a:t>
            </a:r>
            <a:r>
              <a:rPr lang="ru-RU" altLang="ru-RU" sz="2400" dirty="0"/>
              <a:t> - количество унифицированных элементов, a </a:t>
            </a:r>
            <a:r>
              <a:rPr lang="en-US" altLang="ru-RU" sz="2400" dirty="0"/>
              <a:t>N </a:t>
            </a:r>
            <a:r>
              <a:rPr lang="ru-RU" altLang="ru-RU" sz="2400" dirty="0"/>
              <a:t>- общее количе­ство примененных в РЭА элементов.</a:t>
            </a:r>
            <a:endParaRPr lang="ru-RU" altLang="ru-RU" sz="2400" i="1" dirty="0"/>
          </a:p>
          <a:p>
            <a:pPr>
              <a:lnSpc>
                <a:spcPct val="90000"/>
              </a:lnSpc>
            </a:pPr>
            <a:r>
              <a:rPr lang="ru-RU" altLang="ru-RU" sz="2400" b="1" dirty="0">
                <a:solidFill>
                  <a:srgbClr val="C00000"/>
                </a:solidFill>
              </a:rPr>
              <a:t>Коэффициент автоматизации </a:t>
            </a:r>
            <a:r>
              <a:rPr lang="ru-RU" altLang="ru-RU" sz="2400" dirty="0"/>
              <a:t>конструкторских работ: </a:t>
            </a:r>
          </a:p>
          <a:p>
            <a:pPr algn="ctr">
              <a:lnSpc>
                <a:spcPct val="90000"/>
              </a:lnSpc>
              <a:buFont typeface="Wingdings" pitchFamily="2" charset="2"/>
              <a:buNone/>
            </a:pPr>
            <a:r>
              <a:rPr lang="ru-RU" altLang="ru-RU" sz="2400" dirty="0"/>
              <a:t>К</a:t>
            </a:r>
            <a:r>
              <a:rPr lang="ru-RU" altLang="ru-RU" sz="1800" dirty="0"/>
              <a:t>а</a:t>
            </a:r>
            <a:r>
              <a:rPr lang="ru-RU" altLang="ru-RU" sz="2400" dirty="0"/>
              <a:t> = </a:t>
            </a:r>
            <a:r>
              <a:rPr lang="ru-RU" altLang="ru-RU" sz="2400" dirty="0" err="1" smtClean="0"/>
              <a:t>М</a:t>
            </a:r>
            <a:r>
              <a:rPr lang="ru-RU" altLang="ru-RU" sz="1800" dirty="0" err="1"/>
              <a:t>а</a:t>
            </a:r>
            <a:r>
              <a:rPr lang="ru-RU" altLang="ru-RU" sz="2400" dirty="0" smtClean="0"/>
              <a:t>/М</a:t>
            </a:r>
            <a:r>
              <a:rPr lang="ru-RU" altLang="ru-RU" sz="2400" dirty="0"/>
              <a:t>,</a:t>
            </a:r>
          </a:p>
          <a:p>
            <a:pPr marL="0" indent="0">
              <a:lnSpc>
                <a:spcPct val="90000"/>
              </a:lnSpc>
              <a:buNone/>
            </a:pPr>
            <a:r>
              <a:rPr lang="ru-RU" altLang="ru-RU" sz="2400" dirty="0"/>
              <a:t>где </a:t>
            </a:r>
            <a:r>
              <a:rPr lang="ru-RU" altLang="ru-RU" sz="2400" dirty="0" err="1"/>
              <a:t>Ма</a:t>
            </a:r>
            <a:r>
              <a:rPr lang="ru-RU" altLang="ru-RU" sz="2400" dirty="0"/>
              <a:t> - количество конструкторских работ, выполненных с применением ЭВМ, М - общее число конструкторских работ при проектировании РЭА.</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786d4b2e2e25b14a7153d9a7ee79330936df15c"/>
  <p:tag name="ISPRING_SCORM_RATE_SLIDES" val="1"/>
  <p:tag name="ISPRING_SCORM_RATE_QUIZZES" val="0"/>
  <p:tag name="ISPRING_SCORM_PASSING_SCORE" val="100.0000000000"/>
  <p:tag name="GENSWF_OUTPUT_FILE_NAME" val="02_"/>
</p:tagLst>
</file>

<file path=ppt/tags/tag2.xml><?xml version="1.0" encoding="utf-8"?>
<p:tagLst xmlns:a="http://schemas.openxmlformats.org/drawingml/2006/main" xmlns:r="http://schemas.openxmlformats.org/officeDocument/2006/relationships" xmlns:p="http://schemas.openxmlformats.org/presentationml/2006/main">
  <p:tag name="GENSWF_SLIDE_TITLE" val="Алгоритмы и алгоритмические процессы"/>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247</TotalTime>
  <Words>3693</Words>
  <Application>Microsoft Office PowerPoint</Application>
  <PresentationFormat>Экран (4:3)</PresentationFormat>
  <Paragraphs>261</Paragraphs>
  <Slides>59</Slides>
  <Notes>59</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Поток</vt:lpstr>
      <vt:lpstr>Презентация PowerPoint</vt:lpstr>
      <vt:lpstr>Презентация PowerPoint</vt:lpstr>
      <vt:lpstr>ЛИТЕРАТУРА</vt:lpstr>
      <vt:lpstr>1. Условия эксплуатации АППАРАТУРЫ </vt:lpstr>
      <vt:lpstr>Презентация PowerPoint</vt:lpstr>
      <vt:lpstr>Климатические факторы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Механические факторы </vt:lpstr>
      <vt:lpstr>Презентация PowerPoint</vt:lpstr>
      <vt:lpstr>Презентация PowerPoint</vt:lpstr>
      <vt:lpstr>Презентация PowerPoint</vt:lpstr>
      <vt:lpstr>Презентация PowerPoint</vt:lpstr>
      <vt:lpstr>Радиационные факторы </vt:lpstr>
      <vt:lpstr>Презентация PowerPoint</vt:lpstr>
      <vt:lpstr>Презентация PowerPoint</vt:lpstr>
      <vt:lpstr>Презентация PowerPoint</vt:lpstr>
      <vt:lpstr>2. Классификация аппаратуры по условиям эксплуатации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 Требования, предъявляемые к конструкции аппаратуры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4. Показатели качества конструкции аппаратуры </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ТРЕБОВАНИЯ К РАДИОЭЛЕКТРОННОЙ АППАРАТУРЕ ПО УСЛОВИЯМ ЭКСПЛУАТАЦИИ</dc:title>
  <dc:creator>kc</dc:creator>
  <cp:lastModifiedBy>Belous</cp:lastModifiedBy>
  <cp:revision>91</cp:revision>
  <dcterms:created xsi:type="dcterms:W3CDTF">2013-10-03T05:22:26Z</dcterms:created>
  <dcterms:modified xsi:type="dcterms:W3CDTF">2014-05-06T12:33:48Z</dcterms:modified>
</cp:coreProperties>
</file>