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4" r:id="rId5"/>
    <p:sldId id="266" r:id="rId6"/>
    <p:sldId id="265" r:id="rId7"/>
    <p:sldId id="267" r:id="rId8"/>
    <p:sldId id="263" r:id="rId9"/>
    <p:sldId id="262" r:id="rId10"/>
    <p:sldId id="261" r:id="rId11"/>
    <p:sldId id="259" r:id="rId12"/>
    <p:sldId id="258" r:id="rId13"/>
    <p:sldId id="268" r:id="rId14"/>
    <p:sldId id="271" r:id="rId15"/>
    <p:sldId id="270" r:id="rId16"/>
    <p:sldId id="269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учета финансовых вложений</a:t>
            </a:r>
            <a:endParaRPr lang="ru-RU" sz="4400" b="1" dirty="0">
              <a:solidFill>
                <a:srgbClr val="1230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548714"/>
            <a:ext cx="10233800" cy="4628249"/>
          </a:xfrm>
        </p:spPr>
        <p:txBody>
          <a:bodyPr>
            <a:normAutofit/>
          </a:bodyPr>
          <a:lstStyle/>
          <a:p>
            <a:r>
              <a:rPr lang="ru-RU" sz="3200" dirty="0"/>
              <a:t>Основная цель аудита финансовых вложений — </a:t>
            </a:r>
            <a:r>
              <a:rPr lang="ru-RU" sz="3200" dirty="0" smtClean="0"/>
              <a:t>проверка </a:t>
            </a:r>
            <a:r>
              <a:rPr lang="ru-RU" sz="3200" dirty="0"/>
              <a:t>организации учета операций с ценными бумагами. В ходе проверки аудитор должен установить насколько полно и своевременно оформлены все необходимые </a:t>
            </a:r>
            <a:r>
              <a:rPr lang="ru-RU" sz="3200" dirty="0" smtClean="0"/>
              <a:t>документы </a:t>
            </a:r>
            <a:r>
              <a:rPr lang="ru-RU" sz="3200" dirty="0"/>
              <a:t>по передаче прав на ценные бумаги и соблюдены ли требования налогового законодательства. </a:t>
            </a:r>
          </a:p>
        </p:txBody>
      </p:sp>
    </p:spTree>
    <p:extLst>
      <p:ext uri="{BB962C8B-B14F-4D97-AF65-F5344CB8AC3E}">
        <p14:creationId xmlns:p14="http://schemas.microsoft.com/office/powerpoint/2010/main" val="16155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859" y="1054443"/>
            <a:ext cx="10233800" cy="4422304"/>
          </a:xfrm>
        </p:spPr>
        <p:txBody>
          <a:bodyPr/>
          <a:lstStyle/>
          <a:p>
            <a:r>
              <a:rPr lang="ru-RU" sz="3600" dirty="0"/>
              <a:t>Можно выделить четыре основных направления проверки:</a:t>
            </a:r>
          </a:p>
          <a:p>
            <a:pPr marL="457200" lvl="1" indent="0">
              <a:buNone/>
            </a:pPr>
            <a:r>
              <a:rPr lang="ru-RU" sz="3500" dirty="0"/>
              <a:t>1) аудит вложений в ценные бумаги;</a:t>
            </a:r>
          </a:p>
          <a:p>
            <a:pPr marL="457200" lvl="1" indent="0">
              <a:buNone/>
            </a:pPr>
            <a:r>
              <a:rPr lang="ru-RU" sz="3500" dirty="0"/>
              <a:t>2) аудит вложений в уставные капиталы других </a:t>
            </a:r>
            <a:r>
              <a:rPr lang="ru-RU" sz="3500" dirty="0" smtClean="0"/>
              <a:t>организаций</a:t>
            </a:r>
            <a:r>
              <a:rPr lang="ru-RU" sz="3500" dirty="0"/>
              <a:t>;</a:t>
            </a:r>
          </a:p>
          <a:p>
            <a:pPr marL="457200" lvl="1" indent="0">
              <a:buNone/>
            </a:pPr>
            <a:r>
              <a:rPr lang="ru-RU" sz="3500" dirty="0"/>
              <a:t>3) аудит вложений в совместную деятельность;    </a:t>
            </a:r>
          </a:p>
          <a:p>
            <a:pPr marL="457200" lvl="1" indent="0">
              <a:buNone/>
            </a:pPr>
            <a:r>
              <a:rPr lang="ru-RU" sz="3500" dirty="0"/>
              <a:t>4) аудит вложений в займы.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58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6162" y="634314"/>
            <a:ext cx="10447638" cy="5542650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/>
              <a:t>Для того чтобы сформулировать объективное мнение о достоверности и законности операций, осуществленных на предприятии с финансовыми вложениями, аудитор должен:</a:t>
            </a:r>
          </a:p>
          <a:p>
            <a:pPr marL="457200" lvl="1" indent="0">
              <a:buNone/>
            </a:pPr>
            <a:r>
              <a:rPr lang="ru-RU" sz="3200" dirty="0"/>
              <a:t>1) изучить состав финансовых вложений по данным </a:t>
            </a:r>
            <a:r>
              <a:rPr lang="ru-RU" sz="3200" dirty="0" smtClean="0"/>
              <a:t>первичных </a:t>
            </a:r>
            <a:r>
              <a:rPr lang="ru-RU" sz="3200" dirty="0"/>
              <a:t>документов и учетных регистров;</a:t>
            </a:r>
          </a:p>
          <a:p>
            <a:pPr marL="457200" lvl="1" indent="0">
              <a:buNone/>
            </a:pPr>
            <a:r>
              <a:rPr lang="ru-RU" sz="3200" dirty="0"/>
              <a:t>2) подтвердить первичную оценку системы внутреннего контроля и бухгалтерского учета финансовых </a:t>
            </a:r>
            <a:r>
              <a:rPr lang="ru-RU" sz="3200" dirty="0" smtClean="0"/>
              <a:t>вложений</a:t>
            </a:r>
            <a:r>
              <a:rPr lang="ru-RU" sz="3200" dirty="0"/>
              <a:t>;</a:t>
            </a:r>
          </a:p>
          <a:p>
            <a:pPr marL="457200" lvl="1" indent="0">
              <a:buNone/>
            </a:pPr>
            <a:r>
              <a:rPr lang="ru-RU" sz="3200" dirty="0"/>
              <a:t>3) установить правильность отражения в учете операций с финансовыми вложениями;</a:t>
            </a:r>
          </a:p>
          <a:p>
            <a:pPr marL="457200" lvl="1" indent="0">
              <a:buNone/>
            </a:pPr>
            <a:r>
              <a:rPr lang="ru-RU" sz="3200" dirty="0"/>
              <a:t>4) подтвердить достоверность начисления, поступления и отражения в учете доходов по операциям с </a:t>
            </a:r>
            <a:r>
              <a:rPr lang="ru-RU" sz="3200" dirty="0" smtClean="0"/>
              <a:t>финансовыми </a:t>
            </a:r>
            <a:r>
              <a:rPr lang="ru-RU" sz="3200" dirty="0"/>
              <a:t>вложениями;</a:t>
            </a:r>
          </a:p>
          <a:p>
            <a:pPr marL="457200" lvl="1" indent="0">
              <a:buNone/>
            </a:pPr>
            <a:r>
              <a:rPr lang="ru-RU" sz="3200" dirty="0"/>
              <a:t>5) оценить качество инвентаризаций финансовых </a:t>
            </a:r>
            <a:r>
              <a:rPr lang="ru-RU" sz="3200" dirty="0" smtClean="0"/>
              <a:t>вложений</a:t>
            </a:r>
            <a:r>
              <a:rPr lang="ru-RU" sz="32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95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282" y="148282"/>
            <a:ext cx="11755394" cy="6532604"/>
          </a:xfrm>
        </p:spPr>
        <p:txBody>
          <a:bodyPr>
            <a:noAutofit/>
          </a:bodyPr>
          <a:lstStyle/>
          <a:p>
            <a:r>
              <a:rPr lang="ru-RU" sz="2600" dirty="0"/>
              <a:t>Источники информации: </a:t>
            </a:r>
            <a:endParaRPr lang="en-US" sz="2600" dirty="0" smtClean="0"/>
          </a:p>
          <a:p>
            <a:pPr lvl="1">
              <a:buFontTx/>
              <a:buChar char="-"/>
            </a:pPr>
            <a:r>
              <a:rPr lang="ru-RU" dirty="0" smtClean="0"/>
              <a:t>положение </a:t>
            </a:r>
            <a:r>
              <a:rPr lang="ru-RU" dirty="0"/>
              <a:t>об учетной </a:t>
            </a:r>
            <a:r>
              <a:rPr lang="ru-RU" dirty="0" smtClean="0"/>
              <a:t>политике предприятия;</a:t>
            </a:r>
          </a:p>
          <a:p>
            <a:pPr lvl="1">
              <a:buFontTx/>
              <a:buChar char="-"/>
            </a:pPr>
            <a:r>
              <a:rPr lang="ru-RU" dirty="0" smtClean="0"/>
              <a:t>копии </a:t>
            </a:r>
            <a:r>
              <a:rPr lang="ru-RU" dirty="0"/>
              <a:t>учредительных </a:t>
            </a:r>
            <a:r>
              <a:rPr lang="ru-RU" dirty="0" smtClean="0"/>
              <a:t>документов;</a:t>
            </a:r>
          </a:p>
          <a:p>
            <a:pPr lvl="1">
              <a:buFontTx/>
              <a:buChar char="-"/>
            </a:pPr>
            <a:r>
              <a:rPr lang="ru-RU" dirty="0" smtClean="0"/>
              <a:t>сертификаты акций;</a:t>
            </a:r>
          </a:p>
          <a:p>
            <a:pPr lvl="1">
              <a:buFontTx/>
              <a:buChar char="-"/>
            </a:pPr>
            <a:r>
              <a:rPr lang="ru-RU" dirty="0" smtClean="0"/>
              <a:t>облигации</a:t>
            </a:r>
            <a:r>
              <a:rPr lang="ru-RU" dirty="0"/>
              <a:t>; </a:t>
            </a:r>
            <a:endParaRPr lang="ru-RU" dirty="0" smtClean="0"/>
          </a:p>
          <a:p>
            <a:pPr lvl="1">
              <a:buFontTx/>
              <a:buChar char="-"/>
            </a:pPr>
            <a:r>
              <a:rPr lang="ru-RU" dirty="0" smtClean="0"/>
              <a:t>векселя </a:t>
            </a:r>
            <a:r>
              <a:rPr lang="ru-RU" dirty="0"/>
              <a:t>и другие ценные бумаги; </a:t>
            </a:r>
            <a:endParaRPr lang="ru-RU" dirty="0" smtClean="0"/>
          </a:p>
          <a:p>
            <a:pPr lvl="1">
              <a:buFontTx/>
              <a:buChar char="-"/>
            </a:pPr>
            <a:r>
              <a:rPr lang="ru-RU" dirty="0" smtClean="0"/>
              <a:t>договоры </a:t>
            </a:r>
            <a:r>
              <a:rPr lang="ru-RU" dirty="0"/>
              <a:t>купли-продажи ценных </a:t>
            </a:r>
            <a:r>
              <a:rPr lang="ru-RU" dirty="0" smtClean="0"/>
              <a:t>бумаг;</a:t>
            </a:r>
          </a:p>
          <a:p>
            <a:pPr lvl="1">
              <a:buFontTx/>
              <a:buChar char="-"/>
            </a:pPr>
            <a:r>
              <a:rPr lang="ru-RU" dirty="0" smtClean="0"/>
              <a:t>депозитные </a:t>
            </a:r>
            <a:r>
              <a:rPr lang="ru-RU" dirty="0"/>
              <a:t>договоры, договоры займа, </a:t>
            </a:r>
            <a:endParaRPr lang="ru-RU" dirty="0" smtClean="0"/>
          </a:p>
          <a:p>
            <a:pPr lvl="1">
              <a:buFontTx/>
              <a:buChar char="-"/>
            </a:pPr>
            <a:r>
              <a:rPr lang="ru-RU" dirty="0" smtClean="0"/>
              <a:t>книги </a:t>
            </a:r>
            <a:r>
              <a:rPr lang="ru-RU" dirty="0"/>
              <a:t>(реестры) регистрации ценных бумаг, </a:t>
            </a:r>
            <a:endParaRPr lang="ru-RU" dirty="0" smtClean="0"/>
          </a:p>
          <a:p>
            <a:pPr lvl="1">
              <a:buFontTx/>
              <a:buChar char="-"/>
            </a:pPr>
            <a:r>
              <a:rPr lang="ru-RU" dirty="0" smtClean="0"/>
              <a:t>учетные </a:t>
            </a:r>
            <a:r>
              <a:rPr lang="ru-RU" dirty="0"/>
              <a:t>регистры (журналы-ордера, оборотные ведомости и др.) по счетам 58, 59, 91, 76 и </a:t>
            </a:r>
            <a:r>
              <a:rPr lang="ru-RU" dirty="0" smtClean="0"/>
              <a:t>др.;</a:t>
            </a:r>
          </a:p>
          <a:p>
            <a:pPr lvl="1">
              <a:buFontTx/>
              <a:buChar char="-"/>
            </a:pPr>
            <a:r>
              <a:rPr lang="ru-RU" dirty="0" smtClean="0"/>
              <a:t>Главная книга;</a:t>
            </a:r>
          </a:p>
          <a:p>
            <a:pPr lvl="1">
              <a:buFontTx/>
              <a:buChar char="-"/>
            </a:pPr>
            <a:r>
              <a:rPr lang="ru-RU" dirty="0" smtClean="0"/>
              <a:t>формы </a:t>
            </a:r>
            <a:r>
              <a:rPr lang="ru-RU" dirty="0"/>
              <a:t>учетной документации по инвентаризации (ведомости </a:t>
            </a:r>
            <a:r>
              <a:rPr lang="ru-RU" dirty="0" smtClean="0"/>
              <a:t>результатов </a:t>
            </a:r>
            <a:r>
              <a:rPr lang="ru-RU" dirty="0"/>
              <a:t>инвентаризации, инвентаризационные описи и т.п.), отчетность. </a:t>
            </a:r>
            <a:endParaRPr lang="ru-RU" dirty="0" smtClean="0"/>
          </a:p>
          <a:p>
            <a:r>
              <a:rPr lang="ru-RU" sz="2400" dirty="0" smtClean="0"/>
              <a:t>Аудитор </a:t>
            </a:r>
            <a:r>
              <a:rPr lang="ru-RU" sz="2400" dirty="0"/>
              <a:t>должен проверить, чтобы учет финансовых вложений был организован в соответствии с требованиями ПБУ 19/02 «Учет финансовых вложений».</a:t>
            </a:r>
          </a:p>
        </p:txBody>
      </p:sp>
    </p:spTree>
    <p:extLst>
      <p:ext uri="{BB962C8B-B14F-4D97-AF65-F5344CB8AC3E}">
        <p14:creationId xmlns:p14="http://schemas.microsoft.com/office/powerpoint/2010/main" val="332152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211" y="617838"/>
            <a:ext cx="10480589" cy="5675870"/>
          </a:xfrm>
        </p:spPr>
        <p:txBody>
          <a:bodyPr>
            <a:noAutofit/>
          </a:bodyPr>
          <a:lstStyle/>
          <a:p>
            <a:r>
              <a:rPr lang="ru-RU" sz="3600" dirty="0"/>
              <a:t>В начале проверки аудитор должен проанализировать данные первичных документов и учетных регистров и </a:t>
            </a:r>
            <a:r>
              <a:rPr lang="ru-RU" sz="3600" dirty="0" smtClean="0"/>
              <a:t>выяснить </a:t>
            </a:r>
            <a:r>
              <a:rPr lang="ru-RU" sz="3600" dirty="0"/>
              <a:t>состав финансовых вложений предприятия (</a:t>
            </a:r>
            <a:r>
              <a:rPr lang="ru-RU" sz="3600" dirty="0" smtClean="0"/>
              <a:t>краткосрочные </a:t>
            </a:r>
            <a:r>
              <a:rPr lang="ru-RU" sz="3600" dirty="0"/>
              <a:t>и долгосрочные; государственные, </a:t>
            </a:r>
            <a:r>
              <a:rPr lang="ru-RU" sz="3600" dirty="0" smtClean="0"/>
              <a:t>муниципальные </a:t>
            </a:r>
            <a:r>
              <a:rPr lang="ru-RU" sz="3600" dirty="0"/>
              <a:t>и корпоративные ценные бумаги; паи, акции, </a:t>
            </a:r>
            <a:r>
              <a:rPr lang="ru-RU" sz="3600" dirty="0" smtClean="0"/>
              <a:t>облигации</a:t>
            </a:r>
            <a:r>
              <a:rPr lang="ru-RU" sz="3600" dirty="0"/>
              <a:t>, депозиты, предоставленные займы, вклады в уставные капиталы других предприятий и др.). </a:t>
            </a:r>
            <a:r>
              <a:rPr lang="ru-RU" sz="3600" dirty="0" smtClean="0"/>
              <a:t>Ознакомиться </a:t>
            </a:r>
            <a:r>
              <a:rPr lang="ru-RU" sz="3600" dirty="0"/>
              <a:t>с организацией учета и хранения ценных бумаг. </a:t>
            </a:r>
          </a:p>
        </p:txBody>
      </p:sp>
    </p:spTree>
    <p:extLst>
      <p:ext uri="{BB962C8B-B14F-4D97-AF65-F5344CB8AC3E}">
        <p14:creationId xmlns:p14="http://schemas.microsoft.com/office/powerpoint/2010/main" val="90339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211" y="1433384"/>
            <a:ext cx="10480589" cy="4860324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 </a:t>
            </a:r>
            <a:r>
              <a:rPr lang="ru-RU" sz="3600" dirty="0"/>
              <a:t>основе анализа доходности установить экономическую целесообразность финансовых вложений, исследовать </a:t>
            </a:r>
            <a:r>
              <a:rPr lang="ru-RU" sz="3600" dirty="0" smtClean="0"/>
              <a:t>влияние </a:t>
            </a:r>
            <a:r>
              <a:rPr lang="ru-RU" sz="3600" dirty="0"/>
              <a:t>отвлечения средств на показатели </a:t>
            </a:r>
            <a:r>
              <a:rPr lang="ru-RU" sz="3600" dirty="0" smtClean="0"/>
              <a:t>финансово-хозяйственной </a:t>
            </a:r>
            <a:r>
              <a:rPr lang="ru-RU" sz="3600" dirty="0"/>
              <a:t>деятельности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73840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9071" y="411891"/>
            <a:ext cx="10635049" cy="5799438"/>
          </a:xfrm>
        </p:spPr>
        <p:txBody>
          <a:bodyPr>
            <a:noAutofit/>
          </a:bodyPr>
          <a:lstStyle/>
          <a:p>
            <a:r>
              <a:rPr lang="ru-RU" sz="3200" dirty="0"/>
              <a:t>Для подтверждения первичной оценки систем </a:t>
            </a:r>
            <a:r>
              <a:rPr lang="ru-RU" sz="3200" dirty="0" smtClean="0"/>
              <a:t>внутреннего </a:t>
            </a:r>
            <a:r>
              <a:rPr lang="ru-RU" sz="3200" dirty="0"/>
              <a:t>контроля и бухгалтерского учета финансовых </a:t>
            </a:r>
            <a:r>
              <a:rPr lang="ru-RU" sz="3200" dirty="0" smtClean="0"/>
              <a:t>вложений </a:t>
            </a:r>
            <a:r>
              <a:rPr lang="ru-RU" sz="3200" dirty="0"/>
              <a:t>аудитор на основе полученной информации заполняет заранее разработанные тесты и по результатам </a:t>
            </a:r>
            <a:r>
              <a:rPr lang="ru-RU" sz="3200" dirty="0" smtClean="0"/>
              <a:t>тестирования </a:t>
            </a:r>
            <a:r>
              <a:rPr lang="ru-RU" sz="3200" dirty="0"/>
              <a:t>устанавливает надежность системы внутреннего контроля и сравнивает ее с </a:t>
            </a:r>
            <a:r>
              <a:rPr lang="ru-RU" sz="3200" dirty="0" smtClean="0"/>
              <a:t>первоначальной </a:t>
            </a:r>
            <a:r>
              <a:rPr lang="ru-RU" sz="3200" dirty="0"/>
              <a:t>оценкой, полученной на стадии </a:t>
            </a:r>
            <a:r>
              <a:rPr lang="ru-RU" sz="3200" dirty="0" smtClean="0"/>
              <a:t>планирования </a:t>
            </a:r>
            <a:r>
              <a:rPr lang="ru-RU" sz="3200" dirty="0"/>
              <a:t>аудита. Если такая оценка окажется ниже </a:t>
            </a:r>
            <a:r>
              <a:rPr lang="ru-RU" sz="3200" dirty="0" smtClean="0"/>
              <a:t>первоначальной</a:t>
            </a:r>
            <a:r>
              <a:rPr lang="ru-RU" sz="3200" dirty="0"/>
              <a:t>, то необходимо скорректировать объем и порядок проведения других аудиторских процедур. Аудитор </a:t>
            </a:r>
            <a:r>
              <a:rPr lang="ru-RU" sz="3200" dirty="0" smtClean="0"/>
              <a:t>определяет </a:t>
            </a:r>
            <a:r>
              <a:rPr lang="ru-RU" sz="3200" dirty="0"/>
              <a:t>для себя объекты повышенного внимания при </a:t>
            </a:r>
            <a:r>
              <a:rPr lang="ru-RU" sz="3200" dirty="0" smtClean="0"/>
              <a:t>планировании </a:t>
            </a:r>
            <a:r>
              <a:rPr lang="ru-RU" sz="3200" dirty="0"/>
              <a:t>контрольных процедур и уточняет </a:t>
            </a:r>
            <a:r>
              <a:rPr lang="ru-RU" sz="3200" dirty="0" smtClean="0"/>
              <a:t>аудиторский </a:t>
            </a:r>
            <a:r>
              <a:rPr lang="ru-RU" sz="3200" dirty="0"/>
              <a:t>риск.</a:t>
            </a:r>
          </a:p>
        </p:txBody>
      </p:sp>
    </p:spTree>
    <p:extLst>
      <p:ext uri="{BB962C8B-B14F-4D97-AF65-F5344CB8AC3E}">
        <p14:creationId xmlns:p14="http://schemas.microsoft.com/office/powerpoint/2010/main" val="23353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882" y="362466"/>
            <a:ext cx="10571204" cy="6153664"/>
          </a:xfrm>
        </p:spPr>
        <p:txBody>
          <a:bodyPr>
            <a:noAutofit/>
          </a:bodyPr>
          <a:lstStyle/>
          <a:p>
            <a:r>
              <a:rPr lang="ru-RU" sz="3200" dirty="0"/>
              <a:t>На следующем этапе аудитор рассматривает </a:t>
            </a:r>
            <a:r>
              <a:rPr lang="ru-RU" sz="3200" dirty="0" smtClean="0"/>
              <a:t>хозяйственные </a:t>
            </a:r>
            <a:r>
              <a:rPr lang="ru-RU" sz="3200" dirty="0"/>
              <a:t>операции, в результате которых произошло </a:t>
            </a:r>
            <a:r>
              <a:rPr lang="ru-RU" sz="3200" dirty="0" smtClean="0"/>
              <a:t>изменение </a:t>
            </a:r>
            <a:r>
              <a:rPr lang="ru-RU" sz="3200" dirty="0"/>
              <a:t>размера и состава финансовых вложений на </a:t>
            </a:r>
            <a:r>
              <a:rPr lang="ru-RU" sz="3200" dirty="0" smtClean="0"/>
              <a:t>предприятии </a:t>
            </a:r>
            <a:r>
              <a:rPr lang="ru-RU" sz="3200" dirty="0"/>
              <a:t>(предоставление и возврат займов, осуществление вклада в уставный капитал и т.п.). Аудитор производит взаимную сверку документов, которыми оформлялось </a:t>
            </a:r>
            <a:r>
              <a:rPr lang="ru-RU" sz="3200" dirty="0" smtClean="0"/>
              <a:t>движение </a:t>
            </a:r>
            <a:r>
              <a:rPr lang="ru-RU" sz="3200" dirty="0"/>
              <a:t>финансовых вложений: договоры, акты приемки-передачи, ценные бумаги, сертификаты ценных бумаг и др. Аудитору следует обратить внимание на соответствие документов действующему законодательству и на наличие всех необходимых реквизитов, а также правильность </a:t>
            </a:r>
            <a:r>
              <a:rPr lang="ru-RU" sz="3200" dirty="0" smtClean="0"/>
              <a:t>произведенных </a:t>
            </a:r>
            <a:r>
              <a:rPr lang="ru-RU" sz="3200" dirty="0"/>
              <a:t>арифметических расчетов. </a:t>
            </a:r>
          </a:p>
        </p:txBody>
      </p:sp>
    </p:spTree>
    <p:extLst>
      <p:ext uri="{BB962C8B-B14F-4D97-AF65-F5344CB8AC3E}">
        <p14:creationId xmlns:p14="http://schemas.microsoft.com/office/powerpoint/2010/main" val="202564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6432" y="1037968"/>
            <a:ext cx="10233800" cy="4834195"/>
          </a:xfrm>
        </p:spPr>
        <p:txBody>
          <a:bodyPr>
            <a:normAutofit/>
          </a:bodyPr>
          <a:lstStyle/>
          <a:p>
            <a:r>
              <a:rPr lang="ru-RU" sz="3200" dirty="0"/>
              <a:t>Аудитор оценивает правильность формирования стоимости ценных бумаг, выясняет состав затрат, связанных с их приобретением и отражаемых по дебету счета 76 </a:t>
            </a:r>
            <a:r>
              <a:rPr lang="ru-RU" sz="3200" dirty="0" err="1"/>
              <a:t>субсчет</a:t>
            </a:r>
            <a:r>
              <a:rPr lang="ru-RU" sz="3200" dirty="0"/>
              <a:t> «Приобретение ценных бумаг» или по дебету счета 58 на аналогичном </a:t>
            </a:r>
            <a:r>
              <a:rPr lang="ru-RU" sz="3200" dirty="0" err="1"/>
              <a:t>субсчете</a:t>
            </a:r>
            <a:r>
              <a:rPr lang="ru-RU" sz="3200" dirty="0"/>
              <a:t>. Если в счет оплаты за приобретенные ценные бумаги передаются готовая продукция, основные средства и др. имущество, то эти операции отражаются в учете с использованием счета 91.</a:t>
            </a:r>
          </a:p>
        </p:txBody>
      </p:sp>
    </p:spTree>
    <p:extLst>
      <p:ext uri="{BB962C8B-B14F-4D97-AF65-F5344CB8AC3E}">
        <p14:creationId xmlns:p14="http://schemas.microsoft.com/office/powerpoint/2010/main" val="982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4097" y="988540"/>
            <a:ext cx="10233800" cy="5015428"/>
          </a:xfrm>
        </p:spPr>
        <p:txBody>
          <a:bodyPr>
            <a:noAutofit/>
          </a:bodyPr>
          <a:lstStyle/>
          <a:p>
            <a:r>
              <a:rPr lang="ru-RU" sz="3200" dirty="0"/>
              <a:t>Аналогичная методика </a:t>
            </a:r>
            <a:r>
              <a:rPr lang="ru-RU" sz="3200" dirty="0" smtClean="0"/>
              <a:t>используется </a:t>
            </a:r>
            <a:r>
              <a:rPr lang="ru-RU" sz="3200" dirty="0"/>
              <a:t>при учете вкладов в уставный капитал другого </a:t>
            </a:r>
            <a:r>
              <a:rPr lang="ru-RU" sz="3200" dirty="0" smtClean="0"/>
              <a:t>предприятия</a:t>
            </a:r>
            <a:r>
              <a:rPr lang="ru-RU" sz="3200" dirty="0"/>
              <a:t>. При этом следует проверить правильность </a:t>
            </a:r>
            <a:r>
              <a:rPr lang="ru-RU" sz="3200" dirty="0" smtClean="0"/>
              <a:t>отражения </a:t>
            </a:r>
            <a:r>
              <a:rPr lang="ru-RU" sz="3200" dirty="0"/>
              <a:t>в учете разницы между договорной стоимостью и балансовой стоимостью переданного имущества в счет </a:t>
            </a:r>
            <a:r>
              <a:rPr lang="ru-RU" sz="3200" dirty="0" smtClean="0"/>
              <a:t>вклада </a:t>
            </a:r>
            <a:r>
              <a:rPr lang="ru-RU" sz="3200" dirty="0"/>
              <a:t>в уставный капитал (простое товарищество). Эта </a:t>
            </a:r>
            <a:r>
              <a:rPr lang="ru-RU" sz="3200" dirty="0" smtClean="0"/>
              <a:t>разница </a:t>
            </a:r>
            <a:r>
              <a:rPr lang="ru-RU" sz="3200" dirty="0"/>
              <a:t>списывается на счет 99. Сальдо по счету 58 должно подтверждаться аналитической информацией о составе, </a:t>
            </a:r>
            <a:r>
              <a:rPr lang="ru-RU" sz="3200" dirty="0" smtClean="0"/>
              <a:t>количестве </a:t>
            </a:r>
            <a:r>
              <a:rPr lang="ru-RU" sz="3200" dirty="0"/>
              <a:t>и стоимости ценных бумаг, указанной в книге регистрации (учета) ценных бумаг.</a:t>
            </a:r>
          </a:p>
        </p:txBody>
      </p:sp>
    </p:spTree>
    <p:extLst>
      <p:ext uri="{BB962C8B-B14F-4D97-AF65-F5344CB8AC3E}">
        <p14:creationId xmlns:p14="http://schemas.microsoft.com/office/powerpoint/2010/main" val="17354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9384" y="1037967"/>
            <a:ext cx="10233800" cy="4916574"/>
          </a:xfrm>
        </p:spPr>
        <p:txBody>
          <a:bodyPr>
            <a:normAutofit/>
          </a:bodyPr>
          <a:lstStyle/>
          <a:p>
            <a:r>
              <a:rPr lang="ru-RU" sz="3200" dirty="0"/>
              <a:t>Аудитору следует подтвердить соответствие метода оценки себестоимости ценных бумаг, применяемого при их списании (выбытии), методу, зафиксированному в </a:t>
            </a:r>
            <a:r>
              <a:rPr lang="ru-RU" sz="3200" dirty="0" smtClean="0"/>
              <a:t>учетной </a:t>
            </a:r>
            <a:r>
              <a:rPr lang="ru-RU" sz="3200" dirty="0"/>
              <a:t>политике предприятия. Для этого изучаются </a:t>
            </a:r>
            <a:r>
              <a:rPr lang="ru-RU" sz="3200" dirty="0" smtClean="0"/>
              <a:t>аналитические </a:t>
            </a:r>
            <a:r>
              <a:rPr lang="ru-RU" sz="3200" dirty="0"/>
              <a:t>данные к счету 58, отражающие количество и себестоимость приобретенных и реализованных (выбывших) ценных бумаг. Необходимо проверить правильность </a:t>
            </a:r>
            <a:r>
              <a:rPr lang="ru-RU" sz="3200" dirty="0" smtClean="0"/>
              <a:t>отражения </a:t>
            </a:r>
            <a:r>
              <a:rPr lang="ru-RU" sz="3200" dirty="0"/>
              <a:t>в учете фактической себестоимости ценных бумаг и финансовых результатов при их 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174566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326292"/>
            <a:ext cx="10233800" cy="3822357"/>
          </a:xfrm>
        </p:spPr>
        <p:txBody>
          <a:bodyPr>
            <a:normAutofit/>
          </a:bodyPr>
          <a:lstStyle/>
          <a:p>
            <a:r>
              <a:rPr lang="ru-RU" sz="3200" dirty="0"/>
              <a:t>Аудитору следует установить правильность </a:t>
            </a:r>
            <a:r>
              <a:rPr lang="ru-RU" sz="3200" dirty="0" smtClean="0"/>
              <a:t>формирования</a:t>
            </a:r>
            <a:r>
              <a:rPr lang="ru-RU" sz="3200" dirty="0"/>
              <a:t>, использования и учета резервов под обесценение ценных бумаг, отражаемых на счете 59 «Резервы под </a:t>
            </a:r>
            <a:r>
              <a:rPr lang="ru-RU" sz="3200" dirty="0" smtClean="0"/>
              <a:t>обесценение </a:t>
            </a:r>
            <a:r>
              <a:rPr lang="ru-RU" sz="3200" dirty="0"/>
              <a:t>вложений в ценные бумаги». Аудитору должны предоставить расчеты, подтверждающие основание для создания или списания резерва под обесценение ценных бумаг.</a:t>
            </a:r>
          </a:p>
        </p:txBody>
      </p:sp>
    </p:spTree>
    <p:extLst>
      <p:ext uri="{BB962C8B-B14F-4D97-AF65-F5344CB8AC3E}">
        <p14:creationId xmlns:p14="http://schemas.microsoft.com/office/powerpoint/2010/main" val="234479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2336" y="1293341"/>
            <a:ext cx="10233800" cy="4883622"/>
          </a:xfrm>
        </p:spPr>
        <p:txBody>
          <a:bodyPr>
            <a:normAutofit/>
          </a:bodyPr>
          <a:lstStyle/>
          <a:p>
            <a:r>
              <a:rPr lang="ru-RU" sz="3200" dirty="0"/>
              <a:t>Особое внимание должно быть уделено проверке пре-доставления предприятием займов другим юридическим лицам. Проверяя правильность отражения в учете </a:t>
            </a:r>
            <a:r>
              <a:rPr lang="ru-RU" sz="3200" dirty="0" smtClean="0"/>
              <a:t>доходов </a:t>
            </a:r>
            <a:r>
              <a:rPr lang="ru-RU" sz="3200" dirty="0"/>
              <a:t>по операциям с финансовыми вложениями, аудитор должен обратить внимание на полноту и своевременность выполнения учетных записей. При отражении доходов в учете должен применяться принцип «начисления».</a:t>
            </a:r>
          </a:p>
        </p:txBody>
      </p:sp>
    </p:spTree>
    <p:extLst>
      <p:ext uri="{BB962C8B-B14F-4D97-AF65-F5344CB8AC3E}">
        <p14:creationId xmlns:p14="http://schemas.microsoft.com/office/powerpoint/2010/main" val="25801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529063"/>
            <a:ext cx="10233800" cy="4351338"/>
          </a:xfrm>
        </p:spPr>
        <p:txBody>
          <a:bodyPr>
            <a:normAutofit/>
          </a:bodyPr>
          <a:lstStyle/>
          <a:p>
            <a:r>
              <a:rPr lang="ru-RU" sz="3600" dirty="0"/>
              <a:t>Аудитор должен оценить качество проведенных на предприятии инвентаризаций финансовых вложений. </a:t>
            </a:r>
            <a:r>
              <a:rPr lang="ru-RU" sz="3600" dirty="0" smtClean="0"/>
              <a:t>Аудитору </a:t>
            </a:r>
            <a:r>
              <a:rPr lang="ru-RU" sz="3600" dirty="0"/>
              <a:t>целесообразно самостоятельно провести такую </a:t>
            </a:r>
            <a:r>
              <a:rPr lang="ru-RU" sz="3600" dirty="0" smtClean="0"/>
              <a:t>инвентаризацию </a:t>
            </a:r>
            <a:r>
              <a:rPr lang="ru-RU" sz="3600" dirty="0"/>
              <a:t>по отдельным эмитентам. </a:t>
            </a:r>
          </a:p>
        </p:txBody>
      </p:sp>
    </p:spTree>
    <p:extLst>
      <p:ext uri="{BB962C8B-B14F-4D97-AF65-F5344CB8AC3E}">
        <p14:creationId xmlns:p14="http://schemas.microsoft.com/office/powerpoint/2010/main" val="38596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548714"/>
            <a:ext cx="10233800" cy="4628249"/>
          </a:xfrm>
        </p:spPr>
        <p:txBody>
          <a:bodyPr>
            <a:normAutofit/>
          </a:bodyPr>
          <a:lstStyle/>
          <a:p>
            <a:r>
              <a:rPr lang="ru-RU" sz="3600" dirty="0"/>
              <a:t>Если результаты </a:t>
            </a:r>
            <a:r>
              <a:rPr lang="ru-RU" sz="3600" dirty="0" smtClean="0"/>
              <a:t>инвентаризаций</a:t>
            </a:r>
            <a:r>
              <a:rPr lang="ru-RU" sz="3600" dirty="0"/>
              <a:t>, проведенных аудитором и сотрудниками предприятия, совпадают, то можно сделать вывод о </a:t>
            </a:r>
            <a:r>
              <a:rPr lang="ru-RU" sz="3600" dirty="0" smtClean="0"/>
              <a:t>качественной </a:t>
            </a:r>
            <a:r>
              <a:rPr lang="ru-RU" sz="3600" dirty="0"/>
              <a:t>инвентаризации финансовых вложений.</a:t>
            </a:r>
          </a:p>
        </p:txBody>
      </p:sp>
    </p:spTree>
    <p:extLst>
      <p:ext uri="{BB962C8B-B14F-4D97-AF65-F5344CB8AC3E}">
        <p14:creationId xmlns:p14="http://schemas.microsoft.com/office/powerpoint/2010/main" val="94716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4530" y="1491048"/>
            <a:ext cx="9885405" cy="4118919"/>
          </a:xfrm>
        </p:spPr>
        <p:txBody>
          <a:bodyPr>
            <a:normAutofit/>
          </a:bodyPr>
          <a:lstStyle/>
          <a:p>
            <a:r>
              <a:rPr lang="ru-RU" sz="3600" dirty="0"/>
              <a:t>Обнаруженные в ходе проверки ошибки и нарушения фиксируются в рабочей документации аудитора и </a:t>
            </a:r>
            <a:r>
              <a:rPr lang="ru-RU" sz="3600" dirty="0" smtClean="0"/>
              <a:t>определяется </a:t>
            </a:r>
            <a:r>
              <a:rPr lang="ru-RU" sz="3600" dirty="0"/>
              <a:t>их количественное влияние на показатели </a:t>
            </a:r>
            <a:r>
              <a:rPr lang="ru-RU" sz="3600" dirty="0" smtClean="0"/>
              <a:t>отчетности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02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422" y="238897"/>
            <a:ext cx="11417643" cy="6211330"/>
          </a:xfrm>
        </p:spPr>
        <p:txBody>
          <a:bodyPr>
            <a:noAutofit/>
          </a:bodyPr>
          <a:lstStyle/>
          <a:p>
            <a:r>
              <a:rPr lang="ru-RU" sz="2700" dirty="0"/>
              <a:t>Наиболее типичными ошибками, которые </a:t>
            </a:r>
            <a:r>
              <a:rPr lang="ru-RU" sz="2700" dirty="0" smtClean="0"/>
              <a:t>выявляются </a:t>
            </a:r>
            <a:r>
              <a:rPr lang="ru-RU" sz="2700" dirty="0"/>
              <a:t>в ходе проверки операций с финансовыми вложениями, являются следующие: </a:t>
            </a:r>
            <a:endParaRPr lang="ru-RU" sz="2700" dirty="0" smtClean="0"/>
          </a:p>
          <a:p>
            <a:pPr marL="457200" lvl="1" indent="0">
              <a:buNone/>
            </a:pPr>
            <a:r>
              <a:rPr lang="ru-RU" sz="2700" dirty="0" smtClean="0"/>
              <a:t>-отсутствие </a:t>
            </a:r>
            <a:r>
              <a:rPr lang="ru-RU" sz="2700" dirty="0"/>
              <a:t>документов, подтверждающих фактические финансовые вложения;</a:t>
            </a:r>
          </a:p>
          <a:p>
            <a:pPr marL="457200" lvl="1" indent="0">
              <a:buNone/>
            </a:pPr>
            <a:r>
              <a:rPr lang="ru-RU" sz="2700" dirty="0" smtClean="0"/>
              <a:t>- несоблюдение </a:t>
            </a:r>
            <a:r>
              <a:rPr lang="ru-RU" sz="2700" dirty="0"/>
              <a:t>выбранного учетной политикой метода оценки финансовых вложений при их списании;</a:t>
            </a:r>
          </a:p>
          <a:p>
            <a:pPr marL="457200" lvl="1" indent="0">
              <a:buNone/>
            </a:pPr>
            <a:r>
              <a:rPr lang="ru-RU" sz="2700" dirty="0"/>
              <a:t> - оформление документов с нарушением установленных требований;</a:t>
            </a:r>
          </a:p>
          <a:p>
            <a:pPr marL="457200" lvl="1" indent="0">
              <a:buNone/>
            </a:pPr>
            <a:r>
              <a:rPr lang="ru-RU" sz="2700" dirty="0"/>
              <a:t>- фиктивные документы и операции; </a:t>
            </a:r>
          </a:p>
          <a:p>
            <a:pPr marL="457200" lvl="1" indent="0">
              <a:buNone/>
            </a:pPr>
            <a:r>
              <a:rPr lang="ru-RU" sz="2700" dirty="0"/>
              <a:t>- некорректная корреспонденция счетов при отражении финансовых вложений в учете; </a:t>
            </a:r>
          </a:p>
          <a:p>
            <a:pPr marL="457200" lvl="1" indent="0">
              <a:buNone/>
            </a:pPr>
            <a:r>
              <a:rPr lang="ru-RU" sz="2700" dirty="0"/>
              <a:t>- неправильное исчисление фактической себестоимости ценных бумаг; </a:t>
            </a:r>
          </a:p>
          <a:p>
            <a:pPr marL="457200" lvl="1" indent="0">
              <a:buNone/>
            </a:pPr>
            <a:r>
              <a:rPr lang="ru-RU" sz="2700" dirty="0"/>
              <a:t>- несвоевременное отражение доходов по операциям с ценными бумагами;</a:t>
            </a:r>
          </a:p>
          <a:p>
            <a:pPr marL="457200" lvl="1" indent="0">
              <a:buNone/>
            </a:pPr>
            <a:r>
              <a:rPr lang="ru-RU" sz="2700" dirty="0"/>
              <a:t>- несовпадение данных синтетического и </a:t>
            </a:r>
            <a:r>
              <a:rPr lang="ru-RU" sz="2700" dirty="0" smtClean="0"/>
              <a:t>аналитического </a:t>
            </a:r>
            <a:r>
              <a:rPr lang="ru-RU" sz="2700" dirty="0"/>
              <a:t>учета финансовых вложений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3644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438" y="340411"/>
            <a:ext cx="9376719" cy="1249491"/>
          </a:xfrm>
        </p:spPr>
        <p:txBody>
          <a:bodyPr>
            <a:normAutofit/>
          </a:bodyPr>
          <a:lstStyle/>
          <a:p>
            <a:r>
              <a:rPr lang="ru-RU" sz="6000" dirty="0"/>
              <a:t>Вопросы и задания к теме</a:t>
            </a:r>
            <a:r>
              <a:rPr lang="ru-RU" sz="6000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200" dirty="0" smtClean="0"/>
              <a:t>1. Назовите </a:t>
            </a:r>
            <a:r>
              <a:rPr lang="ru-RU" sz="3200" dirty="0"/>
              <a:t>источники информации и основные направления аудита финансовых вложений.</a:t>
            </a:r>
          </a:p>
          <a:p>
            <a:pPr marL="0" indent="0">
              <a:buNone/>
            </a:pPr>
            <a:r>
              <a:rPr lang="ru-RU" sz="3200" dirty="0" smtClean="0"/>
              <a:t>2. Каким </a:t>
            </a:r>
            <a:r>
              <a:rPr lang="ru-RU" sz="3200" dirty="0"/>
              <a:t>нормативным документом регламентируется учет финансовых вложений, его основные положения.</a:t>
            </a:r>
          </a:p>
          <a:p>
            <a:pPr marL="0" indent="0">
              <a:buNone/>
            </a:pPr>
            <a:r>
              <a:rPr lang="ru-RU" sz="3200" dirty="0" smtClean="0"/>
              <a:t>3. На </a:t>
            </a:r>
            <a:r>
              <a:rPr lang="ru-RU" sz="3200" dirty="0"/>
              <a:t>основании каких документов аудитор может проверить правильность формирования первоначальной оценки финансовых вложений?.</a:t>
            </a:r>
          </a:p>
          <a:p>
            <a:pPr marL="0" indent="0">
              <a:buNone/>
            </a:pPr>
            <a:r>
              <a:rPr lang="ru-RU" sz="3200" dirty="0" smtClean="0"/>
              <a:t>4. Составить </a:t>
            </a:r>
            <a:r>
              <a:rPr lang="ru-RU" sz="3200" dirty="0"/>
              <a:t>программу аудита учета финансовых вложений с указанием процедур аудита и источников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60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919" y="1007677"/>
            <a:ext cx="8890686" cy="1265967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842" y="2657492"/>
            <a:ext cx="5694158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bdc9c749a38e6adc74f18d5ab0d757f914dccf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108</TotalTime>
  <Words>1051</Words>
  <Application>Microsoft Office PowerPoint</Application>
  <PresentationFormat>Широкоэкранный</PresentationFormat>
  <Paragraphs>56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Corbel</vt:lpstr>
      <vt:lpstr>Глубина</vt:lpstr>
      <vt:lpstr>КАФЕДРА ЭКОНОМИКИ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и задания к теме:</vt:lpstr>
      <vt:lpstr>СПАСИБО ЗА ВНИМАНИЕ!!!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Резванец Дарья</cp:lastModifiedBy>
  <cp:revision>7</cp:revision>
  <dcterms:created xsi:type="dcterms:W3CDTF">2017-06-11T07:06:41Z</dcterms:created>
  <dcterms:modified xsi:type="dcterms:W3CDTF">2017-06-13T05:42:45Z</dcterms:modified>
</cp:coreProperties>
</file>