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handoutMasterIdLst>
    <p:handoutMasterId r:id="rId15"/>
  </p:handoutMasterIdLst>
  <p:sldIdLst>
    <p:sldId id="257" r:id="rId2"/>
    <p:sldId id="258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2192000" cy="6858000"/>
  <p:notesSz cx="6797675" cy="9926638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9B77A-3261-495C-9115-D7A6826BD734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06C3B-AF5F-48E3-851E-B3AAE8EF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428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>
              <a:defRPr/>
            </a:pPr>
            <a:fld id="{9F9D5D5E-5C6B-49D4-9308-6AEA2695A92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3935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FD03EB-1057-4802-BFC2-B261F3F5239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480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E87AB680-5092-4288-99DD-04AA88085D3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1816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42990CEC-2C15-4060-ADC0-F6BD7985427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3531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BBCAB907-EBF1-4BCB-8B84-BA0C2D03775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298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DF6C24-FDB1-48BF-AF68-C8C5EA1B0F8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5747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4A01DD-D2B8-42EB-A36D-D4E66D229FA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907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0BE6A2-30E1-49CD-B6EF-1C27EAAF902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3831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B4F56ECE-2CAD-4BBE-9A61-9801AADB482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0934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3A45667-5B5F-452D-9E86-2C30643B996C}" type="slidenum">
              <a:rPr lang="ru-RU" altLang="ru-RU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55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3A45667-5B5F-452D-9E86-2C30643B996C}" type="slidenum">
              <a:rPr lang="ru-RU" altLang="ru-RU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8452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3A45667-5B5F-452D-9E86-2C30643B996C}" type="slidenum">
              <a:rPr lang="ru-RU" altLang="ru-RU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226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3A45667-5B5F-452D-9E86-2C30643B996C}" type="slidenum">
              <a:rPr lang="ru-RU" altLang="ru-RU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6254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3A45667-5B5F-452D-9E86-2C30643B996C}" type="slidenum">
              <a:rPr lang="ru-RU" altLang="ru-RU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902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0EBB2-7C9C-48B3-89A4-F45DE586E37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3584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0C63E6-9E43-4208-99C6-770BF625814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4053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AF692-C2EF-4B1B-B0B6-B2709097BA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1494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3A45667-5B5F-452D-9E86-2C30643B996C}" type="slidenum">
              <a:rPr lang="ru-RU" altLang="ru-RU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15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55913" y="2636838"/>
            <a:ext cx="6400800" cy="3313112"/>
          </a:xfrm>
        </p:spPr>
        <p:txBody>
          <a:bodyPr/>
          <a:lstStyle/>
          <a:p>
            <a:pPr eaLnBrk="1" hangingPunct="1"/>
            <a:r>
              <a:rPr lang="ru-RU" altLang="ru-RU" sz="3600"/>
              <a:t>Оценка и анализ показателей ликвидности и платежеспособности</a:t>
            </a:r>
          </a:p>
        </p:txBody>
      </p:sp>
    </p:spTree>
    <p:extLst>
      <p:ext uri="{BB962C8B-B14F-4D97-AF65-F5344CB8AC3E}">
        <p14:creationId xmlns:p14="http://schemas.microsoft.com/office/powerpoint/2010/main" val="3046132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/>
              <a:t>Показатели этого раздела позволяют получить ответы на следующие вопросы:</a:t>
            </a:r>
            <a:br>
              <a:rPr lang="ru-RU" sz="3200"/>
            </a:br>
            <a:endParaRPr lang="ru-RU" sz="32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400"/>
              <a:t> какова характеристика ликвидности бухгалтерского баланса организации;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/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 какова ликвидность самой организации;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/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 соответствуют ли значения коэффициентов ликвидности рекомендованным значениям;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/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 какие изменения в оценке ликвидности и   компании имели место в отчетном периоде.</a:t>
            </a:r>
          </a:p>
        </p:txBody>
      </p:sp>
    </p:spTree>
    <p:extLst>
      <p:ext uri="{BB962C8B-B14F-4D97-AF65-F5344CB8AC3E}">
        <p14:creationId xmlns:p14="http://schemas.microsoft.com/office/powerpoint/2010/main" val="3319720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321" y="0"/>
            <a:ext cx="8220342" cy="616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5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/>
              <a:t>Виды ликвидности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mtClean="0"/>
              <a:t>Ликвидность активов</a:t>
            </a:r>
          </a:p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Ликвидность баланса организации</a:t>
            </a:r>
          </a:p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Ликвидность организации</a:t>
            </a:r>
          </a:p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Платежеспособность </a:t>
            </a:r>
          </a:p>
        </p:txBody>
      </p:sp>
    </p:spTree>
    <p:extLst>
      <p:ext uri="{BB962C8B-B14F-4D97-AF65-F5344CB8AC3E}">
        <p14:creationId xmlns:p14="http://schemas.microsoft.com/office/powerpoint/2010/main" val="3390391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/>
              <a:t>Методика анализа ликвидности</a:t>
            </a: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3575050" y="2133601"/>
            <a:ext cx="5041900" cy="790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000000"/>
                </a:solidFill>
              </a:rPr>
              <a:t>ЛИКВИДНОСТЬ  БАЛАНСА</a:t>
            </a:r>
          </a:p>
        </p:txBody>
      </p:sp>
      <p:sp>
        <p:nvSpPr>
          <p:cNvPr id="23556" name="Rectangle 7"/>
          <p:cNvSpPr>
            <a:spLocks noChangeArrowheads="1"/>
          </p:cNvSpPr>
          <p:nvPr/>
        </p:nvSpPr>
        <p:spPr bwMode="auto">
          <a:xfrm>
            <a:off x="2566989" y="3357563"/>
            <a:ext cx="2879725" cy="792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АБСОЛЮТНЫЕ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ПОКАЗАТЕЛИ</a:t>
            </a:r>
          </a:p>
        </p:txBody>
      </p: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6383339" y="3357563"/>
            <a:ext cx="2879725" cy="792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КОЭФФИЦИЕНТЫ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ЛИКВИДНОСТИ</a:t>
            </a:r>
          </a:p>
        </p:txBody>
      </p:sp>
      <p:sp>
        <p:nvSpPr>
          <p:cNvPr id="23558" name="Line 9"/>
          <p:cNvSpPr>
            <a:spLocks noChangeShapeType="1"/>
          </p:cNvSpPr>
          <p:nvPr/>
        </p:nvSpPr>
        <p:spPr bwMode="auto">
          <a:xfrm flipH="1">
            <a:off x="3792538" y="2924175"/>
            <a:ext cx="647700" cy="4333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3559" name="Line 10"/>
          <p:cNvSpPr>
            <a:spLocks noChangeShapeType="1"/>
          </p:cNvSpPr>
          <p:nvPr/>
        </p:nvSpPr>
        <p:spPr bwMode="auto">
          <a:xfrm>
            <a:off x="7680326" y="2997201"/>
            <a:ext cx="936625" cy="3603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944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/>
              <a:t>Группировка активов и обязательств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Ш"/>
            </a:pPr>
            <a:r>
              <a:rPr lang="ru-RU" altLang="ru-RU" smtClean="0"/>
              <a:t>А 1 – наиболее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ликвидные активы</a:t>
            </a:r>
          </a:p>
          <a:p>
            <a:pPr eaLnBrk="1" hangingPunct="1">
              <a:buFont typeface="Wingdings" panose="05000000000000000000" pitchFamily="2" charset="2"/>
              <a:buChar char="Ш"/>
            </a:pPr>
            <a:r>
              <a:rPr lang="ru-RU" altLang="ru-RU" smtClean="0"/>
              <a:t>А 2 – быстро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реализуемые активы</a:t>
            </a:r>
          </a:p>
          <a:p>
            <a:pPr eaLnBrk="1" hangingPunct="1">
              <a:buFont typeface="Wingdings" panose="05000000000000000000" pitchFamily="2" charset="2"/>
              <a:buChar char="Ш"/>
            </a:pPr>
            <a:r>
              <a:rPr lang="ru-RU" altLang="ru-RU" smtClean="0"/>
              <a:t>А 3 – медленно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реализуемые активы</a:t>
            </a:r>
          </a:p>
          <a:p>
            <a:pPr eaLnBrk="1" hangingPunct="1">
              <a:buFont typeface="Wingdings" panose="05000000000000000000" pitchFamily="2" charset="2"/>
              <a:buChar char="Ш"/>
            </a:pPr>
            <a:r>
              <a:rPr lang="ru-RU" altLang="ru-RU" smtClean="0"/>
              <a:t>А 4 – трудно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реализуемые активы</a:t>
            </a:r>
          </a:p>
        </p:txBody>
      </p:sp>
      <p:sp>
        <p:nvSpPr>
          <p:cNvPr id="2458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5880101" y="1700213"/>
            <a:ext cx="4608513" cy="442595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mtClean="0"/>
              <a:t>П 1 – наиболее срочные обязательства</a:t>
            </a:r>
          </a:p>
          <a:p>
            <a:pPr eaLnBrk="1" hangingPunct="1"/>
            <a:r>
              <a:rPr lang="ru-RU" altLang="ru-RU" smtClean="0"/>
              <a:t>П 2 – краткосрочные пассивы</a:t>
            </a:r>
          </a:p>
          <a:p>
            <a:pPr eaLnBrk="1" hangingPunct="1"/>
            <a:r>
              <a:rPr lang="ru-RU" altLang="ru-RU" smtClean="0"/>
              <a:t>П 3 – долгосрочные пассивы</a:t>
            </a:r>
          </a:p>
          <a:p>
            <a:pPr eaLnBrk="1" hangingPunct="1"/>
            <a:r>
              <a:rPr lang="ru-RU" altLang="ru-RU" smtClean="0"/>
              <a:t>П 4 – постоянные пассивы</a:t>
            </a:r>
          </a:p>
        </p:txBody>
      </p:sp>
    </p:spTree>
    <p:extLst>
      <p:ext uri="{BB962C8B-B14F-4D97-AF65-F5344CB8AC3E}">
        <p14:creationId xmlns:p14="http://schemas.microsoft.com/office/powerpoint/2010/main" val="36678333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/>
              <a:t>Условия признания баланса абсолютно ликвидным</a:t>
            </a: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2063750" y="2852738"/>
            <a:ext cx="8280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А1+А2  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&gt;   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П1 + П2             или                  А1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&gt;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П1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А3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&gt;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П3                                         А2    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&gt;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П2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А4 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&lt;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П4                                         А3 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&gt;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П3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                                  А4   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&lt;</a:t>
            </a:r>
            <a:r>
              <a:rPr lang="ru-RU" sz="24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П4</a:t>
            </a:r>
          </a:p>
        </p:txBody>
      </p:sp>
    </p:spTree>
    <p:extLst>
      <p:ext uri="{BB962C8B-B14F-4D97-AF65-F5344CB8AC3E}">
        <p14:creationId xmlns:p14="http://schemas.microsoft.com/office/powerpoint/2010/main" val="274499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04"/>
          <p:cNvSpPr>
            <a:spLocks noGrp="1" noChangeArrowheads="1"/>
          </p:cNvSpPr>
          <p:nvPr>
            <p:ph type="title"/>
          </p:nvPr>
        </p:nvSpPr>
        <p:spPr>
          <a:xfrm>
            <a:off x="1981200" y="333376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200"/>
              <a:t>Таблица 1 - Анализ ликвидности</a:t>
            </a:r>
            <a:r>
              <a:rPr lang="en-US" altLang="ru-RU" sz="3200"/>
              <a:t/>
            </a:r>
            <a:br>
              <a:rPr lang="en-US" altLang="ru-RU" sz="3200"/>
            </a:br>
            <a:r>
              <a:rPr lang="ru-RU" altLang="ru-RU" sz="3200"/>
              <a:t> баланса компании «ХХХ» на 01.01.2022</a:t>
            </a:r>
          </a:p>
        </p:txBody>
      </p:sp>
      <p:graphicFrame>
        <p:nvGraphicFramePr>
          <p:cNvPr id="56660" name="Group 340"/>
          <p:cNvGraphicFramePr>
            <a:graphicFrameLocks noGrp="1"/>
          </p:cNvGraphicFramePr>
          <p:nvPr>
            <p:ph type="tbl" idx="1"/>
          </p:nvPr>
        </p:nvGraphicFramePr>
        <p:xfrm>
          <a:off x="1981201" y="1600200"/>
          <a:ext cx="8435975" cy="4637088"/>
        </p:xfrm>
        <a:graphic>
          <a:graphicData uri="http://schemas.openxmlformats.org/drawingml/2006/table">
            <a:tbl>
              <a:tblPr/>
              <a:tblGrid>
                <a:gridCol w="1301750"/>
                <a:gridCol w="992188"/>
                <a:gridCol w="812800"/>
                <a:gridCol w="1173162"/>
                <a:gridCol w="992188"/>
                <a:gridCol w="993775"/>
                <a:gridCol w="1177925"/>
                <a:gridCol w="992187"/>
              </a:tblGrid>
              <a:tr h="1828800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Активы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2021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2022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Пассивы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2021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2022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Излишек (+), Недостаток </a:t>
                      </a:r>
                    </a:p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(-) платежных средств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8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2021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2022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А1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328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2532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6361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-2204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-6361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А2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П2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1155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1945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3915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А3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2663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П3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0 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593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2663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А4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П4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432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-334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-217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Итого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3024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7826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3024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7826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3216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3"/>
          <p:cNvSpPr txBox="1">
            <a:spLocks noChangeArrowheads="1"/>
          </p:cNvSpPr>
          <p:nvPr/>
        </p:nvSpPr>
        <p:spPr bwMode="auto">
          <a:xfrm>
            <a:off x="2495551" y="6092825"/>
            <a:ext cx="75612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400">
                <a:solidFill>
                  <a:prstClr val="black"/>
                </a:solidFill>
              </a:rPr>
              <a:t>Рисунок </a:t>
            </a:r>
            <a:r>
              <a:rPr lang="en-US" altLang="ru-RU" sz="1400">
                <a:solidFill>
                  <a:prstClr val="black"/>
                </a:solidFill>
              </a:rPr>
              <a:t>1 - </a:t>
            </a:r>
            <a:r>
              <a:rPr lang="ru-RU" altLang="ru-RU" sz="1400">
                <a:solidFill>
                  <a:prstClr val="black"/>
                </a:solidFill>
              </a:rPr>
              <a:t>Классификация показателей оценки финансовой состоятельности фирмы в краткосрочной перспективе</a:t>
            </a:r>
          </a:p>
        </p:txBody>
      </p:sp>
      <p:sp>
        <p:nvSpPr>
          <p:cNvPr id="27651" name="Line 38"/>
          <p:cNvSpPr>
            <a:spLocks noChangeShapeType="1"/>
          </p:cNvSpPr>
          <p:nvPr/>
        </p:nvSpPr>
        <p:spPr bwMode="auto">
          <a:xfrm>
            <a:off x="6096001" y="981075"/>
            <a:ext cx="7921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pSp>
        <p:nvGrpSpPr>
          <p:cNvPr id="27652" name="Group 50"/>
          <p:cNvGrpSpPr>
            <a:grpSpLocks/>
          </p:cNvGrpSpPr>
          <p:nvPr/>
        </p:nvGrpSpPr>
        <p:grpSpPr bwMode="auto">
          <a:xfrm>
            <a:off x="1992314" y="404814"/>
            <a:ext cx="8135937" cy="5400675"/>
            <a:chOff x="295" y="255"/>
            <a:chExt cx="5125" cy="3402"/>
          </a:xfrm>
        </p:grpSpPr>
        <p:sp>
          <p:nvSpPr>
            <p:cNvPr id="27653" name="Rectangle 4"/>
            <p:cNvSpPr>
              <a:spLocks noChangeArrowheads="1"/>
            </p:cNvSpPr>
            <p:nvPr/>
          </p:nvSpPr>
          <p:spPr bwMode="auto">
            <a:xfrm>
              <a:off x="1565" y="255"/>
              <a:ext cx="2585" cy="3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Показатели оценки ликвидности 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 компании</a:t>
              </a:r>
            </a:p>
          </p:txBody>
        </p:sp>
        <p:sp>
          <p:nvSpPr>
            <p:cNvPr id="27654" name="Rectangle 5"/>
            <p:cNvSpPr>
              <a:spLocks noChangeArrowheads="1"/>
            </p:cNvSpPr>
            <p:nvPr/>
          </p:nvSpPr>
          <p:spPr bwMode="auto">
            <a:xfrm>
              <a:off x="3061" y="754"/>
              <a:ext cx="2359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Дополнительные показатели</a:t>
              </a:r>
            </a:p>
          </p:txBody>
        </p:sp>
        <p:sp>
          <p:nvSpPr>
            <p:cNvPr id="27655" name="Rectangle 6"/>
            <p:cNvSpPr>
              <a:spLocks noChangeArrowheads="1"/>
            </p:cNvSpPr>
            <p:nvPr/>
          </p:nvSpPr>
          <p:spPr bwMode="auto">
            <a:xfrm>
              <a:off x="3424" y="1207"/>
              <a:ext cx="1995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Доля оборотных средств в активах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организации  </a:t>
              </a:r>
            </a:p>
          </p:txBody>
        </p:sp>
        <p:sp>
          <p:nvSpPr>
            <p:cNvPr id="27656" name="Rectangle 7"/>
            <p:cNvSpPr>
              <a:spLocks noChangeArrowheads="1"/>
            </p:cNvSpPr>
            <p:nvPr/>
          </p:nvSpPr>
          <p:spPr bwMode="auto">
            <a:xfrm>
              <a:off x="3424" y="1706"/>
              <a:ext cx="1996" cy="3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Коэффициент покрытия оборотных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активов собственным капиталом</a:t>
              </a:r>
            </a:p>
          </p:txBody>
        </p:sp>
        <p:sp>
          <p:nvSpPr>
            <p:cNvPr id="27657" name="Rectangle 8"/>
            <p:cNvSpPr>
              <a:spLocks noChangeArrowheads="1"/>
            </p:cNvSpPr>
            <p:nvPr/>
          </p:nvSpPr>
          <p:spPr bwMode="auto">
            <a:xfrm>
              <a:off x="3424" y="2296"/>
              <a:ext cx="1996" cy="3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Коэффициент маневренности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собственных оборотных средств</a:t>
              </a:r>
            </a:p>
          </p:txBody>
        </p:sp>
        <p:sp>
          <p:nvSpPr>
            <p:cNvPr id="27658" name="Rectangle 9"/>
            <p:cNvSpPr>
              <a:spLocks noChangeArrowheads="1"/>
            </p:cNvSpPr>
            <p:nvPr/>
          </p:nvSpPr>
          <p:spPr bwMode="auto">
            <a:xfrm>
              <a:off x="3424" y="2886"/>
              <a:ext cx="1996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 Коэффициент маневренности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Функционирующего капитала</a:t>
              </a: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295" y="754"/>
              <a:ext cx="2358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Основные показатели</a:t>
              </a:r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657" y="1207"/>
              <a:ext cx="1996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Величина собственных оборотных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средств</a:t>
              </a:r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657" y="1752"/>
              <a:ext cx="1996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Коэффициент текущей ликвидности</a:t>
              </a:r>
            </a:p>
          </p:txBody>
        </p:sp>
        <p:sp>
          <p:nvSpPr>
            <p:cNvPr id="27662" name="Rectangle 14"/>
            <p:cNvSpPr>
              <a:spLocks noChangeArrowheads="1"/>
            </p:cNvSpPr>
            <p:nvPr/>
          </p:nvSpPr>
          <p:spPr bwMode="auto">
            <a:xfrm>
              <a:off x="657" y="2296"/>
              <a:ext cx="1996" cy="3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Коэффициент быстрой ликвидности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(«критической» оценки)</a:t>
              </a:r>
            </a:p>
          </p:txBody>
        </p:sp>
        <p:sp>
          <p:nvSpPr>
            <p:cNvPr id="27663" name="Rectangle 15"/>
            <p:cNvSpPr>
              <a:spLocks noChangeArrowheads="1"/>
            </p:cNvSpPr>
            <p:nvPr/>
          </p:nvSpPr>
          <p:spPr bwMode="auto">
            <a:xfrm>
              <a:off x="657" y="2886"/>
              <a:ext cx="1996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Коэффициент абсолютной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ликвидности</a:t>
              </a:r>
            </a:p>
          </p:txBody>
        </p:sp>
        <p:sp>
          <p:nvSpPr>
            <p:cNvPr id="27664" name="Rectangle 16"/>
            <p:cNvSpPr>
              <a:spLocks noChangeArrowheads="1"/>
            </p:cNvSpPr>
            <p:nvPr/>
          </p:nvSpPr>
          <p:spPr bwMode="auto">
            <a:xfrm>
              <a:off x="657" y="3385"/>
              <a:ext cx="1996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>
                  <a:solidFill>
                    <a:prstClr val="black"/>
                  </a:solidFill>
                </a:rPr>
                <a:t>Коэффициент платежеспособности</a:t>
              </a:r>
            </a:p>
          </p:txBody>
        </p:sp>
        <p:sp>
          <p:nvSpPr>
            <p:cNvPr id="27665" name="Line 35"/>
            <p:cNvSpPr>
              <a:spLocks noChangeShapeType="1"/>
            </p:cNvSpPr>
            <p:nvPr/>
          </p:nvSpPr>
          <p:spPr bwMode="auto">
            <a:xfrm>
              <a:off x="385" y="1026"/>
              <a:ext cx="0" cy="2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6" name="Line 37"/>
            <p:cNvSpPr>
              <a:spLocks noChangeShapeType="1"/>
            </p:cNvSpPr>
            <p:nvPr/>
          </p:nvSpPr>
          <p:spPr bwMode="auto">
            <a:xfrm flipH="1">
              <a:off x="2336" y="618"/>
              <a:ext cx="544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7" name="Line 39"/>
            <p:cNvSpPr>
              <a:spLocks noChangeShapeType="1"/>
            </p:cNvSpPr>
            <p:nvPr/>
          </p:nvSpPr>
          <p:spPr bwMode="auto">
            <a:xfrm>
              <a:off x="3152" y="1026"/>
              <a:ext cx="0" cy="20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8" name="Line 40"/>
            <p:cNvSpPr>
              <a:spLocks noChangeShapeType="1"/>
            </p:cNvSpPr>
            <p:nvPr/>
          </p:nvSpPr>
          <p:spPr bwMode="auto">
            <a:xfrm>
              <a:off x="385" y="134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9" name="Line 41"/>
            <p:cNvSpPr>
              <a:spLocks noChangeShapeType="1"/>
            </p:cNvSpPr>
            <p:nvPr/>
          </p:nvSpPr>
          <p:spPr bwMode="auto">
            <a:xfrm>
              <a:off x="385" y="1888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70" name="Line 42"/>
            <p:cNvSpPr>
              <a:spLocks noChangeShapeType="1"/>
            </p:cNvSpPr>
            <p:nvPr/>
          </p:nvSpPr>
          <p:spPr bwMode="auto">
            <a:xfrm>
              <a:off x="385" y="2478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71" name="Line 43"/>
            <p:cNvSpPr>
              <a:spLocks noChangeShapeType="1"/>
            </p:cNvSpPr>
            <p:nvPr/>
          </p:nvSpPr>
          <p:spPr bwMode="auto">
            <a:xfrm>
              <a:off x="385" y="3067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72" name="Line 44"/>
            <p:cNvSpPr>
              <a:spLocks noChangeShapeType="1"/>
            </p:cNvSpPr>
            <p:nvPr/>
          </p:nvSpPr>
          <p:spPr bwMode="auto">
            <a:xfrm>
              <a:off x="385" y="3521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73" name="Line 45"/>
            <p:cNvSpPr>
              <a:spLocks noChangeShapeType="1"/>
            </p:cNvSpPr>
            <p:nvPr/>
          </p:nvSpPr>
          <p:spPr bwMode="auto">
            <a:xfrm>
              <a:off x="3152" y="134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74" name="Line 46"/>
            <p:cNvSpPr>
              <a:spLocks noChangeShapeType="1"/>
            </p:cNvSpPr>
            <p:nvPr/>
          </p:nvSpPr>
          <p:spPr bwMode="auto">
            <a:xfrm>
              <a:off x="3152" y="1888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75" name="Line 47"/>
            <p:cNvSpPr>
              <a:spLocks noChangeShapeType="1"/>
            </p:cNvSpPr>
            <p:nvPr/>
          </p:nvSpPr>
          <p:spPr bwMode="auto">
            <a:xfrm>
              <a:off x="3152" y="2478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76" name="Line 48"/>
            <p:cNvSpPr>
              <a:spLocks noChangeShapeType="1"/>
            </p:cNvSpPr>
            <p:nvPr/>
          </p:nvSpPr>
          <p:spPr bwMode="auto">
            <a:xfrm>
              <a:off x="3152" y="3067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7713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>
          <a:xfrm>
            <a:off x="1774826" y="260351"/>
            <a:ext cx="8685213" cy="542925"/>
          </a:xfrm>
        </p:spPr>
        <p:txBody>
          <a:bodyPr/>
          <a:lstStyle/>
          <a:p>
            <a:pPr eaLnBrk="1" hangingPunct="1"/>
            <a:r>
              <a:rPr lang="ru-RU" altLang="ru-RU" sz="2000"/>
              <a:t>Таблица  2 – Показатели текущей ликвидности предприятия</a:t>
            </a:r>
            <a:r>
              <a:rPr lang="ru-RU" altLang="ru-RU" sz="2800"/>
              <a:t> </a:t>
            </a:r>
          </a:p>
        </p:txBody>
      </p:sp>
      <p:graphicFrame>
        <p:nvGraphicFramePr>
          <p:cNvPr id="6554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478896"/>
              </p:ext>
            </p:extLst>
          </p:nvPr>
        </p:nvGraphicFramePr>
        <p:xfrm>
          <a:off x="1940719" y="1101533"/>
          <a:ext cx="8353425" cy="4795066"/>
        </p:xfrm>
        <a:graphic>
          <a:graphicData uri="http://schemas.openxmlformats.org/drawingml/2006/table">
            <a:tbl>
              <a:tblPr/>
              <a:tblGrid>
                <a:gridCol w="1754187"/>
                <a:gridCol w="2116138"/>
                <a:gridCol w="1063625"/>
                <a:gridCol w="3419475"/>
              </a:tblGrid>
              <a:tr h="688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Наименова-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ние показателя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Формула расчета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Нор-матив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Пояснения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7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текущей ликвидности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Оборотные средства</a:t>
                      </a: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краткосрочные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обязательства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2,0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Дает общую оценку ликвидности предприятия, показывает сколько рублей ОА приходится на 1 рубль текущих обязательств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88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быстрой ликвидности (критической оценки)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(ДЗ+КФВ+ДС)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Показывает какую долю обязательств могут покрыть быстро ликвидные активы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88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абсолютной ликвидности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(ДС+КФВ) : КО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0,25 (0,1)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Какая часть краткосрочных заемных обязательств может быть при необходимости покрыта немедленно за счет имеющихся денежных средств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5406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9" name="Group 7"/>
          <p:cNvGraphicFramePr>
            <a:graphicFrameLocks noGrp="1"/>
          </p:cNvGraphicFramePr>
          <p:nvPr/>
        </p:nvGraphicFramePr>
        <p:xfrm>
          <a:off x="1847850" y="620714"/>
          <a:ext cx="8351838" cy="5895976"/>
        </p:xfrm>
        <a:graphic>
          <a:graphicData uri="http://schemas.openxmlformats.org/drawingml/2006/table">
            <a:tbl>
              <a:tblPr/>
              <a:tblGrid>
                <a:gridCol w="2338388"/>
                <a:gridCol w="1503362"/>
                <a:gridCol w="1001713"/>
                <a:gridCol w="3508375"/>
              </a:tblGrid>
              <a:tr h="6222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Наименова-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ние показателя</a:t>
                      </a:r>
                    </a:p>
                  </a:txBody>
                  <a:tcPr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расчета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Норма-тив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Пояснения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Доля оборотных средств в активах организации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Оборотные активы:  валюта баланса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Более 0,5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Зависит от отраслевой принадлежности компании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26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покрытия оборотных активов собственным капиталом (коэффициент обеспеченности)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СОС : ОА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0,1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Показывает долю оборотных средств, профинансированных за счет собственных источников. Чем выше эта доля, тем в меньшей степени зависит предприятие от кредиторов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84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маневренности оборотных активов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(ДС+КФВ) : ОА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Характеризует степень подвижности, мобильности оборотных активов. Чем выше значение коэффициента, тем  гарантированнее сохранность платежеспособности компании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7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маневренности собственных оборотных средств (функционирующего капитала)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(ДС+КФВ) : СОС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Характеризует ту часть собственных оборотных средств, которая находится в форме денежных средств, т.е. средств, имеющих абсолютную ликвидность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30" name="Text Box 141"/>
          <p:cNvSpPr txBox="1">
            <a:spLocks noChangeArrowheads="1"/>
          </p:cNvSpPr>
          <p:nvPr/>
        </p:nvSpPr>
        <p:spPr bwMode="auto">
          <a:xfrm>
            <a:off x="1919289" y="260350"/>
            <a:ext cx="64801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400">
                <a:solidFill>
                  <a:prstClr val="black"/>
                </a:solidFill>
              </a:rPr>
              <a:t>Продолжение таблицы 2</a:t>
            </a:r>
          </a:p>
        </p:txBody>
      </p:sp>
    </p:spTree>
    <p:extLst>
      <p:ext uri="{BB962C8B-B14F-4D97-AF65-F5344CB8AC3E}">
        <p14:creationId xmlns:p14="http://schemas.microsoft.com/office/powerpoint/2010/main" val="2360133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063750" y="333376"/>
            <a:ext cx="77724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/>
              <a:t>Порядок расчета чистого оборотного капитала</a:t>
            </a:r>
          </a:p>
        </p:txBody>
      </p:sp>
      <p:sp>
        <p:nvSpPr>
          <p:cNvPr id="307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063750" y="1844676"/>
            <a:ext cx="7912100" cy="3744913"/>
          </a:xfrm>
        </p:spPr>
        <p:txBody>
          <a:bodyPr/>
          <a:lstStyle/>
          <a:p>
            <a:pPr eaLnBrk="1" hangingPunct="1"/>
            <a:endParaRPr lang="ru-RU" altLang="ru-RU" dirty="0" smtClean="0"/>
          </a:p>
          <a:p>
            <a:pPr algn="ctr" eaLnBrk="1" hangingPunct="1"/>
            <a:r>
              <a:rPr lang="ru-RU" altLang="ru-RU" sz="2200" b="1" i="1" dirty="0" smtClean="0">
                <a:solidFill>
                  <a:schemeClr val="tx1"/>
                </a:solidFill>
              </a:rPr>
              <a:t>ЧОК= ТА-ТО, где </a:t>
            </a:r>
          </a:p>
          <a:p>
            <a:pPr algn="l" eaLnBrk="1" hangingPunct="1"/>
            <a:endParaRPr lang="ru-RU" altLang="ru-RU" sz="2800" dirty="0"/>
          </a:p>
          <a:p>
            <a:pPr algn="l" eaLnBrk="1" hangingPunct="1"/>
            <a:r>
              <a:rPr lang="ru-RU" altLang="ru-RU" sz="2800" dirty="0"/>
              <a:t>ЧОК - </a:t>
            </a:r>
            <a:r>
              <a:rPr lang="ru-RU" altLang="ru-RU" sz="2000" dirty="0"/>
              <a:t>чистый оборотный капитал</a:t>
            </a:r>
          </a:p>
          <a:p>
            <a:pPr algn="l" eaLnBrk="1" hangingPunct="1"/>
            <a:r>
              <a:rPr lang="ru-RU" altLang="ru-RU" sz="2800" dirty="0"/>
              <a:t>ТА –</a:t>
            </a:r>
            <a:r>
              <a:rPr lang="ru-RU" altLang="ru-RU" sz="2000" dirty="0"/>
              <a:t> текущие активы</a:t>
            </a:r>
          </a:p>
          <a:p>
            <a:pPr algn="l" eaLnBrk="1" hangingPunct="1"/>
            <a:r>
              <a:rPr lang="ru-RU" altLang="ru-RU" sz="2600" dirty="0" smtClean="0">
                <a:solidFill>
                  <a:schemeClr val="tx1"/>
                </a:solidFill>
              </a:rPr>
              <a:t>ТО</a:t>
            </a:r>
            <a:r>
              <a:rPr lang="ru-RU" altLang="ru-RU" dirty="0" smtClean="0"/>
              <a:t> – </a:t>
            </a:r>
            <a:r>
              <a:rPr lang="ru-RU" altLang="ru-RU" sz="2000" dirty="0"/>
              <a:t>краткосрочные</a:t>
            </a:r>
            <a:r>
              <a:rPr lang="ru-RU" altLang="ru-RU" dirty="0" smtClean="0"/>
              <a:t> </a:t>
            </a:r>
            <a:r>
              <a:rPr lang="ru-RU" altLang="ru-RU" sz="2000" dirty="0"/>
              <a:t>текущие обязательства </a:t>
            </a:r>
          </a:p>
        </p:txBody>
      </p:sp>
    </p:spTree>
    <p:extLst>
      <p:ext uri="{BB962C8B-B14F-4D97-AF65-F5344CB8AC3E}">
        <p14:creationId xmlns:p14="http://schemas.microsoft.com/office/powerpoint/2010/main" val="15670583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308" y="0"/>
            <a:ext cx="7389264" cy="5503492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370694"/>
              </p:ext>
            </p:extLst>
          </p:nvPr>
        </p:nvGraphicFramePr>
        <p:xfrm>
          <a:off x="1187703" y="5503492"/>
          <a:ext cx="9990195" cy="1051566"/>
        </p:xfrm>
        <a:graphic>
          <a:graphicData uri="http://schemas.openxmlformats.org/drawingml/2006/table">
            <a:tbl>
              <a:tblPr/>
              <a:tblGrid>
                <a:gridCol w="2248651"/>
                <a:gridCol w="2606166"/>
                <a:gridCol w="1045891"/>
                <a:gridCol w="4089487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платежеспособности 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Ост. ДС + положительный денежный поток :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денежный отток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Больше 1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Показывает возможность оплачивать обязательства. Динамика положительная.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70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b6d2c83462234426f8ee5c6f1afce087d6cbc7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</TotalTime>
  <Words>542</Words>
  <Application>Microsoft Office PowerPoint</Application>
  <PresentationFormat>Широкоэкранный</PresentationFormat>
  <Paragraphs>164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Wingdings</vt:lpstr>
      <vt:lpstr>Wingdings 3</vt:lpstr>
      <vt:lpstr>Легкий дым</vt:lpstr>
      <vt:lpstr>Презентация PowerPoint</vt:lpstr>
      <vt:lpstr>Показатели этого раздела позволяют получить ответы на следующие вопросы: </vt:lpstr>
      <vt:lpstr>Презентация PowerPoint</vt:lpstr>
      <vt:lpstr>Виды ликвидности</vt:lpstr>
      <vt:lpstr>Методика анализа ликвидности</vt:lpstr>
      <vt:lpstr>Группировка активов и обязательств</vt:lpstr>
      <vt:lpstr>Условия признания баланса абсолютно ликвидным</vt:lpstr>
      <vt:lpstr>Таблица 1 - Анализ ликвидности  баланса компании «ХХХ» на 01.01.2022</vt:lpstr>
      <vt:lpstr>Презентация PowerPoint</vt:lpstr>
      <vt:lpstr>Таблица  2 – Показатели текущей ликвидности предприятия </vt:lpstr>
      <vt:lpstr>Презентация PowerPoint</vt:lpstr>
      <vt:lpstr>Порядок расчета чистого оборотного капитала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Ослопова Марина</dc:creator>
  <cp:lastModifiedBy>Ослопова Марина</cp:lastModifiedBy>
  <cp:revision>6</cp:revision>
  <cp:lastPrinted>2023-03-21T07:43:51Z</cp:lastPrinted>
  <dcterms:created xsi:type="dcterms:W3CDTF">2023-03-21T07:32:10Z</dcterms:created>
  <dcterms:modified xsi:type="dcterms:W3CDTF">2024-02-13T04:14:53Z</dcterms:modified>
</cp:coreProperties>
</file>