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1"/>
  </p:sld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custDataLst>
    <p:tags r:id="rId19"/>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41602620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3406778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176238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6799402-90CF-4132-8F3A-76A0BEE0AF56}"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00813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6799402-90CF-4132-8F3A-76A0BEE0AF56}" type="datetimeFigureOut">
              <a:rPr lang="ru-RU" smtClean="0"/>
              <a:t>13.06.2017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431339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73037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75667085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1441814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799402-90CF-4132-8F3A-76A0BEE0AF56}"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448163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799402-90CF-4132-8F3A-76A0BEE0AF56}" type="datetimeFigureOut">
              <a:rPr lang="ru-RU" smtClean="0"/>
              <a:t>13.06.2017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749277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3945484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9808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580696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3517384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3431476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2307039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6799402-90CF-4132-8F3A-76A0BEE0AF56}" type="datetimeFigureOut">
              <a:rPr lang="ru-RU" smtClean="0"/>
              <a:t>13.06.2017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CD3D4-63EE-4FA5-9A79-9B28C15AFEB8}" type="slidenum">
              <a:rPr lang="ru-RU" smtClean="0"/>
              <a:t>‹#›</a:t>
            </a:fld>
            <a:endParaRPr lang="ru-RU"/>
          </a:p>
        </p:txBody>
      </p:sp>
    </p:spTree>
    <p:extLst>
      <p:ext uri="{BB962C8B-B14F-4D97-AF65-F5344CB8AC3E}">
        <p14:creationId xmlns:p14="http://schemas.microsoft.com/office/powerpoint/2010/main" val="956711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6799402-90CF-4132-8F3A-76A0BEE0AF56}" type="datetimeFigureOut">
              <a:rPr lang="ru-RU" smtClean="0"/>
              <a:t>13.06.2017</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27CD3D4-63EE-4FA5-9A79-9B28C15AFEB8}" type="slidenum">
              <a:rPr lang="ru-RU" smtClean="0"/>
              <a:t>‹#›</a:t>
            </a:fld>
            <a:endParaRPr lang="ru-RU"/>
          </a:p>
        </p:txBody>
      </p:sp>
    </p:spTree>
    <p:extLst>
      <p:ext uri="{BB962C8B-B14F-4D97-AF65-F5344CB8AC3E}">
        <p14:creationId xmlns:p14="http://schemas.microsoft.com/office/powerpoint/2010/main" val="4043953080"/>
      </p:ext>
    </p:extLst>
  </p:cSld>
  <p:clrMap bg1="dk1" tx1="lt1" bg2="dk2" tx2="lt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 id="2147483907" r:id="rId15"/>
    <p:sldLayoutId id="2147483908" r:id="rId16"/>
    <p:sldLayoutId id="2147483909" r:id="rId17"/>
  </p:sldLayoutIdLst>
  <p:timing>
    <p:tnLst>
      <p:par>
        <p:cTn id="1" dur="indefinite" restart="never" nodeType="tmRoot"/>
      </p:par>
    </p:tnLst>
  </p:timing>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3487" y="188242"/>
            <a:ext cx="6503831" cy="945099"/>
          </a:xfrm>
        </p:spPr>
        <p:txBody>
          <a:bodyPr>
            <a:noAutofit/>
          </a:bodyPr>
          <a:lstStyle/>
          <a:p>
            <a:pPr algn="l"/>
            <a:r>
              <a:rPr lang="ru-RU" sz="4400" dirty="0" smtClean="0">
                <a:solidFill>
                  <a:schemeClr val="tx1"/>
                </a:solidFill>
              </a:rPr>
              <a:t>Кафедра экономики</a:t>
            </a:r>
            <a:endParaRPr lang="ru-RU" sz="4400" dirty="0">
              <a:solidFill>
                <a:schemeClr val="tx1"/>
              </a:solidFill>
            </a:endParaRPr>
          </a:p>
        </p:txBody>
      </p:sp>
      <p:sp>
        <p:nvSpPr>
          <p:cNvPr id="3" name="Подзаголовок 2"/>
          <p:cNvSpPr>
            <a:spLocks noGrp="1"/>
          </p:cNvSpPr>
          <p:nvPr>
            <p:ph type="subTitle" idx="1"/>
          </p:nvPr>
        </p:nvSpPr>
        <p:spPr>
          <a:xfrm>
            <a:off x="373487" y="1133341"/>
            <a:ext cx="9144000" cy="1133341"/>
          </a:xfrm>
        </p:spPr>
        <p:txBody>
          <a:bodyPr>
            <a:noAutofit/>
          </a:bodyPr>
          <a:lstStyle/>
          <a:p>
            <a:pPr algn="l"/>
            <a:r>
              <a:rPr lang="ru-RU" sz="2800" dirty="0" smtClean="0">
                <a:solidFill>
                  <a:schemeClr val="tx1"/>
                </a:solidFill>
              </a:rPr>
              <a:t>Преподаватель: КЭН, доцент</a:t>
            </a:r>
          </a:p>
          <a:p>
            <a:pPr algn="l"/>
            <a:r>
              <a:rPr lang="ru-RU" sz="2800" dirty="0" smtClean="0">
                <a:solidFill>
                  <a:schemeClr val="tx1"/>
                </a:solidFill>
              </a:rPr>
              <a:t>Василенко Марина Евгеньевна</a:t>
            </a:r>
            <a:endParaRPr lang="ru-RU" sz="2800" dirty="0">
              <a:solidFill>
                <a:schemeClr val="tx1"/>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3888" y="5268675"/>
            <a:ext cx="588135" cy="125151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02276" y="2653049"/>
            <a:ext cx="10985680" cy="769441"/>
          </a:xfrm>
          <a:prstGeom prst="rect">
            <a:avLst/>
          </a:prstGeom>
          <a:solidFill>
            <a:schemeClr val="accent4"/>
          </a:solidFill>
        </p:spPr>
        <p:txBody>
          <a:bodyPr wrap="square" rtlCol="0">
            <a:spAutoFit/>
          </a:bodyPr>
          <a:lstStyle/>
          <a:p>
            <a:pPr algn="ctr"/>
            <a:r>
              <a:rPr lang="ru-RU" sz="4400" b="1" dirty="0"/>
              <a:t>Аудит учетной политики организации</a:t>
            </a:r>
            <a:endParaRPr lang="ru-RU" sz="4400" b="1" dirty="0">
              <a:solidFill>
                <a:srgbClr val="123034"/>
              </a:solidFill>
            </a:endParaRPr>
          </a:p>
        </p:txBody>
      </p:sp>
    </p:spTree>
    <p:extLst>
      <p:ext uri="{BB962C8B-B14F-4D97-AF65-F5344CB8AC3E}">
        <p14:creationId xmlns:p14="http://schemas.microsoft.com/office/powerpoint/2010/main" val="342064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5414" y="1528805"/>
            <a:ext cx="11113186" cy="3693319"/>
          </a:xfrm>
          <a:prstGeom prst="rect">
            <a:avLst/>
          </a:prstGeom>
          <a:noFill/>
        </p:spPr>
        <p:txBody>
          <a:bodyPr wrap="square" rtlCol="0">
            <a:spAutoFit/>
          </a:bodyPr>
          <a:lstStyle/>
          <a:p>
            <a:pPr algn="ctr"/>
            <a:r>
              <a:rPr lang="ru-RU" sz="2400" dirty="0"/>
              <a:t>Целью аудита учетной политики является установить соответствие принятой учетной политики требованиям действующего законодательства и особенностям деятельности организации.</a:t>
            </a:r>
          </a:p>
          <a:p>
            <a:pPr algn="ctr"/>
            <a:endParaRPr lang="ru-RU" sz="2400" dirty="0" smtClean="0"/>
          </a:p>
          <a:p>
            <a:pPr algn="ctr"/>
            <a:r>
              <a:rPr lang="ru-RU" sz="2400" dirty="0" smtClean="0"/>
              <a:t>Источниками </a:t>
            </a:r>
            <a:r>
              <a:rPr lang="ru-RU" sz="2400" dirty="0"/>
              <a:t>информации для аудиторской проверки являются: Приказ (распоряжение) об утверждении учетной политики на предприятии, должностные инструкции работников бухгалтерии, рабочий план счетов бухгалтерского учета, график (схема) документооборота, первичные документы, регистры бухгалтерского и налогового учета, бухгалтерская (финансовая) отчетность и др.</a:t>
            </a:r>
          </a:p>
          <a:p>
            <a:endParaRPr lang="ru-RU" dirty="0"/>
          </a:p>
        </p:txBody>
      </p:sp>
    </p:spTree>
    <p:extLst>
      <p:ext uri="{BB962C8B-B14F-4D97-AF65-F5344CB8AC3E}">
        <p14:creationId xmlns:p14="http://schemas.microsoft.com/office/powerpoint/2010/main" val="10261562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6595" y="2093097"/>
            <a:ext cx="10368005" cy="2585323"/>
          </a:xfrm>
          <a:prstGeom prst="rect">
            <a:avLst/>
          </a:prstGeom>
          <a:noFill/>
        </p:spPr>
        <p:txBody>
          <a:bodyPr wrap="square" rtlCol="0">
            <a:spAutoFit/>
          </a:bodyPr>
          <a:lstStyle/>
          <a:p>
            <a:pPr algn="ctr"/>
            <a:r>
              <a:rPr lang="ru-RU" sz="2400" dirty="0"/>
              <a:t>В процессе проверки аудиторам следует руководствоваться следующими нормативными документами: Закон «О бухгалтерском учете»; ПБУ 1/98 «Учетная политика организации», утвержденным приказом МФ РФ № 60н от 09.12.98 г., Планом счетов бухгалтерского учета и инструкцией по его применению, Положениями по бухгалтерскому учету 5/01, 6/01, 9/99, 10/99 и др.</a:t>
            </a:r>
          </a:p>
          <a:p>
            <a:endParaRPr lang="ru-RU" dirty="0"/>
          </a:p>
        </p:txBody>
      </p:sp>
    </p:spTree>
    <p:extLst>
      <p:ext uri="{BB962C8B-B14F-4D97-AF65-F5344CB8AC3E}">
        <p14:creationId xmlns:p14="http://schemas.microsoft.com/office/powerpoint/2010/main" val="3255543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881" y="912684"/>
            <a:ext cx="10075219" cy="4893647"/>
          </a:xfrm>
          <a:prstGeom prst="rect">
            <a:avLst/>
          </a:prstGeom>
          <a:noFill/>
        </p:spPr>
        <p:txBody>
          <a:bodyPr wrap="square" rtlCol="0">
            <a:spAutoFit/>
          </a:bodyPr>
          <a:lstStyle/>
          <a:p>
            <a:pPr algn="ctr"/>
            <a:r>
              <a:rPr lang="ru-RU" sz="2400" i="1" u="sng" dirty="0"/>
              <a:t>Учетная политика предполагает целостность системы ведения бухгалтерского учета на предприятии и охватывает все его составляющие:</a:t>
            </a:r>
          </a:p>
          <a:p>
            <a:endParaRPr lang="ru-RU" sz="2000" i="1" dirty="0" smtClean="0"/>
          </a:p>
          <a:p>
            <a:r>
              <a:rPr lang="ru-RU" sz="2000" b="1" i="1" dirty="0" smtClean="0"/>
              <a:t>методологическую</a:t>
            </a:r>
            <a:r>
              <a:rPr lang="ru-RU" sz="2000" b="1" dirty="0"/>
              <a:t>,</a:t>
            </a:r>
            <a:r>
              <a:rPr lang="ru-RU" sz="2000" dirty="0"/>
              <a:t> связанную с определением порядка отражения отдельных хозяйственных операций в учете в соответствии с действующим законодательством;</a:t>
            </a:r>
          </a:p>
          <a:p>
            <a:endParaRPr lang="ru-RU" sz="2000" i="1" dirty="0" smtClean="0"/>
          </a:p>
          <a:p>
            <a:r>
              <a:rPr lang="ru-RU" sz="2000" b="1" i="1" dirty="0" smtClean="0"/>
              <a:t>налоговую</a:t>
            </a:r>
            <a:r>
              <a:rPr lang="ru-RU" sz="2000" b="1" i="1" dirty="0"/>
              <a:t>,</a:t>
            </a:r>
            <a:r>
              <a:rPr lang="ru-RU" sz="2000" dirty="0"/>
              <a:t> позволяющую систематизировать данные налогового учета для правильного исчисления налогооблагаемой базы и конкретизировать варианты расчетов с бюджетом по налогам и сборам;</a:t>
            </a:r>
          </a:p>
          <a:p>
            <a:endParaRPr lang="ru-RU" sz="2000" i="1" dirty="0" smtClean="0"/>
          </a:p>
          <a:p>
            <a:r>
              <a:rPr lang="ru-RU" sz="2000" b="1" i="1" dirty="0" smtClean="0"/>
              <a:t>организационную</a:t>
            </a:r>
            <a:r>
              <a:rPr lang="ru-RU" sz="2000" b="1" dirty="0"/>
              <a:t>,</a:t>
            </a:r>
            <a:r>
              <a:rPr lang="ru-RU" sz="2000" dirty="0"/>
              <a:t> затрагивающую вопросы построения и определения места бухгалтерской службы в системе управления предприятием;</a:t>
            </a:r>
          </a:p>
          <a:p>
            <a:endParaRPr lang="ru-RU" sz="2000" i="1" dirty="0" smtClean="0"/>
          </a:p>
          <a:p>
            <a:r>
              <a:rPr lang="ru-RU" sz="2000" b="1" i="1" dirty="0" smtClean="0"/>
              <a:t>техническую</a:t>
            </a:r>
            <a:r>
              <a:rPr lang="ru-RU" sz="2000" b="1" dirty="0"/>
              <a:t>,</a:t>
            </a:r>
            <a:r>
              <a:rPr lang="ru-RU" sz="2000" dirty="0"/>
              <a:t> определяющую способы работы с документацией и информацией.</a:t>
            </a:r>
          </a:p>
        </p:txBody>
      </p:sp>
    </p:spTree>
    <p:extLst>
      <p:ext uri="{BB962C8B-B14F-4D97-AF65-F5344CB8AC3E}">
        <p14:creationId xmlns:p14="http://schemas.microsoft.com/office/powerpoint/2010/main" val="3513239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2293" y="522759"/>
            <a:ext cx="10256108" cy="5724644"/>
          </a:xfrm>
          <a:prstGeom prst="rect">
            <a:avLst/>
          </a:prstGeom>
          <a:noFill/>
        </p:spPr>
        <p:txBody>
          <a:bodyPr wrap="square" rtlCol="0">
            <a:spAutoFit/>
          </a:bodyPr>
          <a:lstStyle/>
          <a:p>
            <a:pPr algn="ctr"/>
            <a:r>
              <a:rPr lang="ru-RU" sz="2000" i="1" dirty="0"/>
              <a:t>При проверке соответствия разработанных положений учетной политики действующему законодательству аудитор рассматривает следующие основные вопросы:</a:t>
            </a:r>
          </a:p>
          <a:p>
            <a:pPr lvl="0"/>
            <a:endParaRPr lang="ru-RU" dirty="0" smtClean="0"/>
          </a:p>
          <a:p>
            <a:pPr lvl="0"/>
            <a:r>
              <a:rPr lang="ru-RU" b="1" dirty="0" smtClean="0"/>
              <a:t>1.</a:t>
            </a:r>
            <a:r>
              <a:rPr lang="ru-RU" dirty="0" smtClean="0"/>
              <a:t> Соответствие </a:t>
            </a:r>
            <a:r>
              <a:rPr lang="ru-RU" dirty="0"/>
              <a:t>учетной политики Плану счетов бухгалтерского учета и правилам ведения бухгалтерского учета, изложенным в Законе «О бухгалтерском учете» и Положениях по бухгалтерскому учету;</a:t>
            </a:r>
          </a:p>
          <a:p>
            <a:pPr lvl="0"/>
            <a:endParaRPr lang="ru-RU" dirty="0" smtClean="0"/>
          </a:p>
          <a:p>
            <a:pPr lvl="0"/>
            <a:r>
              <a:rPr lang="ru-RU" b="1" dirty="0" smtClean="0"/>
              <a:t>2.</a:t>
            </a:r>
            <a:r>
              <a:rPr lang="ru-RU" dirty="0" smtClean="0"/>
              <a:t> Наличие </a:t>
            </a:r>
            <a:r>
              <a:rPr lang="ru-RU" dirty="0"/>
              <a:t>и содержание внутреннего приказа или распоряжения об учетной политике; </a:t>
            </a:r>
          </a:p>
          <a:p>
            <a:pPr lvl="0"/>
            <a:endParaRPr lang="ru-RU" dirty="0" smtClean="0"/>
          </a:p>
          <a:p>
            <a:pPr lvl="0"/>
            <a:r>
              <a:rPr lang="ru-RU" b="1" dirty="0" smtClean="0"/>
              <a:t>3.</a:t>
            </a:r>
            <a:r>
              <a:rPr lang="ru-RU" dirty="0" smtClean="0"/>
              <a:t> Обеспечение </a:t>
            </a:r>
            <a:r>
              <a:rPr lang="ru-RU" dirty="0"/>
              <a:t>выполнения принципиальных положений организации бухгалтерского учета на предприятии;</a:t>
            </a:r>
          </a:p>
          <a:p>
            <a:pPr lvl="0"/>
            <a:endParaRPr lang="ru-RU" dirty="0" smtClean="0"/>
          </a:p>
          <a:p>
            <a:pPr lvl="0"/>
            <a:r>
              <a:rPr lang="ru-RU" b="1" dirty="0" smtClean="0"/>
              <a:t>4.</a:t>
            </a:r>
            <a:r>
              <a:rPr lang="ru-RU" dirty="0" smtClean="0"/>
              <a:t>  Целесообразность </a:t>
            </a:r>
            <a:r>
              <a:rPr lang="ru-RU" dirty="0"/>
              <a:t>и правомерность применения способов бухгалтерского учета, принятых учетной политикой;</a:t>
            </a:r>
          </a:p>
          <a:p>
            <a:pPr lvl="0"/>
            <a:endParaRPr lang="ru-RU" dirty="0" smtClean="0"/>
          </a:p>
          <a:p>
            <a:pPr lvl="0"/>
            <a:r>
              <a:rPr lang="ru-RU" b="1" dirty="0" smtClean="0"/>
              <a:t>5.</a:t>
            </a:r>
            <a:r>
              <a:rPr lang="ru-RU" dirty="0" smtClean="0"/>
              <a:t>  Последовательность </a:t>
            </a:r>
            <a:r>
              <a:rPr lang="ru-RU" dirty="0"/>
              <a:t>выполнения предприятием положений учетной политики;</a:t>
            </a:r>
          </a:p>
          <a:p>
            <a:endParaRPr lang="ru-RU" dirty="0" smtClean="0"/>
          </a:p>
          <a:p>
            <a:r>
              <a:rPr lang="ru-RU" b="1" dirty="0" smtClean="0"/>
              <a:t>6.</a:t>
            </a:r>
            <a:r>
              <a:rPr lang="ru-RU" dirty="0" smtClean="0"/>
              <a:t>  Соответствие </a:t>
            </a:r>
            <a:r>
              <a:rPr lang="ru-RU" dirty="0"/>
              <a:t>учетной политики условиям хозяйственной деятельности и совершаемым предприятием операций.</a:t>
            </a:r>
          </a:p>
        </p:txBody>
      </p:sp>
    </p:spTree>
    <p:extLst>
      <p:ext uri="{BB962C8B-B14F-4D97-AF65-F5344CB8AC3E}">
        <p14:creationId xmlns:p14="http://schemas.microsoft.com/office/powerpoint/2010/main" val="4290377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633" y="185351"/>
            <a:ext cx="10987303" cy="369332"/>
          </a:xfrm>
          <a:prstGeom prst="rect">
            <a:avLst/>
          </a:prstGeom>
          <a:noFill/>
        </p:spPr>
        <p:txBody>
          <a:bodyPr wrap="none" rtlCol="0">
            <a:spAutoFit/>
          </a:bodyPr>
          <a:lstStyle/>
          <a:p>
            <a:r>
              <a:rPr lang="ru-RU" sz="1400" b="1" dirty="0"/>
              <a:t>В таблице </a:t>
            </a:r>
            <a:r>
              <a:rPr lang="ru-RU" sz="1400" b="1" dirty="0" smtClean="0"/>
              <a:t>приведен </a:t>
            </a:r>
            <a:r>
              <a:rPr lang="ru-RU" sz="1400" b="1" dirty="0"/>
              <a:t>пример программы проверки формирования методологического раздела учетной </a:t>
            </a:r>
            <a:r>
              <a:rPr lang="ru-RU" b="1" dirty="0" smtClean="0"/>
              <a:t>политики:</a:t>
            </a:r>
            <a:endParaRPr lang="ru-RU" b="1" dirty="0"/>
          </a:p>
        </p:txBody>
      </p:sp>
      <p:graphicFrame>
        <p:nvGraphicFramePr>
          <p:cNvPr id="5" name="Таблица 4"/>
          <p:cNvGraphicFramePr>
            <a:graphicFrameLocks noGrp="1"/>
          </p:cNvGraphicFramePr>
          <p:nvPr>
            <p:extLst>
              <p:ext uri="{D42A27DB-BD31-4B8C-83A1-F6EECF244321}">
                <p14:modId xmlns:p14="http://schemas.microsoft.com/office/powerpoint/2010/main" val="3196115903"/>
              </p:ext>
            </p:extLst>
          </p:nvPr>
        </p:nvGraphicFramePr>
        <p:xfrm>
          <a:off x="877329" y="766119"/>
          <a:ext cx="10268465" cy="5881815"/>
        </p:xfrm>
        <a:graphic>
          <a:graphicData uri="http://schemas.openxmlformats.org/drawingml/2006/table">
            <a:tbl>
              <a:tblPr/>
              <a:tblGrid>
                <a:gridCol w="3458269"/>
                <a:gridCol w="3395332"/>
                <a:gridCol w="3414864"/>
              </a:tblGrid>
              <a:tr h="491877">
                <a:tc>
                  <a:txBody>
                    <a:bodyPr/>
                    <a:lstStyle/>
                    <a:p>
                      <a:pPr indent="288290" algn="ctr">
                        <a:lnSpc>
                          <a:spcPct val="150000"/>
                        </a:lnSpc>
                        <a:spcAft>
                          <a:spcPts val="0"/>
                        </a:spcAft>
                      </a:pPr>
                      <a:r>
                        <a:rPr lang="ru-RU" sz="1100" b="1" dirty="0">
                          <a:effectLst/>
                          <a:latin typeface="Arial" panose="020B0604020202020204" pitchFamily="34" charset="0"/>
                          <a:ea typeface="Times New Roman" panose="02020603050405020304" pitchFamily="18" charset="0"/>
                        </a:rPr>
                        <a:t>Проверка способа ведения бухгалтерского учета</a:t>
                      </a:r>
                      <a:endParaRPr lang="ru-RU" sz="1100" b="1"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100" b="1" dirty="0">
                          <a:effectLst/>
                          <a:latin typeface="Arial" panose="020B0604020202020204" pitchFamily="34" charset="0"/>
                          <a:ea typeface="Times New Roman" panose="02020603050405020304" pitchFamily="18" charset="0"/>
                        </a:rPr>
                        <a:t>Источник информации</a:t>
                      </a:r>
                      <a:endParaRPr lang="ru-RU" sz="1100" b="1"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100" b="1">
                          <a:effectLst/>
                          <a:latin typeface="Arial" panose="020B0604020202020204" pitchFamily="34" charset="0"/>
                          <a:ea typeface="Times New Roman" panose="02020603050405020304" pitchFamily="18" charset="0"/>
                        </a:rPr>
                        <a:t>Аудиторская процедура</a:t>
                      </a:r>
                      <a:endParaRPr lang="ru-RU" sz="1100" b="1">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178">
                <a:tc>
                  <a:txBody>
                    <a:bodyPr/>
                    <a:lstStyle/>
                    <a:p>
                      <a:pPr indent="288290" algn="ctr">
                        <a:lnSpc>
                          <a:spcPct val="150000"/>
                        </a:lnSpc>
                        <a:spcAft>
                          <a:spcPts val="0"/>
                        </a:spcAft>
                      </a:pPr>
                      <a:r>
                        <a:rPr lang="ru-RU" sz="1100" b="1" dirty="0">
                          <a:effectLst/>
                          <a:latin typeface="Arial" panose="020B0604020202020204" pitchFamily="34" charset="0"/>
                          <a:ea typeface="Times New Roman" panose="02020603050405020304" pitchFamily="18" charset="0"/>
                        </a:rPr>
                        <a:t>1</a:t>
                      </a:r>
                      <a:endParaRPr lang="ru-RU" sz="1100" b="1"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100" b="1">
                          <a:effectLst/>
                          <a:latin typeface="Arial" panose="020B0604020202020204" pitchFamily="34" charset="0"/>
                          <a:ea typeface="Times New Roman" panose="02020603050405020304" pitchFamily="18" charset="0"/>
                        </a:rPr>
                        <a:t>2</a:t>
                      </a:r>
                      <a:endParaRPr lang="ru-RU" sz="1100" b="1">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100" b="1">
                          <a:effectLst/>
                          <a:latin typeface="Arial" panose="020B0604020202020204" pitchFamily="34" charset="0"/>
                          <a:ea typeface="Times New Roman" panose="02020603050405020304" pitchFamily="18" charset="0"/>
                        </a:rPr>
                        <a:t>3</a:t>
                      </a:r>
                      <a:endParaRPr lang="ru-RU" sz="1100" b="1">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9219">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Начисление амортизации объектов основных средств</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Приказ по учетной политике, ведомости начисления амортизации.</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Инспектирование (проверка документов, арифметические расчеты).</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3720">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Ускоренная амортизация объектов основных средств (для субъектов малого предпринимательства).</a:t>
                      </a:r>
                      <a:endParaRPr lang="ru-RU" sz="1200" b="0" dirty="0">
                        <a:effectLst/>
                        <a:latin typeface="Times New Roman" panose="02020603050405020304" pitchFamily="18" charset="0"/>
                        <a:ea typeface="Times New Roman" panose="02020603050405020304" pitchFamily="18" charset="0"/>
                      </a:endParaRPr>
                    </a:p>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 </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Приказ по учетной политике, учредительные документы, ведомости начисления амортизации.</a:t>
                      </a:r>
                      <a:endParaRPr lang="ru-RU" sz="1200" b="0" dirty="0">
                        <a:effectLst/>
                        <a:latin typeface="Times New Roman" panose="02020603050405020304" pitchFamily="18" charset="0"/>
                        <a:ea typeface="Times New Roman" panose="02020603050405020304" pitchFamily="18" charset="0"/>
                      </a:endParaRPr>
                    </a:p>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 </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Инспектирование (проверка документов, проверка расчетов, арифметические расчеты).</a:t>
                      </a:r>
                      <a:endParaRPr lang="ru-RU" sz="1200" b="0">
                        <a:effectLst/>
                        <a:latin typeface="Times New Roman" panose="02020603050405020304" pitchFamily="18" charset="0"/>
                        <a:ea typeface="Times New Roman" panose="02020603050405020304" pitchFamily="18" charset="0"/>
                      </a:endParaRPr>
                    </a:p>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 </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367">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Переоценка групп однородных объектов основных средств по текущей (восстановительной) стоимости.</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Приказ по учетной политике, документальное подтверждение рыночных цен, расчеты путем индексации.</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Инспектирование (проверка наличия документов, подтверждающих рыночные цены, арифметические расчеты).</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367">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Учет затрат по ремонту объектов основных средств.</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Приказ по учетной политике, ремонтные ведомости, ведомости учета затрат, обороты по счетам.</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Инспектирование (проверка первичных документов по существу, проверка учетных записей).</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367">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Начисление амортизации нематериальных активов.</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Приказ по учетной политике, ведомости начисления амортизации.</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Инспектирование (проверка документов, арифметические расчеты).</a:t>
                      </a:r>
                      <a:endParaRPr lang="ru-RU" sz="1200" b="0" dirty="0">
                        <a:effectLst/>
                        <a:latin typeface="Times New Roman" panose="02020603050405020304" pitchFamily="18" charset="0"/>
                        <a:ea typeface="Times New Roman" panose="02020603050405020304" pitchFamily="18" charset="0"/>
                      </a:endParaRPr>
                    </a:p>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 </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3720">
                <a:tc>
                  <a:txBody>
                    <a:bodyPr/>
                    <a:lstStyle/>
                    <a:p>
                      <a:pPr indent="288290" algn="ctr">
                        <a:lnSpc>
                          <a:spcPct val="150000"/>
                        </a:lnSpc>
                        <a:spcAft>
                          <a:spcPts val="0"/>
                        </a:spcAft>
                      </a:pPr>
                      <a:r>
                        <a:rPr lang="ru-RU" sz="1200" b="0">
                          <a:effectLst/>
                          <a:latin typeface="Arial" panose="020B0604020202020204" pitchFamily="34" charset="0"/>
                          <a:ea typeface="Times New Roman" panose="02020603050405020304" pitchFamily="18" charset="0"/>
                        </a:rPr>
                        <a:t>Оценка материально-производственных запасов при отпуске в производство и ином выбытии, а также на конец отчетного периода.</a:t>
                      </a:r>
                      <a:endParaRPr lang="ru-RU" sz="1200" b="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Приказ по учетной политике, карточки складского учета материалов, первичные документы на отпуск материалов со склада, Главная книга.</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b="0" dirty="0">
                          <a:effectLst/>
                          <a:latin typeface="Arial" panose="020B0604020202020204" pitchFamily="34" charset="0"/>
                          <a:ea typeface="Times New Roman" panose="02020603050405020304" pitchFamily="18" charset="0"/>
                        </a:rPr>
                        <a:t>Инспектирование (проверка первичных документов по существу, проверка учетных записей).</a:t>
                      </a:r>
                      <a:endParaRPr lang="ru-RU" sz="1200" b="0" dirty="0">
                        <a:effectLst/>
                        <a:latin typeface="Times New Roman" panose="02020603050405020304" pitchFamily="18" charset="0"/>
                        <a:ea typeface="Times New Roman" panose="02020603050405020304" pitchFamily="18" charset="0"/>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53436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553211006"/>
              </p:ext>
            </p:extLst>
          </p:nvPr>
        </p:nvGraphicFramePr>
        <p:xfrm>
          <a:off x="1000898" y="516244"/>
          <a:ext cx="10379674" cy="5987483"/>
        </p:xfrm>
        <a:graphic>
          <a:graphicData uri="http://schemas.openxmlformats.org/drawingml/2006/table">
            <a:tbl>
              <a:tblPr/>
              <a:tblGrid>
                <a:gridCol w="3496345"/>
                <a:gridCol w="3452386"/>
                <a:gridCol w="3430943"/>
              </a:tblGrid>
              <a:tr h="209630">
                <a:tc>
                  <a:txBody>
                    <a:bodyPr/>
                    <a:lstStyle/>
                    <a:p>
                      <a:pPr indent="288290" algn="ctr">
                        <a:lnSpc>
                          <a:spcPct val="150000"/>
                        </a:lnSpc>
                        <a:spcAft>
                          <a:spcPts val="0"/>
                        </a:spcAft>
                      </a:pPr>
                      <a:r>
                        <a:rPr lang="ru-RU" sz="1100" dirty="0">
                          <a:effectLst/>
                          <a:latin typeface="Arial" panose="020B0604020202020204" pitchFamily="34" charset="0"/>
                          <a:ea typeface="Times New Roman" panose="02020603050405020304" pitchFamily="18" charset="0"/>
                        </a:rPr>
                        <a:t>1</a:t>
                      </a:r>
                      <a:endParaRPr lang="ru-RU" sz="11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100">
                          <a:effectLst/>
                          <a:latin typeface="Arial" panose="020B0604020202020204" pitchFamily="34" charset="0"/>
                          <a:ea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100">
                          <a:effectLst/>
                          <a:latin typeface="Arial" panose="020B0604020202020204" pitchFamily="34" charset="0"/>
                          <a:ea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8740">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Классификация затрат на производство продукции (работ, услуг).</a:t>
                      </a:r>
                      <a:endParaRPr lang="ru-RU" sz="1200" dirty="0">
                        <a:effectLst/>
                        <a:latin typeface="Times New Roman" panose="02020603050405020304" pitchFamily="18" charset="0"/>
                        <a:ea typeface="Times New Roman" panose="02020603050405020304" pitchFamily="18" charset="0"/>
                      </a:endParaRPr>
                    </a:p>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Приказ по учетной политике,  регистры аналитического учета затрат на производство продукции (работ, услуг).</a:t>
                      </a:r>
                      <a:endParaRPr lang="ru-RU" sz="1200" dirty="0">
                        <a:effectLst/>
                        <a:latin typeface="Times New Roman" panose="02020603050405020304" pitchFamily="18" charset="0"/>
                        <a:ea typeface="Times New Roman" panose="02020603050405020304" pitchFamily="18" charset="0"/>
                      </a:endParaRPr>
                    </a:p>
                    <a:p>
                      <a:pPr indent="288290" algn="just">
                        <a:spcAft>
                          <a:spcPts val="0"/>
                        </a:spcAft>
                      </a:pPr>
                      <a:r>
                        <a:rPr lang="ru-RU" sz="1200" dirty="0">
                          <a:effectLst/>
                          <a:latin typeface="Arial" panose="020B060402020202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Инспектирование (проверка документов, изучение внутренней управленческой документации)</a:t>
                      </a:r>
                      <a:endParaRPr lang="ru-RU" sz="1200">
                        <a:effectLst/>
                        <a:latin typeface="Times New Roman" panose="02020603050405020304" pitchFamily="18" charset="0"/>
                        <a:ea typeface="Times New Roman" panose="02020603050405020304" pitchFamily="18" charset="0"/>
                      </a:endParaRPr>
                    </a:p>
                    <a:p>
                      <a:pPr indent="288290">
                        <a:spcAft>
                          <a:spcPts val="0"/>
                        </a:spcAft>
                      </a:pPr>
                      <a:r>
                        <a:rPr lang="ru-RU" sz="1200">
                          <a:effectLst/>
                          <a:latin typeface="Arial" panose="020B060402020202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p>
                      <a:pPr indent="288290" algn="just">
                        <a:lnSpc>
                          <a:spcPct val="150000"/>
                        </a:lnSpc>
                        <a:spcAft>
                          <a:spcPts val="0"/>
                        </a:spcAft>
                      </a:pPr>
                      <a:r>
                        <a:rPr lang="ru-RU" sz="1200">
                          <a:effectLst/>
                          <a:latin typeface="Arial" panose="020B060402020202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0728">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Порядок распределения косвенных расходов, учтенных на счетах 25 «Общепроизводственные расходы» и 26 «Общехозяйственные расходы», в дебет счетов 20 «Основное производство», 23 «Вспомогательные производства».</a:t>
                      </a:r>
                      <a:endParaRPr lang="ru-RU" sz="12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Приказ по учетной политике, ведомости распределения косвенных расходов, расчет коэффициентов распределения, обороты по счетам 25,26, Главная книга.</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Инспектирование (проверка расчетов, пересчет), аналитические процедуры.</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7438">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Порядок списания коммерческих расходов (расходов на продажу).</a:t>
                      </a:r>
                      <a:endParaRPr lang="ru-RU" sz="12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just">
                        <a:lnSpc>
                          <a:spcPct val="150000"/>
                        </a:lnSpc>
                        <a:spcAft>
                          <a:spcPts val="0"/>
                        </a:spcAft>
                      </a:pPr>
                      <a:r>
                        <a:rPr lang="ru-RU" sz="1200">
                          <a:effectLst/>
                          <a:latin typeface="Arial" panose="020B0604020202020204" pitchFamily="34" charset="0"/>
                          <a:ea typeface="Times New Roman" panose="02020603050405020304" pitchFamily="18" charset="0"/>
                        </a:rPr>
                        <a:t>Приказ по учетной политике, ведомость распределения расходов на продажу, обороты по счету 44, Главная книга.</a:t>
                      </a:r>
                      <a:endParaRPr lang="ru-RU" sz="12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Инспектирование (проверка расчетов, арифметические расчеты)</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793">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Порядок списания расходов будущих периодов.</a:t>
                      </a:r>
                      <a:endParaRPr lang="ru-RU" sz="12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Приказ по учетной политике, обороты по счету 97, Главная книга.</a:t>
                      </a:r>
                      <a:endParaRPr lang="ru-RU" sz="1200" dirty="0">
                        <a:effectLst/>
                        <a:latin typeface="Times New Roman" panose="02020603050405020304" pitchFamily="18" charset="0"/>
                        <a:ea typeface="Times New Roman" panose="02020603050405020304" pitchFamily="18" charset="0"/>
                      </a:endParaRPr>
                    </a:p>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Инспектирование (проверка учетных записей, арифметические расчеты).</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9083">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Оценка в учете незавершенного производства.</a:t>
                      </a:r>
                      <a:endParaRPr lang="ru-RU" sz="120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just">
                        <a:lnSpc>
                          <a:spcPct val="150000"/>
                        </a:lnSpc>
                        <a:spcAft>
                          <a:spcPts val="0"/>
                        </a:spcAft>
                      </a:pPr>
                      <a:r>
                        <a:rPr lang="ru-RU" sz="1200" dirty="0">
                          <a:effectLst/>
                          <a:latin typeface="Arial" panose="020B0604020202020204" pitchFamily="34" charset="0"/>
                          <a:ea typeface="Times New Roman" panose="02020603050405020304" pitchFamily="18" charset="0"/>
                        </a:rPr>
                        <a:t>Приказ по учетной политике, ведомости инвентаризации незавершенного производства, карточки учета затрат, обороты по счету 20, Главная книга.</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Инспектирование (проверка ведомостей инвентаризации, проверка расчетов, арифметический пересчет).</a:t>
                      </a:r>
                      <a:endParaRPr lang="ru-RU" sz="1200" dirty="0">
                        <a:effectLst/>
                        <a:latin typeface="Times New Roman" panose="02020603050405020304" pitchFamily="18" charset="0"/>
                        <a:ea typeface="Times New Roman" panose="02020603050405020304" pitchFamily="18" charset="0"/>
                      </a:endParaRPr>
                    </a:p>
                  </a:txBody>
                  <a:tcPr marL="30500" marR="30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5053913" y="0"/>
            <a:ext cx="2582438" cy="369332"/>
          </a:xfrm>
          <a:prstGeom prst="rect">
            <a:avLst/>
          </a:prstGeom>
          <a:noFill/>
        </p:spPr>
        <p:txBody>
          <a:bodyPr wrap="none" rtlCol="0">
            <a:spAutoFit/>
          </a:bodyPr>
          <a:lstStyle/>
          <a:p>
            <a:r>
              <a:rPr lang="ru-RU" b="1" dirty="0" smtClean="0"/>
              <a:t>Продолжение таблицы:</a:t>
            </a:r>
          </a:p>
        </p:txBody>
      </p:sp>
    </p:spTree>
    <p:extLst>
      <p:ext uri="{BB962C8B-B14F-4D97-AF65-F5344CB8AC3E}">
        <p14:creationId xmlns:p14="http://schemas.microsoft.com/office/powerpoint/2010/main" val="358612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5059" y="0"/>
            <a:ext cx="2281458" cy="369332"/>
          </a:xfrm>
          <a:prstGeom prst="rect">
            <a:avLst/>
          </a:prstGeom>
          <a:noFill/>
        </p:spPr>
        <p:txBody>
          <a:bodyPr wrap="none" rtlCol="0">
            <a:spAutoFit/>
          </a:bodyPr>
          <a:lstStyle/>
          <a:p>
            <a:r>
              <a:rPr lang="ru-RU" b="1" dirty="0" smtClean="0"/>
              <a:t>Окончание таблицы:</a:t>
            </a:r>
          </a:p>
        </p:txBody>
      </p:sp>
      <p:graphicFrame>
        <p:nvGraphicFramePr>
          <p:cNvPr id="5" name="Таблица 4"/>
          <p:cNvGraphicFramePr>
            <a:graphicFrameLocks noGrp="1"/>
          </p:cNvGraphicFramePr>
          <p:nvPr>
            <p:extLst>
              <p:ext uri="{D42A27DB-BD31-4B8C-83A1-F6EECF244321}">
                <p14:modId xmlns:p14="http://schemas.microsoft.com/office/powerpoint/2010/main" val="3641124784"/>
              </p:ext>
            </p:extLst>
          </p:nvPr>
        </p:nvGraphicFramePr>
        <p:xfrm>
          <a:off x="803190" y="391429"/>
          <a:ext cx="10676237" cy="6108224"/>
        </p:xfrm>
        <a:graphic>
          <a:graphicData uri="http://schemas.openxmlformats.org/drawingml/2006/table">
            <a:tbl>
              <a:tblPr/>
              <a:tblGrid>
                <a:gridCol w="3580850"/>
                <a:gridCol w="3558746"/>
                <a:gridCol w="3536641"/>
              </a:tblGrid>
              <a:tr h="304504">
                <a:tc>
                  <a:txBody>
                    <a:bodyPr/>
                    <a:lstStyle/>
                    <a:p>
                      <a:pPr indent="288290" algn="ctr">
                        <a:lnSpc>
                          <a:spcPct val="150000"/>
                        </a:lnSpc>
                        <a:spcAft>
                          <a:spcPts val="0"/>
                        </a:spcAft>
                      </a:pPr>
                      <a:r>
                        <a:rPr lang="ru-RU" sz="1200" dirty="0">
                          <a:effectLst/>
                          <a:latin typeface="Arial" panose="020B0604020202020204" pitchFamily="34" charset="0"/>
                          <a:ea typeface="Times New Roman" panose="02020603050405020304" pitchFamily="18" charset="0"/>
                        </a:rPr>
                        <a:t>1</a:t>
                      </a:r>
                      <a:endParaRPr lang="ru-RU" sz="1200" dirty="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a:effectLst/>
                          <a:latin typeface="Arial" panose="020B0604020202020204" pitchFamily="34" charset="0"/>
                          <a:ea typeface="Times New Roman" panose="02020603050405020304" pitchFamily="18" charset="0"/>
                        </a:rPr>
                        <a:t>2</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ctr">
                        <a:lnSpc>
                          <a:spcPct val="150000"/>
                        </a:lnSpc>
                        <a:spcAft>
                          <a:spcPts val="0"/>
                        </a:spcAft>
                      </a:pPr>
                      <a:r>
                        <a:rPr lang="ru-RU" sz="1200">
                          <a:effectLst/>
                          <a:latin typeface="Arial" panose="020B0604020202020204" pitchFamily="34" charset="0"/>
                          <a:ea typeface="Times New Roman" panose="02020603050405020304" pitchFamily="18" charset="0"/>
                        </a:rPr>
                        <a:t>3</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0302">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Оценка в учете готовой продукции</a:t>
                      </a:r>
                      <a:endParaRPr lang="ru-RU" sz="1200">
                        <a:effectLst/>
                        <a:latin typeface="Times New Roman" panose="02020603050405020304" pitchFamily="18" charset="0"/>
                        <a:ea typeface="Times New Roman" panose="02020603050405020304" pitchFamily="18" charset="0"/>
                      </a:endParaRPr>
                    </a:p>
                    <a:p>
                      <a:pPr indent="288290" algn="r">
                        <a:lnSpc>
                          <a:spcPct val="150000"/>
                        </a:lnSpc>
                        <a:spcAft>
                          <a:spcPts val="0"/>
                        </a:spcAft>
                      </a:pPr>
                      <a:r>
                        <a:rPr lang="ru-RU" sz="1200">
                          <a:effectLst/>
                          <a:latin typeface="Arial" panose="020B060402020202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Приказ по учетной политике, ведомость выпуска готовой продукции, обороты по счетам 40 «Выпуск продукции (работ, услуг)» и 43 «Готовая продукция», расчет отклонений, Главная книга.</a:t>
                      </a:r>
                      <a:endParaRPr lang="ru-RU" sz="1200">
                        <a:effectLst/>
                        <a:latin typeface="Times New Roman" panose="02020603050405020304" pitchFamily="18" charset="0"/>
                        <a:ea typeface="Times New Roman" panose="02020603050405020304" pitchFamily="18" charset="0"/>
                      </a:endParaRPr>
                    </a:p>
                    <a:p>
                      <a:pPr indent="288290" algn="ctr">
                        <a:lnSpc>
                          <a:spcPct val="150000"/>
                        </a:lnSpc>
                        <a:spcAft>
                          <a:spcPts val="0"/>
                        </a:spcAft>
                      </a:pPr>
                      <a:r>
                        <a:rPr lang="ru-RU" sz="1200">
                          <a:effectLst/>
                          <a:latin typeface="Arial" panose="020B060402020202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Инспектирование (проверка первичных документов, проверка расчетов, арифметические расчеты)</a:t>
                      </a:r>
                      <a:endParaRPr lang="ru-RU" sz="1200">
                        <a:effectLst/>
                        <a:latin typeface="Times New Roman" panose="02020603050405020304" pitchFamily="18" charset="0"/>
                        <a:ea typeface="Times New Roman" panose="02020603050405020304" pitchFamily="18" charset="0"/>
                      </a:endParaRPr>
                    </a:p>
                    <a:p>
                      <a:pPr indent="288290" algn="r">
                        <a:lnSpc>
                          <a:spcPct val="150000"/>
                        </a:lnSpc>
                        <a:spcAft>
                          <a:spcPts val="0"/>
                        </a:spcAft>
                      </a:pPr>
                      <a:r>
                        <a:rPr lang="ru-RU" sz="1200">
                          <a:effectLst/>
                          <a:latin typeface="Arial" panose="020B060402020202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1293">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Признание в учете выручки от реализации продукции (работ, услуг)</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Приказ по учетной политике, договора, контракты, обороты по счету 90 субсчет «Выручка».</a:t>
                      </a:r>
                      <a:endParaRPr lang="ru-RU" sz="1200">
                        <a:effectLst/>
                        <a:latin typeface="Times New Roman" panose="02020603050405020304" pitchFamily="18" charset="0"/>
                        <a:ea typeface="Times New Roman" panose="02020603050405020304" pitchFamily="18" charset="0"/>
                      </a:endParaRPr>
                    </a:p>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Инспектирование (проверка документов, проверка правильности корреспонденции счетов).</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6328">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Создание резервов по сомнительным долгам.</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Приказ по учетной политике, акты сверки расчетов, акты инвентаризации дебиторской задолженности, обороты по счету 63 «Расчеты по претензиям».</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Инспектирование (проверка документации, участие в инвентаризации, пересчет, проверка учетных записей).</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5797">
                <a:tc>
                  <a:txBody>
                    <a:bodyPr/>
                    <a:lstStyle/>
                    <a:p>
                      <a:pPr indent="288290" algn="l">
                        <a:lnSpc>
                          <a:spcPct val="150000"/>
                        </a:lnSpc>
                        <a:spcAft>
                          <a:spcPts val="0"/>
                        </a:spcAft>
                      </a:pPr>
                      <a:r>
                        <a:rPr lang="ru-RU" sz="1200">
                          <a:effectLst/>
                          <a:latin typeface="Arial" panose="020B0604020202020204" pitchFamily="34" charset="0"/>
                          <a:ea typeface="Times New Roman" panose="02020603050405020304" pitchFamily="18" charset="0"/>
                        </a:rPr>
                        <a:t>Создание резервов предстоящих расходов.</a:t>
                      </a:r>
                      <a:endParaRPr lang="ru-RU" sz="120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Приказ по учетной политике, сметы расходов на капитальный ремонт, сметы расходов на гарантийный ремонт, обороты по счету 96 «Резервы предстоящих расходов».</a:t>
                      </a:r>
                      <a:endParaRPr lang="ru-RU" sz="1200" dirty="0">
                        <a:effectLst/>
                        <a:latin typeface="Times New Roman" panose="02020603050405020304" pitchFamily="18" charset="0"/>
                        <a:ea typeface="Times New Roman" panose="02020603050405020304" pitchFamily="18" charset="0"/>
                      </a:endParaRPr>
                    </a:p>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88290" algn="l">
                        <a:lnSpc>
                          <a:spcPct val="150000"/>
                        </a:lnSpc>
                        <a:spcAft>
                          <a:spcPts val="0"/>
                        </a:spcAft>
                      </a:pPr>
                      <a:r>
                        <a:rPr lang="ru-RU" sz="1200" dirty="0">
                          <a:effectLst/>
                          <a:latin typeface="Arial" panose="020B0604020202020204" pitchFamily="34" charset="0"/>
                          <a:ea typeface="Times New Roman" panose="02020603050405020304" pitchFamily="18" charset="0"/>
                        </a:rPr>
                        <a:t>Инспектирование (проверка документации, пересчет, проверка учетных записей).</a:t>
                      </a:r>
                      <a:endParaRPr lang="ru-RU" sz="1200" dirty="0">
                        <a:effectLst/>
                        <a:latin typeface="Times New Roman" panose="02020603050405020304" pitchFamily="18" charset="0"/>
                        <a:ea typeface="Times New Roman" panose="02020603050405020304" pitchFamily="18" charset="0"/>
                      </a:endParaRPr>
                    </a:p>
                  </a:txBody>
                  <a:tcPr marL="31876" marR="31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57294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5449" y="1631092"/>
            <a:ext cx="10096843" cy="3785652"/>
          </a:xfrm>
          <a:prstGeom prst="rect">
            <a:avLst/>
          </a:prstGeom>
          <a:noFill/>
        </p:spPr>
        <p:txBody>
          <a:bodyPr wrap="square" rtlCol="0">
            <a:spAutoFit/>
          </a:bodyPr>
          <a:lstStyle/>
          <a:p>
            <a:pPr algn="ctr"/>
            <a:r>
              <a:rPr lang="ru-RU" sz="2400" dirty="0"/>
              <a:t>При аудите учетной политики предприятия,  аудитор должен убедиться, что при ее разработке соблюдены принципы бухгалтерского учета: имущественной обособленности, последовательности применения учетной политики, временной определенности фактов хозяйственной деятельности. Аудитор изучает рабочий план счетов предприятия, который должен содержать синтетические и аналитические счета, необходимые для ведения бухгалтерского учета в соответствии с требованиями своевременности, полноты и достоверности отражения информации в учете и отчетности.</a:t>
            </a:r>
          </a:p>
          <a:p>
            <a:pPr algn="ctr"/>
            <a:endParaRPr lang="ru-RU" sz="2400" dirty="0"/>
          </a:p>
        </p:txBody>
      </p:sp>
    </p:spTree>
    <p:extLst>
      <p:ext uri="{BB962C8B-B14F-4D97-AF65-F5344CB8AC3E}">
        <p14:creationId xmlns:p14="http://schemas.microsoft.com/office/powerpoint/2010/main" val="3276410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334" y="1050324"/>
            <a:ext cx="10948087" cy="4524315"/>
          </a:xfrm>
          <a:prstGeom prst="rect">
            <a:avLst/>
          </a:prstGeom>
          <a:noFill/>
        </p:spPr>
        <p:txBody>
          <a:bodyPr wrap="square" rtlCol="0">
            <a:spAutoFit/>
          </a:bodyPr>
          <a:lstStyle/>
          <a:p>
            <a:pPr algn="ctr"/>
            <a:r>
              <a:rPr lang="ru-RU" sz="2400" dirty="0"/>
              <a:t>Проверка форм первичных учетных документов, используемых коммерческим предприятием (организацией) осуществляется с целью выявления оснований для записей в регистрах бухгалтерского учета. Предприятие может самостоятельно разрабатывать формы первичных учетных документов только для оформления тех хозяйственных и финансовых операций, по которым не предусмотрены типовые формы первичных учетных документов, а также формы документов для внутренней бухгалтерской отчетности. При проверке предусмотренных учетной политикой предприятия правил документооборота, аудитор должен убедиться, что разработанные предприятием положения не противоречат нормативным документам Министерства финансов РФ. Порядок изучения технологии обработки информации зависит от выбранного предприятием варианта компьютерной обработки данных.</a:t>
            </a:r>
          </a:p>
        </p:txBody>
      </p:sp>
    </p:spTree>
    <p:extLst>
      <p:ext uri="{BB962C8B-B14F-4D97-AF65-F5344CB8AC3E}">
        <p14:creationId xmlns:p14="http://schemas.microsoft.com/office/powerpoint/2010/main" val="20992753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902" y="556054"/>
            <a:ext cx="10392033" cy="5786199"/>
          </a:xfrm>
          <a:prstGeom prst="rect">
            <a:avLst/>
          </a:prstGeom>
          <a:noFill/>
        </p:spPr>
        <p:txBody>
          <a:bodyPr wrap="square" rtlCol="0">
            <a:spAutoFit/>
          </a:bodyPr>
          <a:lstStyle/>
          <a:p>
            <a:r>
              <a:rPr lang="ru-RU" sz="2000" dirty="0" smtClean="0"/>
              <a:t>    </a:t>
            </a:r>
            <a:r>
              <a:rPr lang="ru-RU" dirty="0" smtClean="0"/>
              <a:t>Проверка </a:t>
            </a:r>
            <a:r>
              <a:rPr lang="ru-RU" dirty="0"/>
              <a:t>используемых предприятием методов оценки видов имущества и обязательств является важной аудиторской процедурой, поскольку эти методы непосредственно связаны с обеспечением достоверности бухгалтерского учета и бухгалтерской (финансовой) отчетности. </a:t>
            </a:r>
            <a:endParaRPr lang="ru-RU" dirty="0" smtClean="0"/>
          </a:p>
          <a:p>
            <a:endParaRPr lang="ru-RU" dirty="0"/>
          </a:p>
          <a:p>
            <a:pPr algn="ctr"/>
            <a:r>
              <a:rPr lang="ru-RU" i="1" dirty="0" smtClean="0"/>
              <a:t>В </a:t>
            </a:r>
            <a:r>
              <a:rPr lang="ru-RU" i="1" dirty="0"/>
              <a:t>учетной политике предприятия должно быть отражено, что имущество учитывается на соответствующих счетах бухгалтерского учета в оценке, которая определяется для объектов:</a:t>
            </a:r>
          </a:p>
          <a:p>
            <a:endParaRPr lang="ru-RU" dirty="0" smtClean="0"/>
          </a:p>
          <a:p>
            <a:r>
              <a:rPr lang="ru-RU" dirty="0" smtClean="0"/>
              <a:t>- внесенных </a:t>
            </a:r>
            <a:r>
              <a:rPr lang="ru-RU" dirty="0"/>
              <a:t>учредителями в счет вкладов в уставный капитал – по условиям договора между сторонами;</a:t>
            </a:r>
          </a:p>
          <a:p>
            <a:endParaRPr lang="ru-RU" dirty="0" smtClean="0"/>
          </a:p>
          <a:p>
            <a:r>
              <a:rPr lang="ru-RU" dirty="0" smtClean="0"/>
              <a:t>- полученных </a:t>
            </a:r>
            <a:r>
              <a:rPr lang="ru-RU" dirty="0"/>
              <a:t>безвозмездно – экспертным путем или по данным, полученным из уполномоченных органов;</a:t>
            </a:r>
          </a:p>
          <a:p>
            <a:endParaRPr lang="ru-RU" dirty="0" smtClean="0"/>
          </a:p>
          <a:p>
            <a:r>
              <a:rPr lang="ru-RU" dirty="0" smtClean="0"/>
              <a:t>- приобретенных </a:t>
            </a:r>
            <a:r>
              <a:rPr lang="ru-RU" dirty="0"/>
              <a:t>за плату – исходя из фактически произведенных затрат, включая расходы по доставке, таможенные пошлины и сборы, невозмещаемые налоги, регистрационные сборы, а также все расходы по доведению объектов до состояния возможного использования</a:t>
            </a:r>
            <a:r>
              <a:rPr lang="ru-RU" sz="2000" dirty="0"/>
              <a:t>.</a:t>
            </a:r>
          </a:p>
          <a:p>
            <a:endParaRPr lang="ru-RU" dirty="0"/>
          </a:p>
        </p:txBody>
      </p:sp>
    </p:spTree>
    <p:extLst>
      <p:ext uri="{BB962C8B-B14F-4D97-AF65-F5344CB8AC3E}">
        <p14:creationId xmlns:p14="http://schemas.microsoft.com/office/powerpoint/2010/main" val="539181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2045" y="963828"/>
            <a:ext cx="10700950" cy="4832092"/>
          </a:xfrm>
          <a:prstGeom prst="rect">
            <a:avLst/>
          </a:prstGeom>
          <a:noFill/>
        </p:spPr>
        <p:txBody>
          <a:bodyPr wrap="square" rtlCol="0">
            <a:spAutoFit/>
          </a:bodyPr>
          <a:lstStyle/>
          <a:p>
            <a:pPr algn="ctr"/>
            <a:r>
              <a:rPr lang="ru-RU" sz="2400" dirty="0"/>
              <a:t>В ходе аудита налоговой составляющей учетной политики аудитор должен ознакомиться с соответствующими элементами этой политики и предвидеть их налоговые последствия. </a:t>
            </a:r>
            <a:endParaRPr lang="ru-RU" sz="2400" dirty="0" smtClean="0"/>
          </a:p>
          <a:p>
            <a:endParaRPr lang="ru-RU" dirty="0"/>
          </a:p>
          <a:p>
            <a:r>
              <a:rPr lang="ru-RU" sz="2000" b="1" u="sng" dirty="0" smtClean="0"/>
              <a:t>При </a:t>
            </a:r>
            <a:r>
              <a:rPr lang="ru-RU" sz="2000" b="1" u="sng" dirty="0"/>
              <a:t>рассмотрении </a:t>
            </a:r>
            <a:r>
              <a:rPr lang="ru-RU" sz="2000" b="1" i="1" u="sng" dirty="0"/>
              <a:t>налоговой учетной политики</a:t>
            </a:r>
            <a:r>
              <a:rPr lang="ru-RU" sz="2000" b="1" u="sng" dirty="0"/>
              <a:t>, аудитор изучает следующие ее элементы:</a:t>
            </a:r>
          </a:p>
          <a:p>
            <a:pPr lvl="0"/>
            <a:endParaRPr lang="ru-RU" sz="2000" b="1" u="sng" dirty="0" smtClean="0"/>
          </a:p>
          <a:p>
            <a:pPr lvl="0"/>
            <a:r>
              <a:rPr lang="ru-RU" sz="2000" b="1" dirty="0" smtClean="0"/>
              <a:t>1.</a:t>
            </a:r>
            <a:r>
              <a:rPr lang="ru-RU" sz="2000" dirty="0" smtClean="0"/>
              <a:t> Метод </a:t>
            </a:r>
            <a:r>
              <a:rPr lang="ru-RU" sz="2000" dirty="0"/>
              <a:t>начисления амортизации объектов основных средств (линейный и нелинейный);</a:t>
            </a:r>
          </a:p>
          <a:p>
            <a:pPr lvl="0"/>
            <a:endParaRPr lang="ru-RU" sz="2000" dirty="0" smtClean="0"/>
          </a:p>
          <a:p>
            <a:pPr lvl="0"/>
            <a:r>
              <a:rPr lang="ru-RU" sz="2000" b="1" dirty="0" smtClean="0"/>
              <a:t>2. </a:t>
            </a:r>
            <a:r>
              <a:rPr lang="ru-RU" sz="2000" dirty="0" smtClean="0"/>
              <a:t>Ускоренная </a:t>
            </a:r>
            <a:r>
              <a:rPr lang="ru-RU" sz="2000" dirty="0"/>
              <a:t>амортизация объектов основных средств, являющихся предметом договора лизинга;</a:t>
            </a:r>
          </a:p>
          <a:p>
            <a:pPr lvl="0"/>
            <a:endParaRPr lang="ru-RU" sz="2000" dirty="0" smtClean="0"/>
          </a:p>
          <a:p>
            <a:pPr lvl="0"/>
            <a:r>
              <a:rPr lang="ru-RU" sz="2000" b="1" dirty="0" smtClean="0"/>
              <a:t>3.</a:t>
            </a:r>
            <a:r>
              <a:rPr lang="ru-RU" sz="2000" dirty="0" smtClean="0"/>
              <a:t> Амортизация </a:t>
            </a:r>
            <a:r>
              <a:rPr lang="ru-RU" sz="2000" dirty="0"/>
              <a:t>объектов основных средств по пониженным нормам;</a:t>
            </a:r>
          </a:p>
          <a:p>
            <a:pPr lvl="0"/>
            <a:endParaRPr lang="ru-RU" sz="2000" dirty="0" smtClean="0"/>
          </a:p>
          <a:p>
            <a:pPr lvl="0"/>
            <a:r>
              <a:rPr lang="ru-RU" sz="2000" b="1" dirty="0" smtClean="0"/>
              <a:t>4.</a:t>
            </a:r>
            <a:r>
              <a:rPr lang="ru-RU" sz="2000" dirty="0" smtClean="0"/>
              <a:t> Способ </a:t>
            </a:r>
            <a:r>
              <a:rPr lang="ru-RU" sz="2000" dirty="0"/>
              <a:t>начисления амортизации нематериальных активов (линейный, нелинейный);</a:t>
            </a:r>
          </a:p>
          <a:p>
            <a:endParaRPr lang="ru-RU" dirty="0"/>
          </a:p>
        </p:txBody>
      </p:sp>
    </p:spTree>
    <p:extLst>
      <p:ext uri="{BB962C8B-B14F-4D97-AF65-F5344CB8AC3E}">
        <p14:creationId xmlns:p14="http://schemas.microsoft.com/office/powerpoint/2010/main" val="936993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3762" y="976184"/>
            <a:ext cx="10839622" cy="4985980"/>
          </a:xfrm>
          <a:prstGeom prst="rect">
            <a:avLst/>
          </a:prstGeom>
          <a:noFill/>
        </p:spPr>
        <p:txBody>
          <a:bodyPr wrap="square" rtlCol="0">
            <a:spAutoFit/>
          </a:bodyPr>
          <a:lstStyle/>
          <a:p>
            <a:pPr lvl="0"/>
            <a:r>
              <a:rPr lang="ru-RU" sz="2000" b="1" dirty="0" smtClean="0"/>
              <a:t>5.</a:t>
            </a:r>
            <a:r>
              <a:rPr lang="ru-RU" sz="2000" dirty="0" smtClean="0"/>
              <a:t> Способ </a:t>
            </a:r>
            <a:r>
              <a:rPr lang="ru-RU" sz="2000" dirty="0"/>
              <a:t>оценки материально-производственных запасов при отпуске в производство (по себестоимости единицы запасов, по средней себестоимости, по себестоимости первых по времени закупок, по себестоимости последних по времени закупок);</a:t>
            </a:r>
          </a:p>
          <a:p>
            <a:pPr lvl="0"/>
            <a:endParaRPr lang="ru-RU" sz="2000" b="1" dirty="0" smtClean="0"/>
          </a:p>
          <a:p>
            <a:pPr lvl="0"/>
            <a:r>
              <a:rPr lang="ru-RU" sz="2000" b="1" dirty="0" smtClean="0"/>
              <a:t>6.</a:t>
            </a:r>
            <a:r>
              <a:rPr lang="ru-RU" sz="2000" dirty="0" smtClean="0"/>
              <a:t> Порядок </a:t>
            </a:r>
            <a:r>
              <a:rPr lang="ru-RU" sz="2000" dirty="0"/>
              <a:t>списания расходов будущих периодов (признаются в том отчетном периоде, в котором они возникли или списываются равномерно и пропорционально в течение налогового периода);</a:t>
            </a:r>
          </a:p>
          <a:p>
            <a:pPr lvl="0"/>
            <a:endParaRPr lang="ru-RU" sz="2000" b="1" dirty="0" smtClean="0"/>
          </a:p>
          <a:p>
            <a:pPr lvl="0"/>
            <a:r>
              <a:rPr lang="ru-RU" sz="2000" b="1" dirty="0" smtClean="0"/>
              <a:t>7.</a:t>
            </a:r>
            <a:r>
              <a:rPr lang="ru-RU" sz="2000" dirty="0" smtClean="0"/>
              <a:t> Распределение </a:t>
            </a:r>
            <a:r>
              <a:rPr lang="ru-RU" sz="2000" dirty="0"/>
              <a:t>прямых расходов на остатки незавершенного производства (по методу плановой (нормативной) себестоимости или в доле, соответствующей доле, таких остатков в исходном сырье за минусом технологических потерь);</a:t>
            </a:r>
          </a:p>
          <a:p>
            <a:pPr lvl="0"/>
            <a:endParaRPr lang="ru-RU" sz="2000" b="1" dirty="0" smtClean="0"/>
          </a:p>
          <a:p>
            <a:pPr lvl="0"/>
            <a:r>
              <a:rPr lang="ru-RU" sz="2000" b="1" dirty="0" smtClean="0"/>
              <a:t>8.</a:t>
            </a:r>
            <a:r>
              <a:rPr lang="ru-RU" sz="2000" dirty="0" smtClean="0"/>
              <a:t> Распределение </a:t>
            </a:r>
            <a:r>
              <a:rPr lang="ru-RU" sz="2000" dirty="0"/>
              <a:t>прямых расходов на остатки готовой продукции на складе (по методу плановой (нормативной) себестоимости или пропорционально доле остатков в общем объеме выпущенной за текущий месяц продукции в натуральных измерителях);</a:t>
            </a:r>
          </a:p>
          <a:p>
            <a:endParaRPr lang="ru-RU" dirty="0"/>
          </a:p>
        </p:txBody>
      </p:sp>
    </p:spTree>
    <p:extLst>
      <p:ext uri="{BB962C8B-B14F-4D97-AF65-F5344CB8AC3E}">
        <p14:creationId xmlns:p14="http://schemas.microsoft.com/office/powerpoint/2010/main" val="29508989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3828" y="1816443"/>
            <a:ext cx="10478186" cy="3139321"/>
          </a:xfrm>
          <a:prstGeom prst="rect">
            <a:avLst/>
          </a:prstGeom>
          <a:noFill/>
        </p:spPr>
        <p:txBody>
          <a:bodyPr wrap="square" rtlCol="0">
            <a:spAutoFit/>
          </a:bodyPr>
          <a:lstStyle/>
          <a:p>
            <a:pPr lvl="0"/>
            <a:r>
              <a:rPr lang="ru-RU" sz="2000" b="1" dirty="0" smtClean="0"/>
              <a:t>9.</a:t>
            </a:r>
            <a:r>
              <a:rPr lang="ru-RU" sz="2000" dirty="0" smtClean="0"/>
              <a:t> Определение </a:t>
            </a:r>
            <a:r>
              <a:rPr lang="ru-RU" sz="2000" dirty="0"/>
              <a:t>даты реализации продукции (товаров, работ, услуг) для цели исчисления налога на добавленную стоимость (по мере отгрузки продукции и предъявлении покупателю расчетных документов или по мере поступления денежных средств);</a:t>
            </a:r>
          </a:p>
          <a:p>
            <a:pPr lvl="0"/>
            <a:endParaRPr lang="ru-RU" sz="2000" dirty="0" smtClean="0"/>
          </a:p>
          <a:p>
            <a:pPr lvl="0"/>
            <a:r>
              <a:rPr lang="ru-RU" sz="2000" b="1" dirty="0" smtClean="0"/>
              <a:t>10.</a:t>
            </a:r>
            <a:r>
              <a:rPr lang="ru-RU" sz="2000" dirty="0" smtClean="0"/>
              <a:t> Определение </a:t>
            </a:r>
            <a:r>
              <a:rPr lang="ru-RU" sz="2000" dirty="0"/>
              <a:t>даты получения дохода от реализации продукции (товаров, работ, услуг) для цели исчисления налога на прибыль для организаций, у которых сумма выручки от реализации продукции без учета НДС и налога с продаж (до 1.01.2004 г.) в среднем за предыдущие четыре квартала не превысила 1000000 руб. за каждый квартал (день отгрузки продукции (товаров, работ, услуг) или день поступления средств на счета в банках или кассу);</a:t>
            </a:r>
          </a:p>
          <a:p>
            <a:endParaRPr lang="ru-RU" dirty="0"/>
          </a:p>
        </p:txBody>
      </p:sp>
    </p:spTree>
    <p:extLst>
      <p:ext uri="{BB962C8B-B14F-4D97-AF65-F5344CB8AC3E}">
        <p14:creationId xmlns:p14="http://schemas.microsoft.com/office/powerpoint/2010/main" val="3360062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1470" y="1161536"/>
            <a:ext cx="10584249" cy="4678204"/>
          </a:xfrm>
          <a:prstGeom prst="rect">
            <a:avLst/>
          </a:prstGeom>
          <a:noFill/>
        </p:spPr>
        <p:txBody>
          <a:bodyPr wrap="square" rtlCol="0">
            <a:spAutoFit/>
          </a:bodyPr>
          <a:lstStyle/>
          <a:p>
            <a:pPr lvl="0"/>
            <a:r>
              <a:rPr lang="ru-RU" sz="2000" b="1" dirty="0" smtClean="0"/>
              <a:t>11.</a:t>
            </a:r>
            <a:r>
              <a:rPr lang="ru-RU" sz="2000" dirty="0" smtClean="0"/>
              <a:t> Создание </a:t>
            </a:r>
            <a:r>
              <a:rPr lang="ru-RU" sz="2000" dirty="0"/>
              <a:t>резервов по сомнительным долгам;</a:t>
            </a:r>
          </a:p>
          <a:p>
            <a:pPr lvl="0"/>
            <a:endParaRPr lang="ru-RU" sz="2000" b="1" dirty="0" smtClean="0"/>
          </a:p>
          <a:p>
            <a:pPr lvl="0"/>
            <a:r>
              <a:rPr lang="ru-RU" sz="2000" b="1" dirty="0" smtClean="0"/>
              <a:t>12.</a:t>
            </a:r>
            <a:r>
              <a:rPr lang="ru-RU" sz="2000" dirty="0" smtClean="0"/>
              <a:t> Резервы </a:t>
            </a:r>
            <a:r>
              <a:rPr lang="ru-RU" sz="2000" dirty="0"/>
              <a:t>предстоящих расходов (на гарантийный ремонт и гарантийное обслуживание);</a:t>
            </a:r>
          </a:p>
          <a:p>
            <a:pPr lvl="0"/>
            <a:endParaRPr lang="ru-RU" sz="2000" b="1" dirty="0" smtClean="0"/>
          </a:p>
          <a:p>
            <a:pPr lvl="0"/>
            <a:r>
              <a:rPr lang="ru-RU" sz="2000" b="1" dirty="0" smtClean="0"/>
              <a:t>13.</a:t>
            </a:r>
            <a:r>
              <a:rPr lang="ru-RU" sz="2000" dirty="0" smtClean="0"/>
              <a:t> Метод </a:t>
            </a:r>
            <a:r>
              <a:rPr lang="ru-RU" sz="2000" dirty="0"/>
              <a:t>списания на расходы организации стоимости выбывших ценных бумаг (по себестоимости первых по времени приобретения или по себестоимости последних по времени приобретения);</a:t>
            </a:r>
          </a:p>
          <a:p>
            <a:pPr lvl="0"/>
            <a:endParaRPr lang="ru-RU" sz="2000" b="1" dirty="0" smtClean="0"/>
          </a:p>
          <a:p>
            <a:pPr lvl="0"/>
            <a:r>
              <a:rPr lang="ru-RU" sz="2000" b="1" dirty="0" smtClean="0"/>
              <a:t>14.</a:t>
            </a:r>
            <a:r>
              <a:rPr lang="ru-RU" sz="2000" dirty="0" smtClean="0"/>
              <a:t> Выбор </a:t>
            </a:r>
            <a:r>
              <a:rPr lang="ru-RU" sz="2000" dirty="0"/>
              <a:t>показателя для расчета доли прибыли, приходящейся на обособленные подразделения организации (среднесписочная численность работников или сумма расходов на оплату труда);</a:t>
            </a:r>
          </a:p>
          <a:p>
            <a:pPr lvl="0"/>
            <a:endParaRPr lang="ru-RU" sz="2000" b="1" dirty="0" smtClean="0"/>
          </a:p>
          <a:p>
            <a:pPr lvl="0"/>
            <a:r>
              <a:rPr lang="ru-RU" sz="2000" b="1" dirty="0" smtClean="0"/>
              <a:t>15.</a:t>
            </a:r>
            <a:r>
              <a:rPr lang="ru-RU" sz="2000" dirty="0" smtClean="0"/>
              <a:t> Порядок </a:t>
            </a:r>
            <a:r>
              <a:rPr lang="ru-RU" sz="2000" dirty="0"/>
              <a:t>учета убытка, полученного в предыдущем налоговом периоде, при  определении налоговой базы текущего налогового периода.</a:t>
            </a:r>
          </a:p>
          <a:p>
            <a:endParaRPr lang="ru-RU" dirty="0"/>
          </a:p>
        </p:txBody>
      </p:sp>
    </p:spTree>
    <p:extLst>
      <p:ext uri="{BB962C8B-B14F-4D97-AF65-F5344CB8AC3E}">
        <p14:creationId xmlns:p14="http://schemas.microsoft.com/office/powerpoint/2010/main" val="2481315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7331" y="1556951"/>
            <a:ext cx="10692713" cy="3785652"/>
          </a:xfrm>
          <a:prstGeom prst="rect">
            <a:avLst/>
          </a:prstGeom>
          <a:noFill/>
        </p:spPr>
        <p:txBody>
          <a:bodyPr wrap="square" rtlCol="0">
            <a:spAutoFit/>
          </a:bodyPr>
          <a:lstStyle/>
          <a:p>
            <a:pPr algn="ctr"/>
            <a:r>
              <a:rPr lang="ru-RU" sz="2400" dirty="0"/>
              <a:t>Применяемая предприятием учетная политика раскрывается в пояснительной записке к годовой бухгалтерской (финансовой) отчетности. По результатам рассмотрения документов, в которых изложена учетная политика предприятия, и анализа ее применения в текущей деятельности аудитор делает выводы о качестве и полноте содержания этих документов, об эффективности их использования на предприятии и приводит свои выводы и рекомендации в информации руководству </a:t>
            </a:r>
            <a:r>
              <a:rPr lang="ru-RU" sz="2400" dirty="0" err="1"/>
              <a:t>аудируемого</a:t>
            </a:r>
            <a:r>
              <a:rPr lang="ru-RU" sz="2400" dirty="0"/>
              <a:t> лица. При этом целесообразно проверить выполнение рекомендаций аудита, проводимого ранее. Это важно для оценки как степени исправления обнаруженных недостатков, так и поведения клиента и его отношения к рекомендациям аудитора.</a:t>
            </a:r>
          </a:p>
        </p:txBody>
      </p:sp>
    </p:spTree>
    <p:extLst>
      <p:ext uri="{BB962C8B-B14F-4D97-AF65-F5344CB8AC3E}">
        <p14:creationId xmlns:p14="http://schemas.microsoft.com/office/powerpoint/2010/main" val="19765655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9686" y="753762"/>
            <a:ext cx="10400614" cy="4031873"/>
          </a:xfrm>
          <a:prstGeom prst="rect">
            <a:avLst/>
          </a:prstGeom>
          <a:noFill/>
        </p:spPr>
        <p:txBody>
          <a:bodyPr wrap="square" rtlCol="0">
            <a:spAutoFit/>
          </a:bodyPr>
          <a:lstStyle/>
          <a:p>
            <a:pPr algn="ctr"/>
            <a:r>
              <a:rPr lang="ru-RU" sz="2000" b="1" i="1" u="sng" dirty="0"/>
              <a:t>Вопросы и задания к теме:</a:t>
            </a:r>
          </a:p>
          <a:p>
            <a:pPr lvl="0"/>
            <a:endParaRPr lang="ru-RU" dirty="0" smtClean="0"/>
          </a:p>
          <a:p>
            <a:pPr lvl="0"/>
            <a:r>
              <a:rPr lang="ru-RU" b="1" dirty="0" smtClean="0"/>
              <a:t>1.</a:t>
            </a:r>
            <a:r>
              <a:rPr lang="ru-RU" dirty="0" smtClean="0"/>
              <a:t> </a:t>
            </a:r>
            <a:r>
              <a:rPr lang="ru-RU" sz="2000" dirty="0" smtClean="0"/>
              <a:t>Цель </a:t>
            </a:r>
            <a:r>
              <a:rPr lang="ru-RU" sz="2000" dirty="0"/>
              <a:t>и источники информации аудита учетной политики организации.</a:t>
            </a:r>
          </a:p>
          <a:p>
            <a:pPr lvl="0"/>
            <a:endParaRPr lang="ru-RU" sz="2000" dirty="0" smtClean="0"/>
          </a:p>
          <a:p>
            <a:pPr lvl="0"/>
            <a:r>
              <a:rPr lang="ru-RU" sz="2000" b="1" dirty="0" smtClean="0"/>
              <a:t>2.</a:t>
            </a:r>
            <a:r>
              <a:rPr lang="ru-RU" sz="2000" dirty="0" smtClean="0"/>
              <a:t> Каким </a:t>
            </a:r>
            <a:r>
              <a:rPr lang="ru-RU" sz="2000" dirty="0"/>
              <a:t>требованиям должна соответствовать принятая на предприятии учетная политика?</a:t>
            </a:r>
          </a:p>
          <a:p>
            <a:pPr lvl="0"/>
            <a:endParaRPr lang="ru-RU" sz="2000" dirty="0" smtClean="0"/>
          </a:p>
          <a:p>
            <a:pPr lvl="0"/>
            <a:r>
              <a:rPr lang="ru-RU" sz="2000" b="1" dirty="0" smtClean="0"/>
              <a:t>3.</a:t>
            </a:r>
            <a:r>
              <a:rPr lang="ru-RU" sz="2000" dirty="0" smtClean="0"/>
              <a:t> Основные </a:t>
            </a:r>
            <a:r>
              <a:rPr lang="ru-RU" sz="2000" dirty="0"/>
              <a:t>элементы учетной политики, которые должен проверить  аудитор.</a:t>
            </a:r>
          </a:p>
          <a:p>
            <a:pPr lvl="0"/>
            <a:endParaRPr lang="ru-RU" sz="2000" dirty="0" smtClean="0"/>
          </a:p>
          <a:p>
            <a:pPr lvl="0"/>
            <a:r>
              <a:rPr lang="ru-RU" sz="2000" b="1" dirty="0" smtClean="0"/>
              <a:t>4.</a:t>
            </a:r>
            <a:r>
              <a:rPr lang="ru-RU" sz="2000" dirty="0" smtClean="0"/>
              <a:t> Составить </a:t>
            </a:r>
            <a:r>
              <a:rPr lang="ru-RU" sz="2000" dirty="0"/>
              <a:t>программу аудита формирования организационных основ учетной политики.</a:t>
            </a:r>
          </a:p>
          <a:p>
            <a:pPr lvl="0"/>
            <a:endParaRPr lang="ru-RU" sz="2000" dirty="0" smtClean="0"/>
          </a:p>
          <a:p>
            <a:pPr lvl="0"/>
            <a:r>
              <a:rPr lang="ru-RU" sz="2000" b="1" dirty="0" smtClean="0"/>
              <a:t>5.</a:t>
            </a:r>
            <a:r>
              <a:rPr lang="ru-RU" sz="2000" dirty="0" smtClean="0"/>
              <a:t> Составить </a:t>
            </a:r>
            <a:r>
              <a:rPr lang="ru-RU" sz="2000" dirty="0"/>
              <a:t>программу аудита налоговых аспектов учетной политики с указанием источников информации и аудиторских процедур.</a:t>
            </a:r>
          </a:p>
          <a:p>
            <a:endParaRPr lang="ru-RU" dirty="0"/>
          </a:p>
        </p:txBody>
      </p:sp>
    </p:spTree>
    <p:extLst>
      <p:ext uri="{BB962C8B-B14F-4D97-AF65-F5344CB8AC3E}">
        <p14:creationId xmlns:p14="http://schemas.microsoft.com/office/powerpoint/2010/main" val="331310486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6c0f75d13ffc5f414ee2335335fd5b8a2d26b"/>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75</TotalTime>
  <Words>1830</Words>
  <Application>Microsoft Office PowerPoint</Application>
  <PresentationFormat>Широкоэкранный</PresentationFormat>
  <Paragraphs>159</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Century Gothic</vt:lpstr>
      <vt:lpstr>Times New Roman</vt:lpstr>
      <vt:lpstr>Wingdings 3</vt:lpstr>
      <vt:lpstr>Ион</vt:lpstr>
      <vt:lpstr>Кафедра экономики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Эд</dc:creator>
  <cp:lastModifiedBy>Колосов Данил</cp:lastModifiedBy>
  <cp:revision>9</cp:revision>
  <dcterms:created xsi:type="dcterms:W3CDTF">2017-06-06T16:03:19Z</dcterms:created>
  <dcterms:modified xsi:type="dcterms:W3CDTF">2017-06-13T05:35:27Z</dcterms:modified>
</cp:coreProperties>
</file>