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9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200800" cy="2160239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Лекция №4</a:t>
            </a:r>
            <a:br>
              <a:rPr lang="ru-RU" sz="2800" dirty="0" smtClean="0"/>
            </a:br>
            <a:r>
              <a:rPr lang="ru-RU" sz="2200" b="1" dirty="0"/>
              <a:t>Полномочия органов государственной власти субъектов </a:t>
            </a:r>
            <a:r>
              <a:rPr lang="ru-RU" sz="2200" b="1" dirty="0" smtClean="0"/>
              <a:t>РФ и </a:t>
            </a:r>
            <a:r>
              <a:rPr lang="ru-RU" sz="2200" b="1" dirty="0"/>
              <a:t>Полномочия органов местного самоуправления в сфере промышленной </a:t>
            </a:r>
            <a:r>
              <a:rPr lang="ru-RU" sz="2200" b="1" dirty="0" smtClean="0"/>
              <a:t>политики</a:t>
            </a:r>
            <a:br>
              <a:rPr lang="ru-RU" sz="2200" b="1" dirty="0" smtClean="0"/>
            </a:b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7128792" cy="2520280"/>
          </a:xfrm>
        </p:spPr>
        <p:txBody>
          <a:bodyPr>
            <a:normAutofit fontScale="92500" lnSpcReduction="20000"/>
          </a:bodyPr>
          <a:lstStyle/>
          <a:p>
            <a:pPr algn="l"/>
            <a:endParaRPr lang="ru-RU" sz="2000" dirty="0" smtClean="0">
              <a:solidFill>
                <a:schemeClr val="tx1"/>
              </a:solidFill>
            </a:endParaRP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Кандидат </a:t>
            </a:r>
            <a:r>
              <a:rPr lang="ru-RU" sz="2000" dirty="0">
                <a:solidFill>
                  <a:schemeClr val="tx1"/>
                </a:solidFill>
              </a:rPr>
              <a:t>политических наук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Кафедра Управления</a:t>
            </a: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Презентация по курсу «Основы промышленной политики»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66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340769"/>
            <a:ext cx="6047021" cy="936104"/>
          </a:xfrm>
        </p:spPr>
        <p:txBody>
          <a:bodyPr>
            <a:normAutofit/>
          </a:bodyPr>
          <a:lstStyle/>
          <a:p>
            <a:pPr algn="l"/>
            <a:r>
              <a:rPr lang="ru-RU" sz="2500" dirty="0" smtClean="0"/>
              <a:t>План лекции: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348880"/>
            <a:ext cx="6984776" cy="2911742"/>
          </a:xfrm>
        </p:spPr>
        <p:txBody>
          <a:bodyPr>
            <a:noAutofit/>
          </a:bodyPr>
          <a:lstStyle/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Полномочия Правительства Российской Федерации в сфере промышленной политики.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Полномочия федеральных органов исполнительной власти в сфере реализации промышленной политики.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Полномочия органов местного самоуправления в сфере промышленной политики.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/>
              <a:t>Меры стимулирования деятельности в сфере промышленности на территориях муниципальных образований.</a:t>
            </a:r>
            <a:br>
              <a:rPr lang="ru-RU" sz="2000" dirty="0" smtClean="0"/>
            </a:br>
            <a:endParaRPr lang="ru-RU" sz="20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405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7"/>
            <a:ext cx="7200800" cy="1080119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dirty="0" smtClean="0"/>
              <a:t>Полномочия Правительства РФ и Федеральных органов исполнительной власти в сфере промышленной политики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204864"/>
            <a:ext cx="7128792" cy="3456384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документы стратегического планирования в сфере промышленности в соответствии с Федеральным законом от 28 июня 2014 года № 172-ФЗ «О стратегическом планировании в Российской </a:t>
            </a:r>
            <a:r>
              <a:rPr lang="ru-RU" sz="1600" dirty="0" smtClean="0"/>
              <a:t>Федерации»;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критерии отнесения продукции к промышленной продукции, не имеющей произведенных в Российской Федерации </a:t>
            </a:r>
            <a:r>
              <a:rPr lang="ru-RU" sz="1600" dirty="0" smtClean="0"/>
              <a:t>аналогов;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применения мер стимулирования деятельности в сфере промышленности, установленных </a:t>
            </a:r>
            <a:r>
              <a:rPr lang="ru-RU" sz="1600" dirty="0" smtClean="0"/>
              <a:t>Федеральным законом, нормативными </a:t>
            </a:r>
            <a:r>
              <a:rPr lang="ru-RU" sz="1600" dirty="0"/>
              <a:t>правовыми актами Президента Российской Федерации, нормативными правовыми актами Правительства Российской </a:t>
            </a:r>
            <a:r>
              <a:rPr lang="ru-RU" sz="1600" dirty="0" smtClean="0"/>
              <a:t>Федерации;</a:t>
            </a:r>
            <a:endParaRPr lang="ru-RU" sz="1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089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6768752" cy="288032"/>
          </a:xfrm>
        </p:spPr>
        <p:txBody>
          <a:bodyPr>
            <a:noAutofit/>
          </a:bodyPr>
          <a:lstStyle/>
          <a:p>
            <a:r>
              <a:rPr lang="ru-RU" sz="1600" dirty="0"/>
              <a:t>Полномочия правительства российской федерации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268760"/>
            <a:ext cx="7200800" cy="4608512"/>
          </a:xfrm>
        </p:spPr>
        <p:txBody>
          <a:bodyPr>
            <a:noAutofit/>
          </a:bodyPr>
          <a:lstStyle/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утверждает порядок создания, эксплуатации и совершенствования государственной информационной системы </a:t>
            </a:r>
            <a:r>
              <a:rPr lang="ru-RU" sz="1600" dirty="0" smtClean="0"/>
              <a:t>промышленности;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предоставления субъектами деятельности в сфере промышленности, органами государственной власти, органами местного самоуправления информации для включения в государственную информационную систему </a:t>
            </a:r>
            <a:r>
              <a:rPr lang="ru-RU" sz="1600" dirty="0" smtClean="0"/>
              <a:t>промышленности;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перечень подлежащих утверждению уполномоченным органом форм предоставления информации для включения в государственную информационную систему промышленности субъектами деятельности в сфере промышленности, органами государственной власти и органами местного </a:t>
            </a:r>
            <a:r>
              <a:rPr lang="ru-RU" sz="1600" dirty="0" smtClean="0"/>
              <a:t>самоуправления;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доступа к информации, содержащейся в указанной информационной </a:t>
            </a:r>
            <a:r>
              <a:rPr lang="ru-RU" sz="1600" dirty="0" smtClean="0"/>
              <a:t>системе;</a:t>
            </a:r>
          </a:p>
          <a:p>
            <a:pPr algn="l"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взаимодействия государственной информационной системы промышленности с иными государственными информационными </a:t>
            </a:r>
            <a:r>
              <a:rPr lang="ru-RU" sz="1600" dirty="0" smtClean="0"/>
              <a:t>системами;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045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200800" cy="288032"/>
          </a:xfrm>
        </p:spPr>
        <p:txBody>
          <a:bodyPr>
            <a:normAutofit fontScale="90000"/>
          </a:bodyPr>
          <a:lstStyle/>
          <a:p>
            <a:r>
              <a:rPr lang="ru-RU" sz="1600" dirty="0"/>
              <a:t>Полномочия правительства российской федерации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268760"/>
            <a:ext cx="7200800" cy="4608512"/>
          </a:xfrm>
        </p:spPr>
        <p:txBody>
          <a:bodyPr>
            <a:normAutofit fontScale="92500"/>
          </a:bodyPr>
          <a:lstStyle/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устанавливает требования к индустриальным (промышленным) паркам, управляющим компаниям индустриальных (промышленных) парков, промышленным кластерам, специализированным организациям промышленных кластеров в целях применения к ним мер стимулирования федеральными законами, нормативными правовыми актами Президента РФ, нормативными правовыми актами Правительства РФ</a:t>
            </a:r>
            <a:r>
              <a:rPr lang="ru-RU" sz="1600" dirty="0" smtClean="0"/>
              <a:t>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порядок заключения специальных инвестиционных </a:t>
            </a:r>
            <a:r>
              <a:rPr lang="ru-RU" sz="1600" dirty="0" smtClean="0"/>
              <a:t>контрактов;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типовые формы специального инвестиционного контракта применительно к отраслям </a:t>
            </a:r>
            <a:r>
              <a:rPr lang="ru-RU" sz="1600" dirty="0" smtClean="0"/>
              <a:t>промышленности;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утверждает </a:t>
            </a:r>
            <a:r>
              <a:rPr lang="ru-RU" sz="1600" dirty="0"/>
              <a:t>перечень показателей, используемых для сопоставления условий осуществления деятельности в сфере промышленности на территории Российской Федерации и на территориях иностранных </a:t>
            </a:r>
            <a:r>
              <a:rPr lang="ru-RU" sz="1600" dirty="0" smtClean="0"/>
              <a:t>государств;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500" dirty="0" smtClean="0"/>
          </a:p>
          <a:p>
            <a:pPr marL="180000" indent="-180000" algn="l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устанавливает </a:t>
            </a:r>
            <a:r>
              <a:rPr lang="ru-RU" sz="1600" dirty="0"/>
              <a:t>целевые показатели эффективности осуществления финансовой поддержки государственных фондов развития </a:t>
            </a:r>
            <a:r>
              <a:rPr lang="ru-RU" sz="1600" dirty="0" smtClean="0"/>
              <a:t>промышленности.</a:t>
            </a:r>
            <a:endParaRPr lang="ru-RU" sz="1600" dirty="0"/>
          </a:p>
          <a:p>
            <a:endParaRPr lang="ru-RU" sz="1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000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9"/>
            <a:ext cx="7200800" cy="864096"/>
          </a:xfrm>
        </p:spPr>
        <p:txBody>
          <a:bodyPr>
            <a:noAutofit/>
          </a:bodyPr>
          <a:lstStyle/>
          <a:p>
            <a:pPr algn="l"/>
            <a:r>
              <a:rPr lang="ru-RU" sz="1800" dirty="0"/>
              <a:t>Уполномоченный орган наряду с полномочиями в сфере реализации промышленной </a:t>
            </a:r>
            <a:r>
              <a:rPr lang="ru-RU" sz="1800" dirty="0" smtClean="0"/>
              <a:t>политики </a:t>
            </a:r>
            <a:r>
              <a:rPr lang="ru-RU" sz="1800" dirty="0"/>
              <a:t>осуществляет следующие полномочия</a:t>
            </a:r>
            <a:r>
              <a:rPr lang="ru-RU" sz="1800" dirty="0" smtClean="0"/>
              <a:t>: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72816"/>
            <a:ext cx="7200800" cy="4104456"/>
          </a:xfrm>
        </p:spPr>
        <p:txBody>
          <a:bodyPr>
            <a:normAutofit/>
          </a:bodyPr>
          <a:lstStyle/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осуществляет подготовку и опубликование в средствах массовой информации ежегодного доклада о состоянии и развитии промышленности и мерах стимулирования деятельности в сфере промышленности;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участвует от имени РФ в разработке и заключении специальных инвестиционных контрактов, и осуществляет контроль  за их исполнением;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обеспечивает создание, эксплуатацию и совершенствование государственной информационной системы промышленности в порядке, установленном Правительством РФ;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500" dirty="0" smtClean="0"/>
              <a:t> устанавливает требования к техническим, программным, лингвистическим средствам обеспечения эксплуатации государственной информационной системы промышленности;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подтверждает соответствие индустриальных (промышленных) парков требованиям, установленным Правительством </a:t>
            </a:r>
            <a:r>
              <a:rPr lang="ru-RU" sz="1600" dirty="0" smtClean="0"/>
              <a:t>РФ, </a:t>
            </a:r>
            <a:r>
              <a:rPr lang="ru-RU" sz="1600" dirty="0"/>
              <a:t>в целях применения к ним мер </a:t>
            </a:r>
            <a:r>
              <a:rPr lang="ru-RU" sz="1600" dirty="0" smtClean="0"/>
              <a:t>стимулирования;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/>
              <a:t>заключает с высшими исполнительными органами государственной власти субъектов РФ соглашения о реализации промышленной </a:t>
            </a:r>
            <a:r>
              <a:rPr lang="ru-RU" sz="1600" dirty="0" smtClean="0"/>
              <a:t>политики.</a:t>
            </a:r>
            <a:endParaRPr lang="ru-RU" sz="160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500" dirty="0" smtClean="0"/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61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17582"/>
            <a:ext cx="7632847" cy="4555634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Вывод: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>- Выше перечисленные полномочия Правительства РФ </a:t>
            </a:r>
            <a:r>
              <a:rPr lang="ru-RU" sz="2400" dirty="0">
                <a:solidFill>
                  <a:schemeClr val="tx2"/>
                </a:solidFill>
              </a:rPr>
              <a:t>и </a:t>
            </a:r>
            <a:r>
              <a:rPr lang="ru-RU" sz="2400" dirty="0" smtClean="0">
                <a:solidFill>
                  <a:schemeClr val="tx2"/>
                </a:solidFill>
              </a:rPr>
              <a:t>Федеральных </a:t>
            </a:r>
            <a:r>
              <a:rPr lang="ru-RU" sz="2400" dirty="0">
                <a:solidFill>
                  <a:schemeClr val="tx2"/>
                </a:solidFill>
              </a:rPr>
              <a:t>органов исполнительной власти в сфере промышленной </a:t>
            </a:r>
            <a:r>
              <a:rPr lang="ru-RU" sz="2400" dirty="0" smtClean="0">
                <a:solidFill>
                  <a:schemeClr val="tx2"/>
                </a:solidFill>
              </a:rPr>
              <a:t>политики определяются и координируются настоящим </a:t>
            </a:r>
            <a:r>
              <a:rPr lang="ru-RU" sz="2400" dirty="0">
                <a:solidFill>
                  <a:schemeClr val="tx2"/>
                </a:solidFill>
              </a:rPr>
              <a:t>Федеральным законом от 31.12.2014 № 488-ФЗ</a:t>
            </a:r>
            <a:br>
              <a:rPr lang="ru-RU" sz="2400" dirty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/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>- Правительство РФ </a:t>
            </a:r>
            <a:r>
              <a:rPr lang="ru-RU" sz="2400" dirty="0">
                <a:solidFill>
                  <a:schemeClr val="tx2"/>
                </a:solidFill>
              </a:rPr>
              <a:t>определяет полномочия </a:t>
            </a:r>
            <a:r>
              <a:rPr lang="ru-RU" sz="2400" dirty="0" smtClean="0">
                <a:solidFill>
                  <a:schemeClr val="tx2"/>
                </a:solidFill>
              </a:rPr>
              <a:t>Федеральных </a:t>
            </a:r>
            <a:r>
              <a:rPr lang="ru-RU" sz="2400" dirty="0">
                <a:solidFill>
                  <a:schemeClr val="tx2"/>
                </a:solidFill>
              </a:rPr>
              <a:t>органов исполнительной власти в сфере реализации промышленной политики, в том числе по разработке проектов документов стратегического планирования в сфере промышленности.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306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6"/>
            <a:ext cx="7200800" cy="504056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/>
              <a:t>Полномочия органов государственной власти Субъектов РФ в сфере промышленной политики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200800" cy="4248472"/>
          </a:xfrm>
        </p:spPr>
        <p:txBody>
          <a:bodyPr>
            <a:noAutofit/>
          </a:bodyPr>
          <a:lstStyle/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/>
              <a:t>принятие законов и иных нормативных правовых актов </a:t>
            </a:r>
            <a:r>
              <a:rPr lang="ru-RU" sz="1450" dirty="0" smtClean="0"/>
              <a:t>Субъектов РФ, </a:t>
            </a:r>
            <a:r>
              <a:rPr lang="ru-RU" sz="1450" dirty="0"/>
              <a:t>устанавливающих меры стимулирования деятельности в сфере промышленности, осуществляемые за счет средств бюджетов </a:t>
            </a:r>
            <a:r>
              <a:rPr lang="ru-RU" sz="1450" dirty="0" smtClean="0"/>
              <a:t>Субъектов 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разработка </a:t>
            </a:r>
            <a:r>
              <a:rPr lang="ru-RU" sz="1450" dirty="0"/>
              <a:t>и реализация региональных научно-технических и инновационных программ и проектов, в том числе научными организациями </a:t>
            </a:r>
            <a:r>
              <a:rPr lang="ru-RU" sz="1450" dirty="0" smtClean="0"/>
              <a:t>Субъектов 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содействие </a:t>
            </a:r>
            <a:r>
              <a:rPr lang="ru-RU" sz="1450" dirty="0"/>
              <a:t>развитию межрегионального и международного сотрудничества с</a:t>
            </a:r>
            <a:r>
              <a:rPr lang="ru-RU" sz="1450" dirty="0" smtClean="0"/>
              <a:t>убъектов </a:t>
            </a:r>
            <a:r>
              <a:rPr lang="ru-RU" sz="1450" dirty="0"/>
              <a:t>деятельности в сфере </a:t>
            </a:r>
            <a:r>
              <a:rPr lang="ru-RU" sz="1450" dirty="0" smtClean="0"/>
              <a:t>промышленности;</a:t>
            </a:r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информирование </a:t>
            </a:r>
            <a:r>
              <a:rPr lang="ru-RU" sz="1450" dirty="0"/>
              <a:t>субъектов деятельности в сфере промышленности об имеющихся трудовых ресурсах и о потребностях в создании новых рабочих мест на территориях </a:t>
            </a:r>
            <a:r>
              <a:rPr lang="ru-RU" sz="1450" dirty="0" smtClean="0"/>
              <a:t>Субъектов 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установление </a:t>
            </a:r>
            <a:r>
              <a:rPr lang="ru-RU" sz="1450" dirty="0"/>
              <a:t>дополнительных требований к индустриальным (промышленным) паркам, управляющим компаниям индустриальных (промышленных) парков, промышленным кластерам, специализированным организациям промышленных кластеров в целях применения мер стимулирования деятельности в сфере промышленности за счет имущества и средств бюджетов субъектов </a:t>
            </a:r>
            <a:r>
              <a:rPr lang="ru-RU" sz="1450" dirty="0" smtClean="0"/>
              <a:t>РФ;</a:t>
            </a:r>
            <a:endParaRPr lang="ru-RU" sz="1450" dirty="0"/>
          </a:p>
          <a:p>
            <a:pPr marL="180000" indent="-18000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50" dirty="0" smtClean="0"/>
              <a:t>осуществление иных полномочий </a:t>
            </a:r>
            <a:r>
              <a:rPr lang="ru-RU" sz="1450" dirty="0"/>
              <a:t>в сфере промышленной политики</a:t>
            </a:r>
            <a:r>
              <a:rPr lang="ru-RU" sz="1450" dirty="0" smtClean="0"/>
              <a:t> </a:t>
            </a:r>
            <a:r>
              <a:rPr lang="ru-RU" sz="1450" dirty="0"/>
              <a:t>предусмотренных </a:t>
            </a:r>
            <a:r>
              <a:rPr lang="ru-RU" sz="1450" dirty="0" smtClean="0"/>
              <a:t>Федеральным законом.</a:t>
            </a:r>
            <a:endParaRPr lang="ru-RU" sz="145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551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5347722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2"/>
                </a:solidFill>
              </a:rPr>
              <a:t>- </a:t>
            </a:r>
            <a:r>
              <a:rPr lang="ru-RU" sz="2000" dirty="0" smtClean="0">
                <a:solidFill>
                  <a:schemeClr val="tx2"/>
                </a:solidFill>
              </a:rPr>
              <a:t>полномочия </a:t>
            </a:r>
            <a:r>
              <a:rPr lang="ru-RU" sz="2000" dirty="0">
                <a:solidFill>
                  <a:schemeClr val="tx2"/>
                </a:solidFill>
              </a:rPr>
              <a:t>Субъектов РФ в сфере промышленной политики определяются и координируются настоящим Федеральным законом от 31.12.2014 № </a:t>
            </a:r>
            <a:r>
              <a:rPr lang="ru-RU" sz="2000" dirty="0" smtClean="0">
                <a:solidFill>
                  <a:schemeClr val="tx2"/>
                </a:solidFill>
              </a:rPr>
              <a:t>488-ФЗ;</a:t>
            </a: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>- Органы </a:t>
            </a:r>
            <a:r>
              <a:rPr lang="ru-RU" sz="2000" dirty="0">
                <a:solidFill>
                  <a:schemeClr val="tx2"/>
                </a:solidFill>
              </a:rPr>
              <a:t>государственной власти Субъектов РФ вправе передавать отдельные полномочия в сфере промышленной политики органам местного самоуправления в соответствии с законодательством </a:t>
            </a:r>
            <a:r>
              <a:rPr lang="ru-RU" sz="2000" dirty="0" smtClean="0">
                <a:solidFill>
                  <a:schemeClr val="tx2"/>
                </a:solidFill>
              </a:rPr>
              <a:t>РФ, </a:t>
            </a:r>
            <a:r>
              <a:rPr lang="ru-RU" sz="2000" dirty="0">
                <a:solidFill>
                  <a:schemeClr val="tx2"/>
                </a:solidFill>
              </a:rPr>
              <a:t>законодательством </a:t>
            </a:r>
            <a:r>
              <a:rPr lang="ru-RU" sz="2000" dirty="0" smtClean="0">
                <a:solidFill>
                  <a:schemeClr val="tx2"/>
                </a:solidFill>
              </a:rPr>
              <a:t>Субъектов РФ.</a:t>
            </a: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3220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052736"/>
            <a:ext cx="7200800" cy="576064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Полномочия органов местного самоуправления в сфере промышленной политики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628800"/>
            <a:ext cx="7200800" cy="4176464"/>
          </a:xfrm>
        </p:spPr>
        <p:txBody>
          <a:bodyPr>
            <a:normAutofit/>
          </a:bodyPr>
          <a:lstStyle/>
          <a:p>
            <a:pPr marL="180000" indent="360000" algn="l">
              <a:spcBef>
                <a:spcPts val="0"/>
              </a:spcBef>
            </a:pPr>
            <a:r>
              <a:rPr lang="ru-RU" sz="2000" dirty="0"/>
              <a:t>Органы местного самоуправления вправе осуществлять меры стимулирования деятельности в сфере промышленности на территориях муниципальных образований в соответствии </a:t>
            </a:r>
            <a:r>
              <a:rPr lang="ru-RU" sz="2000" dirty="0" smtClean="0"/>
              <a:t>с </a:t>
            </a:r>
            <a:r>
              <a:rPr lang="ru-RU" sz="2000" dirty="0"/>
              <a:t>настоящим Федеральным </a:t>
            </a:r>
            <a:r>
              <a:rPr lang="ru-RU" sz="2000" dirty="0" smtClean="0"/>
              <a:t>законом, законами </a:t>
            </a:r>
            <a:r>
              <a:rPr lang="ru-RU" sz="2000" dirty="0"/>
              <a:t>субъектов </a:t>
            </a:r>
            <a:r>
              <a:rPr lang="ru-RU" sz="2000" dirty="0" smtClean="0"/>
              <a:t>РФ </a:t>
            </a:r>
            <a:r>
              <a:rPr lang="ru-RU" sz="2000" dirty="0"/>
              <a:t>и уставами муниципальных образований за счет доходов местных </a:t>
            </a:r>
            <a:r>
              <a:rPr lang="ru-RU" sz="2000" dirty="0" smtClean="0"/>
              <a:t>бюджетов.</a:t>
            </a:r>
          </a:p>
          <a:p>
            <a:pPr marL="180000" indent="360000" algn="l">
              <a:spcBef>
                <a:spcPts val="0"/>
              </a:spcBef>
            </a:pPr>
            <a:r>
              <a:rPr lang="ru-RU" sz="2000" dirty="0" smtClean="0"/>
              <a:t>При этом запрещается использовать финансовые средства межбюджетных </a:t>
            </a:r>
            <a:r>
              <a:rPr lang="ru-RU" sz="2000" dirty="0"/>
              <a:t>трансфертов, предоставленных из бюджетов бюджетной системы </a:t>
            </a:r>
            <a:r>
              <a:rPr lang="ru-RU" sz="2000" dirty="0" smtClean="0"/>
              <a:t>РФ, </a:t>
            </a:r>
            <a:r>
              <a:rPr lang="ru-RU" sz="2000" dirty="0"/>
              <a:t>и поступлений налоговых доходов по дополнительным нормативам </a:t>
            </a:r>
            <a:r>
              <a:rPr lang="ru-RU" sz="2000" dirty="0" smtClean="0"/>
              <a:t>отчислений.</a:t>
            </a:r>
            <a:endParaRPr lang="ru-RU" sz="2000" dirty="0"/>
          </a:p>
          <a:p>
            <a:endParaRPr lang="ru-RU" sz="2000" dirty="0" smtClean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0227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9"/>
            <a:ext cx="7200800" cy="648071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Меры стимулирования деятельности в сфере промышленности на территориях муниципальных образований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00808"/>
            <a:ext cx="7200800" cy="4176464"/>
          </a:xfrm>
        </p:spPr>
        <p:txBody>
          <a:bodyPr>
            <a:normAutofit fontScale="92500" lnSpcReduction="10000"/>
          </a:bodyPr>
          <a:lstStyle/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Финансовая поддержка;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информационно-консультационная поддержка;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научно-технической деятельности в </a:t>
            </a:r>
            <a:r>
              <a:rPr lang="ru-RU" sz="1600" dirty="0"/>
              <a:t>сфере </a:t>
            </a:r>
            <a:r>
              <a:rPr lang="ru-RU" sz="1600" dirty="0" smtClean="0"/>
              <a:t>промышленности;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инновационной деятельности </a:t>
            </a:r>
            <a:r>
              <a:rPr lang="ru-RU" sz="1600" dirty="0"/>
              <a:t>в сфере </a:t>
            </a:r>
            <a:r>
              <a:rPr lang="ru-RU" sz="1600" dirty="0" smtClean="0"/>
              <a:t>промышленности;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</a:t>
            </a:r>
            <a:r>
              <a:rPr lang="ru-RU" sz="1600" dirty="0"/>
              <a:t>развития </a:t>
            </a:r>
            <a:r>
              <a:rPr lang="ru-RU" sz="1600" dirty="0" smtClean="0"/>
              <a:t>кадрового  потенциала;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поддержки субъектов деятельности в сфере промышленности в оборонно-промышленном комплексе;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индустриальных (промышленных) парков и промышленных</a:t>
            </a:r>
          </a:p>
          <a:p>
            <a:r>
              <a:rPr lang="ru-RU" sz="1600" dirty="0" smtClean="0"/>
              <a:t> кластеров;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Поддержка внешнеэкономической деятельности;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предоставление </a:t>
            </a:r>
            <a:r>
              <a:rPr lang="ru-RU" sz="1600" dirty="0"/>
              <a:t>государственных и муниципальных </a:t>
            </a:r>
            <a:r>
              <a:rPr lang="ru-RU" sz="1600" dirty="0" smtClean="0"/>
              <a:t>преференций;</a:t>
            </a:r>
          </a:p>
          <a:p>
            <a:pPr marL="180000" indent="-1800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/>
              <a:t>иные  меры </a:t>
            </a:r>
            <a:r>
              <a:rPr lang="ru-RU" sz="1600" dirty="0"/>
              <a:t>поддержки, установленных настоящим Федеральным законом,  другими  федеральными законами и  нормативными правовыми актами Президента </a:t>
            </a:r>
            <a:r>
              <a:rPr lang="ru-RU" sz="1600" dirty="0" smtClean="0"/>
              <a:t>РФ, </a:t>
            </a:r>
            <a:r>
              <a:rPr lang="ru-RU" sz="1600" dirty="0"/>
              <a:t>нормативными правовыми актами  Правительства  </a:t>
            </a:r>
            <a:r>
              <a:rPr lang="ru-RU" sz="1600" dirty="0" smtClean="0"/>
              <a:t>РФ, </a:t>
            </a:r>
            <a:r>
              <a:rPr lang="ru-RU" sz="1600" dirty="0"/>
              <a:t>законами </a:t>
            </a:r>
            <a:r>
              <a:rPr lang="ru-RU" sz="1600" dirty="0" smtClean="0"/>
              <a:t>Субъектов РФ, </a:t>
            </a:r>
            <a:r>
              <a:rPr lang="ru-RU" sz="1600" dirty="0"/>
              <a:t>уставами муниципальных образований. </a:t>
            </a:r>
          </a:p>
          <a:p>
            <a:pPr algn="l"/>
            <a:r>
              <a:rPr lang="ru-RU" sz="1600" dirty="0" smtClean="0"/>
              <a:t>    </a:t>
            </a:r>
            <a:endParaRPr lang="ru-RU" sz="16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9810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200800" cy="648072"/>
          </a:xfrm>
        </p:spPr>
        <p:txBody>
          <a:bodyPr>
            <a:normAutofit/>
          </a:bodyPr>
          <a:lstStyle/>
          <a:p>
            <a:r>
              <a:rPr lang="ru-RU" sz="1800" dirty="0"/>
              <a:t>Меры стимулирования деятельности в сфере промышленности на территориях муниципальных образований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700808"/>
            <a:ext cx="7200800" cy="4104456"/>
          </a:xfrm>
        </p:spPr>
        <p:txBody>
          <a:bodyPr/>
          <a:lstStyle/>
          <a:p>
            <a:pPr algn="l"/>
            <a:endParaRPr lang="ru-RU" sz="500" dirty="0" smtClean="0"/>
          </a:p>
          <a:p>
            <a:pPr algn="l"/>
            <a:r>
              <a:rPr lang="ru-RU" sz="2000" dirty="0" smtClean="0"/>
              <a:t>Отдельными </a:t>
            </a:r>
            <a:r>
              <a:rPr lang="ru-RU" sz="2000" dirty="0"/>
              <a:t>федеральными законами могут устанавливаться особенности применения мер стимулирования деятельности в сфере промышленности, учитывающие состояние отдельных отраслей </a:t>
            </a:r>
            <a:r>
              <a:rPr lang="ru-RU" sz="2000" dirty="0" smtClean="0"/>
              <a:t>промышленности:</a:t>
            </a:r>
          </a:p>
          <a:p>
            <a:pPr algn="l"/>
            <a:endParaRPr lang="ru-RU" sz="500" dirty="0" smtClean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2000" dirty="0" smtClean="0"/>
              <a:t>Отдельными </a:t>
            </a:r>
            <a:r>
              <a:rPr lang="ru-RU" sz="2000" dirty="0"/>
              <a:t>законами Приморского края и нормативными правовыми актами Администрации Приморского края могут устанавливаться особенности применения мер стимулирования деятельности в сфере промышленности, учитывающие состояние отдельных отраслей промышленности в Приморском крае.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2873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32847" cy="540060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2000" dirty="0" smtClean="0">
                <a:solidFill>
                  <a:schemeClr val="tx2"/>
                </a:solidFill>
              </a:rPr>
              <a:t>Полномочия </a:t>
            </a:r>
            <a:r>
              <a:rPr lang="ru-RU" sz="2000" dirty="0">
                <a:solidFill>
                  <a:schemeClr val="tx2"/>
                </a:solidFill>
              </a:rPr>
              <a:t>органов государственной власти субъектов РФ и Полномочия органов местного самоуправления в сфере промышленной </a:t>
            </a:r>
            <a:r>
              <a:rPr lang="ru-RU" sz="2000" dirty="0" smtClean="0">
                <a:solidFill>
                  <a:schemeClr val="tx2"/>
                </a:solidFill>
              </a:rPr>
              <a:t>политики определяются, устанавливаются настоящим Федеральным законом </a:t>
            </a:r>
            <a:r>
              <a:rPr lang="ru-RU" sz="2000" dirty="0">
                <a:solidFill>
                  <a:schemeClr val="tx2"/>
                </a:solidFill>
              </a:rPr>
              <a:t>от 31.12.2014 № </a:t>
            </a:r>
            <a:r>
              <a:rPr lang="ru-RU" sz="2000" dirty="0" smtClean="0">
                <a:solidFill>
                  <a:schemeClr val="tx2"/>
                </a:solidFill>
              </a:rPr>
              <a:t>488-ФЗ</a:t>
            </a:r>
            <a:r>
              <a:rPr lang="ru-RU" sz="2000" dirty="0" smtClean="0">
                <a:solidFill>
                  <a:schemeClr val="tx2"/>
                </a:solidFill>
              </a:rPr>
              <a:t>;</a:t>
            </a:r>
            <a:br>
              <a:rPr lang="ru-RU" sz="20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/>
            </a:r>
            <a:br>
              <a:rPr lang="ru-RU" sz="2000" dirty="0" smtClean="0">
                <a:solidFill>
                  <a:schemeClr val="tx2"/>
                </a:solidFill>
              </a:rPr>
            </a:br>
            <a:r>
              <a:rPr lang="ru-RU" sz="800" dirty="0" smtClean="0">
                <a:solidFill>
                  <a:schemeClr val="tx2"/>
                </a:solidFill>
              </a:rPr>
              <a:t/>
            </a:r>
            <a:br>
              <a:rPr lang="ru-RU" sz="8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u-RU" sz="2000" dirty="0" smtClean="0">
                <a:solidFill>
                  <a:schemeClr val="tx2"/>
                </a:solidFill>
              </a:rPr>
              <a:t> Отдельными законами Субъектов РФ, нормативно-правовыми актами муниципальных образований.</a:t>
            </a:r>
            <a:br>
              <a:rPr lang="ru-RU" sz="2000" dirty="0" smtClean="0">
                <a:solidFill>
                  <a:schemeClr val="tx2"/>
                </a:solidFill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668344" y="6381328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4534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140</TotalTime>
  <Words>845</Words>
  <Application>Microsoft Office PowerPoint</Application>
  <PresentationFormat>Экран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Кнопка</vt:lpstr>
      <vt:lpstr>Лекция №4 Полномочия органов государственной власти субъектов РФ и Полномочия органов местного самоуправления в сфере промышленной политики </vt:lpstr>
      <vt:lpstr>План лекции:</vt:lpstr>
      <vt:lpstr>Полномочия Правительства РФ и Федеральных органов исполнительной власти в сфере промышленной политики</vt:lpstr>
      <vt:lpstr>Полномочия правительства российской федерации</vt:lpstr>
      <vt:lpstr>Полномочия правительства российской федерации</vt:lpstr>
      <vt:lpstr>Уполномоченный орган наряду с полномочиями в сфере реализации промышленной политики осуществляет следующие полномочия:</vt:lpstr>
      <vt:lpstr>Вывод:  - Выше перечисленные полномочия Правительства РФ и Федеральных органов исполнительной власти в сфере промышленной политики определяются и координируются настоящим Федеральным законом от 31.12.2014 № 488-ФЗ  - Правительство РФ определяет полномочия Федеральных органов исполнительной власти в сфере реализации промышленной политики, в том числе по разработке проектов документов стратегического планирования в сфере промышленности.</vt:lpstr>
      <vt:lpstr>Полномочия органов государственной власти Субъектов РФ в сфере промышленной политики</vt:lpstr>
      <vt:lpstr> - полномочия Субъектов РФ в сфере промышленной политики определяются и координируются настоящим Федеральным законом от 31.12.2014 № 488-ФЗ;  - Органы государственной власти Субъектов РФ вправе передавать отдельные полномочия в сфере промышленной политики органам местного самоуправления в соответствии с законодательством РФ, законодательством Субъектов РФ. </vt:lpstr>
      <vt:lpstr>Полномочия органов местного самоуправления в сфере промышленной политики</vt:lpstr>
      <vt:lpstr>Меры стимулирования деятельности в сфере промышленности на территориях муниципальных образований</vt:lpstr>
      <vt:lpstr>Меры стимулирования деятельности в сфере промышленности на территориях муниципальных образований</vt:lpstr>
      <vt:lpstr>  - Полномочия органов государственной власти субъектов РФ и Полномочия органов местного самоуправления в сфере промышленной политики определяются, устанавливаются настоящим Федеральным законом от 31.12.2014 № 488-ФЗ;   - Отдельными законами Субъектов РФ, нормативно-правовыми актами муниципальных образований.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Кошевая Елена</dc:creator>
  <cp:lastModifiedBy>Харчевникова Елена</cp:lastModifiedBy>
  <cp:revision>26</cp:revision>
  <dcterms:created xsi:type="dcterms:W3CDTF">2017-09-20T00:00:48Z</dcterms:created>
  <dcterms:modified xsi:type="dcterms:W3CDTF">2018-03-30T02:35:26Z</dcterms:modified>
</cp:coreProperties>
</file>