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65" r:id="rId2"/>
    <p:sldId id="27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1" r:id="rId43"/>
    <p:sldId id="322" r:id="rId44"/>
    <p:sldId id="281" r:id="rId45"/>
  </p:sldIdLst>
  <p:sldSz cx="9144000" cy="6858000" type="screen4x3"/>
  <p:notesSz cx="6858000" cy="9144000"/>
  <p:custDataLst>
    <p:tags r:id="rId4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6296D7"/>
    <a:srgbClr val="5990D6"/>
    <a:srgbClr val="333366"/>
    <a:srgbClr val="EFF4F9"/>
    <a:srgbClr val="C6D9F1"/>
    <a:srgbClr val="4F81BD"/>
    <a:srgbClr val="00CC00"/>
    <a:srgbClr val="007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4660" autoAdjust="0"/>
  </p:normalViewPr>
  <p:slideViewPr>
    <p:cSldViewPr snapToGrid="0">
      <p:cViewPr varScale="1">
        <p:scale>
          <a:sx n="111" d="100"/>
          <a:sy n="111" d="100"/>
        </p:scale>
        <p:origin x="-16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83" d="100"/>
          <a:sy n="83" d="100"/>
        </p:scale>
        <p:origin x="-2040" y="-9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FE31D6-EB43-44B2-BAD0-26E319F21315}" type="datetimeFigureOut">
              <a:rPr lang="ru-RU" smtClean="0"/>
              <a:pPr/>
              <a:t>02.10.2019</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8E2C56-0D91-47A8-8A71-009028EAA66E}" type="slidenum">
              <a:rPr lang="ru-RU" smtClean="0"/>
              <a:pPr/>
              <a:t>‹#›</a:t>
            </a:fld>
            <a:endParaRPr lang="ru-RU"/>
          </a:p>
        </p:txBody>
      </p:sp>
    </p:spTree>
    <p:extLst>
      <p:ext uri="{BB962C8B-B14F-4D97-AF65-F5344CB8AC3E}">
        <p14:creationId xmlns:p14="http://schemas.microsoft.com/office/powerpoint/2010/main" val="657065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A132-4A20-4920-99B2-1A2FC474017B}" type="datetimeFigureOut">
              <a:rPr lang="ru-RU" smtClean="0"/>
              <a:pPr/>
              <a:t>02.10.2019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C0CA4-D6BC-4557-A6BE-8B365C049B0F}" type="slidenum">
              <a:rPr lang="ru-RU" smtClean="0"/>
              <a:pPr/>
              <a:t>‹#›</a:t>
            </a:fld>
            <a:endParaRPr lang="ru-RU"/>
          </a:p>
        </p:txBody>
      </p:sp>
    </p:spTree>
    <p:extLst>
      <p:ext uri="{BB962C8B-B14F-4D97-AF65-F5344CB8AC3E}">
        <p14:creationId xmlns:p14="http://schemas.microsoft.com/office/powerpoint/2010/main" val="303623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2" name="Прямоугольник 41"/>
          <p:cNvSpPr/>
          <p:nvPr userDrawn="1"/>
        </p:nvSpPr>
        <p:spPr>
          <a:xfrm>
            <a:off x="0" y="-1"/>
            <a:ext cx="9144000" cy="251617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userDrawn="1"/>
        </p:nvSpPr>
        <p:spPr>
          <a:xfrm>
            <a:off x="0" y="1944822"/>
            <a:ext cx="9144000" cy="409030"/>
          </a:xfrm>
          <a:prstGeom prst="rect">
            <a:avLst/>
          </a:prstGeom>
          <a:no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userDrawn="1"/>
        </p:nvSpPr>
        <p:spPr>
          <a:xfrm>
            <a:off x="-1" y="2516174"/>
            <a:ext cx="9143999" cy="2926161"/>
          </a:xfrm>
          <a:prstGeom prst="rect">
            <a:avLst/>
          </a:prstGeom>
          <a:gradFill flip="none" rotWithShape="1">
            <a:gsLst>
              <a:gs pos="0">
                <a:schemeClr val="accent1">
                  <a:lumMod val="5000"/>
                  <a:lumOff val="95000"/>
                </a:schemeClr>
              </a:gs>
              <a:gs pos="26000">
                <a:schemeClr val="accent1">
                  <a:lumMod val="45000"/>
                  <a:lumOff val="55000"/>
                </a:schemeClr>
              </a:gs>
              <a:gs pos="54000">
                <a:schemeClr val="tx2">
                  <a:lumMod val="60000"/>
                  <a:lumOff val="40000"/>
                </a:schemeClr>
              </a:gs>
              <a:gs pos="99457">
                <a:srgbClr val="F1F5FA"/>
              </a:gs>
              <a:gs pos="81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ru-RU" dirty="0"/>
          </a:p>
        </p:txBody>
      </p:sp>
      <p:sp>
        <p:nvSpPr>
          <p:cNvPr id="51" name="Прямоугольник 50"/>
          <p:cNvSpPr/>
          <p:nvPr userDrawn="1"/>
        </p:nvSpPr>
        <p:spPr>
          <a:xfrm>
            <a:off x="88900" y="1599221"/>
            <a:ext cx="9144000" cy="288882"/>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p:cNvSpPr/>
          <p:nvPr userDrawn="1"/>
        </p:nvSpPr>
        <p:spPr>
          <a:xfrm>
            <a:off x="0" y="5802345"/>
            <a:ext cx="9144000" cy="105565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Текст 17"/>
          <p:cNvSpPr>
            <a:spLocks noGrp="1"/>
          </p:cNvSpPr>
          <p:nvPr>
            <p:ph type="body" sz="quarter" idx="13" hasCustomPrompt="1"/>
          </p:nvPr>
        </p:nvSpPr>
        <p:spPr>
          <a:xfrm>
            <a:off x="-3" y="3710735"/>
            <a:ext cx="9144001" cy="522000"/>
          </a:xfrm>
        </p:spPr>
        <p:txBody>
          <a:bodyPr>
            <a:noAutofit/>
          </a:bodyPr>
          <a:lstStyle>
            <a:lvl1pPr algn="l">
              <a:buNone/>
              <a:defRPr sz="3000" baseline="0">
                <a:solidFill>
                  <a:srgbClr val="EFF4F9"/>
                </a:solidFill>
                <a:latin typeface="Arial" pitchFamily="34" charset="0"/>
              </a:defRPr>
            </a:lvl1pPr>
          </a:lstStyle>
          <a:p>
            <a:pPr lvl="0"/>
            <a:r>
              <a:rPr lang="ru-RU" dirty="0" smtClean="0"/>
              <a:t>Тема «»</a:t>
            </a:r>
          </a:p>
        </p:txBody>
      </p:sp>
      <p:sp>
        <p:nvSpPr>
          <p:cNvPr id="7" name="TextBox 6"/>
          <p:cNvSpPr txBox="1"/>
          <p:nvPr userDrawn="1"/>
        </p:nvSpPr>
        <p:spPr>
          <a:xfrm>
            <a:off x="0" y="142830"/>
            <a:ext cx="9144001" cy="984885"/>
          </a:xfrm>
          <a:prstGeom prst="rect">
            <a:avLst/>
          </a:prstGeom>
          <a:noFill/>
          <a:effectLst/>
        </p:spPr>
        <p:txBody>
          <a:bodyPr wrap="square" rtlCol="0">
            <a:spAutoFit/>
          </a:bodyPr>
          <a:lstStyle/>
          <a:p>
            <a:pPr algn="ctr"/>
            <a:r>
              <a:rPr lang="ru-RU" sz="1100" baseline="0" dirty="0" smtClean="0">
                <a:solidFill>
                  <a:schemeClr val="tx1"/>
                </a:solidFill>
                <a:latin typeface="Arial" pitchFamily="34" charset="0"/>
                <a:cs typeface="Tahoma" pitchFamily="34" charset="0"/>
              </a:rPr>
              <a:t>Федеральное государственное бюджетное образовательное учреждение</a:t>
            </a:r>
          </a:p>
          <a:p>
            <a:pPr algn="ctr"/>
            <a:r>
              <a:rPr lang="ru-RU" sz="1100" baseline="0" dirty="0" smtClean="0">
                <a:solidFill>
                  <a:schemeClr val="tx1"/>
                </a:solidFill>
                <a:latin typeface="Arial" pitchFamily="34" charset="0"/>
                <a:cs typeface="Tahoma" pitchFamily="34" charset="0"/>
              </a:rPr>
              <a:t>высшего профессионального образования</a:t>
            </a:r>
          </a:p>
          <a:p>
            <a:pPr algn="ctr"/>
            <a:r>
              <a:rPr lang="ru-RU" sz="1800" baseline="0" dirty="0" smtClean="0">
                <a:solidFill>
                  <a:schemeClr val="tx1"/>
                </a:solidFill>
                <a:latin typeface="Arial" pitchFamily="34" charset="0"/>
                <a:cs typeface="Tahoma" pitchFamily="34" charset="0"/>
              </a:rPr>
              <a:t>«Владивостокский государственный университет</a:t>
            </a:r>
          </a:p>
          <a:p>
            <a:pPr algn="ctr"/>
            <a:r>
              <a:rPr lang="ru-RU" sz="1800" baseline="0" dirty="0" smtClean="0">
                <a:solidFill>
                  <a:schemeClr val="tx1"/>
                </a:solidFill>
                <a:latin typeface="Arial" pitchFamily="34" charset="0"/>
                <a:cs typeface="Tahoma" pitchFamily="34" charset="0"/>
              </a:rPr>
              <a:t>экономики и сервиса»</a:t>
            </a:r>
            <a:endParaRPr lang="ru-RU" sz="1800" baseline="0" dirty="0">
              <a:solidFill>
                <a:schemeClr val="tx1"/>
              </a:solidFill>
              <a:latin typeface="Arial" pitchFamily="34" charset="0"/>
              <a:cs typeface="Tahoma" pitchFamily="34" charset="0"/>
            </a:endParaRPr>
          </a:p>
        </p:txBody>
      </p:sp>
      <p:sp>
        <p:nvSpPr>
          <p:cNvPr id="23" name="Текст 17"/>
          <p:cNvSpPr>
            <a:spLocks noGrp="1"/>
          </p:cNvSpPr>
          <p:nvPr>
            <p:ph type="body" sz="quarter" idx="15" hasCustomPrompt="1"/>
          </p:nvPr>
        </p:nvSpPr>
        <p:spPr>
          <a:xfrm>
            <a:off x="0" y="6167476"/>
            <a:ext cx="9144000" cy="690524"/>
          </a:xfrm>
          <a:noFill/>
          <a:ln w="12700">
            <a:noFill/>
            <a:miter lim="800000"/>
          </a:ln>
        </p:spPr>
        <p:txBody>
          <a:bodyPr anchor="ctr" anchorCtr="0">
            <a:noAutofit/>
          </a:bodyPr>
          <a:lstStyle>
            <a:lvl1pPr algn="ctr">
              <a:buNone/>
              <a:defRPr sz="1400" baseline="0">
                <a:solidFill>
                  <a:srgbClr val="6296D7"/>
                </a:solidFill>
                <a:latin typeface="Arial" pitchFamily="34" charset="0"/>
              </a:defRPr>
            </a:lvl1pPr>
          </a:lstStyle>
          <a:p>
            <a:pPr lvl="0"/>
            <a:r>
              <a:rPr lang="ru-RU" dirty="0" smtClean="0"/>
              <a:t>Город </a:t>
            </a:r>
            <a:endParaRPr lang="en-US" dirty="0" smtClean="0"/>
          </a:p>
          <a:p>
            <a:pPr lvl="0"/>
            <a:r>
              <a:rPr lang="ru-RU" dirty="0" smtClean="0"/>
              <a:t>Год </a:t>
            </a:r>
          </a:p>
        </p:txBody>
      </p:sp>
      <p:sp>
        <p:nvSpPr>
          <p:cNvPr id="19" name="Текст 17"/>
          <p:cNvSpPr>
            <a:spLocks noGrp="1"/>
          </p:cNvSpPr>
          <p:nvPr>
            <p:ph type="body" sz="quarter" idx="11" hasCustomPrompt="1"/>
          </p:nvPr>
        </p:nvSpPr>
        <p:spPr>
          <a:xfrm>
            <a:off x="0" y="1570605"/>
            <a:ext cx="9144000" cy="309600"/>
          </a:xfrm>
        </p:spPr>
        <p:txBody>
          <a:bodyPr>
            <a:noAutofit/>
          </a:bodyPr>
          <a:lstStyle>
            <a:lvl1pPr algn="l">
              <a:buNone/>
              <a:defRPr sz="1800" baseline="0">
                <a:solidFill>
                  <a:srgbClr val="333366"/>
                </a:solidFill>
                <a:latin typeface="Arial" pitchFamily="34" charset="0"/>
              </a:defRPr>
            </a:lvl1pPr>
          </a:lstStyle>
          <a:p>
            <a:pPr lvl="0"/>
            <a:r>
              <a:rPr lang="ru-RU" dirty="0" smtClean="0"/>
              <a:t>Кафедра «»</a:t>
            </a:r>
          </a:p>
        </p:txBody>
      </p:sp>
      <p:sp>
        <p:nvSpPr>
          <p:cNvPr id="20" name="Текст 17"/>
          <p:cNvSpPr>
            <a:spLocks noGrp="1"/>
          </p:cNvSpPr>
          <p:nvPr>
            <p:ph type="body" sz="quarter" idx="12" hasCustomPrompt="1"/>
          </p:nvPr>
        </p:nvSpPr>
        <p:spPr>
          <a:xfrm>
            <a:off x="-1" y="1944822"/>
            <a:ext cx="9144000" cy="399600"/>
          </a:xfrm>
          <a:solidFill>
            <a:schemeClr val="bg1">
              <a:alpha val="0"/>
            </a:schemeClr>
          </a:solidFill>
        </p:spPr>
        <p:txBody>
          <a:bodyPr>
            <a:noAutofit/>
          </a:bodyPr>
          <a:lstStyle>
            <a:lvl1pPr algn="l">
              <a:buNone/>
              <a:defRPr sz="2200" baseline="0">
                <a:solidFill>
                  <a:srgbClr val="333366"/>
                </a:solidFill>
                <a:latin typeface="Arial" pitchFamily="34" charset="0"/>
              </a:defRPr>
            </a:lvl1pPr>
          </a:lstStyle>
          <a:p>
            <a:pPr lvl="0"/>
            <a:r>
              <a:rPr lang="ru-RU" dirty="0" smtClean="0"/>
              <a:t>Курс «»</a:t>
            </a:r>
          </a:p>
        </p:txBody>
      </p:sp>
      <p:sp>
        <p:nvSpPr>
          <p:cNvPr id="22" name="Текст 17"/>
          <p:cNvSpPr>
            <a:spLocks noGrp="1"/>
          </p:cNvSpPr>
          <p:nvPr>
            <p:ph type="body" sz="quarter" idx="14" hasCustomPrompt="1"/>
          </p:nvPr>
        </p:nvSpPr>
        <p:spPr>
          <a:xfrm>
            <a:off x="0" y="5447226"/>
            <a:ext cx="9144000" cy="309600"/>
          </a:xfrm>
        </p:spPr>
        <p:txBody>
          <a:bodyPr>
            <a:noAutofit/>
          </a:bodyPr>
          <a:lstStyle>
            <a:lvl1pPr algn="r">
              <a:buNone/>
              <a:defRPr sz="1800" baseline="0">
                <a:solidFill>
                  <a:srgbClr val="333366"/>
                </a:solidFill>
                <a:latin typeface="Arial" pitchFamily="34" charset="0"/>
              </a:defRPr>
            </a:lvl1pPr>
          </a:lstStyle>
          <a:p>
            <a:pPr lvl="0"/>
            <a:r>
              <a:rPr lang="ru-RU" dirty="0" smtClean="0"/>
              <a:t>Автор</a:t>
            </a:r>
          </a:p>
        </p:txBody>
      </p:sp>
      <p:cxnSp>
        <p:nvCxnSpPr>
          <p:cNvPr id="46" name="Прямая соединительная линия 45"/>
          <p:cNvCxnSpPr/>
          <p:nvPr userDrawn="1"/>
        </p:nvCxnSpPr>
        <p:spPr>
          <a:xfrm>
            <a:off x="0" y="2516175"/>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userDrawn="1"/>
        </p:nvCxnSpPr>
        <p:spPr>
          <a:xfrm>
            <a:off x="-1" y="5805878"/>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pic>
        <p:nvPicPr>
          <p:cNvPr id="18" name="Picture 20" descr="blue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934" y="163018"/>
            <a:ext cx="500027" cy="106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устой слайд">
    <p:bg>
      <p:bgPr>
        <a:solidFill>
          <a:schemeClr val="bg1"/>
        </a:solidFill>
        <a:effectLst/>
      </p:bgPr>
    </p:bg>
    <p:spTree>
      <p:nvGrpSpPr>
        <p:cNvPr id="1" name=""/>
        <p:cNvGrpSpPr/>
        <p:nvPr/>
      </p:nvGrpSpPr>
      <p:grpSpPr>
        <a:xfrm>
          <a:off x="0" y="0"/>
          <a:ext cx="0" cy="0"/>
          <a:chOff x="0" y="0"/>
          <a:chExt cx="0" cy="0"/>
        </a:xfrm>
      </p:grpSpPr>
      <p:sp>
        <p:nvSpPr>
          <p:cNvPr id="24" name="Нижний колонтитул 4"/>
          <p:cNvSpPr>
            <a:spLocks noGrp="1"/>
          </p:cNvSpPr>
          <p:nvPr>
            <p:ph type="ftr" sz="quarter" idx="3"/>
          </p:nvPr>
        </p:nvSpPr>
        <p:spPr>
          <a:xfrm>
            <a:off x="448734" y="6274800"/>
            <a:ext cx="7831666" cy="583200"/>
          </a:xfrm>
          <a:prstGeom prst="rect">
            <a:avLst/>
          </a:prstGeom>
          <a:solidFill>
            <a:srgbClr val="C6D9F1"/>
          </a:solidFill>
        </p:spPr>
        <p:txBody>
          <a:bodyPr vert="horz" lIns="91440" tIns="45720" rIns="91440" bIns="45720" rtlCol="0" anchor="ctr"/>
          <a:lstStyle>
            <a:lvl1pPr algn="ctr">
              <a:defRPr sz="1200">
                <a:solidFill>
                  <a:schemeClr val="bg1"/>
                </a:solidFill>
              </a:defRPr>
            </a:lvl1pPr>
          </a:lstStyle>
          <a:p>
            <a:r>
              <a:rPr lang="ru-RU" sz="1000" dirty="0" smtClean="0">
                <a:cs typeface="Arial" pitchFamily="34" charset="0"/>
              </a:rPr>
              <a:t>Дисциплина «Название дисциплины»</a:t>
            </a:r>
          </a:p>
          <a:p>
            <a:r>
              <a:rPr lang="ru-RU" dirty="0" smtClean="0">
                <a:cs typeface="Arial" pitchFamily="34" charset="0"/>
              </a:rPr>
              <a:t>Тема «Название темы»</a:t>
            </a:r>
            <a:endParaRPr lang="ru-RU" dirty="0">
              <a:cs typeface="Arial" pitchFamily="34" charset="0"/>
            </a:endParaRPr>
          </a:p>
        </p:txBody>
      </p:sp>
      <p:sp>
        <p:nvSpPr>
          <p:cNvPr id="26" name="Текст 25"/>
          <p:cNvSpPr>
            <a:spLocks noGrp="1"/>
          </p:cNvSpPr>
          <p:nvPr>
            <p:ph type="body" sz="quarter" idx="14" hasCustomPrompt="1"/>
          </p:nvPr>
        </p:nvSpPr>
        <p:spPr>
          <a:xfrm>
            <a:off x="0" y="0"/>
            <a:ext cx="9144000" cy="655200"/>
          </a:xfrm>
          <a:solidFill>
            <a:schemeClr val="tx2">
              <a:lumMod val="20000"/>
              <a:lumOff val="80000"/>
              <a:alpha val="75000"/>
            </a:schemeClr>
          </a:solidFill>
          <a:ln w="12700">
            <a:noFill/>
            <a:miter lim="800000"/>
          </a:ln>
        </p:spPr>
        <p:txBody>
          <a:bodyPr anchor="ctr" anchorCtr="0">
            <a:normAutofit/>
          </a:bodyPr>
          <a:lstStyle>
            <a:lvl1pPr algn="ctr">
              <a:buNone/>
              <a:defRPr sz="2400" b="1" i="0" baseline="0">
                <a:solidFill>
                  <a:srgbClr val="333366"/>
                </a:solidFill>
                <a:latin typeface="Arial" pitchFamily="34" charset="0"/>
                <a:cs typeface="Arial" pitchFamily="34" charset="0"/>
              </a:defRPr>
            </a:lvl1pPr>
          </a:lstStyle>
          <a:p>
            <a:pPr lvl="0"/>
            <a:r>
              <a:rPr lang="ru-RU" dirty="0" smtClean="0"/>
              <a:t>Название слайда</a:t>
            </a:r>
            <a:endParaRPr lang="ru-RU" dirty="0"/>
          </a:p>
        </p:txBody>
      </p:sp>
      <p:sp>
        <p:nvSpPr>
          <p:cNvPr id="16" name="Текст 15"/>
          <p:cNvSpPr>
            <a:spLocks noGrp="1"/>
          </p:cNvSpPr>
          <p:nvPr>
            <p:ph type="body" sz="quarter" idx="15" hasCustomPrompt="1"/>
          </p:nvPr>
        </p:nvSpPr>
        <p:spPr>
          <a:xfrm>
            <a:off x="628597" y="914400"/>
            <a:ext cx="7886808" cy="5105399"/>
          </a:xfrm>
        </p:spPr>
        <p:txBody>
          <a:bodyPr>
            <a:normAutofit/>
          </a:bodyPr>
          <a:lstStyle>
            <a:lvl1pPr marL="0" indent="0" algn="just">
              <a:spcBef>
                <a:spcPts val="0"/>
              </a:spcBef>
              <a:buNone/>
              <a:defRPr sz="2000">
                <a:solidFill>
                  <a:schemeClr val="tx1"/>
                </a:solidFill>
              </a:defRPr>
            </a:lvl1pPr>
          </a:lstStyle>
          <a:p>
            <a:pPr lvl="0"/>
            <a:r>
              <a:rPr lang="ru-RU" sz="2000" dirty="0" smtClean="0">
                <a:solidFill>
                  <a:schemeClr val="tx1"/>
                </a:solidFill>
              </a:rPr>
              <a:t>Текст слайда</a:t>
            </a:r>
            <a:endParaRPr lang="ru-RU" dirty="0"/>
          </a:p>
        </p:txBody>
      </p:sp>
      <p:pic>
        <p:nvPicPr>
          <p:cNvPr id="12" name="Picture 20" descr="blue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екст и рисунок (со сжатием рисунк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a:xfrm>
            <a:off x="456533" y="6274800"/>
            <a:ext cx="7815400" cy="583200"/>
          </a:xfrm>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39732" cy="5104800"/>
          </a:xfrm>
        </p:spPr>
        <p:txBody>
          <a:bodyPr/>
          <a:lstStyle>
            <a:lvl1pPr marL="0" indent="0">
              <a:buNone/>
              <a:defRPr lang="ru-RU" sz="2000" kern="1200" dirty="0" smtClean="0">
                <a:solidFill>
                  <a:schemeClr val="tx1"/>
                </a:solidFill>
                <a:latin typeface="+mn-lt"/>
                <a:ea typeface="+mn-ea"/>
                <a:cs typeface="+mn-cs"/>
              </a:defRPr>
            </a:lvl1pPr>
            <a:lvl2pPr marL="800100" indent="-342900">
              <a:buFont typeface="Arial" panose="020B0604020202020204" pitchFamily="34" charset="0"/>
              <a:buChar char="•"/>
              <a:defRPr sz="2000"/>
            </a:lvl2pPr>
            <a:lvl3pPr>
              <a:defRPr/>
            </a:lvl3pPr>
          </a:lstStyle>
          <a:p>
            <a:pPr lvl="0"/>
            <a:r>
              <a:rPr lang="ru-RU" dirty="0" smtClean="0"/>
              <a:t>Текст слайда</a:t>
            </a:r>
          </a:p>
        </p:txBody>
      </p:sp>
      <p:sp>
        <p:nvSpPr>
          <p:cNvPr id="9" name="Рисунок 8"/>
          <p:cNvSpPr>
            <a:spLocks noGrp="1"/>
          </p:cNvSpPr>
          <p:nvPr>
            <p:ph type="pic" sz="quarter" idx="14"/>
          </p:nvPr>
        </p:nvSpPr>
        <p:spPr>
          <a:xfrm>
            <a:off x="5269732" y="914400"/>
            <a:ext cx="3247200" cy="5104800"/>
          </a:xfrm>
        </p:spPr>
        <p:txBody>
          <a:bodyPr>
            <a:normAutofit/>
          </a:bodyPr>
          <a:lstStyle>
            <a:lvl1pPr marL="0" indent="0">
              <a:buNone/>
              <a:defRPr lang="ru-RU" sz="2000" kern="1200" dirty="0" smtClean="0">
                <a:solidFill>
                  <a:schemeClr val="tx1"/>
                </a:solidFill>
                <a:latin typeface="+mn-lt"/>
                <a:ea typeface="+mn-ea"/>
                <a:cs typeface="+mn-cs"/>
              </a:defRPr>
            </a:lvl1pPr>
          </a:lstStyle>
          <a:p>
            <a:endParaRPr lang="ru-RU" dirty="0"/>
          </a:p>
        </p:txBody>
      </p:sp>
    </p:spTree>
    <p:extLst>
      <p:ext uri="{BB962C8B-B14F-4D97-AF65-F5344CB8AC3E}">
        <p14:creationId xmlns:p14="http://schemas.microsoft.com/office/powerpoint/2010/main" val="39156692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екст и рисунок (без сжат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5270400" y="914400"/>
            <a:ext cx="3247200" cy="5104799"/>
          </a:xfrm>
        </p:spPr>
        <p:txBody>
          <a:bodyPr>
            <a:noAutofit/>
          </a:bodyPr>
          <a:lstStyle>
            <a:lvl1pPr marL="0" indent="0">
              <a:buNone/>
              <a:defRPr sz="2000"/>
            </a:lvl1pPr>
          </a:lstStyle>
          <a:p>
            <a:endParaRPr lang="ru-RU" dirty="0"/>
          </a:p>
        </p:txBody>
      </p:sp>
    </p:spTree>
    <p:extLst>
      <p:ext uri="{BB962C8B-B14F-4D97-AF65-F5344CB8AC3E}">
        <p14:creationId xmlns:p14="http://schemas.microsoft.com/office/powerpoint/2010/main" val="6344357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исунок (без сжатия)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3877200" y="914399"/>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630000" y="910801"/>
            <a:ext cx="3247200" cy="5104799"/>
          </a:xfrm>
        </p:spPr>
        <p:txBody>
          <a:bodyPr>
            <a:normAutofit/>
          </a:bodyPr>
          <a:lstStyle>
            <a:lvl1pPr marL="0" indent="0">
              <a:buNone/>
              <a:defRPr sz="2000"/>
            </a:lvl1pPr>
          </a:lstStyle>
          <a:p>
            <a:endParaRPr lang="ru-RU" dirty="0"/>
          </a:p>
        </p:txBody>
      </p:sp>
    </p:spTree>
    <p:extLst>
      <p:ext uri="{BB962C8B-B14F-4D97-AF65-F5344CB8AC3E}">
        <p14:creationId xmlns:p14="http://schemas.microsoft.com/office/powerpoint/2010/main" val="38750557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2">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екст 4"/>
          <p:cNvSpPr>
            <a:spLocks noGrp="1"/>
          </p:cNvSpPr>
          <p:nvPr>
            <p:ph type="body" sz="quarter" idx="11" hasCustomPrompt="1"/>
          </p:nvPr>
        </p:nvSpPr>
        <p:spPr>
          <a:xfrm>
            <a:off x="630000" y="914400"/>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6" name="Текст 4"/>
          <p:cNvSpPr>
            <a:spLocks noGrp="1"/>
          </p:cNvSpPr>
          <p:nvPr>
            <p:ph type="body" sz="quarter" idx="12" hasCustomPrompt="1"/>
          </p:nvPr>
        </p:nvSpPr>
        <p:spPr>
          <a:xfrm>
            <a:off x="628200" y="4487334"/>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8" name="Объект 7"/>
          <p:cNvSpPr>
            <a:spLocks noGrp="1"/>
          </p:cNvSpPr>
          <p:nvPr>
            <p:ph sz="quarter" idx="13" hasCustomPrompt="1"/>
          </p:nvPr>
        </p:nvSpPr>
        <p:spPr>
          <a:xfrm>
            <a:off x="628650" y="2557462"/>
            <a:ext cx="7887150" cy="1929872"/>
          </a:xfrm>
        </p:spPr>
        <p:txBody>
          <a:bodyPr>
            <a:normAutofit/>
          </a:bodyPr>
          <a:lstStyle>
            <a:lvl1pPr marL="0" indent="0">
              <a:buNone/>
              <a:defRPr sz="2000" baseline="0"/>
            </a:lvl1pPr>
          </a:lstStyle>
          <a:p>
            <a:pPr lvl="0"/>
            <a:r>
              <a:rPr lang="ru-RU" dirty="0" smtClean="0"/>
              <a:t>Содержимое (рисунок, диаграмма, таблица и т.д.)</a:t>
            </a:r>
            <a:endParaRPr lang="ru-RU" dirty="0"/>
          </a:p>
        </p:txBody>
      </p:sp>
    </p:spTree>
    <p:extLst>
      <p:ext uri="{BB962C8B-B14F-4D97-AF65-F5344CB8AC3E}">
        <p14:creationId xmlns:p14="http://schemas.microsoft.com/office/powerpoint/2010/main" val="22156794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Рисун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Рисунок 4"/>
          <p:cNvSpPr>
            <a:spLocks noGrp="1"/>
          </p:cNvSpPr>
          <p:nvPr>
            <p:ph type="pic"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val="9090223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аблица 4"/>
          <p:cNvSpPr>
            <a:spLocks noGrp="1"/>
          </p:cNvSpPr>
          <p:nvPr>
            <p:ph type="tbl"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val="3057037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Объект 4"/>
          <p:cNvSpPr>
            <a:spLocks noGrp="1"/>
          </p:cNvSpPr>
          <p:nvPr>
            <p:ph sz="quarter" idx="11"/>
          </p:nvPr>
        </p:nvSpPr>
        <p:spPr>
          <a:xfrm>
            <a:off x="630000" y="914400"/>
            <a:ext cx="7887600" cy="5104800"/>
          </a:xfrm>
        </p:spPr>
        <p:txBody>
          <a:bodyPr>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ru-RU" dirty="0" smtClean="0"/>
              <a:t>Образец текста</a:t>
            </a:r>
          </a:p>
        </p:txBody>
      </p:sp>
    </p:spTree>
    <p:extLst>
      <p:ext uri="{BB962C8B-B14F-4D97-AF65-F5344CB8AC3E}">
        <p14:creationId xmlns:p14="http://schemas.microsoft.com/office/powerpoint/2010/main" val="13122636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пасибо за внимание!">
    <p:bg>
      <p:bgPr>
        <a:gradFill flip="none" rotWithShape="1">
          <a:gsLst>
            <a:gs pos="0">
              <a:schemeClr val="accent1">
                <a:lumMod val="5000"/>
                <a:lumOff val="95000"/>
              </a:schemeClr>
            </a:gs>
            <a:gs pos="33000">
              <a:schemeClr val="accent1">
                <a:lumMod val="45000"/>
                <a:lumOff val="55000"/>
              </a:schemeClr>
            </a:gs>
            <a:gs pos="5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3" name="Рисунок 12" descr="green.jpg"/>
          <p:cNvPicPr>
            <a:picLocks noChangeAspect="1"/>
          </p:cNvPicPr>
          <p:nvPr userDrawn="1"/>
        </p:nvPicPr>
        <p:blipFill>
          <a:blip r:embed="rId2" cstate="print"/>
          <a:stretch>
            <a:fillRect/>
          </a:stretch>
        </p:blipFill>
        <p:spPr>
          <a:xfrm>
            <a:off x="0" y="0"/>
            <a:ext cx="9144000" cy="6859936"/>
          </a:xfrm>
          <a:prstGeom prst="rect">
            <a:avLst/>
          </a:prstGeom>
        </p:spPr>
      </p:pic>
      <p:sp>
        <p:nvSpPr>
          <p:cNvPr id="8" name="Прямоугольник 7"/>
          <p:cNvSpPr/>
          <p:nvPr userDrawn="1"/>
        </p:nvSpPr>
        <p:spPr>
          <a:xfrm>
            <a:off x="0" y="0"/>
            <a:ext cx="9143999" cy="6858000"/>
          </a:xfrm>
          <a:prstGeom prst="rect">
            <a:avLst/>
          </a:prstGeom>
          <a:gradFill flip="none" rotWithShape="1">
            <a:gsLst>
              <a:gs pos="99457">
                <a:schemeClr val="tx2">
                  <a:lumMod val="20000"/>
                  <a:lumOff val="80000"/>
                </a:schemeClr>
              </a:gs>
              <a:gs pos="71739">
                <a:schemeClr val="tx2">
                  <a:lumMod val="40000"/>
                  <a:lumOff val="60000"/>
                </a:schemeClr>
              </a:gs>
              <a:gs pos="34800">
                <a:schemeClr val="tx2">
                  <a:lumMod val="40000"/>
                  <a:lumOff val="60000"/>
                </a:schemeClr>
              </a:gs>
              <a:gs pos="0">
                <a:schemeClr val="tx2">
                  <a:lumMod val="20000"/>
                  <a:lumOff val="80000"/>
                </a:schemeClr>
              </a:gs>
              <a:gs pos="53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4560902"/>
            <a:ext cx="9144000" cy="1424007"/>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userDrawn="1"/>
        </p:nvSpPr>
        <p:spPr>
          <a:xfrm>
            <a:off x="0" y="2552688"/>
            <a:ext cx="9144000" cy="617499"/>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userDrawn="1"/>
        </p:nvSpPr>
        <p:spPr>
          <a:xfrm>
            <a:off x="0" y="2479662"/>
            <a:ext cx="9144000" cy="707886"/>
          </a:xfrm>
          <a:prstGeom prst="rect">
            <a:avLst/>
          </a:prstGeom>
          <a:noFill/>
          <a:ln w="12700">
            <a:noFill/>
          </a:ln>
        </p:spPr>
        <p:txBody>
          <a:bodyPr wrap="square" rtlCol="0">
            <a:spAutoFit/>
          </a:bodyPr>
          <a:lstStyle/>
          <a:p>
            <a:pPr algn="ctr"/>
            <a:r>
              <a:rPr lang="ru-RU" sz="4000" baseline="0" dirty="0" smtClean="0">
                <a:solidFill>
                  <a:schemeClr val="tx1"/>
                </a:solidFill>
                <a:latin typeface="Arial" pitchFamily="34" charset="0"/>
                <a:cs typeface="Tahoma" pitchFamily="34" charset="0"/>
              </a:rPr>
              <a:t>Спасибо за внимание!</a:t>
            </a:r>
            <a:endParaRPr lang="ru-RU" sz="4000" baseline="0" dirty="0">
              <a:solidFill>
                <a:schemeClr val="tx1"/>
              </a:solidFill>
              <a:latin typeface="Arial" pitchFamily="34" charset="0"/>
              <a:cs typeface="Tahoma" pitchFamily="34" charset="0"/>
            </a:endParaRPr>
          </a:p>
        </p:txBody>
      </p:sp>
      <p:sp>
        <p:nvSpPr>
          <p:cNvPr id="5" name="Текст 4"/>
          <p:cNvSpPr>
            <a:spLocks noGrp="1"/>
          </p:cNvSpPr>
          <p:nvPr>
            <p:ph type="body" sz="quarter" idx="10" hasCustomPrompt="1"/>
          </p:nvPr>
        </p:nvSpPr>
        <p:spPr>
          <a:xfrm>
            <a:off x="0" y="4560903"/>
            <a:ext cx="9144000" cy="1424018"/>
          </a:xfrm>
        </p:spPr>
        <p:txBody>
          <a:bodyPr>
            <a:normAutofit/>
          </a:bodyPr>
          <a:lstStyle>
            <a:lvl1pPr algn="ctr">
              <a:buNone/>
              <a:defRPr sz="1800" baseline="0">
                <a:solidFill>
                  <a:schemeClr val="tx1"/>
                </a:solidFill>
                <a:latin typeface="Arial" pitchFamily="34" charset="0"/>
              </a:defRPr>
            </a:lvl1pPr>
          </a:lstStyle>
          <a:p>
            <a:pPr lvl="0"/>
            <a:r>
              <a:rPr lang="ru-RU" dirty="0" smtClean="0"/>
              <a:t>Координаты:</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Номер слайда 5"/>
          <p:cNvSpPr txBox="1">
            <a:spLocks/>
          </p:cNvSpPr>
          <p:nvPr userDrawn="1"/>
        </p:nvSpPr>
        <p:spPr>
          <a:xfrm>
            <a:off x="0" y="6274800"/>
            <a:ext cx="457200" cy="583200"/>
          </a:xfrm>
          <a:prstGeom prst="rect">
            <a:avLst/>
          </a:prstGeom>
          <a:solidFill>
            <a:schemeClr val="tx2">
              <a:lumMod val="20000"/>
              <a:lumOff val="80000"/>
            </a:schemeClr>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Заголовок 1"/>
          <p:cNvSpPr>
            <a:spLocks noGrp="1"/>
          </p:cNvSpPr>
          <p:nvPr>
            <p:ph type="title"/>
          </p:nvPr>
        </p:nvSpPr>
        <p:spPr>
          <a:xfrm>
            <a:off x="0" y="0"/>
            <a:ext cx="9144000" cy="655200"/>
          </a:xfrm>
          <a:prstGeom prst="rect">
            <a:avLst/>
          </a:prstGeom>
          <a:solidFill>
            <a:schemeClr val="tx2">
              <a:lumMod val="20000"/>
              <a:lumOff val="80000"/>
              <a:alpha val="75000"/>
            </a:schemeClr>
          </a:solidFill>
        </p:spPr>
        <p:txBody>
          <a:bodyPr vert="horz" lIns="91440" tIns="45720" rIns="91440" bIns="45720" rtlCol="0" anchor="ctr">
            <a:normAutofit/>
          </a:bodyPr>
          <a:lstStyle/>
          <a:p>
            <a:r>
              <a:rPr lang="ru-RU" dirty="0" smtClean="0"/>
              <a:t>Название слайда</a:t>
            </a:r>
            <a:endParaRPr lang="ru-RU" dirty="0"/>
          </a:p>
        </p:txBody>
      </p:sp>
      <p:sp>
        <p:nvSpPr>
          <p:cNvPr id="3" name="Текст 2"/>
          <p:cNvSpPr>
            <a:spLocks noGrp="1"/>
          </p:cNvSpPr>
          <p:nvPr>
            <p:ph type="body" idx="1"/>
          </p:nvPr>
        </p:nvSpPr>
        <p:spPr>
          <a:xfrm>
            <a:off x="630000" y="914400"/>
            <a:ext cx="7887600" cy="51048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Нижний колонтитул 4"/>
          <p:cNvSpPr>
            <a:spLocks noGrp="1"/>
          </p:cNvSpPr>
          <p:nvPr>
            <p:ph type="ftr" sz="quarter" idx="3"/>
          </p:nvPr>
        </p:nvSpPr>
        <p:spPr>
          <a:xfrm>
            <a:off x="457200" y="6274800"/>
            <a:ext cx="7823199" cy="583200"/>
          </a:xfrm>
          <a:prstGeom prst="rect">
            <a:avLst/>
          </a:prstGeom>
          <a:solidFill>
            <a:schemeClr val="tx2">
              <a:lumMod val="20000"/>
              <a:lumOff val="80000"/>
            </a:schemeClr>
          </a:solidFill>
        </p:spPr>
        <p:txBody>
          <a:bodyPr vert="horz" lIns="91440" tIns="45720" rIns="91440" bIns="45720" rtlCol="0" anchor="ctr"/>
          <a:lstStyle>
            <a:lvl1pPr algn="ctr">
              <a:defRPr sz="1200">
                <a:solidFill>
                  <a:schemeClr val="tx1">
                    <a:tint val="75000"/>
                  </a:schemeClr>
                </a:solidFill>
              </a:defRPr>
            </a:lvl1p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pic>
        <p:nvPicPr>
          <p:cNvPr id="7" name="Picture 20" descr="bluelogo"/>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Номер слайда 1"/>
          <p:cNvSpPr txBox="1">
            <a:spLocks/>
          </p:cNvSpPr>
          <p:nvPr userDrawn="1"/>
        </p:nvSpPr>
        <p:spPr>
          <a:xfrm>
            <a:off x="8263467" y="6277012"/>
            <a:ext cx="880532" cy="580988"/>
          </a:xfrm>
          <a:prstGeom prst="rect">
            <a:avLst/>
          </a:prstGeom>
          <a:solidFill>
            <a:schemeClr val="tx2">
              <a:lumMod val="20000"/>
              <a:lumOff val="80000"/>
            </a:schemeClr>
          </a:solidFill>
        </p:spPr>
        <p:txBody>
          <a:bodyPr vert="horz" lIns="91440" tIns="45720" rIns="91440" bIns="45720" rtlCol="0"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125CC8CE-4B5A-42E3-9A0D-77A4F70F0A95}" type="slidenum">
              <a:rPr kumimoji="0" lang="ru-RU" sz="20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8" r:id="rId4"/>
    <p:sldLayoutId id="2147483660" r:id="rId5"/>
    <p:sldLayoutId id="2147483659" r:id="rId6"/>
    <p:sldLayoutId id="2147483661" r:id="rId7"/>
    <p:sldLayoutId id="2147483662" r:id="rId8"/>
    <p:sldLayoutId id="2147483663" r:id="rId9"/>
    <p:sldLayoutId id="2147483656" r:id="rId10"/>
  </p:sldLayoutIdLst>
  <p:timing>
    <p:tnLst>
      <p:par>
        <p:cTn id="1" dur="indefinite" restart="never" nodeType="tmRoot"/>
      </p:par>
    </p:tnLst>
  </p:timing>
  <p:hf sldNum="0" hdr="0"/>
  <p:txStyles>
    <p:titleStyle>
      <a:lvl1pPr algn="ctr" defTabSz="914400" rtl="0" eaLnBrk="1" latinLnBrk="0" hangingPunct="1">
        <a:spcBef>
          <a:spcPct val="0"/>
        </a:spcBef>
        <a:buNone/>
        <a:defRPr lang="ru-RU" sz="2400" b="1" i="0" kern="1200" baseline="0" dirty="0">
          <a:solidFill>
            <a:srgbClr val="333366"/>
          </a:solidFill>
          <a:latin typeface="Arial" pitchFamily="34" charset="0"/>
          <a:ea typeface="+mn-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3"/>
          </p:nvPr>
        </p:nvSpPr>
        <p:spPr>
          <a:xfrm>
            <a:off x="165463" y="3595349"/>
            <a:ext cx="8900160" cy="522000"/>
          </a:xfrm>
        </p:spPr>
        <p:txBody>
          <a:bodyPr/>
          <a:lstStyle/>
          <a:p>
            <a:pPr algn="ctr"/>
            <a:r>
              <a:rPr lang="ru-RU" b="1" dirty="0">
                <a:effectLst>
                  <a:outerShdw blurRad="38100" dist="38100" dir="2700000" algn="tl">
                    <a:srgbClr val="000000">
                      <a:alpha val="43137"/>
                    </a:srgbClr>
                  </a:outerShdw>
                </a:effectLst>
              </a:rPr>
              <a:t>ИСТОЧНИКИ БЕСПЕРЕБОЙНОГО ПИТАНИЯ</a:t>
            </a:r>
          </a:p>
        </p:txBody>
      </p:sp>
      <p:sp>
        <p:nvSpPr>
          <p:cNvPr id="3" name="Текст 2"/>
          <p:cNvSpPr>
            <a:spLocks noGrp="1"/>
          </p:cNvSpPr>
          <p:nvPr>
            <p:ph type="body" sz="quarter" idx="15"/>
          </p:nvPr>
        </p:nvSpPr>
        <p:spPr>
          <a:xfrm>
            <a:off x="0" y="6167476"/>
            <a:ext cx="9144000" cy="690524"/>
          </a:xfrm>
        </p:spPr>
        <p:txBody>
          <a:bodyPr/>
          <a:lstStyle/>
          <a:p>
            <a:r>
              <a:rPr lang="ru-RU" dirty="0" smtClean="0"/>
              <a:t>Владивосток</a:t>
            </a:r>
          </a:p>
          <a:p>
            <a:r>
              <a:rPr lang="ru-RU" dirty="0" smtClean="0"/>
              <a:t>201</a:t>
            </a:r>
            <a:r>
              <a:rPr lang="en-US" smtClean="0"/>
              <a:t>9</a:t>
            </a:r>
            <a:endParaRPr lang="ru-RU" dirty="0"/>
          </a:p>
        </p:txBody>
      </p:sp>
      <p:sp>
        <p:nvSpPr>
          <p:cNvPr id="4" name="Текст 3"/>
          <p:cNvSpPr>
            <a:spLocks noGrp="1"/>
          </p:cNvSpPr>
          <p:nvPr>
            <p:ph type="body" sz="quarter" idx="11"/>
          </p:nvPr>
        </p:nvSpPr>
        <p:spPr>
          <a:xfrm>
            <a:off x="0" y="1466410"/>
            <a:ext cx="9144000" cy="309600"/>
          </a:xfrm>
        </p:spPr>
        <p:txBody>
          <a:bodyPr/>
          <a:lstStyle/>
          <a:p>
            <a:r>
              <a:rPr lang="ru-RU" dirty="0" smtClean="0"/>
              <a:t>Кафедра «Информационных технологий и систем»</a:t>
            </a:r>
            <a:endParaRPr lang="ru-RU" dirty="0"/>
          </a:p>
        </p:txBody>
      </p:sp>
      <p:sp>
        <p:nvSpPr>
          <p:cNvPr id="5" name="Текст 4"/>
          <p:cNvSpPr>
            <a:spLocks noGrp="1"/>
          </p:cNvSpPr>
          <p:nvPr>
            <p:ph type="body" sz="quarter" idx="12"/>
          </p:nvPr>
        </p:nvSpPr>
        <p:spPr>
          <a:xfrm>
            <a:off x="0" y="1818213"/>
            <a:ext cx="9144000" cy="896851"/>
          </a:xfrm>
          <a:solidFill>
            <a:schemeClr val="bg1">
              <a:alpha val="0"/>
            </a:schemeClr>
          </a:solidFill>
        </p:spPr>
        <p:txBody>
          <a:bodyPr/>
          <a:lstStyle/>
          <a:p>
            <a:r>
              <a:rPr lang="ru-RU" dirty="0" smtClean="0"/>
              <a:t>Дисциплина «Электропитание устройств и систем связи»</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p:txBody>
          <a:bodyPr/>
          <a:lstStyle/>
          <a:p>
            <a:r>
              <a:rPr lang="ru-RU" altLang="ru-RU" dirty="0" smtClean="0"/>
              <a:t>Содержание:</a:t>
            </a:r>
            <a:endParaRPr lang="ru-RU" dirty="0"/>
          </a:p>
        </p:txBody>
      </p:sp>
      <p:sp>
        <p:nvSpPr>
          <p:cNvPr id="4" name="Текст 3"/>
          <p:cNvSpPr>
            <a:spLocks noGrp="1"/>
          </p:cNvSpPr>
          <p:nvPr>
            <p:ph type="body" sz="quarter" idx="15"/>
          </p:nvPr>
        </p:nvSpPr>
        <p:spPr>
          <a:xfrm>
            <a:off x="313510" y="801190"/>
            <a:ext cx="8525690" cy="5050970"/>
          </a:xfrm>
        </p:spPr>
        <p:txBody>
          <a:bodyPr>
            <a:normAutofit/>
          </a:bodyPr>
          <a:lstStyle/>
          <a:p>
            <a:pPr marL="457200" indent="-457200">
              <a:buFont typeface="+mj-lt"/>
              <a:buAutoNum type="arabicPeriod"/>
            </a:pPr>
            <a:r>
              <a:rPr lang="ru-RU" altLang="ru-RU" dirty="0">
                <a:cs typeface="Arial" panose="020B0604020202020204" pitchFamily="34" charset="0"/>
              </a:rPr>
              <a:t>Общие сведения и </a:t>
            </a:r>
            <a:r>
              <a:rPr lang="ru-RU" altLang="ru-RU" dirty="0" smtClean="0">
                <a:cs typeface="Arial" panose="020B0604020202020204" pitchFamily="34" charset="0"/>
              </a:rPr>
              <a:t>классификация</a:t>
            </a:r>
            <a:endParaRPr lang="en-US" altLang="ru-RU" dirty="0" smtClean="0">
              <a:cs typeface="Arial" panose="020B0604020202020204" pitchFamily="34" charset="0"/>
            </a:endParaRPr>
          </a:p>
          <a:p>
            <a:pPr marL="457200" indent="-457200">
              <a:buFont typeface="+mj-lt"/>
              <a:buAutoNum type="arabicPeriod"/>
            </a:pPr>
            <a:r>
              <a:rPr lang="ru-RU" altLang="ru-RU" dirty="0">
                <a:cs typeface="Arial" panose="020B0604020202020204" pitchFamily="34" charset="0"/>
              </a:rPr>
              <a:t>ИБП резервного </a:t>
            </a:r>
            <a:r>
              <a:rPr lang="ru-RU" altLang="ru-RU" dirty="0" smtClean="0">
                <a:cs typeface="Arial" panose="020B0604020202020204" pitchFamily="34" charset="0"/>
              </a:rPr>
              <a:t>типа</a:t>
            </a:r>
            <a:endParaRPr lang="en-US" altLang="ru-RU" dirty="0" smtClean="0">
              <a:cs typeface="Arial" panose="020B0604020202020204" pitchFamily="34" charset="0"/>
            </a:endParaRPr>
          </a:p>
          <a:p>
            <a:pPr marL="457200" indent="-457200">
              <a:buFont typeface="+mj-lt"/>
              <a:buAutoNum type="arabicPeriod"/>
            </a:pPr>
            <a:r>
              <a:rPr lang="ru-RU" dirty="0"/>
              <a:t>ИБП взаимодействующий с сетью (</a:t>
            </a:r>
            <a:r>
              <a:rPr lang="ru-RU" dirty="0" err="1"/>
              <a:t>line-interactive</a:t>
            </a:r>
            <a:r>
              <a:rPr lang="ru-RU" dirty="0"/>
              <a:t> UPS</a:t>
            </a:r>
            <a:r>
              <a:rPr lang="ru-RU" dirty="0" smtClean="0"/>
              <a:t>)</a:t>
            </a:r>
            <a:endParaRPr lang="en-US" dirty="0" smtClean="0"/>
          </a:p>
          <a:p>
            <a:pPr marL="457200" indent="-457200">
              <a:buFont typeface="+mj-lt"/>
              <a:buAutoNum type="arabicPeriod"/>
            </a:pPr>
            <a:r>
              <a:rPr lang="ru-RU" altLang="ru-RU" dirty="0">
                <a:cs typeface="Arial" panose="020B0604020202020204" pitchFamily="34" charset="0"/>
              </a:rPr>
              <a:t>ИБП  с  двойным  преобразованием  энергии  (</a:t>
            </a:r>
            <a:r>
              <a:rPr lang="ru-RU" altLang="ru-RU" dirty="0" err="1">
                <a:cs typeface="Arial" panose="020B0604020202020204" pitchFamily="34" charset="0"/>
              </a:rPr>
              <a:t>Double</a:t>
            </a:r>
            <a:r>
              <a:rPr lang="ru-RU" altLang="ru-RU" dirty="0">
                <a:cs typeface="Arial" panose="020B0604020202020204" pitchFamily="34" charset="0"/>
              </a:rPr>
              <a:t> </a:t>
            </a:r>
            <a:r>
              <a:rPr lang="ru-RU" altLang="ru-RU" dirty="0" err="1">
                <a:cs typeface="Arial" panose="020B0604020202020204" pitchFamily="34" charset="0"/>
              </a:rPr>
              <a:t>Conversion</a:t>
            </a:r>
            <a:r>
              <a:rPr lang="ru-RU" altLang="ru-RU" dirty="0">
                <a:cs typeface="Arial" panose="020B0604020202020204" pitchFamily="34" charset="0"/>
              </a:rPr>
              <a:t> UPS</a:t>
            </a:r>
            <a:r>
              <a:rPr lang="ru-RU" altLang="ru-RU" dirty="0" smtClean="0">
                <a:cs typeface="Arial" panose="020B0604020202020204" pitchFamily="34" charset="0"/>
              </a:rPr>
              <a:t>)</a:t>
            </a:r>
            <a:endParaRPr lang="en-US" altLang="ru-RU" dirty="0" smtClean="0">
              <a:cs typeface="Arial" panose="020B0604020202020204" pitchFamily="34" charset="0"/>
            </a:endParaRPr>
          </a:p>
          <a:p>
            <a:pPr marL="457200" indent="-457200">
              <a:buFont typeface="+mj-lt"/>
              <a:buAutoNum type="arabicPeriod"/>
            </a:pPr>
            <a:endParaRPr lang="ru-RU" altLang="ru-RU" dirty="0">
              <a:cs typeface="Arial" panose="020B0604020202020204" pitchFamily="34" charset="0"/>
            </a:endParaRPr>
          </a:p>
        </p:txBody>
      </p:sp>
      <p:sp>
        <p:nvSpPr>
          <p:cNvPr id="5" name="Нижний колонтитул 1"/>
          <p:cNvSpPr>
            <a:spLocks noGrp="1"/>
          </p:cNvSpPr>
          <p:nvPr>
            <p:ph type="ftr" sz="quarter" idx="3"/>
          </p:nvPr>
        </p:nvSpPr>
        <p:spPr>
          <a:xfrm>
            <a:off x="448734" y="6274800"/>
            <a:ext cx="7831666" cy="583200"/>
          </a:xfrm>
        </p:spPr>
        <p:txBody>
          <a:bodyPr/>
          <a:lstStyle/>
          <a:p>
            <a:r>
              <a:rPr lang="ru-RU" sz="1000" dirty="0" smtClean="0">
                <a:cs typeface="Arial" pitchFamily="34" charset="0"/>
              </a:rPr>
              <a:t>Дисциплина «</a:t>
            </a:r>
            <a:r>
              <a:rPr lang="ru-RU" sz="1000" dirty="0"/>
              <a:t>Электропитание устройств и систем связи</a:t>
            </a:r>
            <a:r>
              <a:rPr lang="ru-RU" sz="1000" dirty="0" smtClean="0">
                <a:cs typeface="Arial" pitchFamily="34" charset="0"/>
              </a:rPr>
              <a:t>»</a:t>
            </a:r>
          </a:p>
          <a:p>
            <a:r>
              <a:rPr lang="ru-RU" dirty="0">
                <a:cs typeface="Arial" pitchFamily="34" charset="0"/>
              </a:rPr>
              <a:t>Тема «ИСТОЧНИКИ БЕСПЕРЕБОЙНОГО </a:t>
            </a:r>
            <a:r>
              <a:rPr lang="ru-RU" dirty="0" smtClean="0">
                <a:cs typeface="Arial" pitchFamily="34" charset="0"/>
              </a:rPr>
              <a:t>ПИТАНИЯ»</a:t>
            </a:r>
            <a:endParaRPr lang="ru-RU" dirty="0">
              <a:cs typeface="Arial" pitchFamily="34" charset="0"/>
            </a:endParaRPr>
          </a:p>
        </p:txBody>
      </p:sp>
    </p:spTree>
    <p:extLst>
      <p:ext uri="{BB962C8B-B14F-4D97-AF65-F5344CB8AC3E}">
        <p14:creationId xmlns:p14="http://schemas.microsoft.com/office/powerpoint/2010/main" val="3709343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Общие сведения и классификация</a:t>
            </a:r>
          </a:p>
        </p:txBody>
      </p:sp>
      <p:sp>
        <p:nvSpPr>
          <p:cNvPr id="4" name="Текст 3"/>
          <p:cNvSpPr>
            <a:spLocks noGrp="1"/>
          </p:cNvSpPr>
          <p:nvPr>
            <p:ph type="body" sz="quarter" idx="15"/>
          </p:nvPr>
        </p:nvSpPr>
        <p:spPr/>
        <p:txBody>
          <a:bodyPr>
            <a:normAutofit/>
          </a:bodyPr>
          <a:lstStyle/>
          <a:p>
            <a:r>
              <a:rPr lang="ru-RU" sz="1600" dirty="0" smtClean="0"/>
              <a:t>Источники </a:t>
            </a:r>
            <a:r>
              <a:rPr lang="ru-RU" sz="1600" dirty="0"/>
              <a:t>бесперебойного питания (ИБП) предназначены для защиты электрооборудования пользователя от неполадок, включая  искажение или пропадание напряжение сети, а также подавление высоковольтных импульсов и высокочастотных помех, поступающих из нее.</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341" y="2341085"/>
            <a:ext cx="4781318" cy="3585990"/>
          </a:xfrm>
          <a:prstGeom prst="rect">
            <a:avLst/>
          </a:prstGeom>
        </p:spPr>
      </p:pic>
    </p:spTree>
    <p:extLst>
      <p:ext uri="{BB962C8B-B14F-4D97-AF65-F5344CB8AC3E}">
        <p14:creationId xmlns:p14="http://schemas.microsoft.com/office/powerpoint/2010/main" val="3148823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p>
        </p:txBody>
      </p:sp>
      <p:sp>
        <p:nvSpPr>
          <p:cNvPr id="4" name="Текст 3"/>
          <p:cNvSpPr>
            <a:spLocks noGrp="1"/>
          </p:cNvSpPr>
          <p:nvPr>
            <p:ph type="body" sz="quarter" idx="15"/>
          </p:nvPr>
        </p:nvSpPr>
        <p:spPr>
          <a:xfrm>
            <a:off x="628597" y="914400"/>
            <a:ext cx="7886808" cy="5360400"/>
          </a:xfrm>
        </p:spPr>
        <p:txBody>
          <a:bodyPr>
            <a:normAutofit lnSpcReduction="10000"/>
          </a:bodyPr>
          <a:lstStyle/>
          <a:p>
            <a:r>
              <a:rPr lang="ru-RU" sz="1600" dirty="0"/>
              <a:t>Основная идея этой схемы проста. Система питается от сети переменного тока. Значит на выходе ИБП должен выдавать переменный ток. И на входе ИБП  тоже  должен  потреблять  переменный  ток,  поскольку  он  питается  от  той  же электрической  сети.  Но  внутри  ИБП  должно  быть  постоянное напряжение, потому что оно необходимо для питания аккумуляторной батареи</a:t>
            </a:r>
            <a:r>
              <a:rPr lang="ru-RU" sz="1600" dirty="0" smtClean="0"/>
              <a:t>.</a:t>
            </a:r>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r>
              <a:rPr lang="ru-RU" sz="1600" dirty="0" smtClean="0"/>
              <a:t>Таким </a:t>
            </a:r>
            <a:r>
              <a:rPr lang="ru-RU" sz="1600" dirty="0"/>
              <a:t>образом, получается схема источника бесперебойного питания. Вся мощность, потребляемая ИБП от сети, сначала преобразуется из переменного тока в постоянный  с помощью  выпрямителя.  После  этого  в  действие  вступает  преобразователь постоянного  тока  в  переменный – инвертор,  обеспечивающий  на  выходе  ИБП необходимое переменное напряжение.</a:t>
            </a:r>
          </a:p>
          <a:p>
            <a:endParaRPr lang="ru-RU" sz="1600" dirty="0"/>
          </a:p>
        </p:txBody>
      </p:sp>
      <p:pic>
        <p:nvPicPr>
          <p:cNvPr id="5" name="Рисунок 4"/>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087418" y="2326324"/>
            <a:ext cx="4969164" cy="2205352"/>
          </a:xfrm>
          <a:prstGeom prst="rect">
            <a:avLst/>
          </a:prstGeom>
        </p:spPr>
      </p:pic>
    </p:spTree>
    <p:extLst>
      <p:ext uri="{BB962C8B-B14F-4D97-AF65-F5344CB8AC3E}">
        <p14:creationId xmlns:p14="http://schemas.microsoft.com/office/powerpoint/2010/main" val="84738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p>
        </p:txBody>
      </p:sp>
      <p:sp>
        <p:nvSpPr>
          <p:cNvPr id="4" name="Текст 3"/>
          <p:cNvSpPr>
            <a:spLocks noGrp="1"/>
          </p:cNvSpPr>
          <p:nvPr>
            <p:ph type="body" sz="quarter" idx="15"/>
          </p:nvPr>
        </p:nvSpPr>
        <p:spPr>
          <a:xfrm>
            <a:off x="628597" y="914400"/>
            <a:ext cx="7886808" cy="5360400"/>
          </a:xfrm>
        </p:spPr>
        <p:txBody>
          <a:bodyPr>
            <a:normAutofit/>
          </a:bodyPr>
          <a:lstStyle/>
          <a:p>
            <a:r>
              <a:rPr lang="ru-RU" sz="1600" dirty="0"/>
              <a:t>Н</a:t>
            </a:r>
            <a:r>
              <a:rPr lang="ru-RU" sz="1600" dirty="0" smtClean="0"/>
              <a:t>аиболее </a:t>
            </a:r>
            <a:r>
              <a:rPr lang="ru-RU" sz="1600" dirty="0"/>
              <a:t>важные части ИБП – выпрямитель и инвертор интенсивно работают даже  тогда,  когда  в  сети  есть  вполне  нормальное  напряжение,  от  которого  могли бы питаться устройства. Это видимо приводит к уменьшению ресурса этих частей ИБП, усложнению  схемы  и   расходу  энергии.</a:t>
            </a:r>
          </a:p>
          <a:p>
            <a:r>
              <a:rPr lang="ru-RU" sz="1600" dirty="0"/>
              <a:t>Для устранения этого недостатка, используется ИБП резервного </a:t>
            </a:r>
            <a:r>
              <a:rPr lang="ru-RU" sz="1600" dirty="0" smtClean="0"/>
              <a:t>типа:</a:t>
            </a:r>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smtClean="0"/>
          </a:p>
          <a:p>
            <a:r>
              <a:rPr lang="ru-RU" sz="1600" dirty="0" smtClean="0"/>
              <a:t>Когда </a:t>
            </a:r>
            <a:r>
              <a:rPr lang="ru-RU" sz="1600" dirty="0"/>
              <a:t>в сети нормальное напряжение, компьютер (или другая нагрузка ИБП) работает непосредственно  от  сети.  В  это  время  маломощный  выпрямитель  подзаряжает  батарею ИБП. Если напряжение становится "ненормальным" или совсем исчезает, показанный на схеме переключатель срабатывает, включается инвертор, и ИБП начинает питать нагрузку от своей батареи. </a:t>
            </a:r>
          </a:p>
        </p:txBody>
      </p:sp>
      <p:pic>
        <p:nvPicPr>
          <p:cNvPr id="5" name="Рисунок 4"/>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969056" y="2387600"/>
            <a:ext cx="5205888" cy="2082800"/>
          </a:xfrm>
          <a:prstGeom prst="rect">
            <a:avLst/>
          </a:prstGeom>
        </p:spPr>
      </p:pic>
    </p:spTree>
    <p:extLst>
      <p:ext uri="{BB962C8B-B14F-4D97-AF65-F5344CB8AC3E}">
        <p14:creationId xmlns:p14="http://schemas.microsoft.com/office/powerpoint/2010/main" val="362294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p>
        </p:txBody>
      </p:sp>
      <p:sp>
        <p:nvSpPr>
          <p:cNvPr id="4" name="Текст 3"/>
          <p:cNvSpPr>
            <a:spLocks noGrp="1"/>
          </p:cNvSpPr>
          <p:nvPr>
            <p:ph type="body" sz="quarter" idx="15"/>
          </p:nvPr>
        </p:nvSpPr>
        <p:spPr/>
        <p:txBody>
          <a:bodyPr>
            <a:normAutofit/>
          </a:bodyPr>
          <a:lstStyle/>
          <a:p>
            <a:r>
              <a:rPr lang="ru-RU" sz="1600" dirty="0"/>
              <a:t>Упрощенная блок-схема ИБП, взаимодействующего с сетью, представлена на </a:t>
            </a:r>
            <a:r>
              <a:rPr lang="ru-RU" sz="1600" dirty="0" smtClean="0"/>
              <a:t>рисунке ниже. Переключатель </a:t>
            </a:r>
            <a:r>
              <a:rPr lang="ru-RU" sz="1600" dirty="0"/>
              <a:t>перемещен ближе  к  входу,  инвертор  этого  ИБП  постоянно  подключен  к  нагрузке.  Кроме  того,  в </a:t>
            </a:r>
            <a:r>
              <a:rPr lang="ru-RU" sz="1600" dirty="0" smtClean="0"/>
              <a:t>новой </a:t>
            </a:r>
            <a:r>
              <a:rPr lang="ru-RU" sz="1600" dirty="0"/>
              <a:t>схеме появился автотрансформатор. </a:t>
            </a:r>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r>
              <a:rPr lang="ru-RU" sz="1600" dirty="0"/>
              <a:t>У  этого  автотрансформатора  есть  дополнительные  отводы,  к  которым  может быть  подключена  нагрузка  при  работе  ИБП  от  сети.  В  результате  напряжение  на выходе  ИБП  иногда  становится  не  таким,  как  на  входе.  С  помощью автотрансформатора  с  отводами  ИБП  регулирует  напряжение </a:t>
            </a:r>
          </a:p>
        </p:txBody>
      </p:sp>
      <p:pic>
        <p:nvPicPr>
          <p:cNvPr id="5" name="Рисунок 4"/>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558473" y="1933036"/>
            <a:ext cx="4027054" cy="2511636"/>
          </a:xfrm>
          <a:prstGeom prst="rect">
            <a:avLst/>
          </a:prstGeom>
        </p:spPr>
      </p:pic>
    </p:spTree>
    <p:extLst>
      <p:ext uri="{BB962C8B-B14F-4D97-AF65-F5344CB8AC3E}">
        <p14:creationId xmlns:p14="http://schemas.microsoft.com/office/powerpoint/2010/main" val="2354582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Феррорезонансный ИБП (</a:t>
            </a:r>
            <a:r>
              <a:rPr lang="ru-RU" dirty="0" err="1"/>
              <a:t>Ferroresonant</a:t>
            </a:r>
            <a:r>
              <a:rPr lang="ru-RU" dirty="0"/>
              <a:t> UPS</a:t>
            </a:r>
            <a:r>
              <a:rPr lang="ru-RU" dirty="0" smtClean="0"/>
              <a:t>)</a:t>
            </a:r>
            <a:endParaRPr lang="ru-RU" dirty="0"/>
          </a:p>
        </p:txBody>
      </p:sp>
      <p:sp>
        <p:nvSpPr>
          <p:cNvPr id="4" name="Текст 3"/>
          <p:cNvSpPr>
            <a:spLocks noGrp="1"/>
          </p:cNvSpPr>
          <p:nvPr>
            <p:ph type="body" sz="quarter" idx="15"/>
          </p:nvPr>
        </p:nvSpPr>
        <p:spPr>
          <a:xfrm>
            <a:off x="628597" y="914400"/>
            <a:ext cx="7886808" cy="5292436"/>
          </a:xfrm>
        </p:spPr>
        <p:txBody>
          <a:bodyPr>
            <a:normAutofit/>
          </a:bodyPr>
          <a:lstStyle/>
          <a:p>
            <a:r>
              <a:rPr lang="ru-RU" sz="1600" dirty="0"/>
              <a:t>Феррорезонансный  ИБП  в  какой-то  степени  является  разновидностью  ИБП, взаимодействующих с сетью. Тем не менее, его обычно выделяют в отдельную группу ИБП. Дело в том, что в схему этого ИБП введен элемент, принципиально меняющий его  работу,  и  давший  название  этому  прибору.  Это  феррорезонансный трансформатор.  Он  включен  в  схему  феррорезонансного  ИБП  вместо автотрансформатора с отводами в схеме ИБП, взаимодействующего с сетью</a:t>
            </a:r>
            <a:r>
              <a:rPr lang="ru-RU" sz="1600" dirty="0" smtClean="0"/>
              <a:t>.</a:t>
            </a:r>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r>
              <a:rPr lang="ru-RU" sz="1600" dirty="0" smtClean="0"/>
              <a:t>Он  </a:t>
            </a:r>
            <a:r>
              <a:rPr lang="ru-RU" sz="1600" dirty="0"/>
              <a:t>стабилизирует напряжение  на  выходе  ИБП.  Это  позволяет  работать  в  широком  диапазоне  сетевых напряжений  без  переключения  на  батарею. </a:t>
            </a:r>
          </a:p>
        </p:txBody>
      </p:sp>
      <p:pic>
        <p:nvPicPr>
          <p:cNvPr id="5" name="Рисунок 4"/>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641599" y="2830218"/>
            <a:ext cx="3860802" cy="2361346"/>
          </a:xfrm>
          <a:prstGeom prst="rect">
            <a:avLst/>
          </a:prstGeom>
        </p:spPr>
      </p:pic>
    </p:spTree>
    <p:extLst>
      <p:ext uri="{BB962C8B-B14F-4D97-AF65-F5344CB8AC3E}">
        <p14:creationId xmlns:p14="http://schemas.microsoft.com/office/powerpoint/2010/main" val="572604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резервного типа</a:t>
            </a:r>
          </a:p>
        </p:txBody>
      </p:sp>
      <p:sp>
        <p:nvSpPr>
          <p:cNvPr id="4" name="Текст 3"/>
          <p:cNvSpPr>
            <a:spLocks noGrp="1"/>
          </p:cNvSpPr>
          <p:nvPr>
            <p:ph type="body" sz="quarter" idx="15"/>
          </p:nvPr>
        </p:nvSpPr>
        <p:spPr/>
        <p:txBody>
          <a:bodyPr>
            <a:normAutofit/>
          </a:bodyPr>
          <a:lstStyle/>
          <a:p>
            <a:r>
              <a:rPr lang="ru-RU" sz="1600" dirty="0"/>
              <a:t>На  рисунке  </a:t>
            </a:r>
            <a:r>
              <a:rPr lang="ru-RU" sz="1600" dirty="0" smtClean="0"/>
              <a:t>ниже  </a:t>
            </a:r>
            <a:r>
              <a:rPr lang="ru-RU" sz="1600" dirty="0"/>
              <a:t>представлена  функциональная схема   ИБП  с  переключением. </a:t>
            </a:r>
            <a:r>
              <a:rPr lang="ru-RU" sz="1600" dirty="0" smtClean="0"/>
              <a:t>Входной </a:t>
            </a:r>
            <a:r>
              <a:rPr lang="ru-RU" sz="1600" dirty="0"/>
              <a:t>фильтр импульсов и фильтр  шумов  улучшают  форму  кривой  напряжения  при  работе  от  электрической  сети. Схема  анализа  сети  и  управления  определяет  моменты  переключения  режимов  работы ИБП, следит за разрядом батареи и выполняет другие полезные функции.</a:t>
            </a:r>
          </a:p>
          <a:p>
            <a:endParaRPr lang="ru-RU" sz="1600"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1986539" y="2710871"/>
            <a:ext cx="5170922" cy="2821712"/>
          </a:xfrm>
          <a:prstGeom prst="rect">
            <a:avLst/>
          </a:prstGeom>
        </p:spPr>
      </p:pic>
    </p:spTree>
    <p:extLst>
      <p:ext uri="{BB962C8B-B14F-4D97-AF65-F5344CB8AC3E}">
        <p14:creationId xmlns:p14="http://schemas.microsoft.com/office/powerpoint/2010/main" val="409062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u="sng" dirty="0"/>
              <a:t>Работа от сети</a:t>
            </a:r>
            <a:r>
              <a:rPr lang="ru-RU" sz="1600" b="1" u="sng" dirty="0" smtClean="0"/>
              <a:t>.</a:t>
            </a:r>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dirty="0" smtClean="0"/>
          </a:p>
          <a:p>
            <a:endParaRPr lang="ru-RU" sz="1600" dirty="0"/>
          </a:p>
          <a:p>
            <a:r>
              <a:rPr lang="ru-RU" sz="1600" dirty="0" smtClean="0"/>
              <a:t>На </a:t>
            </a:r>
            <a:r>
              <a:rPr lang="ru-RU" sz="1600" dirty="0"/>
              <a:t>режиме работы от сети (нормальная работа) напряжение от входа ИБП поступает к фильтру  импульсов,  шунтирующему  очень  короткие,  наносекундные  высоковольтные импульсы  (они  могут,  например,  возникать  при  ударе  молнии  рядом  с  линией электропередач). </a:t>
            </a:r>
          </a:p>
          <a:p>
            <a:endParaRPr lang="ru-RU" sz="1600"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1939636" y="1518101"/>
            <a:ext cx="5264728" cy="2873412"/>
          </a:xfrm>
          <a:prstGeom prst="rect">
            <a:avLst/>
          </a:prstGeom>
        </p:spPr>
      </p:pic>
    </p:spTree>
    <p:extLst>
      <p:ext uri="{BB962C8B-B14F-4D97-AF65-F5344CB8AC3E}">
        <p14:creationId xmlns:p14="http://schemas.microsoft.com/office/powerpoint/2010/main" val="714709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numCol="2">
            <a:normAutofit/>
          </a:bodyPr>
          <a:lstStyle/>
          <a:p>
            <a:r>
              <a:rPr lang="ru-RU" sz="1600" dirty="0"/>
              <a:t>На  </a:t>
            </a:r>
            <a:r>
              <a:rPr lang="ru-RU" sz="1600" dirty="0" smtClean="0"/>
              <a:t>рисунке  справа  </a:t>
            </a:r>
            <a:r>
              <a:rPr lang="ru-RU" sz="1600" dirty="0"/>
              <a:t>приведены  осциллограммы  переключения  (для хорошего  ИБП)  с  режима работы  от  сети  на  режим  работы  от  батареи  и  обратно.  Осциллограмм  сеть-батарея несколько,  поскольку  переключение  происходит  в  случайный  момент  времени  (когда </a:t>
            </a:r>
          </a:p>
          <a:p>
            <a:r>
              <a:rPr lang="ru-RU" sz="1600" dirty="0"/>
              <a:t>пропадает  напряжение  в  сети),  а  вид  осциллограммы,  как  видно  на  рисунке,  зависит  от фазы напряжения в момент переключения. </a:t>
            </a:r>
            <a:endParaRPr lang="ru-RU" sz="1600" dirty="0" smtClean="0"/>
          </a:p>
          <a:p>
            <a:endParaRPr lang="ru-RU" sz="1600" dirty="0"/>
          </a:p>
          <a:p>
            <a:r>
              <a:rPr lang="ru-RU" sz="1600" dirty="0" smtClean="0"/>
              <a:t>На </a:t>
            </a:r>
            <a:r>
              <a:rPr lang="ru-RU" sz="1600" dirty="0"/>
              <a:t>рисунке  видно,  что  напряжения  до  и  после  переключения  синфазные:  длительности полупериодов  после  переключения  равны  длительностям  полупериодов  после переключения. </a:t>
            </a:r>
          </a:p>
        </p:txBody>
      </p:sp>
      <p:pic>
        <p:nvPicPr>
          <p:cNvPr id="8" name="Рисунок 7"/>
          <p:cNvPicPr/>
          <p:nvPr/>
        </p:nvPicPr>
        <p:blipFill>
          <a:blip r:embed="rId2" cstate="print">
            <a:extLst>
              <a:ext uri="{28A0092B-C50C-407E-A947-70E740481C1C}">
                <a14:useLocalDpi xmlns:a14="http://schemas.microsoft.com/office/drawing/2010/main" val="0"/>
              </a:ext>
            </a:extLst>
          </a:blip>
          <a:stretch>
            <a:fillRect/>
          </a:stretch>
        </p:blipFill>
        <p:spPr>
          <a:xfrm>
            <a:off x="5569527" y="910201"/>
            <a:ext cx="2179782" cy="4330766"/>
          </a:xfrm>
          <a:prstGeom prst="rect">
            <a:avLst/>
          </a:prstGeom>
        </p:spPr>
      </p:pic>
    </p:spTree>
    <p:extLst>
      <p:ext uri="{BB962C8B-B14F-4D97-AF65-F5344CB8AC3E}">
        <p14:creationId xmlns:p14="http://schemas.microsoft.com/office/powerpoint/2010/main" val="3471675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a:xfrm>
            <a:off x="628597" y="914400"/>
            <a:ext cx="7886808" cy="5360400"/>
          </a:xfrm>
        </p:spPr>
        <p:txBody>
          <a:bodyPr>
            <a:normAutofit/>
          </a:bodyPr>
          <a:lstStyle/>
          <a:p>
            <a:r>
              <a:rPr lang="ru-RU" sz="1600" b="1" u="sng" dirty="0"/>
              <a:t>Работа от батареи</a:t>
            </a:r>
            <a:r>
              <a:rPr lang="ru-RU" sz="1600" b="1" u="sng" dirty="0" smtClean="0"/>
              <a:t>.</a:t>
            </a:r>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endParaRPr lang="ru-RU" sz="1600" b="1" u="sng" dirty="0" smtClean="0"/>
          </a:p>
          <a:p>
            <a:endParaRPr lang="ru-RU" sz="1600" b="1" u="sng" dirty="0"/>
          </a:p>
          <a:p>
            <a:r>
              <a:rPr lang="ru-RU" sz="1600" dirty="0"/>
              <a:t>На  режиме  работы  от  батареи  переключатель  подключает  к  выходу  ИБП  инвертор, который запускается по команде блока анализа сети. Запуск инвертора происходит таким образом,  чтобы  фаза  колебаний,  вырабатываемых  инвертором  и  фаза  синусоиды  только что  исчезнувшей  сети  совпадали.  Подзарядка  батареи  на  этом  режиме  как  правило  не происходит  (если  даже  в  сети  есть  напряжение,  то  оно  слишком  мало,  чтобы  заряжать батарею). </a:t>
            </a:r>
          </a:p>
          <a:p>
            <a:endParaRPr lang="ru-RU" sz="1600"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2156590" y="1473201"/>
            <a:ext cx="4830820" cy="2636982"/>
          </a:xfrm>
          <a:prstGeom prst="rect">
            <a:avLst/>
          </a:prstGeom>
        </p:spPr>
      </p:pic>
    </p:spTree>
    <p:extLst>
      <p:ext uri="{BB962C8B-B14F-4D97-AF65-F5344CB8AC3E}">
        <p14:creationId xmlns:p14="http://schemas.microsoft.com/office/powerpoint/2010/main" val="31544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dirty="0"/>
              <a:t>Рассмотрим подробнее работу отдельных элементов ИБП.</a:t>
            </a:r>
          </a:p>
          <a:p>
            <a:endParaRPr lang="ru-RU" sz="1600" b="1" dirty="0" smtClean="0"/>
          </a:p>
          <a:p>
            <a:r>
              <a:rPr lang="ru-RU" sz="1600" b="1" dirty="0" smtClean="0"/>
              <a:t>Выпрямитель</a:t>
            </a:r>
            <a:r>
              <a:rPr lang="ru-RU" sz="1600" b="1" dirty="0"/>
              <a:t>. </a:t>
            </a:r>
            <a:endParaRPr lang="ru-RU" sz="1600" b="1" dirty="0" smtClean="0"/>
          </a:p>
          <a:p>
            <a:r>
              <a:rPr lang="ru-RU" sz="1600" dirty="0"/>
              <a:t>Функции  выпрямителя  у  этого  типа  источников  бесперебойного  питания ограничиваются только автоматическим зарядом батареи и поддержанием ее заряда. Как правило  зарядные  устройства  реализуют  традиционный  I-U  алгоритм  заряда</a:t>
            </a:r>
            <a:r>
              <a:rPr lang="ru-RU" sz="1600" dirty="0" smtClean="0"/>
              <a:t>.</a:t>
            </a:r>
            <a:endParaRPr lang="ru-RU" sz="1600" dirty="0"/>
          </a:p>
          <a:p>
            <a:endParaRPr lang="ru-RU" sz="1600" dirty="0" smtClean="0"/>
          </a:p>
          <a:p>
            <a:r>
              <a:rPr lang="ru-RU" sz="1600" dirty="0" smtClean="0"/>
              <a:t>При </a:t>
            </a:r>
            <a:r>
              <a:rPr lang="ru-RU" sz="1600" dirty="0"/>
              <a:t>полностью  разряженной  батарее  выпрямитель  заряжает  ее  постоянным  током</a:t>
            </a:r>
            <a:r>
              <a:rPr lang="ru-RU" sz="1600" dirty="0" smtClean="0"/>
              <a:t>.</a:t>
            </a:r>
          </a:p>
          <a:p>
            <a:endParaRPr lang="ru-RU" sz="1600" dirty="0" smtClean="0"/>
          </a:p>
          <a:p>
            <a:r>
              <a:rPr lang="ru-RU" sz="1600" dirty="0" smtClean="0"/>
              <a:t>После </a:t>
            </a:r>
            <a:r>
              <a:rPr lang="ru-RU" sz="1600" dirty="0"/>
              <a:t>достижения напряжения на батарее примерно 2.27 В на элемент аккумулятора или 13.8 В на 12-ти </a:t>
            </a:r>
            <a:r>
              <a:rPr lang="ru-RU" sz="1600" dirty="0" err="1"/>
              <a:t>вольтовый</a:t>
            </a:r>
            <a:r>
              <a:rPr lang="ru-RU" sz="1600" dirty="0"/>
              <a:t> аккумулятор (для свинцовых батарей)  выпрямитель  переходит  на  режим  стабилизации  напряжения.  При  этом напряжении  батарея  не  разряжается  и  не  заряжается.  Поддержание  батареи  под "плавающим  потенциалом"  или  "напряжением  плавающего  заряда"  позволяет компенсировать  саморазряд  батареи  и  не  допустить  ее  перезаряда. </a:t>
            </a:r>
            <a:endParaRPr lang="ru-RU" sz="1600" dirty="0" smtClean="0"/>
          </a:p>
          <a:p>
            <a:endParaRPr lang="ru-RU" sz="1600" dirty="0"/>
          </a:p>
        </p:txBody>
      </p:sp>
    </p:spTree>
    <p:extLst>
      <p:ext uri="{BB962C8B-B14F-4D97-AF65-F5344CB8AC3E}">
        <p14:creationId xmlns:p14="http://schemas.microsoft.com/office/powerpoint/2010/main" val="3803307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800" b="1" dirty="0"/>
              <a:t>Батарея</a:t>
            </a:r>
            <a:r>
              <a:rPr lang="ru-RU" sz="1800" b="1" dirty="0" smtClean="0"/>
              <a:t>.</a:t>
            </a:r>
          </a:p>
          <a:p>
            <a:endParaRPr lang="ru-RU" sz="1800" dirty="0" smtClean="0"/>
          </a:p>
          <a:p>
            <a:r>
              <a:rPr lang="ru-RU" sz="1800" dirty="0" smtClean="0"/>
              <a:t>ИБП </a:t>
            </a:r>
            <a:r>
              <a:rPr lang="ru-RU" sz="1800" dirty="0"/>
              <a:t>с переключением оснащаются батареями на основе необслуживаемых свинцовых кислотных  аккумуляторов.  </a:t>
            </a:r>
            <a:endParaRPr lang="ru-RU" sz="1800" dirty="0" smtClean="0"/>
          </a:p>
          <a:p>
            <a:endParaRPr lang="ru-RU" sz="1800" dirty="0"/>
          </a:p>
          <a:p>
            <a:r>
              <a:rPr lang="ru-RU" sz="1800" dirty="0" smtClean="0"/>
              <a:t>Только  </a:t>
            </a:r>
            <a:r>
              <a:rPr lang="ru-RU" sz="1800" dirty="0"/>
              <a:t>отдельные  образцы  ИБП  этого  типа  (в  основном малоизвестных  производителей)  имеют  другие  батареи  (например  никель-кадмиевые). Напряжение батарей для разных моделей ИБП изменяется от 6 до 48 В при емкости от 6 до примерно 20 ампер-часов. Увеличение времени автономного режима за счет установки дополнительных батарей для ИБП этого типа как правило не предусматривается, хотя есть и исключения. </a:t>
            </a:r>
            <a:endParaRPr lang="ru-RU" sz="1800" dirty="0" smtClean="0"/>
          </a:p>
          <a:p>
            <a:endParaRPr lang="ru-RU" sz="1800" dirty="0"/>
          </a:p>
          <a:p>
            <a:r>
              <a:rPr lang="ru-RU" sz="1800" dirty="0" smtClean="0"/>
              <a:t>Зарядные </a:t>
            </a:r>
            <a:r>
              <a:rPr lang="ru-RU" sz="1800" dirty="0"/>
              <a:t>устройства хороших ИБП очень аккуратно обращаются с батареей. Поэтому ресурс  батарей  ИБП  ведущих  производителей  зависит  только  от  условий  эксплуатации и изменяется от 3 до 6 лет.</a:t>
            </a:r>
          </a:p>
        </p:txBody>
      </p:sp>
    </p:spTree>
    <p:extLst>
      <p:ext uri="{BB962C8B-B14F-4D97-AF65-F5344CB8AC3E}">
        <p14:creationId xmlns:p14="http://schemas.microsoft.com/office/powerpoint/2010/main" val="4254550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smtClean="0"/>
              <a:t>Инвертор.</a:t>
            </a:r>
          </a:p>
          <a:p>
            <a:endParaRPr lang="ru-RU" sz="1600" b="1" dirty="0"/>
          </a:p>
          <a:p>
            <a:r>
              <a:rPr lang="ru-RU" sz="1600" dirty="0" smtClean="0"/>
              <a:t>В  </a:t>
            </a:r>
            <a:r>
              <a:rPr lang="ru-RU" sz="1600" dirty="0"/>
              <a:t>ИБП  с  переключением  используются  транзисторные  инверторы.  Выходное напряжение  инвертора  имеет  вид  прямоугольных  импульсов  с  паузами.  Обычно производители  ИБП  называют  этот  тип  колебаний  "ступенчатым  приближением  к синусоиде"  и  заявляют,  что  для  всех  типов  нагрузки  такое  напряжение  практически эквивалентно  синусоидальному.  Для  того,  чтобы  это  было  так  (или  хотя  бы  почти  так), некоторые  параметры  прямоугольных  колебаний,  определяющие  их  величину  и  форму, должны  совпадать  с  </a:t>
            </a:r>
            <a:r>
              <a:rPr lang="ru-RU" sz="1600" dirty="0" smtClean="0"/>
              <a:t>соответствующими  </a:t>
            </a:r>
            <a:r>
              <a:rPr lang="ru-RU" sz="1600" dirty="0"/>
              <a:t>параметрами  </a:t>
            </a:r>
            <a:r>
              <a:rPr lang="ru-RU" sz="1600" dirty="0" smtClean="0"/>
              <a:t>синусоиды.</a:t>
            </a:r>
          </a:p>
          <a:p>
            <a:endParaRPr lang="ru-RU" sz="1600" dirty="0"/>
          </a:p>
          <a:p>
            <a:r>
              <a:rPr lang="ru-RU" sz="1600" dirty="0"/>
              <a:t>Возможность  применения  ИБП  с  переключением  для  защиты  других  потребителей (например  с  трансформаторными  блоками  питания)  вообще  говоря  не  совсем  очевидна заранее  и  требует  подробного  анализа  в  каждом  конкретном  случае.  Но  обычно  этот вопрос решается положительно.</a:t>
            </a:r>
          </a:p>
        </p:txBody>
      </p:sp>
    </p:spTree>
    <p:extLst>
      <p:ext uri="{BB962C8B-B14F-4D97-AF65-F5344CB8AC3E}">
        <p14:creationId xmlns:p14="http://schemas.microsoft.com/office/powerpoint/2010/main" val="178953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Схема </a:t>
            </a:r>
            <a:r>
              <a:rPr lang="ru-RU" sz="1600" b="1" dirty="0" smtClean="0"/>
              <a:t>управления </a:t>
            </a:r>
            <a:r>
              <a:rPr lang="ru-RU" sz="1600" b="1" dirty="0"/>
              <a:t>ИБП и анализа сети.</a:t>
            </a:r>
            <a:r>
              <a:rPr lang="ru-RU" sz="1600" dirty="0"/>
              <a:t> </a:t>
            </a:r>
            <a:endParaRPr lang="ru-RU" sz="1600" dirty="0" smtClean="0"/>
          </a:p>
          <a:p>
            <a:endParaRPr lang="ru-RU" sz="1600" dirty="0"/>
          </a:p>
          <a:p>
            <a:r>
              <a:rPr lang="ru-RU" sz="1600" dirty="0"/>
              <a:t>Схема  анализа  сети измеряет  среднее  выпрямленное  значение  напряжения  сети  и  выдает  команды  на переключение с режима на режим в зависимости от его величины. Когда напряжение сети падает или пропадает совсем, схема анализа сети подает команду на переключение ИБП на  режим  работы  от  батареи.  Если  напряжение  становится  выше,  ИБП  снова  начинает работать  от  сети</a:t>
            </a:r>
            <a:r>
              <a:rPr lang="ru-RU" sz="1600" dirty="0" smtClean="0"/>
              <a:t>.</a:t>
            </a:r>
          </a:p>
          <a:p>
            <a:endParaRPr lang="ru-RU" sz="1600" dirty="0"/>
          </a:p>
          <a:p>
            <a:r>
              <a:rPr lang="ru-RU" sz="1600" dirty="0"/>
              <a:t>Хорошо спроектированные импульсные блоки питания работоспособны при очень высоких напряжениях. Схема управления ИБП следит за состоянием батареи ИБП. Когда батарея разряжается полностью (напряжение на элементе свинцовой кислотной батареи 1.7-1.75 В) блок управления снимает напряжение с нагрузки. Это необходимо для предотвращения глубокого разряда батареи. </a:t>
            </a:r>
            <a:endParaRPr lang="ru-RU" sz="1600" dirty="0" smtClean="0"/>
          </a:p>
          <a:p>
            <a:endParaRPr lang="ru-RU" sz="1600" dirty="0"/>
          </a:p>
          <a:p>
            <a:r>
              <a:rPr lang="ru-RU" sz="1600" dirty="0"/>
              <a:t>Желательно выключать компьютер или другую нагрузку ИБП любого типа заранее, не доводя до автоматического отключения. Это позволит заметно увеличить ресурс батареи и, что еще важнее, сохранить часть заряда батареи для следующего сбоя питания.</a:t>
            </a:r>
          </a:p>
        </p:txBody>
      </p:sp>
    </p:spTree>
    <p:extLst>
      <p:ext uri="{BB962C8B-B14F-4D97-AF65-F5344CB8AC3E}">
        <p14:creationId xmlns:p14="http://schemas.microsoft.com/office/powerpoint/2010/main" val="3913428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smtClean="0"/>
              <a:t>Режимы работы ИБП с переключением. </a:t>
            </a:r>
            <a:endParaRPr lang="ru-RU" dirty="0"/>
          </a:p>
        </p:txBody>
      </p:sp>
      <p:sp>
        <p:nvSpPr>
          <p:cNvPr id="4" name="Текст 3"/>
          <p:cNvSpPr>
            <a:spLocks noGrp="1"/>
          </p:cNvSpPr>
          <p:nvPr>
            <p:ph type="body" sz="quarter" idx="15"/>
          </p:nvPr>
        </p:nvSpPr>
        <p:spPr/>
        <p:txBody>
          <a:bodyPr>
            <a:normAutofit/>
          </a:bodyPr>
          <a:lstStyle/>
          <a:p>
            <a:r>
              <a:rPr lang="ru-RU" sz="1600" b="1" dirty="0" smtClean="0"/>
              <a:t>Переключатель.</a:t>
            </a:r>
          </a:p>
          <a:p>
            <a:endParaRPr lang="ru-RU" sz="1600" b="1" dirty="0"/>
          </a:p>
          <a:p>
            <a:r>
              <a:rPr lang="ru-RU" sz="1600" dirty="0"/>
              <a:t>Для  переключения  ИБП  с  режима  работы  от  сети  на  режим  работы  от  батареи используются  быстродействующие  реле.  Время  срабатывания  таких  реле  составляет примерно  2-5  </a:t>
            </a:r>
            <a:r>
              <a:rPr lang="ru-RU" sz="1600" dirty="0" err="1"/>
              <a:t>мс</a:t>
            </a:r>
            <a:r>
              <a:rPr lang="ru-RU" sz="1600" dirty="0"/>
              <a:t>.  Это  позволяет  обеспечить  полное  время  реакции  ИБП  на  сбой электрической сети 3-6 </a:t>
            </a:r>
            <a:r>
              <a:rPr lang="ru-RU" sz="1600" dirty="0" err="1"/>
              <a:t>мс</a:t>
            </a:r>
            <a:r>
              <a:rPr lang="ru-RU" sz="1600" dirty="0"/>
              <a:t>, включая сюда и время обнаружения сбоя</a:t>
            </a:r>
            <a:r>
              <a:rPr lang="ru-RU" sz="1600" dirty="0" smtClean="0"/>
              <a:t>.</a:t>
            </a:r>
          </a:p>
          <a:p>
            <a:endParaRPr lang="ru-RU" sz="1600" dirty="0"/>
          </a:p>
          <a:p>
            <a:r>
              <a:rPr lang="ru-RU" sz="1600" dirty="0"/>
              <a:t>Согласно  российскому  стандарту  компьютерная техника  должна  выдерживать полное  отключение  напряжения  на  время  не  менее  20  </a:t>
            </a:r>
            <a:r>
              <a:rPr lang="ru-RU" sz="1600" dirty="0" err="1"/>
              <a:t>мс</a:t>
            </a:r>
            <a:r>
              <a:rPr lang="ru-RU" sz="1600" dirty="0"/>
              <a:t>  (компьютеры  группы  I  по устойчивости  к  воздействию).  Если  производитель  компьютера  претендует  на соответствие  его  оборудования  группе  II  того  же  стандарта,  то  компьютер  должен выдерживать полное  отключение напряжения длительностью 100 </a:t>
            </a:r>
            <a:r>
              <a:rPr lang="ru-RU" sz="1600" dirty="0" err="1"/>
              <a:t>мс</a:t>
            </a:r>
            <a:r>
              <a:rPr lang="ru-RU" sz="1600" dirty="0"/>
              <a:t>. Опыт эксплуатации многих тысяч ИБП с переключением в России показывает, что компьютеров, которые не выдерживали  бы  разрыв  электропитания  2-4  </a:t>
            </a:r>
            <a:r>
              <a:rPr lang="ru-RU" sz="1600" dirty="0" err="1"/>
              <a:t>мс</a:t>
            </a:r>
            <a:r>
              <a:rPr lang="ru-RU" sz="1600" dirty="0"/>
              <a:t>  в  России  нет  или,  во  всяком  случае, крайне мало. Некоторые  ИБП  с  переключением,  разработанные  в  России,  имеют  разрыв электропитания длительностью до 15-20 </a:t>
            </a:r>
            <a:r>
              <a:rPr lang="ru-RU" sz="1600" dirty="0" err="1"/>
              <a:t>мс</a:t>
            </a:r>
            <a:r>
              <a:rPr lang="ru-RU" sz="1600" dirty="0"/>
              <a:t>.</a:t>
            </a:r>
          </a:p>
        </p:txBody>
      </p:sp>
    </p:spTree>
    <p:extLst>
      <p:ext uri="{BB962C8B-B14F-4D97-AF65-F5344CB8AC3E}">
        <p14:creationId xmlns:p14="http://schemas.microsoft.com/office/powerpoint/2010/main" val="44698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Фильтр импульсов.</a:t>
            </a:r>
            <a:r>
              <a:rPr lang="ru-RU" sz="1600" dirty="0"/>
              <a:t> </a:t>
            </a:r>
            <a:endParaRPr lang="ru-RU" sz="1600" dirty="0" smtClean="0"/>
          </a:p>
          <a:p>
            <a:endParaRPr lang="ru-RU" sz="1600" dirty="0"/>
          </a:p>
          <a:p>
            <a:r>
              <a:rPr lang="ru-RU" sz="1600" dirty="0"/>
              <a:t>Для  уменьшения  амплитуды  высоковольтных  импульсов  в  ИБП  с  переключением используются фильтры, основной (а чаще всего единственной) частью которых является металл-оксидный  варистор.  Варистор  включают  параллельно  входу  ИБП.  Если напряжение  на  входе  ИБП  находится  в  пределах  допустимого,  варистор  имеет  большое внутреннее  сопротивление  и  не  влияет  на  работу  ИБП  и  его  нагрузки. </a:t>
            </a:r>
            <a:endParaRPr lang="ru-RU" sz="1600" dirty="0" smtClean="0"/>
          </a:p>
          <a:p>
            <a:endParaRPr lang="ru-RU" sz="1600" dirty="0"/>
          </a:p>
          <a:p>
            <a:r>
              <a:rPr lang="ru-RU" sz="1600" dirty="0"/>
              <a:t>В  случае,  если  на  варистор  поступает  импульс,  энергия  которого  превышает предельное  значение, характерное  для  текущего  состояния  варистора,  варистор  выходит из  строя.  После  этого  входная  цепь  ИБП  может  остаться  закороченной.  Это  иногда приводит  к  разрыву  корпуса  варистора.  Разрыв  сопровождается  громким  хлопком  (и короткое  замыкание  иногда  снимается).</a:t>
            </a:r>
          </a:p>
        </p:txBody>
      </p:sp>
    </p:spTree>
    <p:extLst>
      <p:ext uri="{BB962C8B-B14F-4D97-AF65-F5344CB8AC3E}">
        <p14:creationId xmlns:p14="http://schemas.microsoft.com/office/powerpoint/2010/main" val="653707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Фильтр шумов. </a:t>
            </a:r>
            <a:endParaRPr lang="ru-RU" sz="1600" b="1" dirty="0" smtClean="0"/>
          </a:p>
          <a:p>
            <a:endParaRPr lang="ru-RU" sz="1600" b="1" dirty="0"/>
          </a:p>
          <a:p>
            <a:r>
              <a:rPr lang="ru-RU" sz="1600" dirty="0"/>
              <a:t>Для фильтрации шумов используются R-C или L-C фильтры, свободно пропускающие низкочастотные  колебания  с  частотой  близкой  к  50  Гц  и  оказывающие  заметное сопротивление распространению колебаний намного более высокой частоты. </a:t>
            </a:r>
            <a:endParaRPr lang="ru-RU" sz="1600" dirty="0" smtClean="0"/>
          </a:p>
          <a:p>
            <a:endParaRPr lang="ru-RU" sz="1600" dirty="0"/>
          </a:p>
          <a:p>
            <a:r>
              <a:rPr lang="ru-RU" sz="1600" dirty="0" smtClean="0"/>
              <a:t>Как </a:t>
            </a:r>
            <a:r>
              <a:rPr lang="ru-RU" sz="1600" dirty="0"/>
              <a:t>правило производители  не  приводят  подробные  характеристики  фильтров,  а  иногда  просто указывают: "ИБП производит постоянную фильтрацию шумов". По разрозненным данным фирм  производителей  можно  сделать  вывод,  что  для  лучших  ИБП  с  переключением подавление шумов достигает 30-45 дБ для частот 1-10 МГц.</a:t>
            </a:r>
          </a:p>
          <a:p>
            <a:endParaRPr lang="ru-RU" sz="1600" dirty="0" smtClean="0"/>
          </a:p>
          <a:p>
            <a:r>
              <a:rPr lang="ru-RU" sz="1600" dirty="0" smtClean="0"/>
              <a:t>Для  </a:t>
            </a:r>
            <a:r>
              <a:rPr lang="ru-RU" sz="1600" dirty="0"/>
              <a:t>большинства  устройств  видимо  характерно  подавление  шумов  8-30  дБ  на частотах 100 кГц-10 МГц.</a:t>
            </a:r>
          </a:p>
          <a:p>
            <a:endParaRPr lang="ru-RU" sz="1600" dirty="0"/>
          </a:p>
        </p:txBody>
      </p:sp>
    </p:spTree>
    <p:extLst>
      <p:ext uri="{BB962C8B-B14F-4D97-AF65-F5344CB8AC3E}">
        <p14:creationId xmlns:p14="http://schemas.microsoft.com/office/powerpoint/2010/main" val="4008489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Характеристики ИБП с переключением</a:t>
            </a:r>
            <a:endParaRPr lang="ru-RU" sz="1600" dirty="0"/>
          </a:p>
          <a:p>
            <a:endParaRPr lang="ru-RU" sz="1600" dirty="0" smtClean="0"/>
          </a:p>
          <a:p>
            <a:r>
              <a:rPr lang="ru-RU" sz="1600" b="1" dirty="0"/>
              <a:t>Мощность.</a:t>
            </a:r>
            <a:r>
              <a:rPr lang="ru-RU" sz="1600" dirty="0"/>
              <a:t> Каждая  из  солидных  фирм-производителей  ИБП  с  переключением  выпускает  ряд ИБП одной и той же серии разных мощностей. Наименее мощные ИБП имеют  мощность 250  ВА,  наиболее  мощные – мощность  1250  ВА.  </a:t>
            </a:r>
            <a:endParaRPr lang="ru-RU" sz="1600" dirty="0" smtClean="0"/>
          </a:p>
          <a:p>
            <a:endParaRPr lang="ru-RU" sz="1600" dirty="0"/>
          </a:p>
          <a:p>
            <a:r>
              <a:rPr lang="ru-RU" sz="1600" dirty="0" smtClean="0"/>
              <a:t>Каждая  </a:t>
            </a:r>
            <a:r>
              <a:rPr lang="ru-RU" sz="1600" dirty="0"/>
              <a:t>из  фирм  выбирает  свой  ряд мощностей, исходя видимо из соображений маркетинга своей продукции. Наиболее часто встречается  ряд  250,  400,  600  ВА.  В  последние  годы  многие  фирмы  увеличили минимальную мощность БП до 300 ВА. </a:t>
            </a:r>
            <a:endParaRPr lang="ru-RU" sz="1600" dirty="0" smtClean="0"/>
          </a:p>
          <a:p>
            <a:endParaRPr lang="ru-RU" sz="1600" dirty="0"/>
          </a:p>
          <a:p>
            <a:r>
              <a:rPr lang="ru-RU" sz="1600" dirty="0" smtClean="0"/>
              <a:t>Ограничение </a:t>
            </a:r>
            <a:r>
              <a:rPr lang="ru-RU" sz="1600" dirty="0"/>
              <a:t>максимальной мощности этих ИБП объясняется трудностями, связанными с переключением электропитания чувствительного оборудования под нагрузкой. </a:t>
            </a:r>
            <a:endParaRPr lang="ru-RU" sz="1600" dirty="0" smtClean="0"/>
          </a:p>
          <a:p>
            <a:endParaRPr lang="ru-RU" sz="1600" dirty="0"/>
          </a:p>
          <a:p>
            <a:r>
              <a:rPr lang="ru-RU" sz="1600" dirty="0" smtClean="0"/>
              <a:t>В </a:t>
            </a:r>
            <a:r>
              <a:rPr lang="ru-RU" sz="1600" dirty="0"/>
              <a:t>момент переключения возможно образование дуги между электродами. Борьба с этим явлением требует специальных и не дешевых мер.</a:t>
            </a:r>
          </a:p>
          <a:p>
            <a:endParaRPr lang="ru-RU" sz="1600" dirty="0"/>
          </a:p>
        </p:txBody>
      </p:sp>
    </p:spTree>
    <p:extLst>
      <p:ext uri="{BB962C8B-B14F-4D97-AF65-F5344CB8AC3E}">
        <p14:creationId xmlns:p14="http://schemas.microsoft.com/office/powerpoint/2010/main" val="1808361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КПД.</a:t>
            </a:r>
            <a:r>
              <a:rPr lang="ru-RU" sz="1600" dirty="0"/>
              <a:t> </a:t>
            </a:r>
            <a:endParaRPr lang="ru-RU" sz="1600" dirty="0" smtClean="0"/>
          </a:p>
          <a:p>
            <a:endParaRPr lang="ru-RU" sz="1600" dirty="0"/>
          </a:p>
          <a:p>
            <a:r>
              <a:rPr lang="ru-RU" sz="1600" dirty="0" smtClean="0"/>
              <a:t>ИБП  </a:t>
            </a:r>
            <a:r>
              <a:rPr lang="ru-RU" sz="1600" dirty="0"/>
              <a:t>с  переключением  имеют  максимально  возможный  для  ИБП  коэффициент полезного  действия.  На  основном  рабочем  режиме  (работа  от  сети)  ИБП  расходует энергию только для </a:t>
            </a:r>
            <a:r>
              <a:rPr lang="ru-RU" sz="1600" dirty="0" err="1"/>
              <a:t>подзаряда</a:t>
            </a:r>
            <a:r>
              <a:rPr lang="ru-RU" sz="1600" dirty="0"/>
              <a:t> батареи и питания схемы управления. </a:t>
            </a:r>
            <a:endParaRPr lang="ru-RU" sz="1600" dirty="0" smtClean="0"/>
          </a:p>
          <a:p>
            <a:endParaRPr lang="ru-RU" sz="1600" dirty="0"/>
          </a:p>
          <a:p>
            <a:r>
              <a:rPr lang="ru-RU" sz="1600" dirty="0" smtClean="0"/>
              <a:t>Схема </a:t>
            </a:r>
            <a:r>
              <a:rPr lang="ru-RU" sz="1600" dirty="0"/>
              <a:t>потребляет не более  1-2%  номинальной  мощности.  На  заряд  полностью  разряженной  батареи расходуется еще 5-10% номинальной мощности ИБП. Таким образом при нагрузке 100% от  номинальной  и  заряженной  батарее  ИБП  с  переключением  имеет  КПД  98-99%.  </a:t>
            </a:r>
            <a:endParaRPr lang="ru-RU" sz="1600" dirty="0" smtClean="0"/>
          </a:p>
          <a:p>
            <a:endParaRPr lang="ru-RU" sz="1600" dirty="0"/>
          </a:p>
          <a:p>
            <a:r>
              <a:rPr lang="ru-RU" sz="1600" dirty="0" smtClean="0"/>
              <a:t>При </a:t>
            </a:r>
            <a:r>
              <a:rPr lang="ru-RU" sz="1600" dirty="0"/>
              <a:t>нагрузке 50% от номинальной и разряженной батарее его КПД примерно равен 90%.</a:t>
            </a:r>
          </a:p>
          <a:p>
            <a:endParaRPr lang="ru-RU" sz="1200" dirty="0"/>
          </a:p>
        </p:txBody>
      </p:sp>
    </p:spTree>
    <p:extLst>
      <p:ext uri="{BB962C8B-B14F-4D97-AF65-F5344CB8AC3E}">
        <p14:creationId xmlns:p14="http://schemas.microsoft.com/office/powerpoint/2010/main" val="1896158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Время работы от батарей.</a:t>
            </a:r>
            <a:r>
              <a:rPr lang="ru-RU" sz="1600" dirty="0"/>
              <a:t> </a:t>
            </a:r>
            <a:endParaRPr lang="ru-RU" sz="1600" dirty="0" smtClean="0"/>
          </a:p>
          <a:p>
            <a:endParaRPr lang="ru-RU" sz="1600" dirty="0"/>
          </a:p>
          <a:p>
            <a:r>
              <a:rPr lang="ru-RU" sz="1600" dirty="0" smtClean="0"/>
              <a:t>ИБП  </a:t>
            </a:r>
            <a:r>
              <a:rPr lang="ru-RU" sz="1600" dirty="0"/>
              <a:t>с  переключением  обычно  ориентированы  на  кратковременную  работу  от батареи.  Времени  работы  от  батареи  должно  быть  достаточно  для  корректного завершения  работы  программ  и  закрытия  файлов.  Обычно  при  полной  (номинальной) нагрузке ИБП, имеющий полностью заряженную новую батарею работает от батареи 6-15 минут.  Если  нагрузка  меньше  номинальной,  то  время  работы  ИБП  от  батареи увеличивается.  </a:t>
            </a:r>
            <a:endParaRPr lang="ru-RU" sz="1600" dirty="0" smtClean="0"/>
          </a:p>
          <a:p>
            <a:endParaRPr lang="ru-RU" sz="1600" dirty="0"/>
          </a:p>
          <a:p>
            <a:r>
              <a:rPr lang="ru-RU" sz="1600" dirty="0" smtClean="0"/>
              <a:t>Зависимость  </a:t>
            </a:r>
            <a:r>
              <a:rPr lang="ru-RU" sz="1600" dirty="0"/>
              <a:t>времени  работы  от  нагрузки  нелинейная:  время  работы увеличивается  быстрее  уменьшения  нагрузки.  Эта  зависимость  несколько  подробнее обсуждается в главе 8 применительно ко всем типам ИБП.</a:t>
            </a:r>
          </a:p>
          <a:p>
            <a:r>
              <a:rPr lang="ru-RU" sz="1600" dirty="0"/>
              <a:t>Подключение  дополнительных  аккумуляторов  к  таким  ИБП  не предусматривается.  </a:t>
            </a:r>
            <a:endParaRPr lang="ru-RU" sz="1600" dirty="0" smtClean="0"/>
          </a:p>
          <a:p>
            <a:endParaRPr lang="ru-RU" sz="1600" dirty="0"/>
          </a:p>
          <a:p>
            <a:r>
              <a:rPr lang="ru-RU" sz="1600" dirty="0" smtClean="0"/>
              <a:t>Тепловой  </a:t>
            </a:r>
            <a:r>
              <a:rPr lang="ru-RU" sz="1600" dirty="0"/>
              <a:t>режим  ИБП  с  переключением  рассчитан  таким образом, чтобы ИБП мог работать от батареи только ограниченное время. Попытки  подключения  внешних  аккумуляторов  могут  привести  к  выходу  ИБП  из строя.</a:t>
            </a:r>
          </a:p>
          <a:p>
            <a:endParaRPr lang="ru-RU" sz="1600" dirty="0"/>
          </a:p>
        </p:txBody>
      </p:sp>
    </p:spTree>
    <p:extLst>
      <p:ext uri="{BB962C8B-B14F-4D97-AF65-F5344CB8AC3E}">
        <p14:creationId xmlns:p14="http://schemas.microsoft.com/office/powerpoint/2010/main" val="930965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p:txBody>
          <a:bodyPr>
            <a:normAutofit/>
          </a:bodyPr>
          <a:lstStyle/>
          <a:p>
            <a:r>
              <a:rPr lang="ru-RU" sz="1600" b="1" dirty="0"/>
              <a:t>Преимущества ИБП с переключением</a:t>
            </a:r>
            <a:endParaRPr lang="ru-RU" sz="1600" dirty="0"/>
          </a:p>
          <a:p>
            <a:r>
              <a:rPr lang="ru-RU" sz="1600" dirty="0"/>
              <a:t>Основное,  и  почти  единственное,  преимущество  ИБП  с  переключением – это  низкая цена.  Цена  ИБП  с  переключением  в  Москве  изменяется  от  0.1  до  0.3  доллара  за  вольт-ампер мощности. </a:t>
            </a:r>
            <a:endParaRPr lang="ru-RU" sz="1600" dirty="0" smtClean="0"/>
          </a:p>
          <a:p>
            <a:endParaRPr lang="ru-RU" sz="1600" dirty="0"/>
          </a:p>
          <a:p>
            <a:r>
              <a:rPr lang="ru-RU" sz="1600" dirty="0" smtClean="0"/>
              <a:t>Другое  </a:t>
            </a:r>
            <a:r>
              <a:rPr lang="ru-RU" sz="1600" dirty="0"/>
              <a:t>преимущество ИБП с переключением – высокий КПД, само по себе не имеет определяющего значения, поскольку КПД других типов ИБП тоже довольно велики.  И  вообще,  КПД  для  ИБП  не  главная  характеристика.  </a:t>
            </a:r>
            <a:endParaRPr lang="ru-RU" sz="1600" dirty="0" smtClean="0"/>
          </a:p>
          <a:p>
            <a:endParaRPr lang="ru-RU" sz="1600" dirty="0"/>
          </a:p>
          <a:p>
            <a:r>
              <a:rPr lang="ru-RU" sz="1600" dirty="0" smtClean="0"/>
              <a:t>Тем  </a:t>
            </a:r>
            <a:r>
              <a:rPr lang="ru-RU" sz="1600" dirty="0"/>
              <a:t>не  менее  есть  одно имеющее  значение  следствие  высокого  КПД – это  низкое  тепловыделение  внутри корпуса.  Из-за  низкого  тепловыделения  эти  ИБП  не  требуют  принудительного охлаждения  (с  помощью  вентиляторов)  и,  следовательно,  меньше  шумят.  На  режиме работы от сети хорошие ИБП с переключением практически бесшумны. Шум от работы инвертора  присутствует  только  во  время  работы  ИБП  от  батареи  (т.е.  всего  несколько минут)  и  тоже  не  слишком  слышен  (опять  же  у  хороших  ИБП).  </a:t>
            </a:r>
            <a:endParaRPr lang="ru-RU" sz="1600" dirty="0" smtClean="0"/>
          </a:p>
          <a:p>
            <a:endParaRPr lang="ru-RU" sz="1600" dirty="0"/>
          </a:p>
          <a:p>
            <a:r>
              <a:rPr lang="ru-RU" sz="1600" dirty="0" smtClean="0"/>
              <a:t>Низкий  </a:t>
            </a:r>
            <a:r>
              <a:rPr lang="ru-RU" sz="1600" dirty="0"/>
              <a:t>уровень  шума позволяет  устанавливать  ИБП  с  переключением  непосредственно  рядом  с  защищаемым компьютером.</a:t>
            </a:r>
          </a:p>
          <a:p>
            <a:endParaRPr lang="ru-RU" sz="1200" dirty="0"/>
          </a:p>
        </p:txBody>
      </p:sp>
    </p:spTree>
    <p:extLst>
      <p:ext uri="{BB962C8B-B14F-4D97-AF65-F5344CB8AC3E}">
        <p14:creationId xmlns:p14="http://schemas.microsoft.com/office/powerpoint/2010/main" val="427414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Режимы работы ИБП с переключением. </a:t>
            </a:r>
          </a:p>
        </p:txBody>
      </p:sp>
      <p:sp>
        <p:nvSpPr>
          <p:cNvPr id="4" name="Текст 3"/>
          <p:cNvSpPr>
            <a:spLocks noGrp="1"/>
          </p:cNvSpPr>
          <p:nvPr>
            <p:ph type="body" sz="quarter" idx="15"/>
          </p:nvPr>
        </p:nvSpPr>
        <p:spPr>
          <a:xfrm>
            <a:off x="628597" y="914400"/>
            <a:ext cx="7886808" cy="5360400"/>
          </a:xfrm>
        </p:spPr>
        <p:txBody>
          <a:bodyPr>
            <a:normAutofit lnSpcReduction="10000"/>
          </a:bodyPr>
          <a:lstStyle/>
          <a:p>
            <a:r>
              <a:rPr lang="ru-RU" sz="1600" b="1" dirty="0"/>
              <a:t>Недостатки ИБП с переключением</a:t>
            </a:r>
            <a:endParaRPr lang="ru-RU" sz="1600" dirty="0"/>
          </a:p>
          <a:p>
            <a:endParaRPr lang="ru-RU" sz="1600" dirty="0" smtClean="0"/>
          </a:p>
          <a:p>
            <a:r>
              <a:rPr lang="ru-RU" sz="1600" dirty="0"/>
              <a:t>ИБП  с переключением во время работы от  сети обеспечивают компьютерам защиту только  от  слабых  возмущений  электрической  сети.  Можно  сказать,  что  их  фильтры "чистят  чистое".  Эта  особенность  ИБП  с  переключением  делает  возможным  их применение  только  в  условиях  "хорошей"  электрической  сети,  в  которой  время  от времени  случаются  отключения  </a:t>
            </a:r>
            <a:r>
              <a:rPr lang="ru-RU" sz="1600" dirty="0" smtClean="0"/>
              <a:t>электропитания.</a:t>
            </a:r>
          </a:p>
          <a:p>
            <a:endParaRPr lang="ru-RU" sz="1600" dirty="0"/>
          </a:p>
          <a:p>
            <a:r>
              <a:rPr lang="ru-RU" sz="1600" dirty="0"/>
              <a:t>Из-за </a:t>
            </a:r>
            <a:r>
              <a:rPr lang="ru-RU" sz="1600" dirty="0" err="1"/>
              <a:t>несинусоидальности</a:t>
            </a:r>
            <a:r>
              <a:rPr lang="ru-RU" sz="1600" dirty="0"/>
              <a:t> выходного сигнала и наличия разрыва электропитания, при переключении ИБП при с режима работы от батареи на режим работы от сети всегда наблюдается не слишком гладкий переходный </a:t>
            </a:r>
            <a:r>
              <a:rPr lang="ru-RU" sz="1600" dirty="0" smtClean="0"/>
              <a:t>процесс.  </a:t>
            </a:r>
            <a:r>
              <a:rPr lang="ru-RU" sz="1600" dirty="0"/>
              <a:t>При  неблагоприятной  фазе  сетевого  напряжения  в  момент переключения,  блок  питания  персонального  компьютера  не  сможет  полностью  сгладить скачок  напряжения.  В  результате  на  материнскую  плату  компьютера  будет  подан импульс, амплитуда напряжения которого может достигнуть 400 мВ. </a:t>
            </a:r>
            <a:endParaRPr lang="ru-RU" sz="1600" dirty="0" smtClean="0"/>
          </a:p>
          <a:p>
            <a:endParaRPr lang="ru-RU" sz="1600" dirty="0"/>
          </a:p>
          <a:p>
            <a:r>
              <a:rPr lang="ru-RU" sz="1600" dirty="0"/>
              <a:t>Сфера  применения  ИБП  с  переключением – защита  отдельных  персональных компьютеров,  рабочих  станций  небольших  локальных  сетей,  дешевых  периферийных устройств,  работающих  в  условиях  обычного  офиса. </a:t>
            </a:r>
          </a:p>
        </p:txBody>
      </p:sp>
    </p:spTree>
    <p:extLst>
      <p:ext uri="{BB962C8B-B14F-4D97-AF65-F5344CB8AC3E}">
        <p14:creationId xmlns:p14="http://schemas.microsoft.com/office/powerpoint/2010/main" val="2491594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a:t>)</a:t>
            </a:r>
          </a:p>
        </p:txBody>
      </p:sp>
      <p:sp>
        <p:nvSpPr>
          <p:cNvPr id="4" name="Текст 3"/>
          <p:cNvSpPr>
            <a:spLocks noGrp="1"/>
          </p:cNvSpPr>
          <p:nvPr>
            <p:ph type="body" sz="quarter" idx="15"/>
          </p:nvPr>
        </p:nvSpPr>
        <p:spPr>
          <a:xfrm>
            <a:off x="628597" y="914400"/>
            <a:ext cx="7886808" cy="5360400"/>
          </a:xfrm>
        </p:spPr>
        <p:txBody>
          <a:bodyPr>
            <a:normAutofit lnSpcReduction="10000"/>
          </a:bodyPr>
          <a:lstStyle/>
          <a:p>
            <a:r>
              <a:rPr lang="ru-RU" sz="1600" dirty="0"/>
              <a:t>На рисунке </a:t>
            </a:r>
            <a:r>
              <a:rPr lang="ru-RU" sz="1600" dirty="0" smtClean="0"/>
              <a:t>ниже </a:t>
            </a:r>
            <a:r>
              <a:rPr lang="ru-RU" sz="1600" dirty="0"/>
              <a:t>представлена схема ИБП, взаимодействующего с сетью. И опять, как и для ИБП с переключением, по сравнению с упрощенной схемой у нас появились фильтры шумов и импульсов и блок анализа сети и управления</a:t>
            </a:r>
            <a:r>
              <a:rPr lang="ru-RU" sz="1600" dirty="0" smtClean="0"/>
              <a:t>.</a:t>
            </a:r>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smtClean="0"/>
          </a:p>
          <a:p>
            <a:r>
              <a:rPr lang="ru-RU" sz="1600" dirty="0" smtClean="0"/>
              <a:t>Как  </a:t>
            </a:r>
            <a:r>
              <a:rPr lang="ru-RU" sz="1600" dirty="0"/>
              <a:t>видно,  эта  схема  очень  похожа  на  схему  ИБП  с  переключением.  Основные отличия:  трансформатор  постоянно  подключен  к  нагрузке  (и  постоянно  работает),  и  по другому  расположен  переключатель.  ИБП,  взаимодействующий  с  сетью  имеет  два основных режима работы: работа от сети и работа от батареи...</a:t>
            </a:r>
          </a:p>
          <a:p>
            <a:endParaRPr lang="ru-RU" sz="1600"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2488052" y="2204026"/>
            <a:ext cx="4167896" cy="2526146"/>
          </a:xfrm>
          <a:prstGeom prst="rect">
            <a:avLst/>
          </a:prstGeom>
        </p:spPr>
      </p:pic>
    </p:spTree>
    <p:extLst>
      <p:ext uri="{BB962C8B-B14F-4D97-AF65-F5344CB8AC3E}">
        <p14:creationId xmlns:p14="http://schemas.microsoft.com/office/powerpoint/2010/main" val="2129322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Работа от сети и </a:t>
            </a:r>
            <a:r>
              <a:rPr lang="ru-RU" sz="1600" b="1" dirty="0" smtClean="0"/>
              <a:t>переключение</a:t>
            </a:r>
          </a:p>
          <a:p>
            <a:endParaRPr lang="ru-RU" sz="1600" b="1" dirty="0"/>
          </a:p>
          <a:p>
            <a:r>
              <a:rPr lang="ru-RU" sz="1600" dirty="0"/>
              <a:t>На  режиме  работы  от  электрической  сети  напряжение  фильтруется  от  шумов  и импульсов и поступает к нагрузке. Часть мощности расходуется на зарядку батареи ИБП или  поддержание  ее  в  заряженном  состоянии.  Блок  анализа  напряжения  контролирует форму  и  амплитуду  напряжения  сети.  В  случае,  если  напряжение  сети  становится слишком низким (например ниже 195 В) или (для некоторых моделей) слишком высоким, блок  анализа  сети  пытается  скорректировать  величину  напряжения,  переключая  отводы автотрансформатора. </a:t>
            </a:r>
            <a:endParaRPr lang="ru-RU" sz="1600" dirty="0" smtClean="0"/>
          </a:p>
          <a:p>
            <a:endParaRPr lang="ru-RU" sz="1600" dirty="0"/>
          </a:p>
          <a:p>
            <a:r>
              <a:rPr lang="ru-RU" sz="1600" dirty="0"/>
              <a:t>Для  взаимодействующих  с  сетью  ИБП,  имеющих  выходное  напряжение  в  виде прямоугольников  с  паузами  (или,  как  стыдливо  их  называют  производители – со ступенчатым приближением к синусоиде) процесс перехода от одного режима к другому ничем не отличается от работы ИБП с </a:t>
            </a:r>
            <a:r>
              <a:rPr lang="ru-RU" sz="1600" dirty="0" smtClean="0"/>
              <a:t>переключением.</a:t>
            </a:r>
            <a:endParaRPr lang="ru-RU" sz="1600" dirty="0"/>
          </a:p>
          <a:p>
            <a:endParaRPr lang="ru-RU" sz="1600" dirty="0"/>
          </a:p>
        </p:txBody>
      </p:sp>
    </p:spTree>
    <p:extLst>
      <p:ext uri="{BB962C8B-B14F-4D97-AF65-F5344CB8AC3E}">
        <p14:creationId xmlns:p14="http://schemas.microsoft.com/office/powerpoint/2010/main" val="3325502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Режим работы от батарей</a:t>
            </a:r>
            <a:endParaRPr lang="ru-RU" sz="1600" dirty="0"/>
          </a:p>
          <a:p>
            <a:endParaRPr lang="ru-RU" sz="1600" dirty="0" smtClean="0"/>
          </a:p>
          <a:p>
            <a:r>
              <a:rPr lang="ru-RU" sz="1600" dirty="0"/>
              <a:t>При  переключении  на  режим  работы  от  батареи,  инвертор  ИБП,  постоянно подключенный  к  нагрузке,  немедленно  начинает  вырабатывать  переменное  напряжение, синфазное напряжению сети. Сеть отключается от нагрузки переключателем, но остается под  контролем  блока  анализа  сети.  Инвертор  поддерживает  напряжение  на  нагрузке  в течение некоторого времени, зависящего от заряда батареи. Если сетевое напряжение за это  время  не  становится  нормальным,  после  разряда  батареи  ИБП  отключает  нагрузку. </a:t>
            </a:r>
          </a:p>
          <a:p>
            <a:endParaRPr lang="ru-RU" sz="1600" dirty="0" smtClean="0"/>
          </a:p>
          <a:p>
            <a:r>
              <a:rPr lang="ru-RU" sz="1600" dirty="0"/>
              <a:t>Если  во  время  работы  от  батареи,  сетевое  напряжение  становится  нормальным,  ИБП готовится  к  переключению  на  батарею:  начинает  синхронизацию  переменного напряжения инвертора с сетевой синусоидой. </a:t>
            </a:r>
            <a:endParaRPr lang="ru-RU" sz="1600" dirty="0" smtClean="0"/>
          </a:p>
          <a:p>
            <a:endParaRPr lang="ru-RU" sz="1600" dirty="0"/>
          </a:p>
          <a:p>
            <a:r>
              <a:rPr lang="ru-RU" sz="1600" dirty="0"/>
              <a:t>Предыдущий  параграф  относится  к  взаимодействующим  с  сетью  ИБП,  с синусоидальным  выходным  напряжением.  Момент  переключения  для  ИБП  с  выходным напряжением  в  виде  прямоугольников  с  паузами  ничем  не  отличается  от  работы  ИБП  с переключением. </a:t>
            </a:r>
          </a:p>
        </p:txBody>
      </p:sp>
    </p:spTree>
    <p:extLst>
      <p:ext uri="{BB962C8B-B14F-4D97-AF65-F5344CB8AC3E}">
        <p14:creationId xmlns:p14="http://schemas.microsoft.com/office/powerpoint/2010/main" val="3010021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lnSpcReduction="10000"/>
          </a:bodyPr>
          <a:lstStyle/>
          <a:p>
            <a:r>
              <a:rPr lang="ru-RU" sz="1600" b="1" dirty="0"/>
              <a:t>Выпрямитель. </a:t>
            </a:r>
            <a:endParaRPr lang="ru-RU" sz="1600" b="1" dirty="0" smtClean="0"/>
          </a:p>
          <a:p>
            <a:endParaRPr lang="ru-RU" sz="1600" b="1" dirty="0"/>
          </a:p>
          <a:p>
            <a:r>
              <a:rPr lang="ru-RU" sz="1600" dirty="0"/>
              <a:t>Выпрямитель  ИБП  с  регулированием  напряжения  выполняет  функцию автоматического  зарядного  устройства.  Он  заряжает  батарею,  если  она  разряжена,  и поддерживает  на  ней  напряжение  плавающего  заряда,  если  ее  заряд  близок  к максимальному.  В  целом  характеристики  и  функции  выпрямителей  большинства  этих ИБП такие же, как у выпрямителей ИБП с переключением</a:t>
            </a:r>
            <a:r>
              <a:rPr lang="ru-RU" sz="1600" dirty="0" smtClean="0"/>
              <a:t>.</a:t>
            </a:r>
          </a:p>
          <a:p>
            <a:endParaRPr lang="ru-RU" sz="1600" dirty="0"/>
          </a:p>
          <a:p>
            <a:r>
              <a:rPr lang="ru-RU" sz="1600" dirty="0"/>
              <a:t>Выпрямители ИБП, специально предназначенных для длительной работы, отличаются большим  зарядным  током.  Это  позволяет  им  даже  в  случае  подключения  к  ИБП дополнительной батареи большой емкости зарядить батарею за приемлемое время</a:t>
            </a:r>
            <a:r>
              <a:rPr lang="ru-RU" sz="1600" dirty="0" smtClean="0"/>
              <a:t>.</a:t>
            </a:r>
          </a:p>
          <a:p>
            <a:endParaRPr lang="ru-RU" sz="1600" dirty="0"/>
          </a:p>
          <a:p>
            <a:r>
              <a:rPr lang="ru-RU" sz="1600" dirty="0"/>
              <a:t>Некоторые  производители  ИБП,  взаимодействующих  с  сетью,  для  получения маркетинговых преимуществ заявляют об очень малом времени </a:t>
            </a:r>
            <a:r>
              <a:rPr lang="ru-RU" sz="1600" dirty="0" err="1"/>
              <a:t>подзаряда</a:t>
            </a:r>
            <a:r>
              <a:rPr lang="ru-RU" sz="1600" dirty="0"/>
              <a:t> аккумуляторов (например, 5-6 часов). Максимальный зарядный ток, а иногда и максимальное напряжение на батарее таких ИБП действительно превышают максимальные значения, установленные производителем  аккумуляторов.  Это  нельзя  признать  преимуществом,  поскольку  более быстрый заряд может происходить за счет уменьшения ресурса батареи.</a:t>
            </a:r>
          </a:p>
        </p:txBody>
      </p:sp>
    </p:spTree>
    <p:extLst>
      <p:ext uri="{BB962C8B-B14F-4D97-AF65-F5344CB8AC3E}">
        <p14:creationId xmlns:p14="http://schemas.microsoft.com/office/powerpoint/2010/main" val="3595911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smtClean="0">
                <a:cs typeface="Arial" pitchFamily="34" charset="0"/>
              </a:rPr>
              <a:t>Дисциплина «</a:t>
            </a:r>
            <a:r>
              <a:rPr lang="ru-RU" sz="1000" dirty="0" smtClean="0"/>
              <a:t>Электропитание устройств и систем связи</a:t>
            </a:r>
            <a:r>
              <a:rPr lang="ru-RU" sz="1000" dirty="0" smtClean="0">
                <a:cs typeface="Arial" pitchFamily="34" charset="0"/>
              </a:rPr>
              <a:t>»</a:t>
            </a:r>
          </a:p>
          <a:p>
            <a:r>
              <a:rPr lang="ru-RU" sz="1000" dirty="0" smtClean="0">
                <a:cs typeface="Arial" pitchFamily="34" charset="0"/>
              </a:rPr>
              <a:t>Тема «ИСТОЧНИКИ БЕСПЕРЕБОЙНОГО ПИТАНИЯ»</a:t>
            </a:r>
            <a:endParaRPr lang="ru-RU" sz="1000" dirty="0">
              <a:cs typeface="Arial" pitchFamily="34" charset="0"/>
            </a:endParaRP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Батарея.</a:t>
            </a:r>
            <a:r>
              <a:rPr lang="ru-RU" sz="1600" dirty="0"/>
              <a:t> </a:t>
            </a:r>
            <a:endParaRPr lang="ru-RU" sz="1600" dirty="0" smtClean="0"/>
          </a:p>
          <a:p>
            <a:endParaRPr lang="ru-RU" sz="1600" dirty="0"/>
          </a:p>
          <a:p>
            <a:r>
              <a:rPr lang="ru-RU" sz="1600" dirty="0" smtClean="0"/>
              <a:t>Используются </a:t>
            </a:r>
            <a:r>
              <a:rPr lang="ru-RU" sz="1600" dirty="0"/>
              <a:t>свинцовые кислотные герметичные необслуживаемые аккумуляторные батареи.  Напряжение  батареи  от  6  до  48  В,  емкость  от  4  ампер-часов.  Максимальная емкость батареи для обычных ИБП, с регулированием напряжения, (с временем работы от батареи  при  максимальной  мощности  5-15  минут)  может  достигать  примерно  20  ампер-часов.</a:t>
            </a:r>
          </a:p>
          <a:p>
            <a:endParaRPr lang="ru-RU" sz="1600" dirty="0" smtClean="0"/>
          </a:p>
          <a:p>
            <a:r>
              <a:rPr lang="ru-RU" sz="1600" dirty="0" smtClean="0"/>
              <a:t>Существуют  </a:t>
            </a:r>
            <a:r>
              <a:rPr lang="ru-RU" sz="1600" dirty="0"/>
              <a:t>модульные  ИБП,  специально  предназначенные  для  длительной  работы от батареи ( в течение многих часов или даже нескольких суток). Они состоят из базового электронного  блока,  к  которому  может  подключаться  один  блок  батареи  или  несколько таких  блоков.  Суммарная  емкость  батареи,  состоящей  из  нескольких  модулей,  может достигать  сотен  ампер-часов.  Соответственно  и  длительность  работы  ИБП  от  батареи может достигать нескольких суток.</a:t>
            </a:r>
          </a:p>
          <a:p>
            <a:endParaRPr lang="ru-RU" sz="1600" dirty="0"/>
          </a:p>
        </p:txBody>
      </p:sp>
    </p:spTree>
    <p:extLst>
      <p:ext uri="{BB962C8B-B14F-4D97-AF65-F5344CB8AC3E}">
        <p14:creationId xmlns:p14="http://schemas.microsoft.com/office/powerpoint/2010/main" val="1340883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800" b="1" dirty="0"/>
              <a:t>Инвертор.</a:t>
            </a:r>
            <a:r>
              <a:rPr lang="ru-RU" sz="1800" dirty="0"/>
              <a:t> </a:t>
            </a:r>
            <a:endParaRPr lang="ru-RU" sz="1800" dirty="0" smtClean="0"/>
          </a:p>
          <a:p>
            <a:endParaRPr lang="ru-RU" sz="1800" dirty="0"/>
          </a:p>
          <a:p>
            <a:r>
              <a:rPr lang="ru-RU" sz="1800" dirty="0" smtClean="0"/>
              <a:t>Инверторы </a:t>
            </a:r>
            <a:r>
              <a:rPr lang="ru-RU" sz="1800" dirty="0"/>
              <a:t>взаимодействующих с сетью ИБП могут иметь синусоидальное выходное напряжение  или  выходное  напряжение  в  виде  меандра  с  паузой  (как  у  ИБП  с переключением).</a:t>
            </a:r>
          </a:p>
          <a:p>
            <a:endParaRPr lang="ru-RU" sz="1800" dirty="0" smtClean="0"/>
          </a:p>
          <a:p>
            <a:endParaRPr lang="ru-RU" sz="1800" dirty="0"/>
          </a:p>
          <a:p>
            <a:r>
              <a:rPr lang="ru-RU" sz="1800" dirty="0" smtClean="0"/>
              <a:t>Полный  </a:t>
            </a:r>
            <a:r>
              <a:rPr lang="ru-RU" sz="1800" dirty="0"/>
              <a:t>коэффициент  гармонических  искажений  большинством  производителей  не указывается.  Тем  не  менее  в  случае  синусоидального  выхода,  при  не  предельных параметрах, искажения синусоиды вполне приемлемы (т.е. не превышают 5%).</a:t>
            </a:r>
          </a:p>
          <a:p>
            <a:endParaRPr lang="ru-RU" sz="1400" dirty="0"/>
          </a:p>
        </p:txBody>
      </p:sp>
    </p:spTree>
    <p:extLst>
      <p:ext uri="{BB962C8B-B14F-4D97-AF65-F5344CB8AC3E}">
        <p14:creationId xmlns:p14="http://schemas.microsoft.com/office/powerpoint/2010/main" val="450080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Блок управления ИБП и анализа сети.</a:t>
            </a:r>
            <a:r>
              <a:rPr lang="ru-RU" sz="1600" dirty="0"/>
              <a:t> </a:t>
            </a:r>
            <a:endParaRPr lang="ru-RU" sz="1600" dirty="0" smtClean="0"/>
          </a:p>
          <a:p>
            <a:endParaRPr lang="ru-RU" sz="1600" dirty="0"/>
          </a:p>
          <a:p>
            <a:r>
              <a:rPr lang="ru-RU" sz="1600" dirty="0"/>
              <a:t>Этот блок является главным элементом ИБП с регулированием напряжения, отличающим его от ИБП с переключением. Для управления взаимодействующих с сетью ИБП обычно используются недорогие микропроцессоры, применение которых позволяет возложить на  ИБП  массу  новых,  дополнительных  функций.  Прежде  всего,  блок  анализа может  не  просто  измерять  действующее  значение  напряжения  сети  (как  делает управляющая схема ИБП с переключением), но постоянно следить за формой синусоиды. Для  этого  в  состав  блока  анализа  сети  включают  специальный  элемент – аналого-цифровой  преобразователь  (АЦП).  Несколько  раз  за  полупериод  АЦП  производит измерение мгновенного значения напряжения </a:t>
            </a:r>
            <a:r>
              <a:rPr lang="ru-RU" sz="1600" dirty="0" smtClean="0"/>
              <a:t>сети.</a:t>
            </a:r>
            <a:endParaRPr lang="ru-RU" sz="1600" dirty="0"/>
          </a:p>
        </p:txBody>
      </p:sp>
      <p:pic>
        <p:nvPicPr>
          <p:cNvPr id="5" name="Рисунок 4"/>
          <p:cNvPicPr/>
          <p:nvPr/>
        </p:nvPicPr>
        <p:blipFill>
          <a:blip r:embed="rId2">
            <a:extLst>
              <a:ext uri="{BEBA8EAE-BF5A-486C-A8C5-ECC9F3942E4B}">
                <a14:imgProps xmlns:a14="http://schemas.microsoft.com/office/drawing/2010/main">
                  <a14:imgLayer r:embed="rId3">
                    <a14:imgEffect>
                      <a14:sharpenSoften amount="500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678545" y="4070510"/>
            <a:ext cx="3786910" cy="2111930"/>
          </a:xfrm>
          <a:prstGeom prst="rect">
            <a:avLst/>
          </a:prstGeom>
        </p:spPr>
      </p:pic>
    </p:spTree>
    <p:extLst>
      <p:ext uri="{BB962C8B-B14F-4D97-AF65-F5344CB8AC3E}">
        <p14:creationId xmlns:p14="http://schemas.microsoft.com/office/powerpoint/2010/main" val="22329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a:t>ИБП взаимодействующий с сетью (</a:t>
            </a:r>
            <a:r>
              <a:rPr lang="en-US" dirty="0"/>
              <a:t>line</a:t>
            </a:r>
            <a:r>
              <a:rPr lang="ru-RU" dirty="0"/>
              <a:t>-</a:t>
            </a:r>
            <a:r>
              <a:rPr lang="en-US" dirty="0"/>
              <a:t>interactive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dirty="0"/>
              <a:t>АЦП преобразует результат измерения в цифровую форму и передает его для анализа микропроцессору ИБП. В памяти микропроцессора хранится образ идеальной синусоиды. Микропроцессор  непрерывно  сравнивает  его  с  результатом  измерения  мгновенного значения напряжения.  Для управления ИБП (а именно для выбора момента переключения с режима работы от сети на режим работы от батареи и обратно) используются довольно сложные критерии качества сети.</a:t>
            </a:r>
          </a:p>
          <a:p>
            <a:endParaRPr lang="ru-RU" sz="1600" dirty="0" smtClean="0"/>
          </a:p>
          <a:p>
            <a:r>
              <a:rPr lang="ru-RU" sz="1600" dirty="0" smtClean="0"/>
              <a:t>Хороший  </a:t>
            </a:r>
            <a:r>
              <a:rPr lang="ru-RU" sz="1600" dirty="0"/>
              <a:t>ИБП,  взаимодействующий  с сетью, может следить не только за величиной действующего значения напряжения сети, и еще  за  несколькими  параметрами  синусоиды.  Например,  он  может  переключиться  на работу от батареи, если</a:t>
            </a:r>
            <a:r>
              <a:rPr lang="ru-RU" sz="1600" dirty="0" smtClean="0"/>
              <a:t>:</a:t>
            </a:r>
          </a:p>
          <a:p>
            <a:pPr marL="285750" indent="-285750">
              <a:buFontTx/>
              <a:buChar char="-"/>
            </a:pPr>
            <a:r>
              <a:rPr lang="ru-RU" sz="1600" dirty="0" smtClean="0"/>
              <a:t>частота  </a:t>
            </a:r>
            <a:r>
              <a:rPr lang="ru-RU" sz="1600" dirty="0"/>
              <a:t>сети  находится  вне  диапазона  допустимых  значений; </a:t>
            </a:r>
            <a:endParaRPr lang="ru-RU" sz="1600" dirty="0" smtClean="0"/>
          </a:p>
          <a:p>
            <a:pPr marL="285750" indent="-285750">
              <a:buFontTx/>
              <a:buChar char="-"/>
            </a:pPr>
            <a:r>
              <a:rPr lang="ru-RU" sz="1600" dirty="0" smtClean="0"/>
              <a:t>фазовый </a:t>
            </a:r>
            <a:r>
              <a:rPr lang="ru-RU" sz="1600" dirty="0"/>
              <a:t>сдвиг между синусоидами (идеальной и реальной) превышает 2.5 градуса; </a:t>
            </a:r>
            <a:endParaRPr lang="ru-RU" sz="1600" dirty="0" smtClean="0"/>
          </a:p>
          <a:p>
            <a:pPr marL="285750" indent="-285750">
              <a:buFontTx/>
              <a:buChar char="-"/>
            </a:pPr>
            <a:r>
              <a:rPr lang="ru-RU" sz="1600" dirty="0"/>
              <a:t>имеется  комбинация  отклонения  мгновенного  значения  напряжения  и  фазового сдвига</a:t>
            </a:r>
            <a:r>
              <a:rPr lang="ru-RU" sz="1600" dirty="0" smtClean="0"/>
              <a:t>,</a:t>
            </a:r>
          </a:p>
          <a:p>
            <a:pPr marL="285750" indent="-285750">
              <a:buFontTx/>
              <a:buChar char="-"/>
            </a:pPr>
            <a:r>
              <a:rPr lang="ru-RU" sz="1600" dirty="0"/>
              <a:t>действующее  значение  напряжения  сети  вышло  за  пределы  </a:t>
            </a:r>
            <a:r>
              <a:rPr lang="ru-RU" sz="1600" dirty="0" err="1"/>
              <a:t>программно</a:t>
            </a:r>
            <a:r>
              <a:rPr lang="ru-RU" sz="1600" dirty="0"/>
              <a:t> установленного диапазона </a:t>
            </a:r>
            <a:r>
              <a:rPr lang="ru-RU" sz="1600" dirty="0" smtClean="0"/>
              <a:t>входных и т.д.</a:t>
            </a:r>
            <a:endParaRPr lang="ru-RU" sz="1600" dirty="0"/>
          </a:p>
          <a:p>
            <a:endParaRPr lang="ru-RU" sz="1200" dirty="0"/>
          </a:p>
        </p:txBody>
      </p:sp>
    </p:spTree>
    <p:extLst>
      <p:ext uri="{BB962C8B-B14F-4D97-AF65-F5344CB8AC3E}">
        <p14:creationId xmlns:p14="http://schemas.microsoft.com/office/powerpoint/2010/main" val="1539188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p>
        </p:txBody>
      </p:sp>
      <p:sp>
        <p:nvSpPr>
          <p:cNvPr id="4" name="Текст 3"/>
          <p:cNvSpPr>
            <a:spLocks noGrp="1"/>
          </p:cNvSpPr>
          <p:nvPr>
            <p:ph type="body" sz="quarter" idx="15"/>
          </p:nvPr>
        </p:nvSpPr>
        <p:spPr>
          <a:xfrm>
            <a:off x="628597" y="914400"/>
            <a:ext cx="7886808" cy="5360400"/>
          </a:xfrm>
        </p:spPr>
        <p:txBody>
          <a:bodyPr>
            <a:normAutofit lnSpcReduction="10000"/>
          </a:bodyPr>
          <a:lstStyle/>
          <a:p>
            <a:r>
              <a:rPr lang="ru-RU" sz="1600" dirty="0"/>
              <a:t>На рисунке </a:t>
            </a:r>
            <a:r>
              <a:rPr lang="ru-RU" sz="1600" dirty="0" smtClean="0"/>
              <a:t>ниже </a:t>
            </a:r>
            <a:r>
              <a:rPr lang="ru-RU" sz="1600" dirty="0"/>
              <a:t>представлена блок-схема ИБП с двойным преобразованием энергии</a:t>
            </a:r>
            <a:r>
              <a:rPr lang="ru-RU" sz="1600" dirty="0" smtClean="0"/>
              <a:t>.</a:t>
            </a:r>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a:p>
          <a:p>
            <a:endParaRPr lang="ru-RU" sz="1600" dirty="0" smtClean="0"/>
          </a:p>
          <a:p>
            <a:endParaRPr lang="ru-RU" sz="1600" dirty="0" smtClean="0"/>
          </a:p>
          <a:p>
            <a:r>
              <a:rPr lang="ru-RU" sz="1600" dirty="0" smtClean="0"/>
              <a:t>На  </a:t>
            </a:r>
            <a:r>
              <a:rPr lang="ru-RU" sz="1600" dirty="0"/>
              <a:t>входе  ИБП  с  двойным  преобразованием  энергии  находится  выпрямитель.  В отличие  от  выпрямителей  рассмотренных  нами  ранее  типов  ИБП – это  мощное устройство. Ведь выпрямитель должен не только подзаряжать батарею ИБП, но, прежде всего,  снабжать  инвертор  ИБП  постоянным  напряжением. </a:t>
            </a:r>
            <a:endParaRPr lang="ru-RU" sz="1600" dirty="0" smtClean="0"/>
          </a:p>
          <a:p>
            <a:endParaRPr lang="ru-RU" sz="1600" dirty="0" smtClean="0"/>
          </a:p>
          <a:p>
            <a:r>
              <a:rPr lang="ru-RU" sz="1600" dirty="0" smtClean="0"/>
              <a:t>Байпас </a:t>
            </a:r>
            <a:r>
              <a:rPr lang="ru-RU" sz="1600" dirty="0"/>
              <a:t>– это  специальная  линия,  которая  позволяет  в  случае  необходимости  питать нагрузку  напрямую  от  электрической  сети. </a:t>
            </a:r>
          </a:p>
          <a:p>
            <a:endParaRPr lang="ru-RU" sz="1600"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2293528" y="1568808"/>
            <a:ext cx="4556944" cy="2541374"/>
          </a:xfrm>
          <a:prstGeom prst="rect">
            <a:avLst/>
          </a:prstGeom>
        </p:spPr>
      </p:pic>
    </p:spTree>
    <p:extLst>
      <p:ext uri="{BB962C8B-B14F-4D97-AF65-F5344CB8AC3E}">
        <p14:creationId xmlns:p14="http://schemas.microsoft.com/office/powerpoint/2010/main" val="3998549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a:xfrm>
            <a:off x="628597" y="914400"/>
            <a:ext cx="7886808" cy="5360400"/>
          </a:xfrm>
        </p:spPr>
        <p:txBody>
          <a:bodyPr>
            <a:normAutofit/>
          </a:bodyPr>
          <a:lstStyle/>
          <a:p>
            <a:r>
              <a:rPr lang="ru-RU" sz="1600" dirty="0"/>
              <a:t>ИБП с двойным преобразованием энергии может работать в трех режимах.</a:t>
            </a:r>
          </a:p>
          <a:p>
            <a:endParaRPr lang="ru-RU" sz="1600" dirty="0" smtClean="0"/>
          </a:p>
          <a:p>
            <a:r>
              <a:rPr lang="ru-RU" sz="1600" b="1" dirty="0"/>
              <a:t>Работа от </a:t>
            </a:r>
            <a:r>
              <a:rPr lang="ru-RU" sz="1600" b="1" dirty="0" smtClean="0"/>
              <a:t>сети</a:t>
            </a:r>
            <a:endParaRPr lang="ru-RU" sz="1600" dirty="0" smtClean="0"/>
          </a:p>
          <a:p>
            <a:r>
              <a:rPr lang="ru-RU" sz="1600" dirty="0" smtClean="0"/>
              <a:t>Если </a:t>
            </a:r>
            <a:r>
              <a:rPr lang="ru-RU" sz="1600" dirty="0"/>
              <a:t>в сети есть "нормальное" напряжение, то вся мощность, потребляемая нагрузкой, проходит через выпрямитель ИБП. Выпрямитель преобразует напряжение электрической сети  в  стабилизированное  напряжение  постоянного  тока.  Оно  используется  для  заряда батареи и для питания инвертора. Инвертор преобразует напряжение постоянного тока в напряжение переменного тока, которым и питается нагрузка.</a:t>
            </a:r>
          </a:p>
          <a:p>
            <a:endParaRPr lang="ru-RU" sz="1600" dirty="0" smtClean="0"/>
          </a:p>
          <a:p>
            <a:r>
              <a:rPr lang="ru-RU" sz="1600" b="1" dirty="0"/>
              <a:t>Работа от </a:t>
            </a:r>
            <a:r>
              <a:rPr lang="ru-RU" sz="1600" b="1" dirty="0" smtClean="0"/>
              <a:t>батареи</a:t>
            </a:r>
          </a:p>
          <a:p>
            <a:r>
              <a:rPr lang="ru-RU" sz="1600" dirty="0"/>
              <a:t>Выпрямитель  ИБП  с  двойным  преобразованием  выдает  стабилизированное напряжение постоянного тока. Т.е. независимо от величины напряжения переменного тока на  входе  выпрямителя  напряжение  постоянного  тока  на  его  выходе  сохраняется постоянным. </a:t>
            </a:r>
            <a:endParaRPr lang="ru-RU" sz="1600" dirty="0" smtClean="0"/>
          </a:p>
          <a:p>
            <a:r>
              <a:rPr lang="ru-RU" sz="1600" dirty="0"/>
              <a:t>Никакого переключения не происходит. Просто инвертор начинает частично питаться от  батареи,  а  батарея  начинает  разряжаться.  При  дальнейшем  уменьшении  напряжения или  если  напряжение  пропадает  совсем,  инвертор  начинает  полностью  питаться  от батареи. </a:t>
            </a:r>
            <a:endParaRPr lang="ru-RU" sz="1600" dirty="0" smtClean="0"/>
          </a:p>
          <a:p>
            <a:r>
              <a:rPr lang="ru-RU" sz="1600" dirty="0"/>
              <a:t>Если напряжение на входе ИБП снова поднимется до нормального, выпрямитель опять начнет заряжать батарею и питать инвертор.</a:t>
            </a:r>
          </a:p>
        </p:txBody>
      </p:sp>
    </p:spTree>
    <p:extLst>
      <p:ext uri="{BB962C8B-B14F-4D97-AF65-F5344CB8AC3E}">
        <p14:creationId xmlns:p14="http://schemas.microsoft.com/office/powerpoint/2010/main" val="3497070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Режим работы через статический байпас</a:t>
            </a:r>
            <a:endParaRPr lang="ru-RU" sz="1600" dirty="0"/>
          </a:p>
          <a:p>
            <a:endParaRPr lang="ru-RU" sz="1600" dirty="0" smtClean="0"/>
          </a:p>
          <a:p>
            <a:r>
              <a:rPr lang="ru-RU" sz="1600" dirty="0"/>
              <a:t>Основные элементы ИБП с двойным преобразованием при работе от сети постоянно находятся  под  нагрузкой.  </a:t>
            </a:r>
            <a:endParaRPr lang="ru-RU" sz="1600" dirty="0" smtClean="0"/>
          </a:p>
          <a:p>
            <a:endParaRPr lang="ru-RU" sz="1600" dirty="0"/>
          </a:p>
          <a:p>
            <a:r>
              <a:rPr lang="ru-RU" sz="1600" dirty="0" smtClean="0"/>
              <a:t>Если  </a:t>
            </a:r>
            <a:r>
              <a:rPr lang="ru-RU" sz="1600" dirty="0"/>
              <a:t>бы  ИБП  с  двойным  преобразованием  был  построен  по схеме, придуманной нами во второй главе, то он имел бы низкую надежность. Ведь при выходе из строя инвертора, подача напряжения к нагрузке прервалась бы и ИБП не только не  выполнил  бы  своего  предназначения,  но даже  сам  из-за  своей  поломки  мог  бы  стать причиной  потери  данных  в  подключенных  к  нему  компьютерах  или  отключения  каких-либо подключенных к нему важных устройств. Для того, чтобы этого не происходило, в ИБП  введена  еще  одна  линия  электроснабжения  нагрузки – статический  байпас.  </a:t>
            </a:r>
            <a:endParaRPr lang="ru-RU" sz="1600" dirty="0" smtClean="0"/>
          </a:p>
          <a:p>
            <a:endParaRPr lang="ru-RU" sz="1600" dirty="0"/>
          </a:p>
          <a:p>
            <a:r>
              <a:rPr lang="ru-RU" sz="1600" dirty="0" smtClean="0"/>
              <a:t>При </a:t>
            </a:r>
            <a:r>
              <a:rPr lang="ru-RU" sz="1600" dirty="0"/>
              <a:t>выходе из строя инвертора или его перегрузке, срабатывает переключатель (размыкается линия "инвертор-нагрузка" и замыкается линия "байпас-нагрузка") и нагрузка продолжает питаться от сети. К сожалению не все ИБП с переключением имеют статический байпас. </a:t>
            </a:r>
          </a:p>
          <a:p>
            <a:endParaRPr lang="ru-RU" sz="1600" dirty="0"/>
          </a:p>
        </p:txBody>
      </p:sp>
    </p:spTree>
    <p:extLst>
      <p:ext uri="{BB962C8B-B14F-4D97-AF65-F5344CB8AC3E}">
        <p14:creationId xmlns:p14="http://schemas.microsoft.com/office/powerpoint/2010/main" val="1070007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dirty="0"/>
              <a:t>Рассмотрим теперь работу отдельных элементов ИБП.</a:t>
            </a:r>
          </a:p>
          <a:p>
            <a:endParaRPr lang="ru-RU" sz="1600" dirty="0" smtClean="0"/>
          </a:p>
          <a:p>
            <a:r>
              <a:rPr lang="ru-RU" sz="1600" b="1" dirty="0"/>
              <a:t>Выпрямитель</a:t>
            </a:r>
            <a:r>
              <a:rPr lang="ru-RU" sz="1600" dirty="0"/>
              <a:t>. </a:t>
            </a:r>
            <a:endParaRPr lang="ru-RU" sz="1600" dirty="0" smtClean="0"/>
          </a:p>
          <a:p>
            <a:r>
              <a:rPr lang="ru-RU" sz="1600" dirty="0" smtClean="0"/>
              <a:t>Выпрямитель  </a:t>
            </a:r>
            <a:r>
              <a:rPr lang="ru-RU" sz="1600" dirty="0"/>
              <a:t>ИБП  с  двойным  преобразованием  должен  иметь  мощность, достаточную  для  двух  его  основных  функций.  Его  максимальный  выходной  ток  должен быть  не  меньше  суммы  максимального  входного  тока  инвертора  и  максимального зарядного тока батареи.</a:t>
            </a:r>
          </a:p>
          <a:p>
            <a:endParaRPr lang="ru-RU" sz="1600" dirty="0"/>
          </a:p>
          <a:p>
            <a:r>
              <a:rPr lang="ru-RU" sz="1600" dirty="0" smtClean="0"/>
              <a:t>Для  </a:t>
            </a:r>
            <a:r>
              <a:rPr lang="ru-RU" sz="1600" dirty="0"/>
              <a:t>правильного  заряда  батареи  выпрямитель  должен  очень  точно  (с  точностью  не хуже  1%)  поддерживать  напряжение  плавающего  заряда  на  батарее.  Иногда  в  ИБП  с двойным преобразованием энергии применяют регулируемые </a:t>
            </a:r>
            <a:r>
              <a:rPr lang="ru-RU" sz="1600" dirty="0" err="1"/>
              <a:t>тиристорные</a:t>
            </a:r>
            <a:r>
              <a:rPr lang="ru-RU" sz="1600" dirty="0"/>
              <a:t> выпрямители.</a:t>
            </a:r>
          </a:p>
          <a:p>
            <a:endParaRPr lang="ru-RU" sz="1600" dirty="0" smtClean="0"/>
          </a:p>
          <a:p>
            <a:r>
              <a:rPr lang="ru-RU" sz="1600" dirty="0" smtClean="0"/>
              <a:t>В  </a:t>
            </a:r>
            <a:r>
              <a:rPr lang="ru-RU" sz="1600" dirty="0"/>
              <a:t>некоторых  случаях  в  ИБП  установлены  пассивные  (диодные)  выпрямители,  а  для точного  регулирования  напряжения  на  аккумуляторной  батарее  используется преобразователь напряжения постоянного тока. Иногда ИБП, построенные по такой схеме их производители называют ИБП с тройным преобразованием.</a:t>
            </a:r>
          </a:p>
          <a:p>
            <a:endParaRPr lang="ru-RU" sz="1600" dirty="0"/>
          </a:p>
        </p:txBody>
      </p:sp>
    </p:spTree>
    <p:extLst>
      <p:ext uri="{BB962C8B-B14F-4D97-AF65-F5344CB8AC3E}">
        <p14:creationId xmlns:p14="http://schemas.microsoft.com/office/powerpoint/2010/main" val="249750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Инвертор, </a:t>
            </a:r>
            <a:r>
              <a:rPr lang="ru-RU" sz="1600" b="1" dirty="0" smtClean="0"/>
              <a:t>синхронизация </a:t>
            </a:r>
            <a:r>
              <a:rPr lang="ru-RU" sz="1600" b="1" dirty="0"/>
              <a:t>с сетью и переключение на статический байпас.</a:t>
            </a:r>
            <a:r>
              <a:rPr lang="ru-RU" sz="1600" dirty="0"/>
              <a:t> </a:t>
            </a:r>
            <a:endParaRPr lang="ru-RU" sz="1600" dirty="0" smtClean="0"/>
          </a:p>
          <a:p>
            <a:endParaRPr lang="ru-RU" sz="1600" dirty="0"/>
          </a:p>
          <a:p>
            <a:r>
              <a:rPr lang="ru-RU" sz="1600" dirty="0"/>
              <a:t>Инвертор  ИБП  с  двойным  преобразованием  энергии  имеет  возможность  изменения выходной  частоты  инвертора  для  синхронизации  выходного  напряжения  инвертора  с сетью. </a:t>
            </a:r>
            <a:endParaRPr lang="ru-RU" sz="1600" dirty="0" smtClean="0"/>
          </a:p>
          <a:p>
            <a:endParaRPr lang="ru-RU" sz="1600" dirty="0"/>
          </a:p>
          <a:p>
            <a:r>
              <a:rPr lang="ru-RU" sz="1600" dirty="0" smtClean="0"/>
              <a:t>Эта </a:t>
            </a:r>
            <a:r>
              <a:rPr lang="ru-RU" sz="1600" dirty="0"/>
              <a:t>функция используется в ИБП с двойным преобразованием постоянно и просто необходима для переключения ИБП на статический байпас. Рассмотрим это переключение несколько подробнее.</a:t>
            </a:r>
          </a:p>
          <a:p>
            <a:endParaRPr lang="ru-RU" sz="1600" dirty="0" smtClean="0"/>
          </a:p>
          <a:p>
            <a:r>
              <a:rPr lang="ru-RU" sz="1600" dirty="0" smtClean="0"/>
              <a:t>Для  </a:t>
            </a:r>
            <a:r>
              <a:rPr lang="ru-RU" sz="1600" dirty="0"/>
              <a:t>того,  чтобы  ИБП  с  двойным  преобразованием  имел  непрерывное  выходное напряжение без скачков и разрывов на всех режимах работы, нужно обеспечить гладкое переключение на статический байпас при выходе из строя инвертора или его перегрузке.</a:t>
            </a:r>
          </a:p>
          <a:p>
            <a:endParaRPr lang="ru-RU" sz="1600" dirty="0"/>
          </a:p>
        </p:txBody>
      </p:sp>
    </p:spTree>
    <p:extLst>
      <p:ext uri="{BB962C8B-B14F-4D97-AF65-F5344CB8AC3E}">
        <p14:creationId xmlns:p14="http://schemas.microsoft.com/office/powerpoint/2010/main" val="4199949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lnSpcReduction="10000"/>
          </a:bodyPr>
          <a:lstStyle/>
          <a:p>
            <a:r>
              <a:rPr lang="ru-RU" sz="1600" b="1" dirty="0"/>
              <a:t>Другие элементы ИБП с двойным </a:t>
            </a:r>
            <a:r>
              <a:rPr lang="ru-RU" sz="1600" b="1" dirty="0" smtClean="0"/>
              <a:t>преобразованием.</a:t>
            </a:r>
          </a:p>
          <a:p>
            <a:endParaRPr lang="ru-RU" sz="1600" b="1" dirty="0"/>
          </a:p>
          <a:p>
            <a:r>
              <a:rPr lang="ru-RU" sz="1600" dirty="0"/>
              <a:t>Сравним  еще  раз  схемы  ИБП  с  двойным  преобразованием  и  взаимодействующего  с сетью.  У  ИБП  с  двойным  преобразованием  отсутствуют  (хотя  и  не  у  всех  моделей) некоторые элементы: фильтры шумов и импульсов. В ИБП этого типа импульсы и шумы фильтруются  в  результате  выпрямления  напряжения  переменного  тока:  на  выходе выпрямителя  имеются  схемы  подавления  пульсаций  напряжения,  выполняющие  роль фильтров</a:t>
            </a:r>
            <a:r>
              <a:rPr lang="ru-RU" sz="1600" dirty="0" smtClean="0"/>
              <a:t>.</a:t>
            </a:r>
          </a:p>
          <a:p>
            <a:endParaRPr lang="ru-RU" sz="1600" dirty="0"/>
          </a:p>
          <a:p>
            <a:r>
              <a:rPr lang="ru-RU" sz="1600" dirty="0"/>
              <a:t>Блок управления ИБП с двойным преобразованием энергии не анализирует состояния электрической сети (вы видите, что на блок-схеме нет соответствующей стрелки). В этом нет  необходимости,  ведь  нам  не  нужно  управлять  переключением  (или,  вернее, переходом)  ИБП  с  двойным  преобразованием  на  работу  от  батареи – этот  переход производится или, вернее, происходит, без участия управляющей электроники. </a:t>
            </a:r>
            <a:endParaRPr lang="ru-RU" sz="1600" dirty="0" smtClean="0"/>
          </a:p>
          <a:p>
            <a:endParaRPr lang="ru-RU" sz="1600" dirty="0"/>
          </a:p>
          <a:p>
            <a:r>
              <a:rPr lang="ru-RU" sz="1600" dirty="0"/>
              <a:t>Нет  необходимости  и  производить  анализ  формы  напряжения  переменного  тока  на входе  ИБП:  выпрямитель  ИБП  с  двойным  преобразованием  энергии  может  питаться напряжением  переменного  тока  практически  любой  формы – все  равно  на  выходе выпрямителя  будет  стабилизированное  напряжение  постоянного  тока,  а  на  выходе инвертора – чистая синусоида.</a:t>
            </a:r>
          </a:p>
        </p:txBody>
      </p:sp>
    </p:spTree>
    <p:extLst>
      <p:ext uri="{BB962C8B-B14F-4D97-AF65-F5344CB8AC3E}">
        <p14:creationId xmlns:p14="http://schemas.microsoft.com/office/powerpoint/2010/main" val="3971501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Батарея.</a:t>
            </a:r>
            <a:r>
              <a:rPr lang="ru-RU" sz="1600" dirty="0"/>
              <a:t> </a:t>
            </a:r>
            <a:endParaRPr lang="ru-RU" sz="1600" dirty="0" smtClean="0"/>
          </a:p>
          <a:p>
            <a:endParaRPr lang="ru-RU" sz="1600" dirty="0"/>
          </a:p>
          <a:p>
            <a:r>
              <a:rPr lang="ru-RU" sz="1600" dirty="0" smtClean="0"/>
              <a:t>Батарея </a:t>
            </a:r>
            <a:r>
              <a:rPr lang="ru-RU" sz="1600" dirty="0"/>
              <a:t>ИБП с двойным преобразованием не имеет никаких отличий от батарей ИБП других типов. Все силовые элементы ИБП с двойным преобразованием энергии работают под  нагрузкой  все  время,  пока  ИБП  включен  (в  отличие,  например,  от  инвертора  и выпрямителя ИБП с  переключением, которые простаивают, пока ИБП работает от сети). </a:t>
            </a:r>
            <a:endParaRPr lang="ru-RU" sz="1600" dirty="0" smtClean="0"/>
          </a:p>
          <a:p>
            <a:endParaRPr lang="ru-RU" sz="1600" dirty="0"/>
          </a:p>
          <a:p>
            <a:r>
              <a:rPr lang="ru-RU" sz="1600" dirty="0" smtClean="0"/>
              <a:t>Поэтому  </a:t>
            </a:r>
            <a:r>
              <a:rPr lang="ru-RU" sz="1600" dirty="0"/>
              <a:t>все  полупроводники  и  другие  силовые  элементы  ИБП  с  двойным преобразованием рассчитаны на длительную работу по полной нагрузкой. Это позволяет, не  внося  значительных  изменений  в  ИБП,  подключать  к  нему  дополнительные аккумуляторы  для  увеличения  длительности  работы  от  батареи.  </a:t>
            </a:r>
            <a:endParaRPr lang="ru-RU" sz="1600" dirty="0" smtClean="0"/>
          </a:p>
          <a:p>
            <a:endParaRPr lang="ru-RU" sz="1600" dirty="0"/>
          </a:p>
          <a:p>
            <a:r>
              <a:rPr lang="ru-RU" sz="1600" dirty="0" smtClean="0"/>
              <a:t>Большинство  </a:t>
            </a:r>
            <a:r>
              <a:rPr lang="ru-RU" sz="1600" dirty="0"/>
              <a:t>ИБП  с двойным преобразованием имеют такую возможность.</a:t>
            </a:r>
          </a:p>
          <a:p>
            <a:endParaRPr lang="ru-RU" sz="1600" dirty="0"/>
          </a:p>
        </p:txBody>
      </p:sp>
    </p:spTree>
    <p:extLst>
      <p:ext uri="{BB962C8B-B14F-4D97-AF65-F5344CB8AC3E}">
        <p14:creationId xmlns:p14="http://schemas.microsoft.com/office/powerpoint/2010/main" val="968964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Характеристики ИБП с двойным преобразованием энергии</a:t>
            </a:r>
            <a:endParaRPr lang="ru-RU" sz="1600" dirty="0"/>
          </a:p>
          <a:p>
            <a:endParaRPr lang="ru-RU" sz="1600" dirty="0" smtClean="0"/>
          </a:p>
          <a:p>
            <a:r>
              <a:rPr lang="ru-RU" sz="1600" b="1" dirty="0"/>
              <a:t>Мощность.</a:t>
            </a:r>
            <a:r>
              <a:rPr lang="ru-RU" sz="1600" dirty="0"/>
              <a:t> </a:t>
            </a:r>
            <a:endParaRPr lang="ru-RU" sz="1600" dirty="0" smtClean="0"/>
          </a:p>
          <a:p>
            <a:r>
              <a:rPr lang="ru-RU" sz="1600" dirty="0" smtClean="0"/>
              <a:t>ИБП </a:t>
            </a:r>
            <a:r>
              <a:rPr lang="ru-RU" sz="1600" dirty="0"/>
              <a:t>с двойным преобразованием имеют  наиболее широкий диапазон мощностей по сравнению  с  другими  ИБП.  Минимальная  мощность – 500-700  ВА  для  разных  серий небольших ИБП. </a:t>
            </a:r>
            <a:endParaRPr lang="ru-RU" sz="1600" dirty="0" smtClean="0"/>
          </a:p>
          <a:p>
            <a:endParaRPr lang="ru-RU" sz="1600" dirty="0"/>
          </a:p>
          <a:p>
            <a:r>
              <a:rPr lang="ru-RU" sz="1600" dirty="0" smtClean="0"/>
              <a:t>Схема </a:t>
            </a:r>
            <a:r>
              <a:rPr lang="ru-RU" sz="1600" dirty="0"/>
              <a:t>ИБП с двойным преобразованием позволяет создавать устройства очень  большой  мощности.  Обычно  максимальная  мощность  единичного  ИБП ограничивается величиной около 300-500 </a:t>
            </a:r>
            <a:r>
              <a:rPr lang="ru-RU" sz="1600" dirty="0" err="1"/>
              <a:t>кВА</a:t>
            </a:r>
            <a:r>
              <a:rPr lang="ru-RU" sz="1600" dirty="0"/>
              <a:t>. Но возможно наращивание мощности ИБП за счет параллельной работы нескольких модулей на одну нагрузку. Начиная с мощности около  10  </a:t>
            </a:r>
            <a:r>
              <a:rPr lang="ru-RU" sz="1600" dirty="0" err="1"/>
              <a:t>кВА</a:t>
            </a:r>
            <a:r>
              <a:rPr lang="ru-RU" sz="1600" dirty="0"/>
              <a:t>  ИБП  обычно  предназначены  для  работы  с  трехфазным  входным напряжением.  </a:t>
            </a:r>
            <a:endParaRPr lang="ru-RU" sz="1600" dirty="0" smtClean="0"/>
          </a:p>
          <a:p>
            <a:endParaRPr lang="ru-RU" sz="1600" dirty="0"/>
          </a:p>
          <a:p>
            <a:r>
              <a:rPr lang="ru-RU" sz="1600" dirty="0" smtClean="0"/>
              <a:t>Потому  </a:t>
            </a:r>
            <a:r>
              <a:rPr lang="ru-RU" sz="1600" dirty="0"/>
              <a:t>все,  что  связано  с  ИБП  средней  и  большой  мощности, рассматривается в главе "Трехфазные ИБП".</a:t>
            </a:r>
          </a:p>
          <a:p>
            <a:endParaRPr lang="ru-RU" sz="1600" dirty="0"/>
          </a:p>
        </p:txBody>
      </p:sp>
    </p:spTree>
    <p:extLst>
      <p:ext uri="{BB962C8B-B14F-4D97-AF65-F5344CB8AC3E}">
        <p14:creationId xmlns:p14="http://schemas.microsoft.com/office/powerpoint/2010/main" val="45616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Коэффициент полезного действия. </a:t>
            </a:r>
            <a:endParaRPr lang="ru-RU" sz="1600" b="1" dirty="0" smtClean="0"/>
          </a:p>
          <a:p>
            <a:endParaRPr lang="ru-RU" sz="1600" b="1" dirty="0"/>
          </a:p>
          <a:p>
            <a:r>
              <a:rPr lang="ru-RU" sz="1600" dirty="0" smtClean="0"/>
              <a:t>ИБП  </a:t>
            </a:r>
            <a:r>
              <a:rPr lang="ru-RU" sz="1600" dirty="0"/>
              <a:t>с  двойным  преобразованием  энергии  имеют  не  слишком  высокий  КПД,  по сравнению  с  ИБП  других  типов.  Тем  не  менее,  их  КПД  довольно  велик.  Он  составляет примерно 90% при полной или близкой к полной мощности. При уменьшении мощности КПД  уменьшается.  На  примерно  50%  мощности  КПД  может  составлять  около  70%. </a:t>
            </a:r>
            <a:endParaRPr lang="ru-RU" sz="1600" dirty="0" smtClean="0"/>
          </a:p>
          <a:p>
            <a:endParaRPr lang="ru-RU" sz="1600" dirty="0"/>
          </a:p>
          <a:p>
            <a:r>
              <a:rPr lang="ru-RU" sz="1600" dirty="0" smtClean="0"/>
              <a:t>Исходя </a:t>
            </a:r>
            <a:r>
              <a:rPr lang="ru-RU" sz="1600" dirty="0"/>
              <a:t>из КПД, можно оценить максимальное тепловыделение ИБП. Оно примерно равно 10%  от  номинальной  мощности  ИБП.  Тепловыделение  ИБП  должно  учитываться  при расчете теплового режима помещения, где установлены ИБП. </a:t>
            </a:r>
            <a:endParaRPr lang="ru-RU" sz="1600" dirty="0" smtClean="0"/>
          </a:p>
          <a:p>
            <a:endParaRPr lang="ru-RU" sz="1600" dirty="0"/>
          </a:p>
          <a:p>
            <a:r>
              <a:rPr lang="ru-RU" sz="1600" dirty="0" smtClean="0"/>
              <a:t>Подробнее </a:t>
            </a:r>
            <a:r>
              <a:rPr lang="ru-RU" sz="1600" dirty="0"/>
              <a:t>это рассмотрено в  главе  "Трехфазные  ИБП",  поскольку  тепловой  режим  критичен  именно  для  больших ИБП.</a:t>
            </a:r>
          </a:p>
          <a:p>
            <a:endParaRPr lang="ru-RU" sz="1200" dirty="0"/>
          </a:p>
        </p:txBody>
      </p:sp>
    </p:spTree>
    <p:extLst>
      <p:ext uri="{BB962C8B-B14F-4D97-AF65-F5344CB8AC3E}">
        <p14:creationId xmlns:p14="http://schemas.microsoft.com/office/powerpoint/2010/main" val="3462588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600" b="1" dirty="0"/>
              <a:t>Время работы от батареи. </a:t>
            </a:r>
            <a:endParaRPr lang="ru-RU" sz="1600" b="1" dirty="0" smtClean="0"/>
          </a:p>
          <a:p>
            <a:endParaRPr lang="ru-RU" sz="1600" b="1" dirty="0"/>
          </a:p>
          <a:p>
            <a:r>
              <a:rPr lang="ru-RU" sz="1600" dirty="0" smtClean="0"/>
              <a:t>ИБП  </a:t>
            </a:r>
            <a:r>
              <a:rPr lang="ru-RU" sz="1600" dirty="0"/>
              <a:t>небольшой  мощности  (до  1  </a:t>
            </a:r>
            <a:r>
              <a:rPr lang="ru-RU" sz="1600" dirty="0" err="1"/>
              <a:t>кВА</a:t>
            </a:r>
            <a:r>
              <a:rPr lang="ru-RU" sz="1600" dirty="0"/>
              <a:t>)  имеют  время  работы  от  батареи  при  полной нагрузке  примерно  5-15  минут.  Но  почти  для  всех  ИБП  большей  мощности  фирма производитель  обычно  предусматривает  возможность  наращивания  емкости  батареи  по сравнению со стандартной.</a:t>
            </a:r>
          </a:p>
          <a:p>
            <a:r>
              <a:rPr lang="ru-RU" sz="1600" dirty="0"/>
              <a:t>ИБП средней и большой мощности (более 10-30 </a:t>
            </a:r>
            <a:r>
              <a:rPr lang="ru-RU" sz="1600" dirty="0" err="1"/>
              <a:t>кВА</a:t>
            </a:r>
            <a:r>
              <a:rPr lang="ru-RU" sz="1600" dirty="0"/>
              <a:t>) часто не имеют "стандартной" батареи.  Батарея  для  них  подбирается,  исходя  из  требований  заказчика.  </a:t>
            </a:r>
            <a:endParaRPr lang="ru-RU" sz="1600" dirty="0" smtClean="0"/>
          </a:p>
          <a:p>
            <a:endParaRPr lang="ru-RU" sz="1600" dirty="0"/>
          </a:p>
          <a:p>
            <a:r>
              <a:rPr lang="ru-RU" sz="1600" dirty="0" smtClean="0"/>
              <a:t>Наиболее </a:t>
            </a:r>
            <a:r>
              <a:rPr lang="ru-RU" sz="1600" dirty="0"/>
              <a:t>распространенными вариантами являются батареи на 3-5 минут автономной работы – для сопряжения  ИБП  с  дизельным  генератором  и  батарея  на  10-30  минут – для  автономной работы ИБП.</a:t>
            </a:r>
          </a:p>
          <a:p>
            <a:endParaRPr lang="ru-RU" sz="1600" dirty="0"/>
          </a:p>
        </p:txBody>
      </p:sp>
    </p:spTree>
    <p:extLst>
      <p:ext uri="{BB962C8B-B14F-4D97-AF65-F5344CB8AC3E}">
        <p14:creationId xmlns:p14="http://schemas.microsoft.com/office/powerpoint/2010/main" val="659713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800" b="1" dirty="0"/>
              <a:t>Преимущества ИБП с двойным преобразованием</a:t>
            </a:r>
            <a:endParaRPr lang="ru-RU" sz="1800" dirty="0"/>
          </a:p>
          <a:p>
            <a:endParaRPr lang="ru-RU" sz="1800" dirty="0" smtClean="0"/>
          </a:p>
          <a:p>
            <a:r>
              <a:rPr lang="ru-RU" sz="1800" dirty="0" smtClean="0"/>
              <a:t>К  </a:t>
            </a:r>
            <a:r>
              <a:rPr lang="ru-RU" sz="1800" dirty="0"/>
              <a:t>положительным  свойствам  ИБП  с  двойным  преобразованием  следует  отнести следующие.</a:t>
            </a:r>
          </a:p>
          <a:p>
            <a:endParaRPr lang="ru-RU" sz="1800" dirty="0" smtClean="0"/>
          </a:p>
          <a:p>
            <a:r>
              <a:rPr lang="ru-RU" sz="1800" dirty="0" smtClean="0"/>
              <a:t>1</a:t>
            </a:r>
            <a:r>
              <a:rPr lang="ru-RU" sz="1800" dirty="0"/>
              <a:t>.  Хорошая защита от шумов и наносекундных импульсов. </a:t>
            </a:r>
          </a:p>
          <a:p>
            <a:endParaRPr lang="ru-RU" sz="1800" dirty="0" smtClean="0"/>
          </a:p>
          <a:p>
            <a:r>
              <a:rPr lang="ru-RU" sz="1800" dirty="0" smtClean="0"/>
              <a:t>2</a:t>
            </a:r>
            <a:r>
              <a:rPr lang="ru-RU" sz="1800" dirty="0"/>
              <a:t>.  Очень  хорошая  защита  от  искажений  формы  кривой  напряжения  и микросекундных импульсов. </a:t>
            </a:r>
          </a:p>
          <a:p>
            <a:endParaRPr lang="ru-RU" sz="1800" dirty="0" smtClean="0"/>
          </a:p>
          <a:p>
            <a:r>
              <a:rPr lang="ru-RU" sz="1800" dirty="0" smtClean="0"/>
              <a:t>3</a:t>
            </a:r>
            <a:r>
              <a:rPr lang="ru-RU" sz="1800" dirty="0"/>
              <a:t>.  Возможность работы в сетях с нестабильной частотой. </a:t>
            </a:r>
          </a:p>
          <a:p>
            <a:endParaRPr lang="ru-RU" sz="1800" dirty="0" smtClean="0"/>
          </a:p>
          <a:p>
            <a:r>
              <a:rPr lang="ru-RU" sz="1800" dirty="0" smtClean="0"/>
              <a:t>4</a:t>
            </a:r>
            <a:r>
              <a:rPr lang="ru-RU" sz="1800" dirty="0"/>
              <a:t>.  Самая лучшая плавная стабилизация напряжения с высокой точностью.</a:t>
            </a:r>
          </a:p>
          <a:p>
            <a:endParaRPr lang="ru-RU" sz="1800" dirty="0" smtClean="0"/>
          </a:p>
          <a:p>
            <a:r>
              <a:rPr lang="ru-RU" sz="1800" dirty="0" smtClean="0"/>
              <a:t>5</a:t>
            </a:r>
            <a:r>
              <a:rPr lang="ru-RU" sz="1800" dirty="0"/>
              <a:t>.  Возможность наращивания батареи практически для всех моделей ИБП.</a:t>
            </a:r>
          </a:p>
          <a:p>
            <a:endParaRPr lang="ru-RU" sz="1400" dirty="0"/>
          </a:p>
        </p:txBody>
      </p:sp>
    </p:spTree>
    <p:extLst>
      <p:ext uri="{BB962C8B-B14F-4D97-AF65-F5344CB8AC3E}">
        <p14:creationId xmlns:p14="http://schemas.microsoft.com/office/powerpoint/2010/main" val="2000443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normAutofit fontScale="92500" lnSpcReduction="20000"/>
          </a:bodyPr>
          <a:lstStyle/>
          <a:p>
            <a:r>
              <a:rPr lang="ru-RU" dirty="0"/>
              <a:t>ИБП  с  двойным  преобразованием  энергии  (</a:t>
            </a:r>
            <a:r>
              <a:rPr lang="ru-RU" dirty="0" err="1"/>
              <a:t>Double</a:t>
            </a:r>
            <a:r>
              <a:rPr lang="ru-RU" dirty="0"/>
              <a:t> </a:t>
            </a:r>
            <a:r>
              <a:rPr lang="ru-RU" dirty="0" err="1"/>
              <a:t>Conversion</a:t>
            </a:r>
            <a:r>
              <a:rPr lang="ru-RU" dirty="0"/>
              <a:t> UPS</a:t>
            </a:r>
            <a:r>
              <a:rPr lang="ru-RU" dirty="0" smtClean="0"/>
              <a:t>)</a:t>
            </a:r>
            <a:endParaRPr lang="ru-RU" dirty="0"/>
          </a:p>
        </p:txBody>
      </p:sp>
      <p:sp>
        <p:nvSpPr>
          <p:cNvPr id="4" name="Текст 3"/>
          <p:cNvSpPr>
            <a:spLocks noGrp="1"/>
          </p:cNvSpPr>
          <p:nvPr>
            <p:ph type="body" sz="quarter" idx="15"/>
          </p:nvPr>
        </p:nvSpPr>
        <p:spPr/>
        <p:txBody>
          <a:bodyPr>
            <a:normAutofit/>
          </a:bodyPr>
          <a:lstStyle/>
          <a:p>
            <a:r>
              <a:rPr lang="ru-RU" sz="1800" b="1" dirty="0"/>
              <a:t>Недостатки ИБП с двойным преобразованием</a:t>
            </a:r>
            <a:endParaRPr lang="ru-RU" sz="1800" dirty="0"/>
          </a:p>
          <a:p>
            <a:endParaRPr lang="ru-RU" sz="1800" dirty="0" smtClean="0"/>
          </a:p>
          <a:p>
            <a:r>
              <a:rPr lang="ru-RU" sz="1800" dirty="0" smtClean="0"/>
              <a:t>Как  </a:t>
            </a:r>
            <a:r>
              <a:rPr lang="ru-RU" sz="1800" dirty="0"/>
              <a:t>и  для  других  ИБП,  недостатки  ИБП  с  двойным  преобразованием  вытекают  из особенностей  силовой  схемы  ИБП  (и,  к  сожалению,  вряд  ли  могут  быть  отделены  от преимуществ).  Более  высокая  цена,  по  сравнению  с  другими  типами  ИБП  (кроме феррорезонансного). Повышенное тепловыделение, по сравнению с другими типами ИБП (кроме феррорезонансного).</a:t>
            </a:r>
          </a:p>
          <a:p>
            <a:r>
              <a:rPr lang="ru-RU" sz="1800" dirty="0"/>
              <a:t> </a:t>
            </a:r>
          </a:p>
          <a:p>
            <a:endParaRPr lang="ru-RU" sz="12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2436" y="3290451"/>
            <a:ext cx="3639128" cy="2729348"/>
          </a:xfrm>
          <a:prstGeom prst="rect">
            <a:avLst/>
          </a:prstGeom>
        </p:spPr>
      </p:pic>
    </p:spTree>
    <p:extLst>
      <p:ext uri="{BB962C8B-B14F-4D97-AF65-F5344CB8AC3E}">
        <p14:creationId xmlns:p14="http://schemas.microsoft.com/office/powerpoint/2010/main" val="798193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1000" dirty="0">
                <a:cs typeface="Arial" pitchFamily="34" charset="0"/>
              </a:rPr>
              <a:t>Дисциплина «</a:t>
            </a:r>
            <a:r>
              <a:rPr lang="ru-RU" sz="1000" dirty="0"/>
              <a:t>Электропитание устройств и систем связи</a:t>
            </a:r>
            <a:r>
              <a:rPr lang="ru-RU" sz="1000" dirty="0">
                <a:cs typeface="Arial" pitchFamily="34" charset="0"/>
              </a:rPr>
              <a:t>»</a:t>
            </a:r>
          </a:p>
          <a:p>
            <a:r>
              <a:rPr lang="ru-RU" sz="1000" dirty="0">
                <a:cs typeface="Arial" pitchFamily="34" charset="0"/>
              </a:rPr>
              <a:t>Тема «ИСТОЧНИКИ БЕСПЕРЕБОЙНОГО ПИТАНИЯ»</a:t>
            </a:r>
          </a:p>
        </p:txBody>
      </p:sp>
      <p:sp>
        <p:nvSpPr>
          <p:cNvPr id="3" name="Текст 2"/>
          <p:cNvSpPr>
            <a:spLocks noGrp="1"/>
          </p:cNvSpPr>
          <p:nvPr>
            <p:ph type="body" sz="quarter" idx="14"/>
          </p:nvPr>
        </p:nvSpPr>
        <p:spPr/>
        <p:txBody>
          <a:bodyPr/>
          <a:lstStyle/>
          <a:p>
            <a:r>
              <a:rPr lang="ru-RU" dirty="0" smtClean="0"/>
              <a:t>Контрольные вопросы</a:t>
            </a:r>
            <a:endParaRPr lang="ru-RU" dirty="0"/>
          </a:p>
        </p:txBody>
      </p:sp>
      <p:sp>
        <p:nvSpPr>
          <p:cNvPr id="4" name="Текст 3"/>
          <p:cNvSpPr>
            <a:spLocks noGrp="1"/>
          </p:cNvSpPr>
          <p:nvPr>
            <p:ph type="body" sz="quarter" idx="15"/>
          </p:nvPr>
        </p:nvSpPr>
        <p:spPr/>
        <p:txBody>
          <a:bodyPr>
            <a:normAutofit fontScale="92500" lnSpcReduction="10000"/>
          </a:bodyPr>
          <a:lstStyle/>
          <a:p>
            <a:r>
              <a:rPr lang="ru-RU" dirty="0"/>
              <a:t>1. Каково назначение источников бесперебойного питания?</a:t>
            </a:r>
          </a:p>
          <a:p>
            <a:r>
              <a:rPr lang="ru-RU" dirty="0"/>
              <a:t>2. Перечислите основные типы источников бесперебойного питания?</a:t>
            </a:r>
          </a:p>
          <a:p>
            <a:r>
              <a:rPr lang="ru-RU" dirty="0"/>
              <a:t>3. Назначение микропроцессора в ИБП.</a:t>
            </a:r>
          </a:p>
          <a:p>
            <a:r>
              <a:rPr lang="ru-RU" dirty="0"/>
              <a:t>4. Перечислите преимущества и недостатки ИБП с двойным преобразованием.</a:t>
            </a:r>
          </a:p>
          <a:p>
            <a:r>
              <a:rPr lang="ru-RU" dirty="0"/>
              <a:t>5. Каково назначение феррорезонансного трансформатора.</a:t>
            </a:r>
          </a:p>
          <a:p>
            <a:r>
              <a:rPr lang="ru-RU" dirty="0"/>
              <a:t>6. Перечислите и опишите режимы работы ИБП резервного типа.</a:t>
            </a:r>
          </a:p>
          <a:p>
            <a:r>
              <a:rPr lang="ru-RU" dirty="0"/>
              <a:t>7. Перечислите и поясните характеристики ИБП с переключением.</a:t>
            </a:r>
          </a:p>
          <a:p>
            <a:r>
              <a:rPr lang="ru-RU" dirty="0"/>
              <a:t>8. Опишите назначение функциональных блоков ИБП взаимодействующий с сетью.</a:t>
            </a:r>
          </a:p>
          <a:p>
            <a:r>
              <a:rPr lang="ru-RU" dirty="0"/>
              <a:t>9. каковы отличия </a:t>
            </a:r>
            <a:r>
              <a:rPr lang="ru-RU" dirty="0" err="1"/>
              <a:t>Back</a:t>
            </a:r>
            <a:r>
              <a:rPr lang="ru-RU" dirty="0"/>
              <a:t>-UPS от </a:t>
            </a:r>
            <a:r>
              <a:rPr lang="ru-RU" dirty="0" err="1"/>
              <a:t>Smart</a:t>
            </a:r>
            <a:r>
              <a:rPr lang="ru-RU" dirty="0"/>
              <a:t>-UPS?</a:t>
            </a:r>
          </a:p>
          <a:p>
            <a:r>
              <a:rPr lang="ru-RU" dirty="0"/>
              <a:t>10. Опишите режимы работы ИБП с двойным преобразованием энергии.</a:t>
            </a:r>
          </a:p>
          <a:p>
            <a:r>
              <a:rPr lang="ru-RU" dirty="0"/>
              <a:t>11. Каковы основные характеристики ИБП с двойным преобразованием энергии?</a:t>
            </a:r>
          </a:p>
          <a:p>
            <a:r>
              <a:rPr lang="ru-RU" dirty="0"/>
              <a:t>12. Перечислите основные преимущества и недостатки ИБП с двойным преобразованием энергии?</a:t>
            </a:r>
          </a:p>
        </p:txBody>
      </p:sp>
    </p:spTree>
    <p:extLst>
      <p:ext uri="{BB962C8B-B14F-4D97-AF65-F5344CB8AC3E}">
        <p14:creationId xmlns:p14="http://schemas.microsoft.com/office/powerpoint/2010/main" val="11717711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042822bdf46a88974a34b6119410eaeadc7c97"/>
</p:tagLst>
</file>

<file path=ppt/theme/theme1.xml><?xml version="1.0" encoding="utf-8"?>
<a:theme xmlns:a="http://schemas.openxmlformats.org/drawingml/2006/main" name="ДО">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1656</TotalTime>
  <Words>5545</Words>
  <Application>Microsoft Office PowerPoint</Application>
  <PresentationFormat>Экран (4:3)</PresentationFormat>
  <Paragraphs>484</Paragraphs>
  <Slides>44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44</vt:i4>
      </vt:variant>
    </vt:vector>
  </HeadingPairs>
  <TitlesOfParts>
    <vt:vector size="45" baseType="lpstr">
      <vt:lpstr>ДО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IzhSTU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Nemo</dc:creator>
  <cp:lastModifiedBy>Игорь</cp:lastModifiedBy>
  <cp:revision>173</cp:revision>
  <dcterms:created xsi:type="dcterms:W3CDTF">2013-03-28T05:50:20Z</dcterms:created>
  <dcterms:modified xsi:type="dcterms:W3CDTF">2019-10-02T08:30:16Z</dcterms:modified>
</cp:coreProperties>
</file>