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7602048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Лекция №2 </a:t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МЕТОДОЛОГИЯ ПРОГНОЗИРОВАНИЯ И ПЛАНИРОВАНИЯ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453650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2.1.  Научные основы методологии прогнозирования и планирования.</a:t>
            </a:r>
          </a:p>
          <a:p>
            <a:r>
              <a:rPr lang="ru-RU" dirty="0"/>
              <a:t>2.2.  Подходы к исследованию социально-экономических </a:t>
            </a:r>
            <a:r>
              <a:rPr lang="ru-RU" dirty="0" smtClean="0"/>
              <a:t>процессов. Система </a:t>
            </a:r>
            <a:r>
              <a:rPr lang="ru-RU" dirty="0"/>
              <a:t>показателей планов-прогнозов.</a:t>
            </a:r>
          </a:p>
          <a:p>
            <a:r>
              <a:rPr lang="ru-RU" dirty="0"/>
              <a:t>2.3.  Принципы прогнозирования и планирования.</a:t>
            </a:r>
          </a:p>
          <a:p>
            <a:r>
              <a:rPr lang="ru-RU" dirty="0"/>
              <a:t>2.4.  Этапы процедуры прогнозирования.</a:t>
            </a:r>
          </a:p>
          <a:p>
            <a:r>
              <a:rPr lang="ru-RU" dirty="0"/>
              <a:t>2.5.  Анализ объекта прогнозирования.</a:t>
            </a:r>
          </a:p>
          <a:p>
            <a:r>
              <a:rPr lang="ru-RU" dirty="0"/>
              <a:t>2.6.  Информационная база прогнозирования.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5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836712"/>
            <a:ext cx="749808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effectLst/>
              </a:rPr>
              <a:t>Научные основы методологии прогнозирования и планирования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052736"/>
            <a:ext cx="7962088" cy="5805264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b="1" dirty="0" smtClean="0"/>
              <a:t>Научными </a:t>
            </a:r>
            <a:r>
              <a:rPr lang="ru-RU" b="1" dirty="0"/>
              <a:t>основами методологии прогнозирования и </a:t>
            </a:r>
            <a:r>
              <a:rPr lang="ru-RU" b="1" dirty="0" smtClean="0"/>
              <a:t>планирования </a:t>
            </a:r>
            <a:r>
              <a:rPr lang="ru-RU" dirty="0"/>
              <a:t>экономики служат законы развития общества и экономическая теория. Прогностические функции выполняют законы диалектики: закон единства и борьбы противоположностей закон взаимного перехода количественных и качественных изменений, закон отрицания.</a:t>
            </a:r>
          </a:p>
          <a:p>
            <a:pPr marL="82296" indent="0">
              <a:buNone/>
            </a:pPr>
            <a:r>
              <a:rPr lang="ru-RU" b="1" dirty="0"/>
              <a:t>П</a:t>
            </a:r>
            <a:r>
              <a:rPr lang="ru-RU" b="1" dirty="0" smtClean="0"/>
              <a:t>од </a:t>
            </a:r>
            <a:r>
              <a:rPr lang="ru-RU" b="1" dirty="0"/>
              <a:t>методологией планирования и прогнозирования </a:t>
            </a:r>
            <a:r>
              <a:rPr lang="ru-RU" dirty="0"/>
              <a:t>понимают «систему подходов, принципов, показателей, методик и методов разработки и обоснования прогнозов и плановых </a:t>
            </a:r>
            <a:r>
              <a:rPr lang="ru-RU" dirty="0" smtClean="0"/>
              <a:t>решений</a:t>
            </a:r>
            <a:r>
              <a:rPr lang="ru-RU" dirty="0"/>
              <a:t>, а также логику планирования и прогнозирования.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8452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476672"/>
            <a:ext cx="7674056" cy="6120680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/>
              <a:t>В мировой практике сформировались две методологии </a:t>
            </a:r>
            <a:r>
              <a:rPr lang="ru-RU" dirty="0" smtClean="0"/>
              <a:t>прогнозирования </a:t>
            </a:r>
            <a:r>
              <a:rPr lang="ru-RU" dirty="0"/>
              <a:t>и планирования экономического и социального развития:</a:t>
            </a:r>
          </a:p>
          <a:p>
            <a:pPr marL="82296" indent="0">
              <a:buNone/>
            </a:pPr>
            <a:r>
              <a:rPr lang="ru-RU" dirty="0"/>
              <a:t>−	</a:t>
            </a:r>
            <a:r>
              <a:rPr lang="ru-RU" b="1" dirty="0"/>
              <a:t>первая основана на марксистской теории расширенного </a:t>
            </a:r>
            <a:r>
              <a:rPr lang="ru-RU" b="1" dirty="0" smtClean="0"/>
              <a:t>воспроизводства</a:t>
            </a:r>
            <a:r>
              <a:rPr lang="ru-RU" dirty="0"/>
              <a:t>: на ней базировалось планирование в условиях </a:t>
            </a:r>
            <a:r>
              <a:rPr lang="ru-RU" dirty="0" smtClean="0"/>
              <a:t>командно-административной </a:t>
            </a:r>
            <a:r>
              <a:rPr lang="ru-RU" dirty="0"/>
              <a:t>системы (директивное планирование).</a:t>
            </a:r>
          </a:p>
          <a:p>
            <a:pPr marL="82296" indent="0">
              <a:buNone/>
            </a:pPr>
            <a:r>
              <a:rPr lang="ru-RU" dirty="0"/>
              <a:t>−	</a:t>
            </a:r>
            <a:r>
              <a:rPr lang="ru-RU" b="1" dirty="0"/>
              <a:t>вторая – на кейнсианской, монетарной и других теориях:</a:t>
            </a:r>
            <a:r>
              <a:rPr lang="ru-RU" dirty="0"/>
              <a:t> </a:t>
            </a:r>
            <a:r>
              <a:rPr lang="ru-RU" dirty="0" smtClean="0"/>
              <a:t>является </a:t>
            </a:r>
            <a:r>
              <a:rPr lang="ru-RU" dirty="0"/>
              <a:t>основой планирования и прогнозирования в странах с рыночной </a:t>
            </a:r>
            <a:r>
              <a:rPr lang="ru-RU" dirty="0" smtClean="0"/>
              <a:t>экономикой</a:t>
            </a:r>
            <a:r>
              <a:rPr lang="ru-RU" dirty="0"/>
              <a:t>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94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Формулы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890080" cy="5688632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b="1" dirty="0"/>
              <a:t>Кейнсианская теория </a:t>
            </a:r>
            <a:r>
              <a:rPr lang="ru-RU" dirty="0"/>
              <a:t>делает упор на совокупные расходы (</a:t>
            </a:r>
            <a:r>
              <a:rPr lang="ru-RU" dirty="0" smtClean="0"/>
              <a:t>совокупный </a:t>
            </a:r>
            <a:r>
              <a:rPr lang="ru-RU" dirty="0"/>
              <a:t>спрос) и их компоненты. Основополагающее кейнсианское уравнение:</a:t>
            </a:r>
          </a:p>
          <a:p>
            <a:endParaRPr lang="ru-RU" dirty="0"/>
          </a:p>
          <a:p>
            <a:pPr marL="82296" indent="0" algn="ctr">
              <a:buNone/>
            </a:pPr>
            <a:r>
              <a:rPr lang="ru-RU" dirty="0"/>
              <a:t>C + G + I + (E – М) = Y,</a:t>
            </a:r>
          </a:p>
          <a:p>
            <a:endParaRPr lang="ru-RU" dirty="0"/>
          </a:p>
          <a:p>
            <a:r>
              <a:rPr lang="ru-RU" dirty="0"/>
              <a:t>где С – внутреннее потребление в частном секторе; G – государственные рас- ходы; I – инвестиции; Е – экспорт товаров и услуг; М – импорт товаров и ус- луг; Y – объем товаров и услуг за вычетом промежуточного потребления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 </a:t>
            </a:r>
            <a:r>
              <a:rPr lang="ru-RU" dirty="0"/>
              <a:t>состоянии равновесия левая  часть  (совокупные расходы) равна правой части объему производства в стране. Кейнсианская модель </a:t>
            </a:r>
            <a:r>
              <a:rPr lang="ru-RU" dirty="0" smtClean="0"/>
              <a:t>экономического </a:t>
            </a:r>
            <a:r>
              <a:rPr lang="ru-RU" dirty="0"/>
              <a:t>роста основана на роли спроса, который обеспечивает </a:t>
            </a:r>
            <a:r>
              <a:rPr lang="ru-RU" dirty="0" smtClean="0"/>
              <a:t>сбалансированный </a:t>
            </a:r>
            <a:r>
              <a:rPr lang="ru-RU" dirty="0"/>
              <a:t>рост.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этой модели базируется методика расчета ВНП, </a:t>
            </a:r>
            <a:r>
              <a:rPr lang="ru-RU" dirty="0" smtClean="0"/>
              <a:t>возможных </a:t>
            </a:r>
            <a:r>
              <a:rPr lang="ru-RU" dirty="0"/>
              <a:t>инвестиционных потоков, экспорта и импорта товаров и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5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Формулы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7818072" cy="5616624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b="1" dirty="0"/>
              <a:t>Монетарная теория</a:t>
            </a:r>
            <a:r>
              <a:rPr lang="ru-RU" dirty="0"/>
              <a:t>: основным представителем является Л. </a:t>
            </a:r>
            <a:r>
              <a:rPr lang="ru-RU" dirty="0" err="1" smtClean="0"/>
              <a:t>Фридмен</a:t>
            </a:r>
            <a:r>
              <a:rPr lang="ru-RU" dirty="0"/>
              <a:t>. Главный параметр стабилизационной политики, согласно данной </a:t>
            </a:r>
            <a:r>
              <a:rPr lang="ru-RU" dirty="0" smtClean="0"/>
              <a:t>теории</a:t>
            </a:r>
            <a:r>
              <a:rPr lang="ru-RU" dirty="0"/>
              <a:t>, – объем денежного предложения, т. е. монетаризм делает упор на деньги. Основополагающим является уравнение обмена:</a:t>
            </a:r>
          </a:p>
          <a:p>
            <a:endParaRPr lang="ru-RU" dirty="0"/>
          </a:p>
          <a:p>
            <a:pPr marL="82296" indent="0" algn="ctr">
              <a:buNone/>
            </a:pPr>
            <a:r>
              <a:rPr lang="ru-RU" dirty="0" err="1" smtClean="0"/>
              <a:t>МдхV</a:t>
            </a:r>
            <a:r>
              <a:rPr lang="ru-RU" dirty="0" smtClean="0"/>
              <a:t> </a:t>
            </a:r>
            <a:r>
              <a:rPr lang="ru-RU" dirty="0"/>
              <a:t>= </a:t>
            </a:r>
            <a:r>
              <a:rPr lang="ru-RU" dirty="0" err="1" smtClean="0"/>
              <a:t>PхQ</a:t>
            </a:r>
            <a:r>
              <a:rPr lang="ru-RU" dirty="0"/>
              <a:t>,</a:t>
            </a:r>
          </a:p>
          <a:p>
            <a:endParaRPr lang="ru-RU" dirty="0"/>
          </a:p>
          <a:p>
            <a:pPr marL="82296" indent="0">
              <a:buNone/>
            </a:pPr>
            <a:r>
              <a:rPr lang="ru-RU" dirty="0"/>
              <a:t>где </a:t>
            </a:r>
            <a:r>
              <a:rPr lang="ru-RU" dirty="0" err="1"/>
              <a:t>Мд</a:t>
            </a:r>
            <a:r>
              <a:rPr lang="ru-RU" dirty="0"/>
              <a:t> – предложение денег; V – скорость обращения денег; Р – уровень цен; Q – физический объем произведенных товаров и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Основные методы, используемые при исследовании социально-экономических процессов: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68760"/>
            <a:ext cx="7746064" cy="52565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диалектический </a:t>
            </a:r>
            <a:r>
              <a:rPr lang="ru-RU" dirty="0"/>
              <a:t>метод, который позволяет проникать в суть </a:t>
            </a:r>
            <a:r>
              <a:rPr lang="ru-RU" dirty="0" smtClean="0"/>
              <a:t>изучаемых </a:t>
            </a:r>
            <a:r>
              <a:rPr lang="ru-RU" dirty="0"/>
              <a:t>явлений фактов, относящихся к </a:t>
            </a:r>
            <a:r>
              <a:rPr lang="ru-RU" dirty="0" smtClean="0"/>
              <a:t>исследуемым объектам, устанавливает </a:t>
            </a:r>
            <a:r>
              <a:rPr lang="ru-RU" dirty="0"/>
              <a:t>связи между явлениями. Он реализуется на основе использования как </a:t>
            </a:r>
            <a:r>
              <a:rPr lang="ru-RU" dirty="0" smtClean="0"/>
              <a:t>общих </a:t>
            </a:r>
            <a:r>
              <a:rPr lang="ru-RU" dirty="0"/>
              <a:t>научных подходов и методов исследования, так и специфических;</a:t>
            </a:r>
          </a:p>
          <a:p>
            <a:r>
              <a:rPr lang="ru-RU" dirty="0" smtClean="0"/>
              <a:t>исторический</a:t>
            </a:r>
            <a:r>
              <a:rPr lang="ru-RU" dirty="0"/>
              <a:t>, суть которого заключается в рассмотрении </a:t>
            </a:r>
            <a:r>
              <a:rPr lang="ru-RU" dirty="0" smtClean="0"/>
              <a:t>каждого </a:t>
            </a:r>
            <a:r>
              <a:rPr lang="ru-RU" dirty="0"/>
              <a:t>явления во взаимосвязи его исторических форм;</a:t>
            </a:r>
          </a:p>
          <a:p>
            <a:r>
              <a:rPr lang="ru-RU" dirty="0" smtClean="0"/>
              <a:t>комплексный </a:t>
            </a:r>
            <a:r>
              <a:rPr lang="ru-RU" dirty="0"/>
              <a:t>– включает рассмотрение явлений в их связи и </a:t>
            </a:r>
            <a:r>
              <a:rPr lang="ru-RU" dirty="0" smtClean="0"/>
              <a:t>зависимости </a:t>
            </a:r>
            <a:r>
              <a:rPr lang="ru-RU" dirty="0"/>
              <a:t>с другими процессами и явлениями;</a:t>
            </a:r>
          </a:p>
          <a:p>
            <a:r>
              <a:rPr lang="ru-RU" dirty="0" smtClean="0"/>
              <a:t>системно-структурный </a:t>
            </a:r>
            <a:r>
              <a:rPr lang="ru-RU" dirty="0"/>
              <a:t>– предполагает, с одной стороны, </a:t>
            </a:r>
            <a:r>
              <a:rPr lang="ru-RU" dirty="0" smtClean="0"/>
              <a:t>рас-смотрение </a:t>
            </a:r>
            <a:r>
              <a:rPr lang="ru-RU" dirty="0"/>
              <a:t>экономической системы в качестве </a:t>
            </a:r>
            <a:r>
              <a:rPr lang="ru-RU" dirty="0" smtClean="0"/>
              <a:t>динамически развивающегося </a:t>
            </a:r>
            <a:r>
              <a:rPr lang="ru-RU" dirty="0"/>
              <a:t>целого, с другой – расчленение системы на составляющие </a:t>
            </a:r>
            <a:r>
              <a:rPr lang="ru-RU" dirty="0" smtClean="0"/>
              <a:t>структурные </a:t>
            </a:r>
            <a:r>
              <a:rPr lang="ru-RU" dirty="0"/>
              <a:t>элементы в их взаимодействии.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5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8028384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5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776864" cy="280831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</a:rPr>
              <a:t>В зависимости от </a:t>
            </a:r>
            <a:r>
              <a:rPr lang="ru-RU" sz="2400" b="1" dirty="0" smtClean="0">
                <a:effectLst/>
              </a:rPr>
              <a:t>содержания </a:t>
            </a:r>
            <a:r>
              <a:rPr lang="ru-RU" sz="2400" b="1" dirty="0">
                <a:effectLst/>
              </a:rPr>
              <a:t>и направления использования всю совокупность показателей, </a:t>
            </a:r>
            <a:r>
              <a:rPr lang="ru-RU" sz="2400" b="1" dirty="0" smtClean="0">
                <a:effectLst/>
              </a:rPr>
              <a:t>применяемых </a:t>
            </a:r>
            <a:r>
              <a:rPr lang="ru-RU" sz="2400" b="1" dirty="0">
                <a:effectLst/>
              </a:rPr>
              <a:t>в планировании и прогнозировании, можно сгруппировать </a:t>
            </a:r>
            <a:r>
              <a:rPr lang="ru-RU" sz="2400" b="1" dirty="0" smtClean="0">
                <a:effectLst/>
              </a:rPr>
              <a:t>следующим </a:t>
            </a:r>
            <a:r>
              <a:rPr lang="ru-RU" sz="2400" b="1" dirty="0">
                <a:effectLst/>
              </a:rPr>
              <a:t>образом:</a:t>
            </a:r>
            <a:br>
              <a:rPr lang="ru-RU" sz="2400" b="1" dirty="0">
                <a:effectLst/>
              </a:rPr>
            </a:b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284984"/>
            <a:ext cx="7498080" cy="2963416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 smtClean="0"/>
              <a:t>−</a:t>
            </a:r>
            <a:r>
              <a:rPr lang="ru-RU" dirty="0"/>
              <a:t>	натуральные и стоимостные;</a:t>
            </a:r>
          </a:p>
          <a:p>
            <a:pPr marL="82296" indent="0">
              <a:buNone/>
            </a:pPr>
            <a:r>
              <a:rPr lang="ru-RU" dirty="0"/>
              <a:t>−	количественные и качественные;</a:t>
            </a:r>
          </a:p>
          <a:p>
            <a:pPr marL="82296" indent="0">
              <a:buNone/>
            </a:pPr>
            <a:r>
              <a:rPr lang="ru-RU" dirty="0"/>
              <a:t>−	абсолютные и относительные;</a:t>
            </a:r>
          </a:p>
          <a:p>
            <a:pPr marL="82296" indent="0">
              <a:buNone/>
            </a:pPr>
            <a:r>
              <a:rPr lang="ru-RU" dirty="0"/>
              <a:t>−	утверждаемые и расчетные;</a:t>
            </a:r>
          </a:p>
          <a:p>
            <a:pPr marL="82296" indent="0">
              <a:buNone/>
            </a:pPr>
            <a:r>
              <a:rPr lang="ru-RU" dirty="0"/>
              <a:t>−	индикативные и справочные;</a:t>
            </a:r>
          </a:p>
          <a:p>
            <a:pPr marL="82296" indent="0">
              <a:buNone/>
            </a:pPr>
            <a:r>
              <a:rPr lang="ru-RU" dirty="0"/>
              <a:t>−	синтетические и индивидуальные.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1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/>
              </a:rPr>
              <a:t>Методологические принципы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dirty="0" smtClean="0"/>
              <a:t>исходные </a:t>
            </a:r>
            <a:r>
              <a:rPr lang="ru-RU" dirty="0"/>
              <a:t>положения, </a:t>
            </a:r>
            <a:r>
              <a:rPr lang="ru-RU" dirty="0" smtClean="0"/>
              <a:t>основополагающие </a:t>
            </a:r>
            <a:r>
              <a:rPr lang="ru-RU" dirty="0"/>
              <a:t>правила формирования и обоснования планов и прогнозов, </a:t>
            </a:r>
            <a:r>
              <a:rPr lang="ru-RU" dirty="0" smtClean="0"/>
              <a:t>обеспечивающие  </a:t>
            </a:r>
            <a:r>
              <a:rPr lang="ru-RU" dirty="0"/>
              <a:t>их  целенаправленность, целостность,  структуру  и  логику.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Мнения </a:t>
            </a:r>
            <a:r>
              <a:rPr lang="ru-RU" dirty="0"/>
              <a:t>исследователей в целом едины по вопросу классификации </a:t>
            </a:r>
            <a:r>
              <a:rPr lang="ru-RU" dirty="0" smtClean="0"/>
              <a:t>принципов </a:t>
            </a:r>
            <a:r>
              <a:rPr lang="ru-RU" dirty="0"/>
              <a:t>макроэкономического прогнозирования и планирования.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34144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9412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Основные принципы прогнозирования:</a:t>
            </a:r>
            <a:br>
              <a:rPr lang="ru-RU" sz="2800" dirty="0"/>
            </a:b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818072" cy="554461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принцип </a:t>
            </a:r>
            <a:r>
              <a:rPr lang="ru-RU" dirty="0"/>
              <a:t>вариантности прогнозирования: требует </a:t>
            </a:r>
            <a:r>
              <a:rPr lang="ru-RU" dirty="0" smtClean="0"/>
              <a:t>разработки вариантов </a:t>
            </a:r>
            <a:r>
              <a:rPr lang="ru-RU" dirty="0"/>
              <a:t>прогноза, исходя из особенностей рабочей гипотезы, </a:t>
            </a:r>
            <a:r>
              <a:rPr lang="ru-RU" dirty="0" smtClean="0"/>
              <a:t>постановки цели </a:t>
            </a:r>
            <a:r>
              <a:rPr lang="ru-RU" dirty="0"/>
              <a:t>(в нормативном прогнозировании) и вариантов прогнозного фона;</a:t>
            </a:r>
          </a:p>
          <a:p>
            <a:r>
              <a:rPr lang="ru-RU" dirty="0" smtClean="0"/>
              <a:t>принцип </a:t>
            </a:r>
            <a:r>
              <a:rPr lang="ru-RU" dirty="0" err="1"/>
              <a:t>верифицируемости</a:t>
            </a:r>
            <a:r>
              <a:rPr lang="ru-RU" dirty="0"/>
              <a:t> прогнозирования: требует </a:t>
            </a:r>
            <a:r>
              <a:rPr lang="ru-RU" dirty="0" err="1" smtClean="0"/>
              <a:t>опре</a:t>
            </a:r>
            <a:r>
              <a:rPr lang="ru-RU" dirty="0"/>
              <a:t> </a:t>
            </a:r>
            <a:r>
              <a:rPr lang="ru-RU" dirty="0" smtClean="0"/>
              <a:t>деления </a:t>
            </a:r>
            <a:r>
              <a:rPr lang="ru-RU" dirty="0"/>
              <a:t>достоверности, точности и обоснованности прогнозов;</a:t>
            </a:r>
          </a:p>
          <a:p>
            <a:r>
              <a:rPr lang="ru-RU" dirty="0" smtClean="0"/>
              <a:t>принцип </a:t>
            </a:r>
            <a:r>
              <a:rPr lang="ru-RU" dirty="0"/>
              <a:t>рентабельности прогнозирования: требует </a:t>
            </a:r>
            <a:r>
              <a:rPr lang="ru-RU" dirty="0" smtClean="0"/>
              <a:t>превышения </a:t>
            </a:r>
            <a:r>
              <a:rPr lang="ru-RU" dirty="0"/>
              <a:t>экономического эффекта от использования прогноза над затратами </a:t>
            </a:r>
            <a:r>
              <a:rPr lang="ru-RU" dirty="0" smtClean="0"/>
              <a:t>на его </a:t>
            </a:r>
            <a:r>
              <a:rPr lang="ru-RU" dirty="0"/>
              <a:t>разработку;</a:t>
            </a:r>
          </a:p>
          <a:p>
            <a:r>
              <a:rPr lang="ru-RU" dirty="0" smtClean="0"/>
              <a:t>принцип </a:t>
            </a:r>
            <a:r>
              <a:rPr lang="ru-RU" dirty="0"/>
              <a:t>согласованности прогнозирования: требует </a:t>
            </a:r>
            <a:r>
              <a:rPr lang="ru-RU" dirty="0" smtClean="0"/>
              <a:t>согласования </a:t>
            </a:r>
            <a:r>
              <a:rPr lang="ru-RU" dirty="0"/>
              <a:t>нормативных и поисковых прогнозов различной природы и </a:t>
            </a:r>
            <a:r>
              <a:rPr lang="ru-RU" dirty="0" smtClean="0"/>
              <a:t>различного </a:t>
            </a:r>
            <a:r>
              <a:rPr lang="ru-RU" dirty="0"/>
              <a:t>периода упреждения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20812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476672"/>
            <a:ext cx="7674056" cy="6264696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b="1" dirty="0" err="1"/>
              <a:t>Предпрогнозная</a:t>
            </a:r>
            <a:r>
              <a:rPr lang="ru-RU" b="1" dirty="0"/>
              <a:t> ориентация </a:t>
            </a:r>
            <a:r>
              <a:rPr lang="ru-RU" dirty="0"/>
              <a:t>– совокупность работ, </a:t>
            </a:r>
            <a:r>
              <a:rPr lang="ru-RU" dirty="0" smtClean="0"/>
              <a:t>предшествующих </a:t>
            </a:r>
            <a:r>
              <a:rPr lang="ru-RU" dirty="0"/>
              <a:t>разработке задания на прогноз и включающих определение объекта, целей и задач прогнозирования, а также периода ретроспекции и периода упреждения прогноза.</a:t>
            </a:r>
          </a:p>
          <a:p>
            <a:pPr marL="82296" indent="0">
              <a:buNone/>
            </a:pPr>
            <a:r>
              <a:rPr lang="ru-RU" b="1" dirty="0"/>
              <a:t>Прогнозная ретроспекция </a:t>
            </a:r>
            <a:r>
              <a:rPr lang="ru-RU" dirty="0"/>
              <a:t>– этап прогнозирования, на котором </a:t>
            </a:r>
            <a:r>
              <a:rPr lang="ru-RU" dirty="0" smtClean="0"/>
              <a:t>исследуется </a:t>
            </a:r>
            <a:r>
              <a:rPr lang="ru-RU" dirty="0"/>
              <a:t>история развития объекта прогнозирования и прогнозного фона с целью получения их систематизированного описания.</a:t>
            </a:r>
          </a:p>
          <a:p>
            <a:pPr marL="82296" indent="0">
              <a:buNone/>
            </a:pPr>
            <a:r>
              <a:rPr lang="ru-RU" b="1" dirty="0"/>
              <a:t>Прогнозный диагноз </a:t>
            </a:r>
            <a:r>
              <a:rPr lang="ru-RU" dirty="0"/>
              <a:t>– этап прогнозирования, на котором </a:t>
            </a:r>
            <a:r>
              <a:rPr lang="ru-RU" dirty="0" smtClean="0"/>
              <a:t>исследуется </a:t>
            </a:r>
            <a:r>
              <a:rPr lang="ru-RU" dirty="0"/>
              <a:t>систематизированное описание объекта прогнозирования и </a:t>
            </a:r>
            <a:r>
              <a:rPr lang="ru-RU" dirty="0" smtClean="0"/>
              <a:t>прогнозного </a:t>
            </a:r>
            <a:r>
              <a:rPr lang="ru-RU" dirty="0"/>
              <a:t>фона с целью выявления тенденции их развития и выбора (</a:t>
            </a:r>
            <a:r>
              <a:rPr lang="ru-RU" dirty="0" smtClean="0"/>
              <a:t>разработки</a:t>
            </a:r>
            <a:r>
              <a:rPr lang="ru-RU" dirty="0"/>
              <a:t>) моделей и методов прогнозирования.</a:t>
            </a:r>
          </a:p>
          <a:p>
            <a:pPr marL="82296" indent="0">
              <a:buNone/>
            </a:pPr>
            <a:r>
              <a:rPr lang="ru-RU" b="1" dirty="0"/>
              <a:t>Прогнозная </a:t>
            </a:r>
            <a:r>
              <a:rPr lang="ru-RU" b="1" dirty="0" err="1"/>
              <a:t>проспекция</a:t>
            </a:r>
            <a:r>
              <a:rPr lang="ru-RU" b="1" dirty="0"/>
              <a:t> </a:t>
            </a:r>
            <a:r>
              <a:rPr lang="ru-RU" dirty="0"/>
              <a:t>– этап прогнозирования, на котором </a:t>
            </a:r>
            <a:r>
              <a:rPr lang="ru-RU" dirty="0" smtClean="0"/>
              <a:t>прогноз </a:t>
            </a:r>
            <a:r>
              <a:rPr lang="ru-RU" dirty="0"/>
              <a:t>разрабатывается по результатам прогнозного диагноза.</a:t>
            </a:r>
          </a:p>
          <a:p>
            <a:pPr marL="82296" indent="0">
              <a:buNone/>
            </a:pPr>
            <a:r>
              <a:rPr lang="ru-RU" b="1" dirty="0"/>
              <a:t>Верификация прогноза </a:t>
            </a:r>
            <a:r>
              <a:rPr lang="ru-RU" dirty="0"/>
              <a:t>– этап прогнозирования, на котором </a:t>
            </a:r>
            <a:r>
              <a:rPr lang="ru-RU" dirty="0" smtClean="0"/>
              <a:t>осуществляется </a:t>
            </a:r>
            <a:r>
              <a:rPr lang="ru-RU" dirty="0"/>
              <a:t>оценка достоверности и точности или проверка обоснованности прогноза.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93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/>
          </a:bodyPr>
          <a:lstStyle/>
          <a:p>
            <a:pPr algn="ctr"/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124744"/>
            <a:ext cx="7674056" cy="547260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8640"/>
            <a:ext cx="800100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69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</TotalTime>
  <Words>704</Words>
  <Application>Microsoft Office PowerPoint</Application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Лекция №2  МЕТОДОЛОГИЯ ПРОГНОЗИРОВАНИЯ И ПЛАНИРОВАНИЯ  </vt:lpstr>
      <vt:lpstr>Научные основы методологии прогнозирования и планирования  </vt:lpstr>
      <vt:lpstr>  </vt:lpstr>
      <vt:lpstr>Формулы</vt:lpstr>
      <vt:lpstr>Формулы</vt:lpstr>
      <vt:lpstr>Основные методы, используемые при исследовании социально-экономических процессов: </vt:lpstr>
      <vt:lpstr>Презентация PowerPoint</vt:lpstr>
      <vt:lpstr>В зависимости от содержания и направления использования всю совокупность показателей, применяемых в планировании и прогнозировании, можно сгруппировать следующим образом: </vt:lpstr>
      <vt:lpstr>Методологические принципы </vt:lpstr>
      <vt:lpstr>Основные принципы прогнозирования: </vt:lpstr>
      <vt:lpstr>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 «Прогнозирование и планирование»</dc:title>
  <dc:creator>DORR</dc:creator>
  <cp:lastModifiedBy>DORR</cp:lastModifiedBy>
  <cp:revision>33</cp:revision>
  <dcterms:created xsi:type="dcterms:W3CDTF">2018-06-26T09:54:49Z</dcterms:created>
  <dcterms:modified xsi:type="dcterms:W3CDTF">2018-06-26T11:04:56Z</dcterms:modified>
</cp:coreProperties>
</file>