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8" r:id="rId8"/>
    <p:sldId id="269" r:id="rId9"/>
    <p:sldId id="262" r:id="rId10"/>
    <p:sldId id="263" r:id="rId11"/>
    <p:sldId id="267" r:id="rId12"/>
    <p:sldId id="265" r:id="rId13"/>
    <p:sldId id="266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3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50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9A01D-F083-4BB0-BAE1-A40B57624A47}" type="datetimeFigureOut">
              <a:rPr lang="ru-RU" smtClean="0"/>
              <a:t>09.10.2020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9A404A8-A7E0-42E6-8A6E-3249723E31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0874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9A01D-F083-4BB0-BAE1-A40B57624A47}" type="datetimeFigureOut">
              <a:rPr lang="ru-RU" smtClean="0"/>
              <a:t>09.10.2020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404A8-A7E0-42E6-8A6E-3249723E31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2297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9A01D-F083-4BB0-BAE1-A40B57624A47}" type="datetimeFigureOut">
              <a:rPr lang="ru-RU" smtClean="0"/>
              <a:t>09.10.2020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9A404A8-A7E0-42E6-8A6E-3249723E31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6115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9A01D-F083-4BB0-BAE1-A40B57624A47}" type="datetimeFigureOut">
              <a:rPr lang="ru-RU" smtClean="0"/>
              <a:t>09.10.2020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9A404A8-A7E0-42E6-8A6E-3249723E31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687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9A01D-F083-4BB0-BAE1-A40B57624A47}" type="datetimeFigureOut">
              <a:rPr lang="ru-RU" smtClean="0"/>
              <a:t>09.10.2020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9A404A8-A7E0-42E6-8A6E-3249723E31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3550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9A01D-F083-4BB0-BAE1-A40B57624A47}" type="datetimeFigureOut">
              <a:rPr lang="ru-RU" smtClean="0"/>
              <a:t>09.10.2020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404A8-A7E0-42E6-8A6E-3249723E31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2352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9A01D-F083-4BB0-BAE1-A40B57624A47}" type="datetimeFigureOut">
              <a:rPr lang="ru-RU" smtClean="0"/>
              <a:t>09.10.2020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404A8-A7E0-42E6-8A6E-3249723E31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3569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9A01D-F083-4BB0-BAE1-A40B57624A47}" type="datetimeFigureOut">
              <a:rPr lang="ru-RU" smtClean="0"/>
              <a:t>09.10.2020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404A8-A7E0-42E6-8A6E-3249723E31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878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9A01D-F083-4BB0-BAE1-A40B57624A47}" type="datetimeFigureOut">
              <a:rPr lang="ru-RU" smtClean="0"/>
              <a:t>09.10.2020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9A404A8-A7E0-42E6-8A6E-3249723E31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4707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9A01D-F083-4BB0-BAE1-A40B57624A47}" type="datetimeFigureOut">
              <a:rPr lang="ru-RU" smtClean="0"/>
              <a:t>09.10.2020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9A404A8-A7E0-42E6-8A6E-3249723E31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7212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9A01D-F083-4BB0-BAE1-A40B57624A47}" type="datetimeFigureOut">
              <a:rPr lang="ru-RU" smtClean="0"/>
              <a:t>09.10.2020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9A404A8-A7E0-42E6-8A6E-3249723E31BA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608063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9A01D-F083-4BB0-BAE1-A40B57624A47}" type="datetimeFigureOut">
              <a:rPr lang="ru-RU" smtClean="0"/>
              <a:t>09.10.2020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9A404A8-A7E0-42E6-8A6E-3249723E31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38681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9A01D-F083-4BB0-BAE1-A40B57624A47}" type="datetimeFigureOut">
              <a:rPr lang="ru-RU" smtClean="0"/>
              <a:t>09.10.2020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9A404A8-A7E0-42E6-8A6E-3249723E31BA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61183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9A01D-F083-4BB0-BAE1-A40B57624A47}" type="datetimeFigureOut">
              <a:rPr lang="ru-RU" smtClean="0"/>
              <a:t>09.10.2020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9A404A8-A7E0-42E6-8A6E-3249723E31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20376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9A01D-F083-4BB0-BAE1-A40B57624A47}" type="datetimeFigureOut">
              <a:rPr lang="ru-RU" smtClean="0"/>
              <a:t>09.10.2020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404A8-A7E0-42E6-8A6E-3249723E31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98699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9A01D-F083-4BB0-BAE1-A40B57624A47}" type="datetimeFigureOut">
              <a:rPr lang="ru-RU" smtClean="0"/>
              <a:t>09.10.2020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404A8-A7E0-42E6-8A6E-3249723E31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8756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39A01D-F083-4BB0-BAE1-A40B57624A47}" type="datetimeFigureOut">
              <a:rPr lang="ru-RU" smtClean="0"/>
              <a:t>09.10.2020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9A404A8-A7E0-42E6-8A6E-3249723E31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268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Управление работами проекта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Тема 4</a:t>
            </a:r>
          </a:p>
        </p:txBody>
      </p:sp>
    </p:spTree>
    <p:extLst>
      <p:ext uri="{BB962C8B-B14F-4D97-AF65-F5344CB8AC3E}">
        <p14:creationId xmlns:p14="http://schemas.microsoft.com/office/powerpoint/2010/main" val="19880471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План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Основные понятия</a:t>
            </a:r>
          </a:p>
          <a:p>
            <a:r>
              <a:rPr lang="ru-RU" sz="2400" dirty="0"/>
              <a:t>Взаимосвязь объемов, продолжительности и стоимости работ</a:t>
            </a:r>
          </a:p>
          <a:p>
            <a:r>
              <a:rPr lang="ru-RU" sz="2400" dirty="0"/>
              <a:t>Планирование потребности в ресурсах</a:t>
            </a:r>
          </a:p>
          <a:p>
            <a:r>
              <a:rPr lang="ru-RU" sz="2400" dirty="0"/>
              <a:t>Структура и объемы работ</a:t>
            </a:r>
          </a:p>
        </p:txBody>
      </p:sp>
    </p:spTree>
    <p:extLst>
      <p:ext uri="{BB962C8B-B14F-4D97-AF65-F5344CB8AC3E}">
        <p14:creationId xmlns:p14="http://schemas.microsoft.com/office/powerpoint/2010/main" val="2994287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29677"/>
          </a:xfrm>
        </p:spPr>
        <p:txBody>
          <a:bodyPr/>
          <a:lstStyle/>
          <a:p>
            <a:r>
              <a:rPr lang="ru-RU" dirty="0"/>
              <a:t>Работа -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353787"/>
            <a:ext cx="8915400" cy="4557435"/>
          </a:xfrm>
        </p:spPr>
        <p:txBody>
          <a:bodyPr>
            <a:normAutofit/>
          </a:bodyPr>
          <a:lstStyle/>
          <a:p>
            <a:r>
              <a:rPr lang="ru-RU" sz="2200" dirty="0"/>
              <a:t>определяется как совокупность взаимосвязанных действий, направленных на достижение желаемого результата за намеченный (заданный) интервал времени (к определенному сроку). </a:t>
            </a:r>
          </a:p>
          <a:p>
            <a:r>
              <a:rPr lang="ru-RU" sz="2200" dirty="0"/>
              <a:t>наследует основные черты проекта — сроки, объем, бюджет, ресурсы, риск и т.д. — и является его составной частью. </a:t>
            </a:r>
          </a:p>
          <a:p>
            <a:pPr marL="0" indent="0">
              <a:buNone/>
            </a:pPr>
            <a:r>
              <a:rPr lang="ru-RU" sz="2200" dirty="0"/>
              <a:t>В этом смысле проект может быть представлен как совокупность взаимосвязанных работ.</a:t>
            </a:r>
          </a:p>
        </p:txBody>
      </p:sp>
    </p:spTree>
    <p:extLst>
      <p:ext uri="{BB962C8B-B14F-4D97-AF65-F5344CB8AC3E}">
        <p14:creationId xmlns:p14="http://schemas.microsoft.com/office/powerpoint/2010/main" val="33870044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724395"/>
            <a:ext cx="8915400" cy="5186827"/>
          </a:xfrm>
        </p:spPr>
        <p:txBody>
          <a:bodyPr>
            <a:normAutofit/>
          </a:bodyPr>
          <a:lstStyle/>
          <a:p>
            <a:r>
              <a:rPr lang="ru-RU" sz="2200" u="sng" dirty="0"/>
              <a:t>Объем работы </a:t>
            </a:r>
            <a:r>
              <a:rPr lang="ru-RU" sz="2200" dirty="0"/>
              <a:t>относится к важнейшим ее характеристикам и может выражаться в разных величинах: трудоемкости, продолжительности, стоимости и т.д.</a:t>
            </a:r>
          </a:p>
          <a:p>
            <a:r>
              <a:rPr lang="ru-RU" sz="2200" dirty="0"/>
              <a:t>Если объем работы выражается в ее продолжительности, то выделяются </a:t>
            </a:r>
            <a:r>
              <a:rPr lang="ru-RU" sz="2200" u="sng" dirty="0"/>
              <a:t>сроки начала работы </a:t>
            </a:r>
            <a:r>
              <a:rPr lang="ru-RU" sz="2200" dirty="0"/>
              <a:t>(раннее начало и позднее начало) и сроки окончания работы (раннее окончание и позднее окончание).</a:t>
            </a:r>
          </a:p>
          <a:p>
            <a:r>
              <a:rPr lang="ru-RU" sz="2200" u="sng" dirty="0"/>
              <a:t>Планируемая потребность в ресурсах </a:t>
            </a:r>
            <a:r>
              <a:rPr lang="ru-RU" sz="2200" dirty="0"/>
              <a:t>определяется на основании того, какие ресурсы и в каких количествах должны быть использованы для выполнения работ проекта.</a:t>
            </a:r>
          </a:p>
          <a:p>
            <a:r>
              <a:rPr lang="ru-RU" sz="2200" u="sng" dirty="0"/>
              <a:t>Планируемая стоимость работ </a:t>
            </a:r>
            <a:r>
              <a:rPr lang="ru-RU" sz="2200" dirty="0"/>
              <a:t>в общем случае определяется на основании планируемой потребности в ресурсах, необходимых для ее выполнения, и стоимости единицы ресурса.</a:t>
            </a:r>
          </a:p>
        </p:txBody>
      </p:sp>
    </p:spTree>
    <p:extLst>
      <p:ext uri="{BB962C8B-B14F-4D97-AF65-F5344CB8AC3E}">
        <p14:creationId xmlns:p14="http://schemas.microsoft.com/office/powerpoint/2010/main" val="1340142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439387"/>
            <a:ext cx="8915400" cy="5471835"/>
          </a:xfrm>
        </p:spPr>
        <p:txBody>
          <a:bodyPr/>
          <a:lstStyle/>
          <a:p>
            <a:r>
              <a:rPr lang="ru-RU" sz="2200" u="sng" dirty="0"/>
              <a:t>Продолжительность проекта</a:t>
            </a:r>
            <a:r>
              <a:rPr lang="ru-RU" sz="2200" dirty="0"/>
              <a:t> и составляющих его работ, с одной стороны, ограничивается фиксированной/желаемой датой его завершения, установленной либо контрактом с заказчиком, либо другими внешними условиями, например выходом конкретного продукта на рынок. С другой стороны, продолжительность работы может быть определена из ее объема и производительности ресурсов, требующихся для ее выполнения: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2908" y="3688557"/>
            <a:ext cx="6429852" cy="2222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868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u="sng" dirty="0"/>
              <a:t>Общие затраты проекта </a:t>
            </a:r>
            <a:r>
              <a:rPr lang="ru-RU" sz="2800" dirty="0"/>
              <a:t>для каждого периода определяются как сумма прямых и косвенных затрат (накладных расходов)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590EB09-1C73-4665-9418-C2C438BB53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3500" y="2033587"/>
            <a:ext cx="5703350" cy="460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7124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695309-30F0-4FA3-A38B-65742EC9C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0340"/>
          </a:xfrm>
        </p:spPr>
        <p:txBody>
          <a:bodyPr>
            <a:normAutofit/>
          </a:bodyPr>
          <a:lstStyle/>
          <a:p>
            <a:r>
              <a:rPr lang="ru-RU" dirty="0"/>
              <a:t>Косвенные издержки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5B9C8DF-2C42-4B04-BCAF-2B320946D6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28774"/>
            <a:ext cx="8915400" cy="4282447"/>
          </a:xfrm>
        </p:spPr>
        <p:txBody>
          <a:bodyPr/>
          <a:lstStyle/>
          <a:p>
            <a:r>
              <a:rPr lang="ru-RU" sz="2000" dirty="0"/>
              <a:t>обычно представляют собой накладные расходы, такие как контроль, администрирование и консультирование;</a:t>
            </a:r>
          </a:p>
          <a:p>
            <a:r>
              <a:rPr lang="ru-RU" sz="2000" dirty="0"/>
              <a:t>не могут ассоциироваться с какой-либо работой или пакетом работ и, следовательно, со сроком.</a:t>
            </a:r>
          </a:p>
          <a:p>
            <a:pPr marL="0" indent="0">
              <a:buNone/>
            </a:pPr>
            <a:r>
              <a:rPr lang="ru-RU" sz="2000" dirty="0"/>
              <a:t>Любое сокращение срока реализации проекта ведет к сокращению косвенных затрат.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84782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695309-30F0-4FA3-A38B-65742EC9C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0340"/>
          </a:xfrm>
        </p:spPr>
        <p:txBody>
          <a:bodyPr>
            <a:normAutofit/>
          </a:bodyPr>
          <a:lstStyle/>
          <a:p>
            <a:r>
              <a:rPr lang="ru-RU" dirty="0"/>
              <a:t>Прямые издержки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5B9C8DF-2C42-4B04-BCAF-2B320946D6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28774"/>
            <a:ext cx="8915400" cy="4282447"/>
          </a:xfrm>
        </p:spPr>
        <p:txBody>
          <a:bodyPr/>
          <a:lstStyle/>
          <a:p>
            <a:r>
              <a:rPr lang="ru-RU" dirty="0"/>
              <a:t>обычно связаны с рабочей силой, материалами, оборудованием и иногда субподрядчиками;</a:t>
            </a:r>
          </a:p>
          <a:p>
            <a:r>
              <a:rPr lang="ru-RU" dirty="0"/>
              <a:t>связаны непосредственно с выполняемыми работами и операциями, а значит – со сроком.</a:t>
            </a:r>
          </a:p>
          <a:p>
            <a:pPr marL="0" indent="0">
              <a:buNone/>
            </a:pPr>
            <a:r>
              <a:rPr lang="ru-RU" dirty="0"/>
              <a:t>Прямые затраты, связанные со временем осуществления операции, будут являться минимальными, что означает низкую стоимость, эффективные методы и соответствующее количество времени.</a:t>
            </a:r>
          </a:p>
          <a:p>
            <a:pPr marL="0" indent="0">
              <a:buNone/>
            </a:pPr>
            <a:r>
              <a:rPr lang="ru-RU" dirty="0"/>
              <a:t>Любое сокращение времени производства работ должно привести к росту прямых затрат.</a:t>
            </a:r>
          </a:p>
        </p:txBody>
      </p:sp>
    </p:spTree>
    <p:extLst>
      <p:ext uri="{BB962C8B-B14F-4D97-AF65-F5344CB8AC3E}">
        <p14:creationId xmlns:p14="http://schemas.microsoft.com/office/powerpoint/2010/main" val="5195519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Под </a:t>
            </a:r>
            <a:r>
              <a:rPr lang="ru-RU" sz="2800" u="sng" dirty="0"/>
              <a:t>содержанием</a:t>
            </a:r>
            <a:r>
              <a:rPr lang="ru-RU" sz="2800" dirty="0"/>
              <a:t> понимают описание работ, которые должны быть выполнены, и ресурсов, которые должны быть обеспечены.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dirty="0"/>
              <a:t>Для эффективного управления содержанием необходимо определить:</a:t>
            </a:r>
          </a:p>
          <a:p>
            <a:r>
              <a:rPr lang="ru-RU" sz="2200" dirty="0"/>
              <a:t>работы, которые необходимо выполнить;</a:t>
            </a:r>
          </a:p>
          <a:p>
            <a:r>
              <a:rPr lang="ru-RU" sz="2200" dirty="0"/>
              <a:t>последовательность работ;</a:t>
            </a:r>
          </a:p>
          <a:p>
            <a:r>
              <a:rPr lang="ru-RU" sz="2200" dirty="0"/>
              <a:t>продолжительность работ;</a:t>
            </a:r>
          </a:p>
          <a:p>
            <a:r>
              <a:rPr lang="ru-RU" sz="2200" dirty="0"/>
              <a:t>потребность в ресурсах и стоимость работ.</a:t>
            </a:r>
          </a:p>
        </p:txBody>
      </p:sp>
    </p:spTree>
    <p:extLst>
      <p:ext uri="{BB962C8B-B14F-4D97-AF65-F5344CB8AC3E}">
        <p14:creationId xmlns:p14="http://schemas.microsoft.com/office/powerpoint/2010/main" val="2299154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u="sng" dirty="0"/>
              <a:t>Планирование потребности в ресурсах </a:t>
            </a:r>
            <a:r>
              <a:rPr lang="ru-RU" dirty="0"/>
              <a:t>осуществляется на основании: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279075"/>
          </a:xfrm>
        </p:spPr>
        <p:txBody>
          <a:bodyPr>
            <a:noAutofit/>
          </a:bodyPr>
          <a:lstStyle/>
          <a:p>
            <a:r>
              <a:rPr lang="ru-RU" sz="2200" dirty="0"/>
              <a:t>определения содержания проекта;</a:t>
            </a:r>
          </a:p>
          <a:p>
            <a:r>
              <a:rPr lang="ru-RU" sz="2200" dirty="0"/>
              <a:t>разработки СРР;</a:t>
            </a:r>
          </a:p>
          <a:p>
            <a:r>
              <a:rPr lang="ru-RU" sz="2200" dirty="0"/>
              <a:t>опыта ранее реализованных проектов;</a:t>
            </a:r>
          </a:p>
          <a:p>
            <a:r>
              <a:rPr lang="ru-RU" sz="2200" dirty="0"/>
              <a:t>нормативной или проектной документации;</a:t>
            </a:r>
          </a:p>
          <a:p>
            <a:r>
              <a:rPr lang="ru-RU" sz="2200" dirty="0"/>
              <a:t>описания существующих в организации запасов ресурсов. Описание включает определение потенциально имеющихся ресурсов, которые будут учитываться при планировании ресурсов;</a:t>
            </a:r>
          </a:p>
          <a:p>
            <a:r>
              <a:rPr lang="ru-RU" sz="2200" dirty="0"/>
              <a:t>политики в отношении набора персонала, закупки материалов, аренды оборудования и т.д.</a:t>
            </a:r>
          </a:p>
        </p:txBody>
      </p:sp>
    </p:spTree>
    <p:extLst>
      <p:ext uri="{BB962C8B-B14F-4D97-AF65-F5344CB8AC3E}">
        <p14:creationId xmlns:p14="http://schemas.microsoft.com/office/powerpoint/2010/main" val="34141254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515007"/>
            <a:ext cx="8915400" cy="5396215"/>
          </a:xfrm>
        </p:spPr>
        <p:txBody>
          <a:bodyPr>
            <a:normAutofit/>
          </a:bodyPr>
          <a:lstStyle/>
          <a:p>
            <a:r>
              <a:rPr lang="ru-RU" sz="2300" u="sng" dirty="0"/>
              <a:t>Свободный резерв </a:t>
            </a:r>
            <a:r>
              <a:rPr lang="ru-RU" sz="2300" dirty="0"/>
              <a:t>определяет время, на которое можно задержать выполнение работ, не изменяя раннего начала всех последующих работ. </a:t>
            </a:r>
          </a:p>
          <a:p>
            <a:endParaRPr lang="ru-RU" sz="2300" dirty="0"/>
          </a:p>
          <a:p>
            <a:r>
              <a:rPr lang="ru-RU" sz="2300" u="sng" dirty="0"/>
              <a:t>Полный резерв </a:t>
            </a:r>
            <a:r>
              <a:rPr lang="ru-RU" sz="2300" dirty="0"/>
              <a:t>определяет время, на которое может быть задержано выполнение работы без изменения продолжительности или сроков окончания всего проекта. Определяется как разность между поздним и ранним сроками окончания работы</a:t>
            </a:r>
          </a:p>
        </p:txBody>
      </p:sp>
    </p:spTree>
    <p:extLst>
      <p:ext uri="{BB962C8B-B14F-4D97-AF65-F5344CB8AC3E}">
        <p14:creationId xmlns:p14="http://schemas.microsoft.com/office/powerpoint/2010/main" val="23804171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Под </a:t>
            </a:r>
            <a:r>
              <a:rPr lang="ru-RU" sz="2800" u="sng" dirty="0"/>
              <a:t>структурой работы </a:t>
            </a:r>
            <a:r>
              <a:rPr lang="ru-RU" sz="2800" dirty="0"/>
              <a:t>подразумеваются компоненты или параметры,  определяющие ее характеристики в проекте.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dirty="0"/>
              <a:t>Состав характеристик работы в проекте:</a:t>
            </a:r>
          </a:p>
          <a:p>
            <a:r>
              <a:rPr lang="ru-RU" sz="2200" u="sng" dirty="0"/>
              <a:t>идентификатор</a:t>
            </a:r>
            <a:r>
              <a:rPr lang="ru-RU" sz="2200" dirty="0"/>
              <a:t> — уникальный код, однозначно определяющий работу в проекте;</a:t>
            </a:r>
          </a:p>
          <a:p>
            <a:r>
              <a:rPr lang="ru-RU" sz="2200" u="sng" dirty="0"/>
              <a:t>описание</a:t>
            </a:r>
            <a:r>
              <a:rPr lang="ru-RU" sz="2200" dirty="0"/>
              <a:t> — краткая характеристика, используемая в сетевой диаграмме (графике) проекта. Обычно описывает суть работы;</a:t>
            </a:r>
          </a:p>
          <a:p>
            <a:r>
              <a:rPr lang="ru-RU" sz="2200" u="sng" dirty="0"/>
              <a:t>исходная длительность </a:t>
            </a:r>
            <a:r>
              <a:rPr lang="ru-RU" sz="2200" dirty="0"/>
              <a:t>(продолжительность). Оценка времени (в часах, днях, неделях, месяцах, годах), требуемого для выполнения работы с учетом ее характера и необходимых ресурсов.</a:t>
            </a:r>
          </a:p>
        </p:txBody>
      </p:sp>
    </p:spTree>
    <p:extLst>
      <p:ext uri="{BB962C8B-B14F-4D97-AF65-F5344CB8AC3E}">
        <p14:creationId xmlns:p14="http://schemas.microsoft.com/office/powerpoint/2010/main" val="16280108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Методы оценки продолжительности работ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905000"/>
            <a:ext cx="8915400" cy="4638304"/>
          </a:xfrm>
        </p:spPr>
        <p:txBody>
          <a:bodyPr>
            <a:noAutofit/>
          </a:bodyPr>
          <a:lstStyle/>
          <a:p>
            <a:r>
              <a:rPr lang="ru-RU" sz="2000" dirty="0"/>
              <a:t>экспертная оценка;</a:t>
            </a:r>
          </a:p>
          <a:p>
            <a:r>
              <a:rPr lang="ru-RU" sz="2000" dirty="0"/>
              <a:t>оценка по аналогам;</a:t>
            </a:r>
          </a:p>
          <a:p>
            <a:r>
              <a:rPr lang="ru-RU" sz="2000" dirty="0"/>
              <a:t>имитация (моделирование);</a:t>
            </a:r>
          </a:p>
          <a:p>
            <a:r>
              <a:rPr lang="ru-RU" sz="2000" dirty="0"/>
              <a:t>процент выполнения;</a:t>
            </a:r>
          </a:p>
          <a:p>
            <a:r>
              <a:rPr lang="ru-RU" sz="2000" dirty="0"/>
              <a:t>оставшаяся длительность;</a:t>
            </a:r>
          </a:p>
          <a:p>
            <a:r>
              <a:rPr lang="ru-RU" sz="2000" dirty="0"/>
              <a:t>календарь;</a:t>
            </a:r>
          </a:p>
          <a:p>
            <a:r>
              <a:rPr lang="ru-RU" sz="2000" dirty="0"/>
              <a:t>ранние начало и окончание, поздние начало и окончание;</a:t>
            </a:r>
          </a:p>
          <a:p>
            <a:r>
              <a:rPr lang="ru-RU" sz="2000" dirty="0"/>
              <a:t>резервы времени — свободный и полный;</a:t>
            </a:r>
          </a:p>
          <a:p>
            <a:r>
              <a:rPr lang="ru-RU" sz="2000" dirty="0"/>
              <a:t>фактические начало и окончание;</a:t>
            </a:r>
          </a:p>
          <a:p>
            <a:r>
              <a:rPr lang="ru-RU" sz="2000" dirty="0"/>
              <a:t>предшествующая работа;</a:t>
            </a:r>
          </a:p>
          <a:p>
            <a:r>
              <a:rPr lang="ru-RU" sz="2000" dirty="0"/>
              <a:t>последующая работа.</a:t>
            </a:r>
          </a:p>
        </p:txBody>
      </p:sp>
    </p:spTree>
    <p:extLst>
      <p:ext uri="{BB962C8B-B14F-4D97-AF65-F5344CB8AC3E}">
        <p14:creationId xmlns:p14="http://schemas.microsoft.com/office/powerpoint/2010/main" val="5298132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320B23-D35D-467E-924B-DE498C780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33215"/>
          </a:xfrm>
        </p:spPr>
        <p:txBody>
          <a:bodyPr>
            <a:normAutofit fontScale="90000"/>
          </a:bodyPr>
          <a:lstStyle/>
          <a:p>
            <a:r>
              <a:rPr lang="ru-RU" dirty="0"/>
              <a:t>Сокращение времени выполнения работ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9663CF4-1178-41C0-B956-E968C772B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57325"/>
            <a:ext cx="8915400" cy="4453897"/>
          </a:xfrm>
        </p:spPr>
        <p:txBody>
          <a:bodyPr/>
          <a:lstStyle/>
          <a:p>
            <a:pPr marL="0" indent="0">
              <a:buNone/>
            </a:pPr>
            <a:r>
              <a:rPr lang="ru-RU" sz="2000" dirty="0"/>
              <a:t>Методы сокращения времени выполнения работ критического пути ограничены. Однако возможно предпринять следующее:</a:t>
            </a:r>
          </a:p>
          <a:p>
            <a:pPr lvl="1"/>
            <a:r>
              <a:rPr lang="ru-RU" sz="2000" dirty="0"/>
              <a:t>снижение качества;</a:t>
            </a:r>
          </a:p>
          <a:p>
            <a:pPr lvl="1"/>
            <a:r>
              <a:rPr lang="ru-RU" sz="2000" dirty="0"/>
              <a:t>привлечение субподрядчика;</a:t>
            </a:r>
          </a:p>
          <a:p>
            <a:pPr lvl="1"/>
            <a:r>
              <a:rPr lang="ru-RU" sz="2000" dirty="0"/>
              <a:t>привлечение дополнительных ресурсов;</a:t>
            </a:r>
          </a:p>
          <a:p>
            <a:pPr lvl="1"/>
            <a:r>
              <a:rPr lang="ru-RU" sz="2000" dirty="0"/>
              <a:t>изменение логики критического пути;</a:t>
            </a:r>
          </a:p>
          <a:p>
            <a:pPr lvl="1"/>
            <a:r>
              <a:rPr lang="ru-RU" sz="2000" dirty="0"/>
              <a:t>сокращение размеров проекта;</a:t>
            </a:r>
          </a:p>
          <a:p>
            <a:pPr lvl="1"/>
            <a:r>
              <a:rPr lang="ru-RU" sz="2000" dirty="0"/>
              <a:t>сокращение времени критической работы.</a:t>
            </a:r>
          </a:p>
          <a:p>
            <a:pPr marL="5715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90974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843942-E5E8-402C-8D8A-01A59D8A6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Определение стоимости срочной операции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Объект 5">
                <a:extLst>
                  <a:ext uri="{FF2B5EF4-FFF2-40B4-BE49-F238E27FC236}">
                    <a16:creationId xmlns:a16="http://schemas.microsoft.com/office/drawing/2014/main" id="{406451CF-0065-4ACB-9562-29E40BD7BF5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362824" y="2133599"/>
                <a:ext cx="4467226" cy="3743325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dirty="0"/>
                  <a:t>Стоимость ед. времени (стоимость наклонной) =</a:t>
                </a:r>
              </a:p>
              <a:p>
                <a:pPr marL="0" indent="0">
                  <a:buNone/>
                </a:pPr>
                <a:r>
                  <a:rPr lang="ru-RU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b="0" i="1" smtClean="0">
                            <a:latin typeface="Cambria Math" panose="02040503050406030204" pitchFamily="18" charset="0"/>
                          </a:rPr>
                          <m:t>стоимость срочной операции −обычная стоимость</m:t>
                        </m:r>
                      </m:num>
                      <m:den>
                        <m:r>
                          <a:rPr lang="ru-RU" b="0" i="1" smtClean="0">
                            <a:latin typeface="Cambria Math" panose="02040503050406030204" pitchFamily="18" charset="0"/>
                          </a:rPr>
                          <m:t>обычноевремя −предельное время</m:t>
                        </m:r>
                      </m:den>
                    </m:f>
                  </m:oMath>
                </a14:m>
                <a:endParaRPr lang="ru-RU" dirty="0"/>
              </a:p>
              <a:p>
                <a:pPr marL="0" indent="0">
                  <a:buNone/>
                </a:pPr>
                <a:r>
                  <a:rPr lang="ru-RU" dirty="0"/>
                  <a:t>Знание стоимости наклонной позволяет определить те критические работы, время выполнения которых можно сократить.</a:t>
                </a:r>
              </a:p>
              <a:p>
                <a:pPr marL="0" indent="0">
                  <a:buNone/>
                </a:pPr>
                <a:r>
                  <a:rPr lang="ru-RU" dirty="0"/>
                  <a:t>Чем меньше угол наклона, тем меньше издержки на сокращение времени выполнения </a:t>
                </a:r>
                <a:r>
                  <a:rPr lang="ru-RU" dirty="0" err="1"/>
                  <a:t>опреации</a:t>
                </a:r>
                <a:r>
                  <a:rPr lang="ru-RU" dirty="0"/>
                  <a:t>.</a:t>
                </a: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>
          <p:sp>
            <p:nvSpPr>
              <p:cNvPr id="6" name="Объект 5">
                <a:extLst>
                  <a:ext uri="{FF2B5EF4-FFF2-40B4-BE49-F238E27FC236}">
                    <a16:creationId xmlns:a16="http://schemas.microsoft.com/office/drawing/2014/main" id="{406451CF-0065-4ACB-9562-29E40BD7BF5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62824" y="2133599"/>
                <a:ext cx="4467226" cy="3743325"/>
              </a:xfrm>
              <a:blipFill>
                <a:blip r:embed="rId2"/>
                <a:stretch>
                  <a:fillRect l="-1228" t="-81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464730B-37DF-4727-9049-4BED1FAB31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5650" y="1905000"/>
            <a:ext cx="5646200" cy="4316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9970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508E734-207C-43A1-9CB9-7C017B1ADD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476250"/>
            <a:ext cx="8915400" cy="5434972"/>
          </a:xfrm>
        </p:spPr>
        <p:txBody>
          <a:bodyPr/>
          <a:lstStyle/>
          <a:p>
            <a:r>
              <a:rPr lang="ru-RU" dirty="0"/>
              <a:t>Насколько сокращать время проекта, от обычного до оптимального, зависит от чувствительности сети проекта.</a:t>
            </a:r>
          </a:p>
          <a:p>
            <a:r>
              <a:rPr lang="ru-RU" dirty="0"/>
              <a:t>Сеть чувствительна, если существует несколько критических или почти критических путей.</a:t>
            </a:r>
          </a:p>
          <a:p>
            <a:r>
              <a:rPr lang="ru-RU" dirty="0"/>
              <a:t>Сокращение простоев проекта с несколькими почти критическими путями увеличивает риск опоздания, а также результатом может стать более высокая стоимость проекта.</a:t>
            </a:r>
          </a:p>
          <a:p>
            <a:r>
              <a:rPr lang="ru-RU" dirty="0"/>
              <a:t>Система нечувствительна, если существует только один доминирующий критический путь.</a:t>
            </a:r>
          </a:p>
          <a:p>
            <a:r>
              <a:rPr lang="ru-RU" dirty="0"/>
              <a:t>Нечувствительные сети представляют большой потенциал для снижения издержек путем устранения накладных затрат с </a:t>
            </a:r>
            <a:r>
              <a:rPr lang="ru-RU"/>
              <a:t>небольшим риском.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8087044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323</TotalTime>
  <Words>825</Words>
  <Application>Microsoft Office PowerPoint</Application>
  <PresentationFormat>Широкоэкранный</PresentationFormat>
  <Paragraphs>77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Cambria Math</vt:lpstr>
      <vt:lpstr>Century Gothic</vt:lpstr>
      <vt:lpstr>Wingdings 3</vt:lpstr>
      <vt:lpstr>Легкий дым</vt:lpstr>
      <vt:lpstr>Управление работами проекта</vt:lpstr>
      <vt:lpstr>План</vt:lpstr>
      <vt:lpstr>Работа -</vt:lpstr>
      <vt:lpstr>Презентация PowerPoint</vt:lpstr>
      <vt:lpstr>Презентация PowerPoint</vt:lpstr>
      <vt:lpstr>Общие затраты проекта для каждого периода определяются как сумма прямых и косвенных затрат (накладных расходов)</vt:lpstr>
      <vt:lpstr>Косвенные издержки</vt:lpstr>
      <vt:lpstr>Прямые издержки</vt:lpstr>
      <vt:lpstr>Под содержанием понимают описание работ, которые должны быть выполнены, и ресурсов, которые должны быть обеспечены.</vt:lpstr>
      <vt:lpstr>Планирование потребности в ресурсах осуществляется на основании:</vt:lpstr>
      <vt:lpstr>Презентация PowerPoint</vt:lpstr>
      <vt:lpstr>Под структурой работы подразумеваются компоненты или параметры,  определяющие ее характеристики в проекте.</vt:lpstr>
      <vt:lpstr>Методы оценки продолжительности работ</vt:lpstr>
      <vt:lpstr>Сокращение времени выполнения работ</vt:lpstr>
      <vt:lpstr>Определение стоимости срочной операции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Управление работами проекта</dc:title>
  <dc:creator>И.В.</dc:creator>
  <cp:lastModifiedBy>Инна</cp:lastModifiedBy>
  <cp:revision>11</cp:revision>
  <dcterms:created xsi:type="dcterms:W3CDTF">2015-03-27T23:50:35Z</dcterms:created>
  <dcterms:modified xsi:type="dcterms:W3CDTF">2020-10-09T12:05:35Z</dcterms:modified>
</cp:coreProperties>
</file>