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6" r:id="rId3"/>
    <p:sldId id="27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83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81" r:id="rId24"/>
    <p:sldId id="282" r:id="rId25"/>
    <p:sldId id="258" r:id="rId26"/>
    <p:sldId id="279" r:id="rId27"/>
    <p:sldId id="280" r:id="rId28"/>
    <p:sldId id="284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A87F"/>
    <a:srgbClr val="F4AF7C"/>
    <a:srgbClr val="F2A164"/>
    <a:srgbClr val="EEE9E6"/>
    <a:srgbClr val="D1C9DD"/>
    <a:srgbClr val="E0E0E0"/>
    <a:srgbClr val="C2C2C2"/>
    <a:srgbClr val="9B9B9B"/>
    <a:srgbClr val="9996A0"/>
    <a:srgbClr val="7BA1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FB899C-21EC-4E95-9BB1-AFE7A03A1A83}" type="doc">
      <dgm:prSet loTypeId="urn:microsoft.com/office/officeart/2005/8/layout/radial4" loCatId="relationship" qsTypeId="urn:microsoft.com/office/officeart/2005/8/quickstyle/3d4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8869A122-5E4F-4105-9A0B-CDC9F121442E}">
      <dgm:prSet/>
      <dgm:spPr/>
      <dgm:t>
        <a:bodyPr/>
        <a:lstStyle/>
        <a:p>
          <a:pPr rtl="0"/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Высшее руководство РФ, </a:t>
          </a:r>
        </a:p>
        <a:p>
          <a:pPr rtl="0"/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МИД РФ, </a:t>
          </a:r>
        </a:p>
        <a:p>
          <a:pPr rtl="0"/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другие федеральные органы власти 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D6A9E7-1EF4-4D08-97B5-AC5C0935C46A}" type="parTrans" cxnId="{0B777923-3EB8-43A0-B482-B27FE842C4FB}">
      <dgm:prSet/>
      <dgm:spPr/>
      <dgm:t>
        <a:bodyPr/>
        <a:lstStyle/>
        <a:p>
          <a:endParaRPr lang="ru-RU"/>
        </a:p>
      </dgm:t>
    </dgm:pt>
    <dgm:pt modelId="{9AC37151-1988-4960-AF00-912C3A050F5D}" type="sibTrans" cxnId="{0B777923-3EB8-43A0-B482-B27FE842C4FB}">
      <dgm:prSet/>
      <dgm:spPr/>
      <dgm:t>
        <a:bodyPr/>
        <a:lstStyle/>
        <a:p>
          <a:endParaRPr lang="ru-RU"/>
        </a:p>
      </dgm:t>
    </dgm:pt>
    <dgm:pt modelId="{EC7E4403-0E0B-471B-9AAB-875C1CA7DF0F}">
      <dgm:prSet custT="1"/>
      <dgm:spPr/>
      <dgm:t>
        <a:bodyPr/>
        <a:lstStyle/>
        <a:p>
          <a:pPr rtl="0"/>
          <a:r>
            <a:rPr lang="ru-RU" sz="2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информируют</a:t>
          </a:r>
          <a:r>
            <a:rPr lang="ru-RU" sz="2100" dirty="0" smtClean="0"/>
            <a:t> </a:t>
          </a:r>
          <a:endParaRPr lang="ru-RU" sz="2100" dirty="0"/>
        </a:p>
      </dgm:t>
    </dgm:pt>
    <dgm:pt modelId="{D0B9EC0B-7A68-4860-99FD-D536AC46326A}" type="parTrans" cxnId="{E3C34D24-E0E1-4EB5-856E-1A9B89ADFA5A}">
      <dgm:prSet/>
      <dgm:spPr/>
      <dgm:t>
        <a:bodyPr/>
        <a:lstStyle/>
        <a:p>
          <a:endParaRPr lang="ru-RU"/>
        </a:p>
      </dgm:t>
    </dgm:pt>
    <dgm:pt modelId="{1A740736-AA2C-496D-835B-788172796DC5}" type="sibTrans" cxnId="{E3C34D24-E0E1-4EB5-856E-1A9B89ADFA5A}">
      <dgm:prSet/>
      <dgm:spPr/>
      <dgm:t>
        <a:bodyPr/>
        <a:lstStyle/>
        <a:p>
          <a:endParaRPr lang="ru-RU"/>
        </a:p>
      </dgm:t>
    </dgm:pt>
    <dgm:pt modelId="{997A0AF7-9E5D-497C-93EC-E52F30803CA5}">
      <dgm:prSet/>
      <dgm:spPr/>
      <dgm:t>
        <a:bodyPr/>
        <a:lstStyle/>
        <a:p>
          <a:pPr rtl="0"/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вносят предложения по развитию отношений </a:t>
          </a:r>
        </a:p>
      </dgm:t>
    </dgm:pt>
    <dgm:pt modelId="{AA17350D-172D-4BF8-B0F0-326CDEC2CC01}" type="parTrans" cxnId="{C247C265-202E-4658-AA88-CC90876DE1BC}">
      <dgm:prSet/>
      <dgm:spPr/>
      <dgm:t>
        <a:bodyPr/>
        <a:lstStyle/>
        <a:p>
          <a:endParaRPr lang="ru-RU"/>
        </a:p>
      </dgm:t>
    </dgm:pt>
    <dgm:pt modelId="{FD182B25-BC92-4D87-B9D7-1184670901C5}" type="sibTrans" cxnId="{C247C265-202E-4658-AA88-CC90876DE1BC}">
      <dgm:prSet/>
      <dgm:spPr/>
      <dgm:t>
        <a:bodyPr/>
        <a:lstStyle/>
        <a:p>
          <a:endParaRPr lang="ru-RU"/>
        </a:p>
      </dgm:t>
    </dgm:pt>
    <dgm:pt modelId="{05BCF9E9-D131-496F-838B-552B4A834752}">
      <dgm:prSet/>
      <dgm:spPr/>
      <dgm:t>
        <a:bodyPr/>
        <a:lstStyle/>
        <a:p>
          <a:endParaRPr lang="ru-RU"/>
        </a:p>
      </dgm:t>
    </dgm:pt>
    <dgm:pt modelId="{AE06BB8E-0EF3-4D85-9C99-658651EDFC89}" type="parTrans" cxnId="{EA8E8CF3-D8D7-468A-A3D1-561CAEBA77E4}">
      <dgm:prSet/>
      <dgm:spPr/>
      <dgm:t>
        <a:bodyPr/>
        <a:lstStyle/>
        <a:p>
          <a:endParaRPr lang="ru-RU"/>
        </a:p>
      </dgm:t>
    </dgm:pt>
    <dgm:pt modelId="{1BE85F77-DA90-407F-82C7-F30E5A4F4673}" type="sibTrans" cxnId="{EA8E8CF3-D8D7-468A-A3D1-561CAEBA77E4}">
      <dgm:prSet/>
      <dgm:spPr/>
      <dgm:t>
        <a:bodyPr/>
        <a:lstStyle/>
        <a:p>
          <a:endParaRPr lang="ru-RU"/>
        </a:p>
      </dgm:t>
    </dgm:pt>
    <dgm:pt modelId="{F5A66618-82E8-47C5-B0F8-3D642C10EC96}">
      <dgm:prSet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вносят предложения по обеспечению интересов России в регионе 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28859F-7DD7-4300-AE3B-F59E7E37EBF0}" type="parTrans" cxnId="{2E3594F6-6D35-4DB2-B6B2-B7452DCA00FC}">
      <dgm:prSet/>
      <dgm:spPr/>
      <dgm:t>
        <a:bodyPr/>
        <a:lstStyle/>
        <a:p>
          <a:endParaRPr lang="ru-RU"/>
        </a:p>
      </dgm:t>
    </dgm:pt>
    <dgm:pt modelId="{01BD45D5-A9B8-431D-8B05-9CF734DBFB48}" type="sibTrans" cxnId="{2E3594F6-6D35-4DB2-B6B2-B7452DCA00FC}">
      <dgm:prSet/>
      <dgm:spPr/>
      <dgm:t>
        <a:bodyPr/>
        <a:lstStyle/>
        <a:p>
          <a:endParaRPr lang="ru-RU"/>
        </a:p>
      </dgm:t>
    </dgm:pt>
    <dgm:pt modelId="{D2F9896D-F200-4B00-AB82-3D344B37A8B5}" type="pres">
      <dgm:prSet presAssocID="{A8FB899C-21EC-4E95-9BB1-AFE7A03A1A8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12736B-A1D3-4806-A66B-B6F8E1F5A2F2}" type="pres">
      <dgm:prSet presAssocID="{8869A122-5E4F-4105-9A0B-CDC9F121442E}" presName="centerShape" presStyleLbl="node0" presStyleIdx="0" presStyleCnt="1" custScaleX="139209" custScaleY="132557"/>
      <dgm:spPr/>
      <dgm:t>
        <a:bodyPr/>
        <a:lstStyle/>
        <a:p>
          <a:endParaRPr lang="ru-RU"/>
        </a:p>
      </dgm:t>
    </dgm:pt>
    <dgm:pt modelId="{C88BAF38-F972-4169-9389-91FF74D73705}" type="pres">
      <dgm:prSet presAssocID="{D0B9EC0B-7A68-4860-99FD-D536AC46326A}" presName="parTrans" presStyleLbl="bgSibTrans2D1" presStyleIdx="0" presStyleCnt="3" custScaleX="45275" custLinFactNeighborX="24778" custLinFactNeighborY="53980"/>
      <dgm:spPr/>
      <dgm:t>
        <a:bodyPr/>
        <a:lstStyle/>
        <a:p>
          <a:endParaRPr lang="ru-RU"/>
        </a:p>
      </dgm:t>
    </dgm:pt>
    <dgm:pt modelId="{D376D969-2D08-45C7-8F98-34C98A625043}" type="pres">
      <dgm:prSet presAssocID="{EC7E4403-0E0B-471B-9AAB-875C1CA7DF0F}" presName="node" presStyleLbl="node1" presStyleIdx="0" presStyleCnt="3" custRadScaleRad="114498" custRadScaleInc="-10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18AED7-9421-449E-A185-A421220C448A}" type="pres">
      <dgm:prSet presAssocID="{AA17350D-172D-4BF8-B0F0-326CDEC2CC01}" presName="parTrans" presStyleLbl="bgSibTrans2D1" presStyleIdx="1" presStyleCnt="3" custScaleX="55390" custLinFactNeighborX="871" custLinFactNeighborY="55040"/>
      <dgm:spPr/>
      <dgm:t>
        <a:bodyPr/>
        <a:lstStyle/>
        <a:p>
          <a:endParaRPr lang="ru-RU"/>
        </a:p>
      </dgm:t>
    </dgm:pt>
    <dgm:pt modelId="{7DF9E847-D299-45E5-A004-34FEEE6DCFAF}" type="pres">
      <dgm:prSet presAssocID="{997A0AF7-9E5D-497C-93EC-E52F30803CA5}" presName="node" presStyleLbl="node1" presStyleIdx="1" presStyleCnt="3" custRadScaleRad="1061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047651-5EA7-4D60-B653-15B6472621F1}" type="pres">
      <dgm:prSet presAssocID="{6E28859F-7DD7-4300-AE3B-F59E7E37EBF0}" presName="parTrans" presStyleLbl="bgSibTrans2D1" presStyleIdx="2" presStyleCnt="3" custScaleX="42039" custLinFactNeighborX="-23427" custLinFactNeighborY="54733"/>
      <dgm:spPr/>
      <dgm:t>
        <a:bodyPr/>
        <a:lstStyle/>
        <a:p>
          <a:endParaRPr lang="ru-RU"/>
        </a:p>
      </dgm:t>
    </dgm:pt>
    <dgm:pt modelId="{E0BFD4EE-8C1E-4669-AEDF-CB2824E42DE0}" type="pres">
      <dgm:prSet presAssocID="{F5A66618-82E8-47C5-B0F8-3D642C10EC96}" presName="node" presStyleLbl="node1" presStyleIdx="2" presStyleCnt="3" custRadScaleRad="119254" custRadScaleInc="82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47C265-202E-4658-AA88-CC90876DE1BC}" srcId="{8869A122-5E4F-4105-9A0B-CDC9F121442E}" destId="{997A0AF7-9E5D-497C-93EC-E52F30803CA5}" srcOrd="1" destOrd="0" parTransId="{AA17350D-172D-4BF8-B0F0-326CDEC2CC01}" sibTransId="{FD182B25-BC92-4D87-B9D7-1184670901C5}"/>
    <dgm:cxn modelId="{EA8E8CF3-D8D7-468A-A3D1-561CAEBA77E4}" srcId="{A8FB899C-21EC-4E95-9BB1-AFE7A03A1A83}" destId="{05BCF9E9-D131-496F-838B-552B4A834752}" srcOrd="1" destOrd="0" parTransId="{AE06BB8E-0EF3-4D85-9C99-658651EDFC89}" sibTransId="{1BE85F77-DA90-407F-82C7-F30E5A4F4673}"/>
    <dgm:cxn modelId="{697D7266-1701-4B39-8BA6-33982DF5CED0}" type="presOf" srcId="{D0B9EC0B-7A68-4860-99FD-D536AC46326A}" destId="{C88BAF38-F972-4169-9389-91FF74D73705}" srcOrd="0" destOrd="0" presId="urn:microsoft.com/office/officeart/2005/8/layout/radial4"/>
    <dgm:cxn modelId="{8E9CB0CA-AB6B-477D-8B38-6D538AC87EF2}" type="presOf" srcId="{EC7E4403-0E0B-471B-9AAB-875C1CA7DF0F}" destId="{D376D969-2D08-45C7-8F98-34C98A625043}" srcOrd="0" destOrd="0" presId="urn:microsoft.com/office/officeart/2005/8/layout/radial4"/>
    <dgm:cxn modelId="{C43137ED-E501-4C2F-B1F0-09B90B65AE80}" type="presOf" srcId="{AA17350D-172D-4BF8-B0F0-326CDEC2CC01}" destId="{FF18AED7-9421-449E-A185-A421220C448A}" srcOrd="0" destOrd="0" presId="urn:microsoft.com/office/officeart/2005/8/layout/radial4"/>
    <dgm:cxn modelId="{2E3594F6-6D35-4DB2-B6B2-B7452DCA00FC}" srcId="{8869A122-5E4F-4105-9A0B-CDC9F121442E}" destId="{F5A66618-82E8-47C5-B0F8-3D642C10EC96}" srcOrd="2" destOrd="0" parTransId="{6E28859F-7DD7-4300-AE3B-F59E7E37EBF0}" sibTransId="{01BD45D5-A9B8-431D-8B05-9CF734DBFB48}"/>
    <dgm:cxn modelId="{45E99DCD-A1E4-4664-A57C-8CDFB5403E78}" type="presOf" srcId="{F5A66618-82E8-47C5-B0F8-3D642C10EC96}" destId="{E0BFD4EE-8C1E-4669-AEDF-CB2824E42DE0}" srcOrd="0" destOrd="0" presId="urn:microsoft.com/office/officeart/2005/8/layout/radial4"/>
    <dgm:cxn modelId="{4E5AC436-B74A-4FE4-BD10-357C16381B01}" type="presOf" srcId="{A8FB899C-21EC-4E95-9BB1-AFE7A03A1A83}" destId="{D2F9896D-F200-4B00-AB82-3D344B37A8B5}" srcOrd="0" destOrd="0" presId="urn:microsoft.com/office/officeart/2005/8/layout/radial4"/>
    <dgm:cxn modelId="{0B777923-3EB8-43A0-B482-B27FE842C4FB}" srcId="{A8FB899C-21EC-4E95-9BB1-AFE7A03A1A83}" destId="{8869A122-5E4F-4105-9A0B-CDC9F121442E}" srcOrd="0" destOrd="0" parTransId="{87D6A9E7-1EF4-4D08-97B5-AC5C0935C46A}" sibTransId="{9AC37151-1988-4960-AF00-912C3A050F5D}"/>
    <dgm:cxn modelId="{E3C34D24-E0E1-4EB5-856E-1A9B89ADFA5A}" srcId="{8869A122-5E4F-4105-9A0B-CDC9F121442E}" destId="{EC7E4403-0E0B-471B-9AAB-875C1CA7DF0F}" srcOrd="0" destOrd="0" parTransId="{D0B9EC0B-7A68-4860-99FD-D536AC46326A}" sibTransId="{1A740736-AA2C-496D-835B-788172796DC5}"/>
    <dgm:cxn modelId="{F0DD43B3-B342-47FB-8C22-0F7AE071277F}" type="presOf" srcId="{6E28859F-7DD7-4300-AE3B-F59E7E37EBF0}" destId="{ED047651-5EA7-4D60-B653-15B6472621F1}" srcOrd="0" destOrd="0" presId="urn:microsoft.com/office/officeart/2005/8/layout/radial4"/>
    <dgm:cxn modelId="{39A917A4-E5DC-42F4-9854-6F280DFD83A5}" type="presOf" srcId="{997A0AF7-9E5D-497C-93EC-E52F30803CA5}" destId="{7DF9E847-D299-45E5-A004-34FEEE6DCFAF}" srcOrd="0" destOrd="0" presId="urn:microsoft.com/office/officeart/2005/8/layout/radial4"/>
    <dgm:cxn modelId="{8FD48133-B776-465E-8056-B9A3F69544FE}" type="presOf" srcId="{8869A122-5E4F-4105-9A0B-CDC9F121442E}" destId="{E212736B-A1D3-4806-A66B-B6F8E1F5A2F2}" srcOrd="0" destOrd="0" presId="urn:microsoft.com/office/officeart/2005/8/layout/radial4"/>
    <dgm:cxn modelId="{052F8159-1B53-45DE-997E-028D660D8009}" type="presParOf" srcId="{D2F9896D-F200-4B00-AB82-3D344B37A8B5}" destId="{E212736B-A1D3-4806-A66B-B6F8E1F5A2F2}" srcOrd="0" destOrd="0" presId="urn:microsoft.com/office/officeart/2005/8/layout/radial4"/>
    <dgm:cxn modelId="{9656C225-B46A-4C23-914C-E75ACAD3CFD2}" type="presParOf" srcId="{D2F9896D-F200-4B00-AB82-3D344B37A8B5}" destId="{C88BAF38-F972-4169-9389-91FF74D73705}" srcOrd="1" destOrd="0" presId="urn:microsoft.com/office/officeart/2005/8/layout/radial4"/>
    <dgm:cxn modelId="{5E45050D-29E2-4FDC-9430-71486955AC99}" type="presParOf" srcId="{D2F9896D-F200-4B00-AB82-3D344B37A8B5}" destId="{D376D969-2D08-45C7-8F98-34C98A625043}" srcOrd="2" destOrd="0" presId="urn:microsoft.com/office/officeart/2005/8/layout/radial4"/>
    <dgm:cxn modelId="{48C38627-109B-4C69-BA81-B7D0F3F879D8}" type="presParOf" srcId="{D2F9896D-F200-4B00-AB82-3D344B37A8B5}" destId="{FF18AED7-9421-449E-A185-A421220C448A}" srcOrd="3" destOrd="0" presId="urn:microsoft.com/office/officeart/2005/8/layout/radial4"/>
    <dgm:cxn modelId="{90C40985-BFA3-4B6C-8630-0A8991F7C8E6}" type="presParOf" srcId="{D2F9896D-F200-4B00-AB82-3D344B37A8B5}" destId="{7DF9E847-D299-45E5-A004-34FEEE6DCFAF}" srcOrd="4" destOrd="0" presId="urn:microsoft.com/office/officeart/2005/8/layout/radial4"/>
    <dgm:cxn modelId="{480D973E-3E75-444F-B727-53DAC3FFF6EE}" type="presParOf" srcId="{D2F9896D-F200-4B00-AB82-3D344B37A8B5}" destId="{ED047651-5EA7-4D60-B653-15B6472621F1}" srcOrd="5" destOrd="0" presId="urn:microsoft.com/office/officeart/2005/8/layout/radial4"/>
    <dgm:cxn modelId="{062005F9-C9CC-4009-AE16-B03F8D5B48A4}" type="presParOf" srcId="{D2F9896D-F200-4B00-AB82-3D344B37A8B5}" destId="{E0BFD4EE-8C1E-4669-AEDF-CB2824E42DE0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F7FCDB-1437-4DD2-8CA5-FD4F2E1BE185}" type="doc">
      <dgm:prSet loTypeId="urn:microsoft.com/office/officeart/2005/8/layout/venn1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73C8EDD-71D1-4A3B-AEE5-6899B2D060E9}">
      <dgm:prSet custT="1"/>
      <dgm:spPr/>
      <dgm:t>
        <a:bodyPr/>
        <a:lstStyle/>
        <a:p>
          <a:pPr rtl="0"/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 внешней и внутренней политике РФ 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C43120-3351-43B0-9F13-F1CE4E2FCDF5}" type="parTrans" cxnId="{AF372B9C-18A4-4225-ADF6-57CF59011D55}">
      <dgm:prSet/>
      <dgm:spPr/>
      <dgm:t>
        <a:bodyPr/>
        <a:lstStyle/>
        <a:p>
          <a:endParaRPr lang="ru-RU"/>
        </a:p>
      </dgm:t>
    </dgm:pt>
    <dgm:pt modelId="{5C1FE2C7-5ED4-4E2E-9261-5FA41D5EB3A1}" type="sibTrans" cxnId="{AF372B9C-18A4-4225-ADF6-57CF59011D55}">
      <dgm:prSet/>
      <dgm:spPr/>
      <dgm:t>
        <a:bodyPr/>
        <a:lstStyle/>
        <a:p>
          <a:endParaRPr lang="ru-RU"/>
        </a:p>
      </dgm:t>
    </dgm:pt>
    <dgm:pt modelId="{BC172589-0942-4751-AE64-2212A78A2675}">
      <dgm:prSet/>
      <dgm:spPr/>
      <dgm:t>
        <a:bodyPr/>
        <a:lstStyle/>
        <a:p>
          <a:pPr rtl="0"/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 социально-экономической жизни 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624810-AA2D-4F86-AB67-6C333DC73778}" type="parTrans" cxnId="{6F2E2F7F-6843-44AB-84B5-33CE613A862C}">
      <dgm:prSet/>
      <dgm:spPr/>
      <dgm:t>
        <a:bodyPr/>
        <a:lstStyle/>
        <a:p>
          <a:endParaRPr lang="ru-RU"/>
        </a:p>
      </dgm:t>
    </dgm:pt>
    <dgm:pt modelId="{75BE59B9-E0EB-495B-830C-D3D5F13083FA}" type="sibTrans" cxnId="{6F2E2F7F-6843-44AB-84B5-33CE613A862C}">
      <dgm:prSet/>
      <dgm:spPr/>
      <dgm:t>
        <a:bodyPr/>
        <a:lstStyle/>
        <a:p>
          <a:endParaRPr lang="ru-RU"/>
        </a:p>
      </dgm:t>
    </dgm:pt>
    <dgm:pt modelId="{460A6DC6-9164-4529-A7D6-BB948A99A88C}">
      <dgm:prSet/>
      <dgm:spPr/>
      <dgm:t>
        <a:bodyPr/>
        <a:lstStyle/>
        <a:p>
          <a:pPr rtl="0"/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 культурной и духовной жизни 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8FD437-48D2-4416-A19C-3678258682D8}" type="parTrans" cxnId="{77FE504D-655D-41AB-A78D-7D932E2D8E34}">
      <dgm:prSet/>
      <dgm:spPr/>
      <dgm:t>
        <a:bodyPr/>
        <a:lstStyle/>
        <a:p>
          <a:endParaRPr lang="ru-RU"/>
        </a:p>
      </dgm:t>
    </dgm:pt>
    <dgm:pt modelId="{43ACF8AE-3B23-4D7B-AD5A-70447B9DA368}" type="sibTrans" cxnId="{77FE504D-655D-41AB-A78D-7D932E2D8E34}">
      <dgm:prSet/>
      <dgm:spPr/>
      <dgm:t>
        <a:bodyPr/>
        <a:lstStyle/>
        <a:p>
          <a:endParaRPr lang="ru-RU"/>
        </a:p>
      </dgm:t>
    </dgm:pt>
    <dgm:pt modelId="{E98DAD16-68F4-4772-B918-3359E0C0A46E}" type="pres">
      <dgm:prSet presAssocID="{4DF7FCDB-1437-4DD2-8CA5-FD4F2E1BE185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C8C629-64CE-4527-956A-EF684BE09E2C}" type="pres">
      <dgm:prSet presAssocID="{B73C8EDD-71D1-4A3B-AEE5-6899B2D060E9}" presName="circ1" presStyleLbl="vennNode1" presStyleIdx="0" presStyleCnt="3"/>
      <dgm:spPr/>
      <dgm:t>
        <a:bodyPr/>
        <a:lstStyle/>
        <a:p>
          <a:endParaRPr lang="ru-RU"/>
        </a:p>
      </dgm:t>
    </dgm:pt>
    <dgm:pt modelId="{E562BE55-338A-4330-8644-DE66658B10AB}" type="pres">
      <dgm:prSet presAssocID="{B73C8EDD-71D1-4A3B-AEE5-6899B2D060E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852480-7560-4384-8563-90D1EA59FAD7}" type="pres">
      <dgm:prSet presAssocID="{BC172589-0942-4751-AE64-2212A78A2675}" presName="circ2" presStyleLbl="vennNode1" presStyleIdx="1" presStyleCnt="3"/>
      <dgm:spPr/>
      <dgm:t>
        <a:bodyPr/>
        <a:lstStyle/>
        <a:p>
          <a:endParaRPr lang="ru-RU"/>
        </a:p>
      </dgm:t>
    </dgm:pt>
    <dgm:pt modelId="{A7304985-652B-4EA3-B2B5-504BAF183196}" type="pres">
      <dgm:prSet presAssocID="{BC172589-0942-4751-AE64-2212A78A267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F09CB1-71E0-453A-AEC8-80AF7A471AAC}" type="pres">
      <dgm:prSet presAssocID="{460A6DC6-9164-4529-A7D6-BB948A99A88C}" presName="circ3" presStyleLbl="vennNode1" presStyleIdx="2" presStyleCnt="3"/>
      <dgm:spPr/>
      <dgm:t>
        <a:bodyPr/>
        <a:lstStyle/>
        <a:p>
          <a:endParaRPr lang="ru-RU"/>
        </a:p>
      </dgm:t>
    </dgm:pt>
    <dgm:pt modelId="{1684075A-2AD2-4701-B295-F5CB1883980D}" type="pres">
      <dgm:prSet presAssocID="{460A6DC6-9164-4529-A7D6-BB948A99A88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2CFA66-6B1C-4191-9814-09AC5E0986C5}" type="presOf" srcId="{460A6DC6-9164-4529-A7D6-BB948A99A88C}" destId="{1684075A-2AD2-4701-B295-F5CB1883980D}" srcOrd="1" destOrd="0" presId="urn:microsoft.com/office/officeart/2005/8/layout/venn1"/>
    <dgm:cxn modelId="{89893D91-F99D-45BA-A3DF-2F60375DE3A5}" type="presOf" srcId="{B73C8EDD-71D1-4A3B-AEE5-6899B2D060E9}" destId="{02C8C629-64CE-4527-956A-EF684BE09E2C}" srcOrd="0" destOrd="0" presId="urn:microsoft.com/office/officeart/2005/8/layout/venn1"/>
    <dgm:cxn modelId="{AF372B9C-18A4-4225-ADF6-57CF59011D55}" srcId="{4DF7FCDB-1437-4DD2-8CA5-FD4F2E1BE185}" destId="{B73C8EDD-71D1-4A3B-AEE5-6899B2D060E9}" srcOrd="0" destOrd="0" parTransId="{3AC43120-3351-43B0-9F13-F1CE4E2FCDF5}" sibTransId="{5C1FE2C7-5ED4-4E2E-9261-5FA41D5EB3A1}"/>
    <dgm:cxn modelId="{7D44FCA8-7531-4733-A440-222ABA11C029}" type="presOf" srcId="{BC172589-0942-4751-AE64-2212A78A2675}" destId="{B5852480-7560-4384-8563-90D1EA59FAD7}" srcOrd="0" destOrd="0" presId="urn:microsoft.com/office/officeart/2005/8/layout/venn1"/>
    <dgm:cxn modelId="{0E114241-9BED-434D-87DC-9093EDC65A61}" type="presOf" srcId="{4DF7FCDB-1437-4DD2-8CA5-FD4F2E1BE185}" destId="{E98DAD16-68F4-4772-B918-3359E0C0A46E}" srcOrd="0" destOrd="0" presId="urn:microsoft.com/office/officeart/2005/8/layout/venn1"/>
    <dgm:cxn modelId="{811834DF-51FF-46FD-816F-EA8968207CD9}" type="presOf" srcId="{460A6DC6-9164-4529-A7D6-BB948A99A88C}" destId="{BEF09CB1-71E0-453A-AEC8-80AF7A471AAC}" srcOrd="0" destOrd="0" presId="urn:microsoft.com/office/officeart/2005/8/layout/venn1"/>
    <dgm:cxn modelId="{01B5C294-195E-4F2B-B404-82593DA28B3C}" type="presOf" srcId="{BC172589-0942-4751-AE64-2212A78A2675}" destId="{A7304985-652B-4EA3-B2B5-504BAF183196}" srcOrd="1" destOrd="0" presId="urn:microsoft.com/office/officeart/2005/8/layout/venn1"/>
    <dgm:cxn modelId="{6F2E2F7F-6843-44AB-84B5-33CE613A862C}" srcId="{4DF7FCDB-1437-4DD2-8CA5-FD4F2E1BE185}" destId="{BC172589-0942-4751-AE64-2212A78A2675}" srcOrd="1" destOrd="0" parTransId="{2B624810-AA2D-4F86-AB67-6C333DC73778}" sibTransId="{75BE59B9-E0EB-495B-830C-D3D5F13083FA}"/>
    <dgm:cxn modelId="{42C36D70-F02A-4363-BBB6-AFF4DEAA7290}" type="presOf" srcId="{B73C8EDD-71D1-4A3B-AEE5-6899B2D060E9}" destId="{E562BE55-338A-4330-8644-DE66658B10AB}" srcOrd="1" destOrd="0" presId="urn:microsoft.com/office/officeart/2005/8/layout/venn1"/>
    <dgm:cxn modelId="{77FE504D-655D-41AB-A78D-7D932E2D8E34}" srcId="{4DF7FCDB-1437-4DD2-8CA5-FD4F2E1BE185}" destId="{460A6DC6-9164-4529-A7D6-BB948A99A88C}" srcOrd="2" destOrd="0" parTransId="{F68FD437-48D2-4416-A19C-3678258682D8}" sibTransId="{43ACF8AE-3B23-4D7B-AD5A-70447B9DA368}"/>
    <dgm:cxn modelId="{9521B211-3D38-44A7-9052-E52E53B613EF}" type="presParOf" srcId="{E98DAD16-68F4-4772-B918-3359E0C0A46E}" destId="{02C8C629-64CE-4527-956A-EF684BE09E2C}" srcOrd="0" destOrd="0" presId="urn:microsoft.com/office/officeart/2005/8/layout/venn1"/>
    <dgm:cxn modelId="{2B5F45BD-B6DF-46F9-9BFC-93FE75010C57}" type="presParOf" srcId="{E98DAD16-68F4-4772-B918-3359E0C0A46E}" destId="{E562BE55-338A-4330-8644-DE66658B10AB}" srcOrd="1" destOrd="0" presId="urn:microsoft.com/office/officeart/2005/8/layout/venn1"/>
    <dgm:cxn modelId="{D26A16F0-71CB-4A15-B2C4-DF8AA552030A}" type="presParOf" srcId="{E98DAD16-68F4-4772-B918-3359E0C0A46E}" destId="{B5852480-7560-4384-8563-90D1EA59FAD7}" srcOrd="2" destOrd="0" presId="urn:microsoft.com/office/officeart/2005/8/layout/venn1"/>
    <dgm:cxn modelId="{1FCCD233-B295-4438-8551-6FC3158D850B}" type="presParOf" srcId="{E98DAD16-68F4-4772-B918-3359E0C0A46E}" destId="{A7304985-652B-4EA3-B2B5-504BAF183196}" srcOrd="3" destOrd="0" presId="urn:microsoft.com/office/officeart/2005/8/layout/venn1"/>
    <dgm:cxn modelId="{3B2FECFF-3F69-46D5-AF40-E018FC47E4D6}" type="presParOf" srcId="{E98DAD16-68F4-4772-B918-3359E0C0A46E}" destId="{BEF09CB1-71E0-453A-AEC8-80AF7A471AAC}" srcOrd="4" destOrd="0" presId="urn:microsoft.com/office/officeart/2005/8/layout/venn1"/>
    <dgm:cxn modelId="{4DEE3E9B-F0F4-40B0-94AE-697FD21A2B3E}" type="presParOf" srcId="{E98DAD16-68F4-4772-B918-3359E0C0A46E}" destId="{1684075A-2AD2-4701-B295-F5CB1883980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12736B-A1D3-4806-A66B-B6F8E1F5A2F2}">
      <dsp:nvSpPr>
        <dsp:cNvPr id="0" name=""/>
        <dsp:cNvSpPr/>
      </dsp:nvSpPr>
      <dsp:spPr>
        <a:xfrm>
          <a:off x="3519311" y="2259461"/>
          <a:ext cx="3324577" cy="316571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Высшее руководство РФ, </a:t>
          </a:r>
        </a:p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МИД РФ, </a:t>
          </a:r>
        </a:p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другие федеральные органы власти </a:t>
          </a:r>
          <a:endParaRPr lang="ru-RU" sz="2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06184" y="2723069"/>
        <a:ext cx="2350831" cy="2238498"/>
      </dsp:txXfrm>
    </dsp:sp>
    <dsp:sp modelId="{C88BAF38-F972-4169-9389-91FF74D73705}">
      <dsp:nvSpPr>
        <dsp:cNvPr id="0" name=""/>
        <dsp:cNvSpPr/>
      </dsp:nvSpPr>
      <dsp:spPr>
        <a:xfrm rot="12529128">
          <a:off x="2885164" y="2584365"/>
          <a:ext cx="829796" cy="68063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76D969-2D08-45C7-8F98-34C98A625043}">
      <dsp:nvSpPr>
        <dsp:cNvPr id="0" name=""/>
        <dsp:cNvSpPr/>
      </dsp:nvSpPr>
      <dsp:spPr>
        <a:xfrm>
          <a:off x="908643" y="1208023"/>
          <a:ext cx="2268781" cy="18150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информируют</a:t>
          </a:r>
          <a:r>
            <a:rPr lang="ru-RU" sz="2100" kern="1200" dirty="0" smtClean="0"/>
            <a:t> </a:t>
          </a:r>
          <a:endParaRPr lang="ru-RU" sz="2100" kern="1200" dirty="0"/>
        </a:p>
      </dsp:txBody>
      <dsp:txXfrm>
        <a:off x="961803" y="1261183"/>
        <a:ext cx="2162461" cy="1708705"/>
      </dsp:txXfrm>
    </dsp:sp>
    <dsp:sp modelId="{FF18AED7-9421-449E-A185-A421220C448A}">
      <dsp:nvSpPr>
        <dsp:cNvPr id="0" name=""/>
        <dsp:cNvSpPr/>
      </dsp:nvSpPr>
      <dsp:spPr>
        <a:xfrm rot="16200000">
          <a:off x="4789764" y="1478364"/>
          <a:ext cx="809117" cy="68063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F9E847-D299-45E5-A004-34FEEE6DCFAF}">
      <dsp:nvSpPr>
        <dsp:cNvPr id="0" name=""/>
        <dsp:cNvSpPr/>
      </dsp:nvSpPr>
      <dsp:spPr>
        <a:xfrm>
          <a:off x="4047209" y="-193833"/>
          <a:ext cx="2268781" cy="18150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вносят предложения по развитию отношений </a:t>
          </a:r>
        </a:p>
      </dsp:txBody>
      <dsp:txXfrm>
        <a:off x="4100369" y="-140673"/>
        <a:ext cx="2162461" cy="1708705"/>
      </dsp:txXfrm>
    </dsp:sp>
    <dsp:sp modelId="{ED047651-5EA7-4D60-B653-15B6472621F1}">
      <dsp:nvSpPr>
        <dsp:cNvPr id="0" name=""/>
        <dsp:cNvSpPr/>
      </dsp:nvSpPr>
      <dsp:spPr>
        <a:xfrm rot="19795812">
          <a:off x="6678195" y="2499840"/>
          <a:ext cx="830211" cy="68063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BFD4EE-8C1E-4669-AEDF-CB2824E42DE0}">
      <dsp:nvSpPr>
        <dsp:cNvPr id="0" name=""/>
        <dsp:cNvSpPr/>
      </dsp:nvSpPr>
      <dsp:spPr>
        <a:xfrm>
          <a:off x="7276098" y="1065356"/>
          <a:ext cx="2268781" cy="18150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вносят предложения по обеспечению интересов России в регионе </a:t>
          </a: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29258" y="1118516"/>
        <a:ext cx="2162461" cy="17087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C8C629-64CE-4527-956A-EF684BE09E2C}">
      <dsp:nvSpPr>
        <dsp:cNvPr id="0" name=""/>
        <dsp:cNvSpPr/>
      </dsp:nvSpPr>
      <dsp:spPr>
        <a:xfrm>
          <a:off x="3582378" y="62653"/>
          <a:ext cx="3007359" cy="300735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 внешней и внутренней политике РФ 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83359" y="588941"/>
        <a:ext cx="2205397" cy="1353311"/>
      </dsp:txXfrm>
    </dsp:sp>
    <dsp:sp modelId="{B5852480-7560-4384-8563-90D1EA59FAD7}">
      <dsp:nvSpPr>
        <dsp:cNvPr id="0" name=""/>
        <dsp:cNvSpPr/>
      </dsp:nvSpPr>
      <dsp:spPr>
        <a:xfrm>
          <a:off x="4667533" y="1942253"/>
          <a:ext cx="3007359" cy="300735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 социально-экономической жизни 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87284" y="2719154"/>
        <a:ext cx="1804415" cy="1654047"/>
      </dsp:txXfrm>
    </dsp:sp>
    <dsp:sp modelId="{BEF09CB1-71E0-453A-AEC8-80AF7A471AAC}">
      <dsp:nvSpPr>
        <dsp:cNvPr id="0" name=""/>
        <dsp:cNvSpPr/>
      </dsp:nvSpPr>
      <dsp:spPr>
        <a:xfrm>
          <a:off x="2497222" y="1942253"/>
          <a:ext cx="3007359" cy="300735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 культурной и духовной жизни 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80415" y="2719154"/>
        <a:ext cx="1804415" cy="1654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6E1B4-C661-438F-A7B7-E715E0783D39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16CAA8-2FD2-4AE8-8FF5-ED5577AE5E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08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16CAA8-2FD2-4AE8-8FF5-ED5577AE5E7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60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EB0D-7CEB-4E75-88F5-3C5D2D945E24}" type="datetime1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748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13CD-CBA9-459C-96C5-9DFDF3441A71}" type="datetime1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636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1803-F844-48E5-9879-DA90B0A1B111}" type="datetime1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15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BFAFF-A095-4C58-A8DD-B12E56670C5A}" type="datetime1">
              <a:rPr lang="ru-RU" smtClean="0"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59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47A-301C-40F3-A78A-884FF56B4DD0}" type="datetime1">
              <a:rPr lang="ru-RU" smtClean="0"/>
              <a:t>23.11.2020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564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F202-BBDB-4C56-AE4F-1BB24A7F4B13}" type="datetime1">
              <a:rPr lang="ru-RU" smtClean="0"/>
              <a:t>23.11.2020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592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49D6-EC09-4E26-BFDA-CB107401D781}" type="datetime1">
              <a:rPr lang="ru-RU" smtClean="0"/>
              <a:t>23.11.2020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847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5D14-28D8-4C5E-9AFE-C28D906D461C}" type="datetime1">
              <a:rPr lang="ru-RU" smtClean="0"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67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0F75-99C4-4099-AFC8-4A7E8580A546}" type="datetime1">
              <a:rPr lang="ru-RU" smtClean="0"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48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D16B-275B-47BF-AA5E-983AD2639D82}" type="datetime1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094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9AF4-6F0F-435B-AB4B-1DD1F1541233}" type="datetime1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977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1489A-FDD8-4C9C-B4E9-E768B9E55D5C}" type="datetime1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173A3-5B8C-4051-A803-67303DBF1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886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667" y="564445"/>
            <a:ext cx="109163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/>
              <a:t>Дипломатическая и консульская служба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600" dirty="0" smtClean="0"/>
              <a:t>тема 6 «Диппредставительство РФ за рубежом» </a:t>
            </a:r>
            <a:br>
              <a:rPr lang="ru-RU" sz="2600" dirty="0" smtClean="0"/>
            </a:br>
            <a:r>
              <a:rPr lang="ru-RU" sz="2200" dirty="0" smtClean="0"/>
              <a:t>Лекция 11 «Диппредставительство, его структура, глава и персонал». </a:t>
            </a:r>
            <a:endParaRPr lang="ru-RU" sz="2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172" y="2008509"/>
            <a:ext cx="3767655" cy="28409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43289" y="5215467"/>
            <a:ext cx="79360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Для специальности: 41.03.05 «Международные отношения» </a:t>
            </a:r>
            <a:br>
              <a:rPr lang="ru-RU" sz="2000" dirty="0" smtClean="0"/>
            </a:br>
            <a:r>
              <a:rPr lang="ru-RU" sz="2000" dirty="0" smtClean="0"/>
              <a:t>Институт права ВГУЭС, Кафедра международных отношений и права</a:t>
            </a:r>
            <a:br>
              <a:rPr lang="ru-RU" sz="2000" dirty="0" smtClean="0"/>
            </a:br>
            <a:r>
              <a:rPr lang="ru-RU" sz="2000" dirty="0" smtClean="0"/>
              <a:t>Сост. ст. преподаватель кафедры Абашева Е. А.</a:t>
            </a:r>
          </a:p>
          <a:p>
            <a:pPr algn="ctr"/>
            <a:r>
              <a:rPr lang="ru-RU" sz="2000" dirty="0" smtClean="0"/>
              <a:t>Владивосток, 2020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98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982134" y="3534760"/>
            <a:ext cx="9652000" cy="2704715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824088" y="428978"/>
            <a:ext cx="1026160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Дипломатическое представительство (</a:t>
            </a:r>
            <a:r>
              <a:rPr lang="ru-RU" sz="2200" dirty="0" err="1"/>
              <a:t>Diplomatic</a:t>
            </a:r>
            <a:r>
              <a:rPr lang="ru-RU" sz="2200" dirty="0"/>
              <a:t> </a:t>
            </a:r>
            <a:r>
              <a:rPr lang="ru-RU" sz="2200" dirty="0" err="1"/>
              <a:t>representation</a:t>
            </a:r>
            <a:r>
              <a:rPr lang="ru-RU" sz="2200" dirty="0" smtClean="0"/>
              <a:t>) – </a:t>
            </a:r>
            <a:r>
              <a:rPr lang="ru-RU" sz="2200" dirty="0"/>
              <a:t>постоянный орган </a:t>
            </a:r>
            <a:r>
              <a:rPr lang="ru-RU" sz="2200" dirty="0" smtClean="0"/>
              <a:t>внешних сношений </a:t>
            </a:r>
            <a:r>
              <a:rPr lang="ru-RU" sz="2200" dirty="0"/>
              <a:t>государства (посольство или миссия), находящийся на </a:t>
            </a:r>
            <a:r>
              <a:rPr lang="ru-RU" sz="2200" dirty="0" smtClean="0"/>
              <a:t>территории </a:t>
            </a:r>
            <a:r>
              <a:rPr lang="ru-RU" sz="2200" dirty="0"/>
              <a:t>другого государства.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Дипломатическое представительство выступает </a:t>
            </a:r>
            <a:r>
              <a:rPr lang="ru-RU" sz="2200" dirty="0"/>
              <a:t>от имени учредившего его государства по всем </a:t>
            </a:r>
            <a:r>
              <a:rPr lang="ru-RU" sz="2200" dirty="0" smtClean="0"/>
              <a:t>политическим </a:t>
            </a:r>
            <a:r>
              <a:rPr lang="ru-RU" sz="2200" dirty="0"/>
              <a:t>и иным вопросам, возникающим во взаимоотношениях </a:t>
            </a:r>
            <a:r>
              <a:rPr lang="ru-RU" sz="2200" dirty="0" smtClean="0"/>
              <a:t>государств</a:t>
            </a:r>
            <a:r>
              <a:rPr lang="ru-RU" sz="22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8055" y="3825289"/>
            <a:ext cx="904566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Первая и основная функция </a:t>
            </a:r>
            <a:r>
              <a:rPr lang="ru-RU" sz="2200" dirty="0" smtClean="0"/>
              <a:t>дипломатического представительства – представлять </a:t>
            </a:r>
            <a:r>
              <a:rPr lang="ru-RU" sz="2200" dirty="0"/>
              <a:t>аккредитующее государство в государстве пребывания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dirty="0"/>
              <a:t>Все остальные функции дипломатического </a:t>
            </a:r>
            <a:endParaRPr lang="ru-RU" sz="2200" dirty="0" smtClean="0"/>
          </a:p>
          <a:p>
            <a:r>
              <a:rPr lang="ru-RU" sz="2200" dirty="0" smtClean="0"/>
              <a:t>представительства находятся </a:t>
            </a:r>
            <a:r>
              <a:rPr lang="ru-RU" sz="2200" dirty="0"/>
              <a:t>во взаимосвязи </a:t>
            </a:r>
            <a:endParaRPr lang="ru-RU" sz="2200" dirty="0" smtClean="0"/>
          </a:p>
          <a:p>
            <a:r>
              <a:rPr lang="ru-RU" sz="2200" dirty="0" smtClean="0"/>
              <a:t>и </a:t>
            </a:r>
            <a:r>
              <a:rPr lang="ru-RU" sz="2200" dirty="0"/>
              <a:t>взаимодействии с этой основной функцией</a:t>
            </a:r>
            <a:r>
              <a:rPr lang="ru-RU" dirty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359" y="4103322"/>
            <a:ext cx="3625361" cy="2136153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392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49866" y="428977"/>
            <a:ext cx="1038577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Л. Оппенгейм </a:t>
            </a:r>
            <a:r>
              <a:rPr lang="ru-RU" sz="2200" dirty="0" smtClean="0"/>
              <a:t>(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многими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юристами считается отцом современной дисциплины </a:t>
            </a:r>
            <a:r>
              <a:rPr lang="en-US" sz="2000" dirty="0" smtClean="0"/>
              <a:t>“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международное право</a:t>
            </a:r>
            <a:r>
              <a:rPr lang="en-US" sz="2000" dirty="0" smtClean="0"/>
              <a:t>”</a:t>
            </a:r>
            <a:r>
              <a:rPr lang="ru-RU" sz="2200" dirty="0" smtClean="0"/>
              <a:t>), </a:t>
            </a:r>
            <a:r>
              <a:rPr lang="ru-RU" sz="2200" dirty="0"/>
              <a:t>отмечал, что деятельность каждого посольства (миссии) основывается </a:t>
            </a:r>
            <a:r>
              <a:rPr lang="ru-RU" sz="2200" dirty="0" smtClean="0"/>
              <a:t>на </a:t>
            </a:r>
            <a:r>
              <a:rPr lang="ru-RU" sz="2200" dirty="0"/>
              <a:t>«трех китах» - «</a:t>
            </a:r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переговорах, наблюдении и защите</a:t>
            </a:r>
            <a:r>
              <a:rPr lang="ru-RU" sz="2200" dirty="0"/>
              <a:t>». </a:t>
            </a:r>
            <a:endParaRPr lang="ru-RU" sz="2200" dirty="0" smtClean="0"/>
          </a:p>
          <a:p>
            <a:r>
              <a:rPr lang="ru-RU" sz="2200" dirty="0" smtClean="0"/>
              <a:t>К </a:t>
            </a:r>
            <a:r>
              <a:rPr lang="ru-RU" sz="2200" dirty="0"/>
              <a:t>ним обычно добавляется и четвертая функция - </a:t>
            </a:r>
            <a:r>
              <a:rPr lang="ru-RU" sz="2200" b="1" i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представительство</a:t>
            </a:r>
            <a:r>
              <a:rPr lang="ru-RU" sz="2200" dirty="0"/>
              <a:t>. </a:t>
            </a:r>
          </a:p>
          <a:p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1346200" y="2546278"/>
            <a:ext cx="93443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Они </a:t>
            </a:r>
            <a:r>
              <a:rPr lang="ru-RU" sz="2000" dirty="0"/>
              <a:t>настолько прочно укоренились в практике и в структуре международного права, что воспроизводятся с необходимыми уточнениями и в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Венской Конвенции о дипломатических сношениях 1961 года,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/>
          </a:p>
          <a:p>
            <a:r>
              <a:rPr lang="ru-RU" sz="22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Однако!</a:t>
            </a:r>
          </a:p>
          <a:p>
            <a:endParaRPr lang="ru-RU" sz="2000" dirty="0"/>
          </a:p>
          <a:p>
            <a:r>
              <a:rPr lang="ru-RU" sz="2000" dirty="0" smtClean="0"/>
              <a:t> </a:t>
            </a:r>
            <a:r>
              <a:rPr lang="ru-RU" sz="2000" dirty="0"/>
              <a:t>ст. 3 этой Конвенции предусматривает и </a:t>
            </a:r>
            <a:r>
              <a:rPr lang="ru-RU" sz="2000" u="sng" dirty="0"/>
              <a:t>новые</a:t>
            </a:r>
            <a:r>
              <a:rPr lang="ru-RU" sz="2000" dirty="0"/>
              <a:t>, обусловленные развитием современных международных отношений, </a:t>
            </a:r>
            <a:r>
              <a:rPr lang="ru-RU" sz="2000" u="sng" dirty="0"/>
              <a:t>функции</a:t>
            </a:r>
            <a:r>
              <a:rPr lang="ru-RU" sz="2000" dirty="0"/>
              <a:t>: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 smtClean="0"/>
              <a:t>"</a:t>
            </a:r>
            <a:r>
              <a:rPr lang="ru-RU" sz="2000" dirty="0"/>
              <a:t>поощрение дружественных отношений между аккредитующим государством и государством пребывания"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 smtClean="0"/>
              <a:t> </a:t>
            </a:r>
            <a:r>
              <a:rPr lang="ru-RU" sz="2000" dirty="0"/>
              <a:t>"развитие их взаимоотношений в области экономики, культуры и науки".</a:t>
            </a:r>
          </a:p>
        </p:txBody>
      </p:sp>
    </p:spTree>
    <p:extLst>
      <p:ext uri="{BB962C8B-B14F-4D97-AF65-F5344CB8AC3E}">
        <p14:creationId xmlns:p14="http://schemas.microsoft.com/office/powerpoint/2010/main" val="2493316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6356" y="688622"/>
            <a:ext cx="1073573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общем организационном плане российские дипломатические представительства за рубежом руководствуются в своей деятельности общепринятыми нормами международного права, сложившейся практикой международного общения, положениями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Венской </a:t>
            </a:r>
            <a:r>
              <a:rPr lang="ru-RU" sz="2200" dirty="0"/>
              <a:t>конвенции о </a:t>
            </a:r>
            <a:endParaRPr lang="ru-RU" sz="22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50000"/>
            </a:pPr>
            <a:r>
              <a:rPr lang="ru-RU" sz="2200" dirty="0" smtClean="0"/>
              <a:t>дипломатических сношениях </a:t>
            </a:r>
            <a:r>
              <a:rPr lang="ru-RU" sz="2200" dirty="0"/>
              <a:t>1961 г.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Венской </a:t>
            </a:r>
            <a:r>
              <a:rPr lang="ru-RU" sz="2200" dirty="0"/>
              <a:t>конвенцией о консульских </a:t>
            </a:r>
            <a:endParaRPr lang="ru-RU" sz="22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50000"/>
            </a:pPr>
            <a:r>
              <a:rPr lang="ru-RU" sz="2200" dirty="0" smtClean="0"/>
              <a:t>сношениях </a:t>
            </a:r>
            <a:r>
              <a:rPr lang="ru-RU" sz="2200" dirty="0"/>
              <a:t>1963 г.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Указанные </a:t>
            </a:r>
            <a:r>
              <a:rPr lang="ru-RU" sz="2200" dirty="0"/>
              <a:t>конвенции являются </a:t>
            </a:r>
            <a:r>
              <a:rPr lang="ru-RU" sz="2200" i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основными </a:t>
            </a:r>
            <a:endParaRPr lang="ru-RU" sz="2200" i="1" dirty="0" smtClean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200" i="1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международно-правовыми </a:t>
            </a:r>
            <a:r>
              <a:rPr lang="ru-RU" sz="2200" i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документами, которые </a:t>
            </a:r>
            <a:endParaRPr lang="ru-RU" sz="2200" i="1" dirty="0" smtClean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200" i="1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регламентируют </a:t>
            </a:r>
            <a:r>
              <a:rPr lang="ru-RU" sz="2200" i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деятельность дипломатических </a:t>
            </a:r>
            <a:endParaRPr lang="ru-RU" sz="2200" i="1" dirty="0" smtClean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200" i="1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представительств </a:t>
            </a:r>
            <a:r>
              <a:rPr lang="ru-RU" sz="2200" i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 консульских учреждений всех </a:t>
            </a:r>
            <a:endParaRPr lang="ru-RU" sz="2200" i="1" dirty="0" smtClean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2200" i="1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государств</a:t>
            </a:r>
            <a:r>
              <a:rPr lang="ru-RU" sz="2200" dirty="0"/>
              <a:t>, подписавших эти </a:t>
            </a:r>
            <a:r>
              <a:rPr lang="ru-RU" sz="2200" dirty="0" smtClean="0"/>
              <a:t>конвенции. </a:t>
            </a:r>
          </a:p>
          <a:p>
            <a:r>
              <a:rPr lang="ru-RU" sz="2200" dirty="0" smtClean="0"/>
              <a:t>Россия </a:t>
            </a:r>
            <a:r>
              <a:rPr lang="ru-RU" sz="2200" dirty="0"/>
              <a:t>является участницей обеих конвенций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86196" y="2167466"/>
            <a:ext cx="2611741" cy="349592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" r="-458" b="70370"/>
          <a:stretch/>
        </p:blipFill>
        <p:spPr>
          <a:xfrm>
            <a:off x="8081711" y="4208909"/>
            <a:ext cx="2020710" cy="666046"/>
          </a:xfrm>
          <a:prstGeom prst="rect">
            <a:avLst/>
          </a:prstGeom>
          <a:effectLst/>
        </p:spPr>
      </p:pic>
      <p:sp>
        <p:nvSpPr>
          <p:cNvPr id="5" name="Диагональная полоса 4"/>
          <p:cNvSpPr/>
          <p:nvPr/>
        </p:nvSpPr>
        <p:spPr>
          <a:xfrm rot="13551499">
            <a:off x="9000690" y="4976256"/>
            <a:ext cx="252752" cy="252809"/>
          </a:xfrm>
          <a:prstGeom prst="diagStripe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endParaRPr lang="ru-RU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379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4756" y="304798"/>
            <a:ext cx="10453511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то же время деятельность российских дипломатических и консульских представительств за рубежом определяется законодательными актами Российской Федерации, среди которых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 smtClean="0"/>
              <a:t>Конституция </a:t>
            </a:r>
            <a:r>
              <a:rPr lang="ru-RU" sz="2000" dirty="0"/>
              <a:t>РФ,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 smtClean="0"/>
              <a:t>Федеральный </a:t>
            </a:r>
            <a:r>
              <a:rPr lang="ru-RU" sz="2000" dirty="0"/>
              <a:t>закон «Об особенностях прохождения федеральной государственной гражданской службы в системе Министерства иностранных дел Российской Федерации</a:t>
            </a:r>
            <a:r>
              <a:rPr lang="ru-RU" sz="2000" dirty="0" smtClean="0"/>
              <a:t>»,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 smtClean="0"/>
              <a:t>Положение о </a:t>
            </a:r>
            <a:r>
              <a:rPr lang="ru-RU" sz="2000" dirty="0"/>
              <a:t>Посольстве Российской </a:t>
            </a:r>
            <a:r>
              <a:rPr lang="ru-RU" sz="2000" dirty="0" smtClean="0"/>
              <a:t>Федерации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 smtClean="0"/>
              <a:t>Положение </a:t>
            </a:r>
            <a:r>
              <a:rPr lang="ru-RU" sz="2000" dirty="0"/>
              <a:t>о Чрезвычайном и Полномочном После Российской Федерации в иностранном государстве.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Указанные </a:t>
            </a:r>
            <a:r>
              <a:rPr lang="ru-RU" sz="2000" dirty="0"/>
              <a:t>документы являются основополагающими для деятельности российских дипломатических и консульских представительств за рубежом, создающими юридическую базу для их функционирования.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существу, они развивают и дополняют базовые положения Венской конвенции о дипломатических сношениях 1961 г. и Венской конвенции о консульских сношениях 1963 г., адаптируют их к специфике российской дипломатической службы</a:t>
            </a:r>
            <a:r>
              <a:rPr lang="ru-RU" sz="2000" dirty="0"/>
              <a:t>, трансформируют применительно к задаче защиты интересов Российской Федерации. Фактически речь в первую очередь идет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 smtClean="0"/>
              <a:t>о полномочиях</a:t>
            </a:r>
            <a:r>
              <a:rPr lang="ru-RU" sz="2000" dirty="0"/>
              <a:t>, которыми наделяются российские дипломатические представительства в зарубежных государствах, </a:t>
            </a:r>
            <a:r>
              <a:rPr lang="ru-RU" sz="2000" dirty="0" smtClean="0"/>
              <a:t>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000" dirty="0" smtClean="0"/>
              <a:t>о </a:t>
            </a:r>
            <a:r>
              <a:rPr lang="ru-RU" sz="2000" dirty="0"/>
              <a:t>задачах, которые они призваны решать</a:t>
            </a:r>
            <a:r>
              <a:rPr lang="ru-RU" dirty="0"/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777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90222" y="361244"/>
            <a:ext cx="9832623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На Посольство Российской Федерации </a:t>
            </a:r>
            <a:r>
              <a:rPr lang="ru-RU" sz="2200" dirty="0" smtClean="0"/>
              <a:t>в </a:t>
            </a:r>
            <a:r>
              <a:rPr lang="ru-RU" sz="2200" dirty="0"/>
              <a:t>иностранном государстве возлагается задача обеспечения дипломатическими средствами усилий по развитию всех направлений сотрудничества нашей страны с государством пребывания.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Сферами </a:t>
            </a:r>
            <a:r>
              <a:rPr lang="ru-RU" sz="2200" dirty="0"/>
              <a:t>такого сотрудничества являются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политические</a:t>
            </a:r>
            <a:r>
              <a:rPr lang="ru-RU" sz="2200" dirty="0"/>
              <a:t>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торгово-экономические</a:t>
            </a:r>
            <a:r>
              <a:rPr lang="ru-RU" sz="2200" dirty="0"/>
              <a:t>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научно-технические</a:t>
            </a:r>
            <a:r>
              <a:rPr lang="ru-RU" sz="2200" dirty="0"/>
              <a:t>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культурные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другие </a:t>
            </a:r>
            <a:r>
              <a:rPr lang="ru-RU" sz="2200" dirty="0"/>
              <a:t>связи, представляющие взаимный интерес.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Помимо </a:t>
            </a:r>
            <a:r>
              <a:rPr lang="ru-RU" sz="2200" dirty="0"/>
              <a:t>этого, посольства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оказывают </a:t>
            </a:r>
            <a:r>
              <a:rPr lang="ru-RU" sz="2200" dirty="0"/>
              <a:t>содействие </a:t>
            </a:r>
            <a:r>
              <a:rPr lang="ru-RU" sz="2200" dirty="0" smtClean="0"/>
              <a:t>в </a:t>
            </a:r>
            <a:r>
              <a:rPr lang="ru-RU" sz="2200" dirty="0"/>
              <a:t>установлении и осуществлении </a:t>
            </a:r>
            <a:r>
              <a:rPr lang="ru-RU" sz="2200" dirty="0" smtClean="0"/>
              <a:t>контактов </a:t>
            </a:r>
            <a:r>
              <a:rPr lang="ru-RU" sz="2200" dirty="0"/>
              <a:t>между государственными органами, общественными объединениями и представителями деловых кругов обоих государств,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осуществляют </a:t>
            </a:r>
            <a:r>
              <a:rPr lang="ru-RU" sz="2200" dirty="0"/>
              <a:t>координацию их усилий в рамках единой внешнеполитической линии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750592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19289" y="466534"/>
            <a:ext cx="1020515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4"/>
              </a:buClr>
              <a:buSzPct val="150000"/>
            </a:pPr>
            <a:r>
              <a:rPr lang="ru-RU" sz="2100" dirty="0"/>
              <a:t>К числу </a:t>
            </a:r>
            <a:r>
              <a:rPr lang="ru-RU" sz="2100" dirty="0">
                <a:ln w="12700" cmpd="sng">
                  <a:noFill/>
                  <a:prstDash val="solid"/>
                </a:ln>
              </a:rPr>
              <a:t>важнейших функций дипломатических представительств </a:t>
            </a:r>
            <a:r>
              <a:rPr lang="ru-RU" sz="2100" dirty="0"/>
              <a:t>относится 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сбор всеми законными средствами разнообразной информации о государстве пребывания</a:t>
            </a:r>
            <a:r>
              <a:rPr lang="ru-RU" sz="2100" dirty="0"/>
              <a:t>. </a:t>
            </a:r>
            <a:endParaRPr lang="ru-RU" sz="2100" dirty="0" smtClean="0"/>
          </a:p>
          <a:p>
            <a:pPr>
              <a:buClr>
                <a:schemeClr val="accent4"/>
              </a:buClr>
              <a:buSzPct val="150000"/>
            </a:pPr>
            <a:endParaRPr lang="ru-RU" sz="2100" dirty="0"/>
          </a:p>
          <a:p>
            <a:pPr>
              <a:buClr>
                <a:schemeClr val="accent4"/>
              </a:buClr>
              <a:buSzPct val="150000"/>
            </a:pPr>
            <a:r>
              <a:rPr lang="ru-RU" sz="2100" dirty="0" smtClean="0"/>
              <a:t>В </a:t>
            </a:r>
            <a:r>
              <a:rPr lang="ru-RU" sz="2100" dirty="0"/>
              <a:t>частности, дипломатические представительства собирают и анализируют все доступные факты и </a:t>
            </a:r>
            <a:r>
              <a:rPr lang="ru-RU" sz="2100" dirty="0" smtClean="0"/>
              <a:t>сведения в </a:t>
            </a:r>
            <a:r>
              <a:rPr lang="ru-RU" sz="2100" dirty="0"/>
              <a:t>государстве пребывания</a:t>
            </a:r>
            <a:r>
              <a:rPr lang="ru-RU" sz="2100" dirty="0" smtClean="0"/>
              <a:t>, </a:t>
            </a:r>
            <a:r>
              <a:rPr lang="ru-RU" sz="2100" dirty="0"/>
              <a:t>касающиеся </a:t>
            </a:r>
            <a:r>
              <a:rPr lang="ru-RU" sz="2100" dirty="0" smtClean="0"/>
              <a:t>ситуации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экономической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социально-политической,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деятельности </a:t>
            </a:r>
            <a:r>
              <a:rPr lang="ru-RU" sz="2100" dirty="0"/>
              <a:t>политических партий и общественных объединений,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внешней </a:t>
            </a:r>
            <a:r>
              <a:rPr lang="ru-RU" sz="2100" dirty="0"/>
              <a:t>и внутренней политики руководства,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положения </a:t>
            </a:r>
            <a:r>
              <a:rPr lang="ru-RU" sz="2100" dirty="0"/>
              <a:t>страны пребывания в системе международных отношений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позиции страны пребывания по </a:t>
            </a:r>
            <a:r>
              <a:rPr lang="ru-RU" sz="2100" dirty="0"/>
              <a:t>основным международным и региональным проблемам. </a:t>
            </a:r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Интерес </a:t>
            </a:r>
            <a:r>
              <a:rPr lang="ru-RU" sz="2100" dirty="0"/>
              <a:t>представляет также информация о деятельности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других </a:t>
            </a:r>
            <a:r>
              <a:rPr lang="ru-RU" sz="2100" dirty="0"/>
              <a:t>государств,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международных </a:t>
            </a:r>
            <a:r>
              <a:rPr lang="ru-RU" sz="2100" dirty="0"/>
              <a:t>организаций,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союзов </a:t>
            </a:r>
            <a:r>
              <a:rPr lang="ru-RU" sz="2100" dirty="0"/>
              <a:t>и объединений в регионе расположения страны </a:t>
            </a:r>
            <a:r>
              <a:rPr lang="ru-RU" sz="2100" dirty="0" smtClean="0"/>
              <a:t>пребывания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178" y="3898308"/>
            <a:ext cx="3217335" cy="199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36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06438214"/>
              </p:ext>
            </p:extLst>
          </p:nvPr>
        </p:nvGraphicFramePr>
        <p:xfrm>
          <a:off x="990600" y="1125008"/>
          <a:ext cx="10363200" cy="5231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732333" y="273185"/>
            <a:ext cx="50697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всем этим вопросам </a:t>
            </a:r>
            <a:r>
              <a:rPr lang="ru-RU" sz="24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посольства: </a:t>
            </a:r>
            <a:endParaRPr lang="ru-RU" sz="24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05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388534" y="626430"/>
            <a:ext cx="96971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Положением о Посольстве Российской Федерации </a:t>
            </a:r>
            <a:r>
              <a:rPr lang="ru-RU" sz="2200" dirty="0"/>
              <a:t>предусматривается </a:t>
            </a:r>
            <a:endParaRPr lang="ru-RU" sz="2200" dirty="0" smtClean="0"/>
          </a:p>
          <a:p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участие </a:t>
            </a:r>
            <a:r>
              <a:rPr lang="ru-RU" sz="2200" dirty="0"/>
              <a:t>Посольства в подготовке международных договоров России с государством </a:t>
            </a:r>
            <a:r>
              <a:rPr lang="ru-RU" sz="2200" dirty="0" smtClean="0"/>
              <a:t>пребывания</a:t>
            </a:r>
          </a:p>
          <a:p>
            <a:pPr>
              <a:buClr>
                <a:schemeClr val="accent4"/>
              </a:buClr>
              <a:buSzPct val="150000"/>
            </a:pPr>
            <a:r>
              <a:rPr lang="ru-RU" sz="2200" dirty="0" smtClean="0"/>
              <a:t>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выработке </a:t>
            </a:r>
            <a:r>
              <a:rPr lang="ru-RU" sz="2200" dirty="0"/>
              <a:t>предложений о заключении, выполнении, прекращении и приостановлении действия двусторонних договоров с </a:t>
            </a:r>
            <a:r>
              <a:rPr lang="ru-RU" sz="2200" dirty="0" smtClean="0"/>
              <a:t>ним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его </a:t>
            </a:r>
            <a:r>
              <a:rPr lang="ru-RU" sz="2200" dirty="0"/>
              <a:t>активное участие в других вопросах договорной практики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135" y="3767903"/>
            <a:ext cx="4927599" cy="295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300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813450774"/>
              </p:ext>
            </p:extLst>
          </p:nvPr>
        </p:nvGraphicFramePr>
        <p:xfrm>
          <a:off x="2019884" y="1709209"/>
          <a:ext cx="10172116" cy="5012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3767" y="464688"/>
            <a:ext cx="99737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Согласно Положению (о посольстве) посольства выполняют такие функции, как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распространение в государстве пребывания </a:t>
            </a:r>
            <a:endParaRPr lang="ru-RU" sz="2200" i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официальной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информации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2" y="4078227"/>
            <a:ext cx="2957205" cy="277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55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96709" y="472110"/>
            <a:ext cx="8365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Посольства принимают участие в подготовке и осуществлении контактов и обменов на высшем и высоком уровне, </a:t>
            </a:r>
          </a:p>
          <a:p>
            <a:r>
              <a:rPr lang="ru-RU" sz="2200" dirty="0"/>
              <a:t>визитов в страну пребывания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54311" y="1867120"/>
            <a:ext cx="488808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Президента РФ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Председателя Правительства РФ,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российских официальных делегаций разных уровней, </a:t>
            </a:r>
          </a:p>
          <a:p>
            <a:endParaRPr lang="ru-RU" sz="2200" dirty="0"/>
          </a:p>
          <a:p>
            <a:r>
              <a:rPr lang="ru-RU" sz="2200" dirty="0"/>
              <a:t>включая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8045" y="4381861"/>
            <a:ext cx="56331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делегации Федерального Собрания РФ,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/>
              <a:t>визитов делегаций и представителей федеральных органов государственной власти и субъектов РФ.</a:t>
            </a:r>
          </a:p>
        </p:txBody>
      </p:sp>
      <p:cxnSp>
        <p:nvCxnSpPr>
          <p:cNvPr id="9" name="Соединительная линия уступом 8"/>
          <p:cNvCxnSpPr/>
          <p:nvPr/>
        </p:nvCxnSpPr>
        <p:spPr>
          <a:xfrm>
            <a:off x="729205" y="2025570"/>
            <a:ext cx="4328931" cy="3675520"/>
          </a:xfrm>
          <a:prstGeom prst="bentConnector3">
            <a:avLst/>
          </a:prstGeom>
          <a:ln w="19050">
            <a:solidFill>
              <a:srgbClr val="FFC611"/>
            </a:solidFill>
          </a:ln>
          <a:effectLst>
            <a:outerShdw blurRad="76200" dir="13080000" sy="23000" kx="-1200000" algn="bl" rotWithShape="0">
              <a:prstClr val="black">
                <a:alpha val="6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50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72444" y="869244"/>
            <a:ext cx="1000195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случае визита в страну пребывания из России официального лица или</a:t>
            </a:r>
          </a:p>
          <a:p>
            <a:r>
              <a:rPr lang="ru-RU" sz="2200" dirty="0"/>
              <a:t>делегации в задачу посольства </a:t>
            </a:r>
            <a:r>
              <a:rPr lang="ru-RU" sz="2200" dirty="0" smtClean="0"/>
              <a:t>входит участие </a:t>
            </a:r>
            <a:r>
              <a:rPr lang="ru-RU" sz="2200" dirty="0"/>
              <a:t>как в подготовке визита, так и в</a:t>
            </a:r>
          </a:p>
          <a:p>
            <a:r>
              <a:rPr lang="ru-RU" sz="2200" dirty="0"/>
              <a:t>е</a:t>
            </a:r>
            <a:r>
              <a:rPr lang="ru-RU" sz="2200" dirty="0" smtClean="0"/>
              <a:t>го проведении</a:t>
            </a:r>
            <a:r>
              <a:rPr lang="ru-RU" sz="2200" dirty="0"/>
              <a:t>. На </a:t>
            </a:r>
            <a:r>
              <a:rPr lang="ru-RU" sz="2200" dirty="0" smtClean="0"/>
              <a:t>сотрудников посольства </a:t>
            </a:r>
            <a:r>
              <a:rPr lang="ru-RU" sz="2200" dirty="0"/>
              <a:t>ложится уточнение программы визита, проработка всех </a:t>
            </a:r>
            <a:r>
              <a:rPr lang="ru-RU" sz="2200" dirty="0" smtClean="0"/>
              <a:t>организационно-содержательных </a:t>
            </a:r>
            <a:r>
              <a:rPr lang="ru-RU" sz="2200" dirty="0"/>
              <a:t>вопросов предстоящих</a:t>
            </a:r>
          </a:p>
          <a:p>
            <a:r>
              <a:rPr lang="ru-RU" sz="2200" dirty="0"/>
              <a:t>встреч, бесед, переговоров, поездок </a:t>
            </a:r>
            <a:r>
              <a:rPr lang="ru-RU" sz="2200" dirty="0" smtClean="0"/>
              <a:t>по стране</a:t>
            </a:r>
            <a:r>
              <a:rPr lang="ru-RU" sz="2200" dirty="0"/>
              <a:t>, церемониальные и протокольные вопросы.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Конечно</a:t>
            </a:r>
            <a:r>
              <a:rPr lang="ru-RU" sz="2200" dirty="0"/>
              <a:t>, в основном </a:t>
            </a:r>
            <a:r>
              <a:rPr lang="ru-RU" sz="2200" dirty="0" smtClean="0"/>
              <a:t>эти вопросы </a:t>
            </a:r>
            <a:r>
              <a:rPr lang="ru-RU" sz="2200" dirty="0"/>
              <a:t>решает приглашающая сторона. Но все это делается при консультациях с посольством, учитываются </a:t>
            </a:r>
            <a:r>
              <a:rPr lang="ru-RU" sz="2200" dirty="0" smtClean="0"/>
              <a:t>его рекомендации </a:t>
            </a:r>
            <a:r>
              <a:rPr lang="ru-RU" sz="2200" dirty="0"/>
              <a:t>и советы.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Нередко </a:t>
            </a:r>
            <a:r>
              <a:rPr lang="ru-RU" sz="2200" dirty="0"/>
              <a:t>работникам посольства приходится принимать участие в подготовке </a:t>
            </a:r>
            <a:r>
              <a:rPr lang="ru-RU" sz="2200" dirty="0" smtClean="0"/>
              <a:t>проектов коммюнике</a:t>
            </a:r>
            <a:r>
              <a:rPr lang="ru-RU" sz="2200" dirty="0"/>
              <a:t>, текстов выступлений членов делегации и иных </a:t>
            </a:r>
            <a:r>
              <a:rPr lang="ru-RU" sz="2200" dirty="0" smtClean="0"/>
              <a:t>документов.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318327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4026" y="694479"/>
            <a:ext cx="110953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Еще одним важным направлением работы посольств является консульская деятельность.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Помимо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консульской работы как таковой, она включает общее руководство деятельностью консульских учреждений, находящихся на территории стран пребывания. </a:t>
            </a:r>
            <a:endParaRPr lang="ru-RU" sz="22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2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ru-RU" sz="2200" dirty="0" smtClean="0"/>
              <a:t>Особое </a:t>
            </a:r>
            <a:r>
              <a:rPr lang="ru-RU" sz="2200" dirty="0"/>
              <a:t>место в этой деятельности </a:t>
            </a:r>
            <a:endParaRPr lang="ru-RU" sz="2200" dirty="0" smtClean="0"/>
          </a:p>
          <a:p>
            <a:r>
              <a:rPr lang="ru-RU" sz="2200" dirty="0" smtClean="0"/>
              <a:t>занимают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установление </a:t>
            </a:r>
            <a:r>
              <a:rPr lang="ru-RU" sz="2200" dirty="0"/>
              <a:t>и </a:t>
            </a:r>
            <a:r>
              <a:rPr lang="ru-RU" sz="2200" dirty="0" smtClean="0"/>
              <a:t>поддержание </a:t>
            </a:r>
            <a:r>
              <a:rPr lang="ru-RU" sz="2200" dirty="0"/>
              <a:t>связей </a:t>
            </a:r>
            <a:endParaRPr lang="ru-RU" sz="22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50000"/>
            </a:pPr>
            <a:r>
              <a:rPr lang="ru-RU" sz="2200" dirty="0" smtClean="0"/>
              <a:t>и </a:t>
            </a:r>
            <a:r>
              <a:rPr lang="ru-RU" sz="2200" dirty="0"/>
              <a:t>контактов </a:t>
            </a:r>
            <a:r>
              <a:rPr lang="ru-RU" sz="2200" dirty="0" smtClean="0"/>
              <a:t>с </a:t>
            </a:r>
            <a:r>
              <a:rPr lang="ru-RU" sz="2200" dirty="0"/>
              <a:t>соотечественниками, </a:t>
            </a:r>
            <a:endParaRPr lang="ru-RU" sz="22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50000"/>
            </a:pPr>
            <a:r>
              <a:rPr lang="ru-RU" sz="2200" dirty="0" smtClean="0"/>
              <a:t>проживающими </a:t>
            </a:r>
            <a:r>
              <a:rPr lang="ru-RU" sz="2200" dirty="0"/>
              <a:t>в государстве </a:t>
            </a:r>
            <a:endParaRPr lang="ru-RU" sz="22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50000"/>
            </a:pPr>
            <a:r>
              <a:rPr lang="ru-RU" sz="2200" dirty="0" smtClean="0"/>
              <a:t>пребывания </a:t>
            </a:r>
            <a:r>
              <a:rPr lang="ru-RU" sz="2200" dirty="0"/>
              <a:t>или посещающими </a:t>
            </a:r>
            <a:endParaRPr lang="ru-RU" sz="22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50000"/>
            </a:pPr>
            <a:r>
              <a:rPr lang="ru-RU" sz="2200" dirty="0" smtClean="0"/>
              <a:t>его </a:t>
            </a:r>
            <a:r>
              <a:rPr lang="ru-RU" sz="2200" dirty="0"/>
              <a:t>на временной основе,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оказание им </a:t>
            </a:r>
            <a:r>
              <a:rPr lang="ru-RU" sz="2200" dirty="0"/>
              <a:t>консульской и иной </a:t>
            </a:r>
            <a:endParaRPr lang="ru-RU" sz="22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50000"/>
            </a:pPr>
            <a:r>
              <a:rPr lang="ru-RU" sz="2200" dirty="0" smtClean="0"/>
              <a:t>помощи</a:t>
            </a:r>
            <a:r>
              <a:rPr lang="ru-RU" sz="2200" dirty="0"/>
              <a:t>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содействие </a:t>
            </a:r>
            <a:r>
              <a:rPr lang="ru-RU" sz="2200" dirty="0"/>
              <a:t>посещающим порты </a:t>
            </a:r>
            <a:endParaRPr lang="ru-RU" sz="22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50000"/>
            </a:pPr>
            <a:r>
              <a:rPr lang="ru-RU" sz="2200" dirty="0" smtClean="0"/>
              <a:t>страны </a:t>
            </a:r>
            <a:r>
              <a:rPr lang="ru-RU" sz="2200" dirty="0"/>
              <a:t>пребывания российским </a:t>
            </a:r>
            <a:endParaRPr lang="ru-RU" sz="22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SzPct val="150000"/>
            </a:pPr>
            <a:r>
              <a:rPr lang="ru-RU" sz="2200" dirty="0" smtClean="0"/>
              <a:t>судам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612" y="2535498"/>
            <a:ext cx="5497976" cy="366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67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911538" y="215983"/>
            <a:ext cx="50692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Не менее важна работа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по </a:t>
            </a:r>
            <a:r>
              <a:rPr lang="ru-RU" sz="2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обеспечению безопасности как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самого Посольства, так и </a:t>
            </a:r>
            <a:r>
              <a:rPr lang="ru-RU" sz="2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всех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загранучреждений </a:t>
            </a:r>
            <a:r>
              <a:rPr lang="ru-RU" sz="2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Российской 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Федерации</a:t>
            </a:r>
            <a:r>
              <a:rPr lang="ru-RU" sz="2200" dirty="0"/>
              <a:t>, сотрудников </a:t>
            </a:r>
            <a:r>
              <a:rPr lang="ru-RU" sz="2200" dirty="0" smtClean="0"/>
              <a:t>этих загранучреждений </a:t>
            </a:r>
            <a:r>
              <a:rPr lang="ru-RU" sz="2200" dirty="0"/>
              <a:t>и членов их семей, по организации </a:t>
            </a:r>
            <a:r>
              <a:rPr lang="ru-RU" sz="2200" dirty="0" smtClean="0"/>
              <a:t>действий </a:t>
            </a:r>
            <a:r>
              <a:rPr lang="ru-RU" sz="2200" dirty="0"/>
              <a:t>российских граждан в условиях кризисных и </a:t>
            </a:r>
            <a:r>
              <a:rPr lang="ru-RU" sz="2200" dirty="0" smtClean="0"/>
              <a:t>чрезвычайных </a:t>
            </a:r>
            <a:r>
              <a:rPr lang="ru-RU" sz="2200" dirty="0"/>
              <a:t>ситуаций и руководству этими действиями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325" y="3134959"/>
            <a:ext cx="3694288" cy="27707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325" y="215983"/>
            <a:ext cx="3610452" cy="27078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3690" y="6033184"/>
            <a:ext cx="1056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Фото: </a:t>
            </a:r>
            <a:r>
              <a:rPr lang="en-US" dirty="0" smtClean="0"/>
              <a:t>https</a:t>
            </a:r>
            <a:r>
              <a:rPr lang="en-US" dirty="0"/>
              <a:t>://zen.yandex.ru/media/id/5b16ade0efa27700a9eb48eb/kto-i-kak-ohraniaet-rossiiskih-diplomatov-5b17e45a4826770495bd7874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9847"/>
            <a:ext cx="3551061" cy="35510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0622" y="4285536"/>
            <a:ext cx="76087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некоторых случаях на Посольство может быть </a:t>
            </a:r>
            <a:r>
              <a:rPr lang="ru-RU" sz="2100" dirty="0" smtClean="0"/>
              <a:t>возложена </a:t>
            </a:r>
            <a:r>
              <a:rPr lang="ru-RU" sz="2100" dirty="0"/>
              <a:t>задача осуществлять представительство </a:t>
            </a:r>
            <a:r>
              <a:rPr lang="ru-RU" sz="2100" dirty="0" smtClean="0"/>
              <a:t> и </a:t>
            </a:r>
            <a:r>
              <a:rPr lang="ru-RU" sz="2100" dirty="0"/>
              <a:t>защиту в государстве пребывания интересов </a:t>
            </a:r>
            <a:r>
              <a:rPr lang="ru-RU" sz="2100" dirty="0" smtClean="0"/>
              <a:t> третьей </a:t>
            </a:r>
            <a:r>
              <a:rPr lang="ru-RU" sz="2100" dirty="0"/>
              <a:t>страны. Это происходит на основе </a:t>
            </a:r>
            <a:r>
              <a:rPr lang="ru-RU" sz="2100" dirty="0" smtClean="0"/>
              <a:t>соответствующих </a:t>
            </a:r>
            <a:r>
              <a:rPr lang="ru-RU" sz="2100" dirty="0"/>
              <a:t>двусторонних договоренностей</a:t>
            </a:r>
          </a:p>
        </p:txBody>
      </p:sp>
    </p:spTree>
    <p:extLst>
      <p:ext uri="{BB962C8B-B14F-4D97-AF65-F5344CB8AC3E}">
        <p14:creationId xmlns:p14="http://schemas.microsoft.com/office/powerpoint/2010/main" val="1358886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1511" y="948267"/>
            <a:ext cx="676204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Помимо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Положения </a:t>
            </a:r>
            <a:r>
              <a:rPr lang="ru-RU" sz="2200" dirty="0"/>
              <a:t>о Посольстве Российской Федерации,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действует </a:t>
            </a:r>
          </a:p>
          <a:p>
            <a:endParaRPr lang="ru-RU" sz="2200" dirty="0" smtClean="0"/>
          </a:p>
          <a:p>
            <a:r>
              <a:rPr lang="ru-RU" sz="2200" b="1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Положение </a:t>
            </a:r>
            <a:r>
              <a:rPr lang="ru-RU" sz="2200" b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о Чрезвычайном и Полномочном После Российской Федерации в иностранном государстве</a:t>
            </a:r>
            <a:r>
              <a:rPr lang="ru-RU" sz="2200" dirty="0"/>
              <a:t>,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в </a:t>
            </a:r>
            <a:r>
              <a:rPr lang="ru-RU" sz="2200" dirty="0"/>
              <a:t>котором определяются функции, права, полномочия и обязанности главы дипломатического представительства.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2311" y="1095022"/>
            <a:ext cx="4147519" cy="53240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41731" y="3887302"/>
            <a:ext cx="319475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Положение</a:t>
            </a:r>
            <a:r>
              <a:rPr lang="ru-RU" sz="17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endParaRPr lang="ru-RU" sz="17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ru-RU" sz="15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о </a:t>
            </a:r>
            <a:r>
              <a:rPr lang="ru-RU" sz="15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Чрезвычайном и Полномочном После </a:t>
            </a:r>
            <a:endParaRPr lang="ru-RU" sz="1500" b="1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ru-RU" sz="15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Российской </a:t>
            </a:r>
            <a:r>
              <a:rPr lang="ru-RU" sz="15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Федерации в иностранном </a:t>
            </a:r>
            <a:r>
              <a:rPr lang="ru-RU" sz="15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государстве </a:t>
            </a:r>
            <a:endParaRPr lang="ru-RU" sz="15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6" name="Диагональная полоса 5"/>
          <p:cNvSpPr/>
          <p:nvPr/>
        </p:nvSpPr>
        <p:spPr>
          <a:xfrm rot="13590024">
            <a:off x="9566338" y="5247949"/>
            <a:ext cx="124100" cy="128389"/>
          </a:xfrm>
          <a:prstGeom prst="diagStripe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76" y="0"/>
            <a:ext cx="791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>
                <a:solidFill>
                  <a:srgbClr val="2FFF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Посол</a:t>
            </a:r>
            <a:endParaRPr lang="ru-RU" b="1" i="1" u="sng" dirty="0">
              <a:solidFill>
                <a:srgbClr val="2FFF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081908" y="2810482"/>
            <a:ext cx="931336" cy="877487"/>
          </a:xfrm>
          <a:prstGeom prst="rect">
            <a:avLst/>
          </a:prstGeom>
          <a:solidFill>
            <a:srgbClr val="F1A87F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1A87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1908" y="2742480"/>
            <a:ext cx="935306" cy="101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94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47511" y="691157"/>
            <a:ext cx="9434689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Согласно этому Положению Чрезвычайный и Полномочный Посол Российской Федерации в иностранном государстве </a:t>
            </a:r>
            <a:r>
              <a:rPr lang="ru-RU" sz="2200" dirty="0" smtClean="0"/>
              <a:t>является </a:t>
            </a:r>
            <a:r>
              <a:rPr lang="ru-RU" sz="2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высшим официальным представителем Российской Федерации, аккредитованным в государстве пребывания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Посол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возглавляет </a:t>
            </a:r>
            <a:r>
              <a:rPr lang="ru-RU" sz="2200" dirty="0"/>
              <a:t>Посольство </a:t>
            </a:r>
            <a:r>
              <a:rPr lang="ru-RU" sz="2200" dirty="0" smtClean="0"/>
              <a:t>РФ,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непосредственно </a:t>
            </a:r>
            <a:r>
              <a:rPr lang="ru-RU" sz="2200" dirty="0"/>
              <a:t>руководит </a:t>
            </a:r>
            <a:r>
              <a:rPr lang="ru-RU" sz="2200" dirty="0" smtClean="0"/>
              <a:t>работой Посольства,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определяет структуру Посольства в </a:t>
            </a:r>
            <a:r>
              <a:rPr lang="ru-RU" sz="2200" dirty="0"/>
              <a:t>соответствии с нормативными актами МИД </a:t>
            </a:r>
            <a:r>
              <a:rPr lang="ru-RU" sz="2200" dirty="0" smtClean="0"/>
              <a:t>России 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распределяет </a:t>
            </a:r>
            <a:r>
              <a:rPr lang="ru-RU" sz="2200" dirty="0"/>
              <a:t>должностные обязанности между сотрудниками,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несет </a:t>
            </a:r>
            <a:r>
              <a:rPr lang="ru-RU" sz="2200" dirty="0"/>
              <a:t>персональную ответственность за выполнение полученных из Центра указаний и возложенных на Посольство </a:t>
            </a:r>
            <a:r>
              <a:rPr lang="ru-RU" sz="2200" dirty="0" smtClean="0"/>
              <a:t>задач</a:t>
            </a:r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200" dirty="0" smtClean="0"/>
              <a:t>Несет ответственность </a:t>
            </a:r>
            <a:r>
              <a:rPr lang="ru-RU" sz="2200" dirty="0"/>
              <a:t>за осуществление Посольством своих функций. </a:t>
            </a:r>
            <a:endParaRPr lang="ru-RU" sz="2200" dirty="0" smtClean="0"/>
          </a:p>
          <a:p>
            <a:pPr marL="342900" indent="-342900"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ru-RU" sz="2200" dirty="0"/>
          </a:p>
          <a:p>
            <a:r>
              <a:rPr lang="ru-RU" sz="2200" dirty="0" smtClean="0"/>
              <a:t>Посол </a:t>
            </a:r>
            <a:r>
              <a:rPr lang="ru-RU" sz="2200" dirty="0"/>
              <a:t>отчитывается перед МИД России за выполнение полученных им указаний и за исполнение данных ему поручений.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6672" cy="5303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r="17154" b="886"/>
          <a:stretch/>
        </p:blipFill>
        <p:spPr>
          <a:xfrm>
            <a:off x="11009489" y="4583657"/>
            <a:ext cx="1182511" cy="213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76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17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6672" cy="5303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8666" y="538690"/>
            <a:ext cx="85343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Нередко в практике дипломатической службы можно встретить </a:t>
            </a:r>
            <a:br>
              <a:rPr lang="ru-RU" sz="2200" dirty="0"/>
            </a:b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посла по </a:t>
            </a:r>
            <a:r>
              <a:rPr lang="ru-RU" sz="2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совместительству </a:t>
            </a: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338666" y="1664626"/>
            <a:ext cx="118533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Венская конвенция  о дипломатических сношениях  1961 г. допускает аккредитование дипломатического представителя по совместительству  в одной или в ряде стран.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0443" y="2913797"/>
            <a:ext cx="116727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подобных случаях глава представительства имеет свою резиденцию  в столице одного   из государств, где он аккредитован. Постоянно работая в одной стране, он периодически выезжает в другие страны аккредитования, т.е. бывает там по мере необходимости.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8666" y="4638517"/>
            <a:ext cx="10204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стране аккредитации по совместительству может функционировать небольшой аппарат сотрудников во главе с временным поверенным в делах , однако гораздо чаще какой-либо постоянный персонал там отсутствует и офиса посольства не имеет.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03" y="4822179"/>
            <a:ext cx="1541751" cy="107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3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18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92577" y="293511"/>
            <a:ext cx="107131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n>
                  <a:solidFill>
                    <a:srgbClr val="D1C9DD"/>
                  </a:solidFill>
                </a:ln>
                <a:solidFill>
                  <a:srgbClr val="E0E0E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Кустовое посольство</a:t>
            </a:r>
            <a:br>
              <a:rPr lang="ru-RU" sz="2400" b="1" i="1" dirty="0">
                <a:ln>
                  <a:solidFill>
                    <a:srgbClr val="D1C9DD"/>
                  </a:solidFill>
                </a:ln>
                <a:solidFill>
                  <a:srgbClr val="E0E0E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100" dirty="0"/>
              <a:t>(</a:t>
            </a:r>
            <a:r>
              <a:rPr lang="ru-RU" sz="2100" dirty="0" smtClean="0"/>
              <a:t>стали </a:t>
            </a:r>
            <a:r>
              <a:rPr lang="ru-RU" sz="2100" dirty="0"/>
              <a:t>применять в последние </a:t>
            </a:r>
            <a:r>
              <a:rPr lang="ru-RU" sz="2100" dirty="0" smtClean="0"/>
              <a:t>годы)</a:t>
            </a:r>
          </a:p>
          <a:p>
            <a:endParaRPr lang="ru-RU" sz="21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100" dirty="0" smtClean="0"/>
              <a:t>является </a:t>
            </a:r>
            <a:r>
              <a:rPr lang="ru-RU" sz="2100" dirty="0"/>
              <a:t>усовершенствованным вариантом назначения посла по </a:t>
            </a:r>
            <a:r>
              <a:rPr lang="ru-RU" sz="2100" dirty="0" smtClean="0"/>
              <a:t>совместительству</a:t>
            </a:r>
          </a:p>
          <a:p>
            <a:endParaRPr lang="ru-RU" sz="21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100" dirty="0" smtClean="0"/>
              <a:t>применяется </a:t>
            </a:r>
            <a:r>
              <a:rPr lang="ru-RU" sz="2100" dirty="0"/>
              <a:t>в целях экономии </a:t>
            </a:r>
            <a:r>
              <a:rPr lang="ru-RU" sz="2100" dirty="0" smtClean="0"/>
              <a:t>средств</a:t>
            </a:r>
          </a:p>
          <a:p>
            <a:endParaRPr lang="ru-RU" sz="21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100" dirty="0" smtClean="0"/>
              <a:t>есть </a:t>
            </a:r>
            <a:r>
              <a:rPr lang="ru-RU" sz="2100" dirty="0"/>
              <a:t>практика учреждения таких </a:t>
            </a:r>
            <a:endParaRPr lang="ru-RU" sz="2100" dirty="0" smtClean="0"/>
          </a:p>
          <a:p>
            <a:r>
              <a:rPr lang="ru-RU" sz="2100" dirty="0" smtClean="0"/>
              <a:t>диппредставительств  </a:t>
            </a:r>
            <a:r>
              <a:rPr lang="ru-RU" sz="2100" dirty="0"/>
              <a:t>Россией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9688" y="3982450"/>
            <a:ext cx="111817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Смысл такой практики в том, что посольство </a:t>
            </a:r>
            <a:endParaRPr lang="ru-RU" sz="2100" dirty="0" smtClean="0"/>
          </a:p>
          <a:p>
            <a:r>
              <a:rPr lang="ru-RU" sz="2100" dirty="0" smtClean="0"/>
              <a:t>базируется </a:t>
            </a:r>
            <a:r>
              <a:rPr lang="ru-RU" sz="2100" dirty="0"/>
              <a:t>в одной, как правило, наиболее </a:t>
            </a:r>
            <a:endParaRPr lang="ru-RU" sz="2100" dirty="0" smtClean="0"/>
          </a:p>
          <a:p>
            <a:r>
              <a:rPr lang="ru-RU" sz="2100" dirty="0" smtClean="0"/>
              <a:t>влиятельной </a:t>
            </a:r>
            <a:r>
              <a:rPr lang="ru-RU" sz="2100" dirty="0"/>
              <a:t>или наиболее удобной стране </a:t>
            </a:r>
            <a:endParaRPr lang="ru-RU" sz="2100" dirty="0" smtClean="0"/>
          </a:p>
          <a:p>
            <a:r>
              <a:rPr lang="ru-RU" sz="2100" dirty="0" smtClean="0"/>
              <a:t>региона</a:t>
            </a:r>
            <a:r>
              <a:rPr lang="ru-RU" sz="2100" dirty="0"/>
              <a:t>, но обслуживает сразу ряд </a:t>
            </a:r>
            <a:endParaRPr lang="ru-RU" sz="2100" dirty="0" smtClean="0"/>
          </a:p>
          <a:p>
            <a:r>
              <a:rPr lang="ru-RU" sz="2100" dirty="0" smtClean="0"/>
              <a:t>государств</a:t>
            </a:r>
            <a:r>
              <a:rPr lang="ru-RU" sz="2100" dirty="0"/>
              <a:t>, расположенных по соседству. </a:t>
            </a:r>
          </a:p>
          <a:p>
            <a:endParaRPr lang="ru-RU" sz="2100" dirty="0"/>
          </a:p>
          <a:p>
            <a:r>
              <a:rPr lang="ru-RU" sz="2100" i="1" dirty="0">
                <a:ln>
                  <a:solidFill>
                    <a:srgbClr val="D1C9DD"/>
                  </a:solidFill>
                </a:ln>
                <a:solidFill>
                  <a:srgbClr val="E0E0E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Посол, возглавляющий такое «кустовое посольство», аккредитуется в других государствах по совместительству</a:t>
            </a:r>
            <a:r>
              <a:rPr lang="ru-RU" sz="2100" dirty="0">
                <a:ln>
                  <a:solidFill>
                    <a:srgbClr val="D1C9DD"/>
                  </a:solidFill>
                </a:ln>
                <a:solidFill>
                  <a:srgbClr val="E0E0E0"/>
                </a:solidFill>
              </a:rPr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63" t="1208" r="904" b="1386"/>
          <a:stretch/>
        </p:blipFill>
        <p:spPr>
          <a:xfrm>
            <a:off x="5971822" y="2269067"/>
            <a:ext cx="6163734" cy="34205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878005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19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268" y="564097"/>
            <a:ext cx="6538446" cy="5509325"/>
          </a:xfrm>
          <a:prstGeom prst="rect">
            <a:avLst/>
          </a:prstGeom>
          <a:ln w="57150">
            <a:solidFill>
              <a:schemeClr val="bg2">
                <a:lumMod val="60000"/>
                <a:lumOff val="4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2" y="564097"/>
            <a:ext cx="5498246" cy="2416017"/>
          </a:xfrm>
          <a:prstGeom prst="rect">
            <a:avLst/>
          </a:prstGeom>
          <a:ln w="57150">
            <a:solidFill>
              <a:schemeClr val="bg2">
                <a:lumMod val="60000"/>
                <a:lumOff val="40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15221" y="3092375"/>
            <a:ext cx="45832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Посол России в Австралии</a:t>
            </a:r>
          </a:p>
          <a:p>
            <a:r>
              <a:rPr lang="ru-RU" sz="2100" dirty="0" smtClean="0"/>
              <a:t>по совместительству исполняет представительские функции в странах</a:t>
            </a:r>
            <a:endParaRPr lang="ru-RU" sz="21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8044" y="4706419"/>
            <a:ext cx="1162070" cy="1006198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Вануату</a:t>
            </a: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933" y="4818866"/>
            <a:ext cx="911834" cy="494691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1442620" y="4706419"/>
            <a:ext cx="1214905" cy="1006198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Науру</a:t>
            </a: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8556" y="4791961"/>
            <a:ext cx="912380" cy="505979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2780031" y="4706419"/>
            <a:ext cx="1210400" cy="1006198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Фиджи</a:t>
            </a: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9254" y="4802590"/>
            <a:ext cx="969437" cy="484719"/>
          </a:xfrm>
          <a:prstGeom prst="rect">
            <a:avLst/>
          </a:prstGeom>
        </p:spPr>
      </p:pic>
      <p:sp>
        <p:nvSpPr>
          <p:cNvPr id="17" name="Скругленный прямоугольник 16"/>
          <p:cNvSpPr/>
          <p:nvPr/>
        </p:nvSpPr>
        <p:spPr>
          <a:xfrm>
            <a:off x="4112937" y="4706419"/>
            <a:ext cx="1141938" cy="986442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Тувалу</a:t>
            </a:r>
            <a:endParaRPr lang="ru-RU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0716" y="4813221"/>
            <a:ext cx="986379" cy="437461"/>
          </a:xfrm>
          <a:prstGeom prst="rect">
            <a:avLst/>
          </a:prstGeom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415221" y="4209930"/>
            <a:ext cx="4533948" cy="26086"/>
          </a:xfrm>
          <a:prstGeom prst="line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люс 20"/>
          <p:cNvSpPr/>
          <p:nvPr/>
        </p:nvSpPr>
        <p:spPr>
          <a:xfrm>
            <a:off x="739079" y="4791960"/>
            <a:ext cx="546952" cy="547683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Блок-схема: объединение 34"/>
          <p:cNvSpPr/>
          <p:nvPr/>
        </p:nvSpPr>
        <p:spPr>
          <a:xfrm>
            <a:off x="451078" y="4228390"/>
            <a:ext cx="576001" cy="236361"/>
          </a:xfrm>
          <a:prstGeom prst="flowChartMerg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8209" y="4233083"/>
            <a:ext cx="573074" cy="231668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2413" y="4236016"/>
            <a:ext cx="573074" cy="231668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6095" y="4246112"/>
            <a:ext cx="573074" cy="23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65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20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12784" y="804371"/>
            <a:ext cx="4583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Посол Королевства Дании в Москве является также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послом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678" y="2339683"/>
            <a:ext cx="6047756" cy="38042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25689" y="2339683"/>
            <a:ext cx="4718755" cy="45996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 Беларусь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689" y="2330211"/>
            <a:ext cx="865707" cy="4694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25688" y="2963276"/>
            <a:ext cx="4718755" cy="45556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 Казахстан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302" y="2972590"/>
            <a:ext cx="853514" cy="44504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12784" y="3618032"/>
            <a:ext cx="4718756" cy="47413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 Кыргызстан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302" y="3622732"/>
            <a:ext cx="853513" cy="46943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25688" y="4300782"/>
            <a:ext cx="4692948" cy="45437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 Таджикистан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446" y="4262483"/>
            <a:ext cx="835224" cy="49267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38592" y="4944681"/>
            <a:ext cx="4692948" cy="44026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 Туркменистан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592" y="4944681"/>
            <a:ext cx="835224" cy="44026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51496" y="5633417"/>
            <a:ext cx="4692948" cy="45155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 Узбекистан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592" y="5635355"/>
            <a:ext cx="823031" cy="46088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787881" y="286265"/>
            <a:ext cx="422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Дипломатическим отношениям России и Дании 525 лет.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3167" y="1864135"/>
            <a:ext cx="3768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Здание посольства Дании в Москве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V="1">
            <a:off x="951496" y="1659467"/>
            <a:ext cx="4557482" cy="11289"/>
          </a:xfrm>
          <a:prstGeom prst="line">
            <a:avLst/>
          </a:prstGeom>
          <a:ln w="28575">
            <a:solidFill>
              <a:srgbClr val="7BA1C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ый треугольник 20"/>
          <p:cNvSpPr/>
          <p:nvPr/>
        </p:nvSpPr>
        <p:spPr>
          <a:xfrm rot="18843365">
            <a:off x="3007449" y="1444016"/>
            <a:ext cx="419767" cy="442191"/>
          </a:xfrm>
          <a:prstGeom prst="rtTriangle">
            <a:avLst/>
          </a:prstGeom>
          <a:solidFill>
            <a:srgbClr val="7BA1CB"/>
          </a:solidFill>
          <a:ln>
            <a:solidFill>
              <a:srgbClr val="7BA1C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654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ый процесс 6"/>
          <p:cNvSpPr/>
          <p:nvPr/>
        </p:nvSpPr>
        <p:spPr>
          <a:xfrm>
            <a:off x="3963795" y="2369180"/>
            <a:ext cx="3767697" cy="61264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21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63795" y="2388574"/>
            <a:ext cx="3840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Персонал диппредставительства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4750129" y="3652930"/>
            <a:ext cx="2384449" cy="885203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Административно-</a:t>
            </a: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ехнический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персонал</a:t>
            </a:r>
            <a:endParaRPr lang="ru-RU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032000" y="3668889"/>
            <a:ext cx="2370666" cy="86924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Дипломаты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(сотрудники МИД)</a:t>
            </a:r>
            <a:endParaRPr lang="ru-RU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7457704" y="3681351"/>
            <a:ext cx="2375065" cy="856782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Обслуживающий персонал</a:t>
            </a:r>
            <a:endParaRPr lang="ru-RU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700407" y="5227235"/>
            <a:ext cx="2351315" cy="91867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Военные, военно-морские, военно-воздушные атташе </a:t>
            </a: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3514803" y="5211824"/>
            <a:ext cx="2427550" cy="91867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ица, командируемые в посольство по линии других ведомств</a:t>
            </a:r>
            <a:endParaRPr lang="ru-RU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7457704" y="5211824"/>
            <a:ext cx="3199411" cy="91867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частные домашние работники (не являются служащими аккредитующего государства</a:t>
            </a:r>
            <a:endParaRPr lang="ru-RU" sz="17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182697" y="3061755"/>
            <a:ext cx="5427903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трелка вниз 21"/>
          <p:cNvSpPr/>
          <p:nvPr/>
        </p:nvSpPr>
        <p:spPr>
          <a:xfrm>
            <a:off x="3051722" y="3061755"/>
            <a:ext cx="484632" cy="375113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8268818" y="3061755"/>
            <a:ext cx="484632" cy="375113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5700037" y="3061756"/>
            <a:ext cx="484632" cy="406016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2399749" y="5131896"/>
            <a:ext cx="1698118" cy="756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трелка вверх 29"/>
          <p:cNvSpPr/>
          <p:nvPr/>
        </p:nvSpPr>
        <p:spPr>
          <a:xfrm>
            <a:off x="2273823" y="4770154"/>
            <a:ext cx="484632" cy="377521"/>
          </a:xfrm>
          <a:prstGeom prst="up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верх 32"/>
          <p:cNvSpPr/>
          <p:nvPr/>
        </p:nvSpPr>
        <p:spPr>
          <a:xfrm>
            <a:off x="3774423" y="4757033"/>
            <a:ext cx="484632" cy="403761"/>
          </a:xfrm>
          <a:prstGeom prst="up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530578" y="494027"/>
            <a:ext cx="1106311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/>
              <a:t>Под руководством Посла работают все сотрудники Посольства, относящиеся как к дипломатическому, так и к административно-техническому персоналу. </a:t>
            </a:r>
            <a:endParaRPr lang="ru-RU" sz="2100" dirty="0" smtClean="0"/>
          </a:p>
          <a:p>
            <a:pPr algn="ctr"/>
            <a:r>
              <a:rPr lang="ru-RU" sz="21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Персонал </a:t>
            </a:r>
            <a:r>
              <a:rPr lang="ru-RU" sz="21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российского Посольства </a:t>
            </a:r>
            <a:r>
              <a:rPr lang="ru-RU" sz="2100" dirty="0"/>
              <a:t>может состоять из следующих </a:t>
            </a:r>
            <a:r>
              <a:rPr lang="ru-RU" sz="2100" dirty="0" smtClean="0"/>
              <a:t>сотрудников: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3182064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22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66046" y="721935"/>
            <a:ext cx="10913533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Штатное расписание Посольства утверждается в установленном порядке МИДом России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dirty="0"/>
              <a:t>Назначение в штат Посольства, а также перемещение и замена сотрудников осуществляются в порядке, установленном МИДом России. При назначении на старшие дипломатические должности Посольства (советник и выше) учитывается мнение Посла.</a:t>
            </a:r>
          </a:p>
          <a:p>
            <a:endParaRPr lang="ru-RU" sz="2200" dirty="0"/>
          </a:p>
          <a:p>
            <a:endParaRPr lang="ru-RU" sz="2200" dirty="0" smtClean="0"/>
          </a:p>
          <a:p>
            <a:r>
              <a:rPr lang="ru-RU" sz="2200" dirty="0" smtClean="0"/>
              <a:t>В </a:t>
            </a:r>
            <a:r>
              <a:rPr lang="ru-RU" sz="2200" dirty="0"/>
              <a:t>Посольстве могут создаваться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отделы или группы по направлениям</a:t>
            </a:r>
            <a:r>
              <a:rPr lang="ru-RU" sz="2200" dirty="0"/>
              <a:t>: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внешней </a:t>
            </a:r>
            <a:r>
              <a:rPr lang="ru-RU" sz="2100" dirty="0"/>
              <a:t>политики,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внутренней </a:t>
            </a:r>
            <a:r>
              <a:rPr lang="ru-RU" sz="2100" dirty="0"/>
              <a:t>политики,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двусторонних </a:t>
            </a:r>
            <a:r>
              <a:rPr lang="ru-RU" sz="2100" dirty="0"/>
              <a:t>отношений,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экономической </a:t>
            </a:r>
            <a:r>
              <a:rPr lang="ru-RU" sz="2100" dirty="0"/>
              <a:t>работы,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науки </a:t>
            </a:r>
            <a:r>
              <a:rPr lang="ru-RU" sz="2100" dirty="0"/>
              <a:t>и техники,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прессы </a:t>
            </a:r>
            <a:r>
              <a:rPr lang="ru-RU" sz="2100" dirty="0"/>
              <a:t>и информации,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культуры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консульский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2100" dirty="0" smtClean="0"/>
              <a:t>другие </a:t>
            </a:r>
            <a:r>
              <a:rPr lang="ru-RU" sz="2100" dirty="0"/>
              <a:t>отделы или группы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524628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23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194755" y="352603"/>
            <a:ext cx="829733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Группа </a:t>
            </a:r>
            <a:r>
              <a:rPr lang="ru-RU" dirty="0"/>
              <a:t>по вопросам внешней политики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Группа по вопросам внутренней политики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Группа по вопросам экономики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Отдел прессы и информации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Отдел науки и техники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Торговый отдел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Отдел культуры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Консульский отдел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Секретариат посла (ведает протокольными вопросами)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Канцелярия (работа с корреспонденцией)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Хозяйственная группа (ведает вопросами охраны, транспорта и др.)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1244" y="496711"/>
            <a:ext cx="17159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Посольство:</a:t>
            </a:r>
          </a:p>
          <a:p>
            <a:endParaRPr lang="ru-RU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101000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12800" y="903111"/>
            <a:ext cx="10541000" cy="47977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24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11110" y="1501421"/>
            <a:ext cx="886177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Структура Посольства Российской Федерации как, впрочем, и структура дипломатического представительства любой страны зависит от </a:t>
            </a:r>
            <a:r>
              <a:rPr lang="ru-RU" sz="220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штатно-финансовых возможностей. </a:t>
            </a:r>
            <a:endParaRPr lang="ru-RU" sz="2200" dirty="0" smtClean="0">
              <a:ln w="12700" cmpd="sng">
                <a:noFill/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Многое </a:t>
            </a:r>
            <a:r>
              <a:rPr lang="ru-RU" sz="2200" dirty="0"/>
              <a:t>определяется также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200" dirty="0" smtClean="0"/>
              <a:t>политическим </a:t>
            </a:r>
            <a:r>
              <a:rPr lang="ru-RU" sz="2200" dirty="0"/>
              <a:t>режимом и характером государства, с которым установлены дипломатические отношения,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200" dirty="0" smtClean="0"/>
              <a:t>степенью </a:t>
            </a:r>
            <a:r>
              <a:rPr lang="ru-RU" sz="2200" dirty="0"/>
              <a:t>их развитости в экономическом и социально-культурном плане,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200" dirty="0" smtClean="0"/>
              <a:t>местом </a:t>
            </a:r>
            <a:r>
              <a:rPr lang="ru-RU" sz="2200" dirty="0"/>
              <a:t>и ролью в мировом сообществе.</a:t>
            </a:r>
          </a:p>
        </p:txBody>
      </p:sp>
    </p:spTree>
    <p:extLst>
      <p:ext uri="{BB962C8B-B14F-4D97-AF65-F5344CB8AC3E}">
        <p14:creationId xmlns:p14="http://schemas.microsoft.com/office/powerpoint/2010/main" val="2772846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0891" y="180510"/>
            <a:ext cx="110405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Внутренняя структура дипломатического представительства, </a:t>
            </a:r>
            <a:r>
              <a:rPr lang="ru-RU" sz="2100" dirty="0" smtClean="0"/>
              <a:t>установление </a:t>
            </a:r>
            <a:r>
              <a:rPr lang="ru-RU" sz="2100" dirty="0"/>
              <a:t>соответствующих должностей и т.д. определяются </a:t>
            </a:r>
            <a:r>
              <a:rPr lang="ru-RU" sz="2100" dirty="0" smtClean="0"/>
              <a:t>законодательством </a:t>
            </a:r>
            <a:r>
              <a:rPr lang="ru-RU" sz="2100" dirty="0"/>
              <a:t>аккредитующего государства.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25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42296" y="6223797"/>
            <a:ext cx="8455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Остальные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члены дипломатического персонала входят в состав групп.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71304" y="1042746"/>
            <a:ext cx="7739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Примерная </a:t>
            </a:r>
            <a:r>
              <a:rPr lang="ru-RU" sz="2100" b="1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кадровая структура посольства </a:t>
            </a:r>
            <a:r>
              <a:rPr lang="ru-RU" sz="2000" dirty="0"/>
              <a:t>при наличии доста­точного штата может быть следующей</a:t>
            </a:r>
            <a:r>
              <a:rPr lang="ru-RU" sz="2000" dirty="0" smtClean="0"/>
              <a:t>:</a:t>
            </a:r>
            <a:endParaRPr lang="ru-RU" sz="2000" dirty="0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511549" y="1899438"/>
            <a:ext cx="4459113" cy="44026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1900" b="1" dirty="0" smtClean="0">
                <a:solidFill>
                  <a:schemeClr val="accent5">
                    <a:lumMod val="50000"/>
                  </a:schemeClr>
                </a:solidFill>
              </a:rPr>
              <a:t>Чрезвычайный </a:t>
            </a:r>
            <a:r>
              <a:rPr lang="ru-RU" sz="1900" b="1" dirty="0">
                <a:solidFill>
                  <a:schemeClr val="accent5">
                    <a:lumMod val="50000"/>
                  </a:schemeClr>
                </a:solidFill>
              </a:rPr>
              <a:t>и Полномочный Посол </a:t>
            </a:r>
          </a:p>
          <a:p>
            <a:pPr algn="ctr"/>
            <a:endParaRPr lang="ru-RU" dirty="0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4289777" y="2878665"/>
            <a:ext cx="2889956" cy="41768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советник-посланник 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56176" y="3634514"/>
            <a:ext cx="2133600" cy="5536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советник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4566355" y="3614464"/>
            <a:ext cx="2336799" cy="57191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советник</a:t>
            </a: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7179733" y="3614464"/>
            <a:ext cx="2271889" cy="57371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советник</a:t>
            </a: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2156176" y="4440913"/>
            <a:ext cx="2156178" cy="57389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1-й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секретарь </a:t>
            </a:r>
          </a:p>
          <a:p>
            <a:pPr algn="ctr"/>
            <a:endParaRPr lang="ru-RU" dirty="0"/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4566356" y="4429218"/>
            <a:ext cx="2349500" cy="58558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1-й секретарь </a:t>
            </a: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7179733" y="4433193"/>
            <a:ext cx="2271889" cy="581612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1-й секретарь или 2-й секретарь </a:t>
            </a: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4566353" y="5255844"/>
            <a:ext cx="2336799" cy="56046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атташе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128162" y="2403478"/>
            <a:ext cx="3483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Дипломатический персонал:</a:t>
            </a:r>
            <a:endParaRPr lang="ru-RU" sz="2000" b="1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4827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26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53667" y="970260"/>
            <a:ext cx="654755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В </a:t>
            </a:r>
            <a:r>
              <a:rPr lang="ru-RU" sz="2200" dirty="0"/>
              <a:t>Посольстве создается постоянно действующий </a:t>
            </a:r>
            <a:endParaRPr lang="ru-RU" sz="2200" dirty="0" smtClean="0"/>
          </a:p>
          <a:p>
            <a:r>
              <a:rPr lang="ru-RU" sz="2200" dirty="0" smtClean="0"/>
              <a:t>кризисный </a:t>
            </a:r>
            <a:r>
              <a:rPr lang="ru-RU" sz="2200" dirty="0"/>
              <a:t>штаб во главе с Послом, </a:t>
            </a:r>
            <a:endParaRPr lang="ru-RU" sz="2200" dirty="0" smtClean="0"/>
          </a:p>
          <a:p>
            <a:r>
              <a:rPr lang="ru-RU" sz="2200" dirty="0" smtClean="0"/>
              <a:t>а </a:t>
            </a:r>
            <a:r>
              <a:rPr lang="ru-RU" sz="2200" dirty="0"/>
              <a:t>в его отсутствие - с Временным поверенным </a:t>
            </a:r>
            <a:endParaRPr lang="ru-RU" sz="2200" dirty="0" smtClean="0"/>
          </a:p>
          <a:p>
            <a:r>
              <a:rPr lang="ru-RU" sz="2200" dirty="0" smtClean="0"/>
              <a:t>в </a:t>
            </a:r>
            <a:r>
              <a:rPr lang="ru-RU" sz="2200" dirty="0"/>
              <a:t>делах Российской Федерации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endParaRPr lang="ru-RU" sz="2200" dirty="0" smtClean="0"/>
          </a:p>
          <a:p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Работа </a:t>
            </a:r>
            <a:r>
              <a:rPr lang="ru-RU" sz="2200" dirty="0"/>
              <a:t>Посольства строится на основе </a:t>
            </a:r>
            <a:endParaRPr lang="ru-RU" sz="2200" dirty="0" smtClean="0"/>
          </a:p>
          <a:p>
            <a:r>
              <a:rPr lang="ru-RU" sz="2200" dirty="0" smtClean="0"/>
              <a:t>квартальных </a:t>
            </a:r>
            <a:r>
              <a:rPr lang="ru-RU" sz="2200" dirty="0"/>
              <a:t>или полугодовых планов, </a:t>
            </a:r>
            <a:endParaRPr lang="ru-RU" sz="2200" dirty="0" smtClean="0"/>
          </a:p>
          <a:p>
            <a:r>
              <a:rPr lang="ru-RU" sz="2200" dirty="0" smtClean="0"/>
              <a:t>составляемых </a:t>
            </a:r>
            <a:r>
              <a:rPr lang="ru-RU" sz="2200" dirty="0"/>
              <a:t>с учетом указаний </a:t>
            </a:r>
            <a:endParaRPr lang="ru-RU" sz="2200" dirty="0" smtClean="0"/>
          </a:p>
          <a:p>
            <a:r>
              <a:rPr lang="ru-RU" sz="2200" dirty="0" smtClean="0"/>
              <a:t>МИДа </a:t>
            </a:r>
            <a:r>
              <a:rPr lang="ru-RU" sz="2200" dirty="0"/>
              <a:t>России.</a:t>
            </a:r>
          </a:p>
          <a:p>
            <a:endParaRPr lang="ru-RU" sz="2200" dirty="0"/>
          </a:p>
          <a:p>
            <a:endParaRPr lang="ru-RU" sz="2200" dirty="0"/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4347" y="0"/>
            <a:ext cx="4187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55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114778" y="3923445"/>
            <a:ext cx="9600946" cy="275539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27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89000" y="492523"/>
            <a:ext cx="10363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состав Посольства могут включаться в установленном порядке представители иных федеральных органов исполнительной власти и российских государственных учреждений.</a:t>
            </a:r>
          </a:p>
          <a:p>
            <a:endParaRPr lang="ru-RU" sz="2200" dirty="0"/>
          </a:p>
          <a:p>
            <a:r>
              <a:rPr lang="ru-RU" sz="2200" dirty="0" smtClean="0"/>
              <a:t>Условия </a:t>
            </a:r>
            <a:r>
              <a:rPr lang="ru-RU" sz="2200" dirty="0"/>
              <a:t>их направления, назначения, деятельности и отзыва определяются в установленном порядке МИДом России совместно с соответствующими федеральными органами исполнительной власти и российскими государственными учреждениями.</a:t>
            </a:r>
          </a:p>
          <a:p>
            <a:endParaRPr lang="ru-RU" sz="2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210" y="4197025"/>
            <a:ext cx="2170035" cy="21700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798" y="3997275"/>
            <a:ext cx="2607735" cy="26077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595510" y="4506646"/>
            <a:ext cx="423076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При Посольстве может функционировать </a:t>
            </a:r>
          </a:p>
          <a:p>
            <a:pPr algn="ctr"/>
            <a:r>
              <a:rPr lang="ru-RU" sz="2000" dirty="0"/>
              <a:t>в соответствии с нормативными </a:t>
            </a:r>
          </a:p>
          <a:p>
            <a:pPr algn="ctr"/>
            <a:r>
              <a:rPr lang="ru-RU" sz="2000" dirty="0"/>
              <a:t>актами МИДа России общеобразовательная </a:t>
            </a:r>
            <a:r>
              <a:rPr lang="ru-RU" sz="2000" dirty="0" smtClean="0"/>
              <a:t>школа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5486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173A3-5B8C-4051-A803-67303DBF1169}" type="slidenum">
              <a:rPr lang="ru-RU" smtClean="0"/>
              <a:t>28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16088" y="237226"/>
            <a:ext cx="111727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Согласно Венской конвенции о дипломатических сношениях 1961 года государство пребывания может устанавливать ограничения по численному составу работников иностранного диппредставительства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1389414"/>
            <a:ext cx="10668001" cy="54685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22223" y="2359378"/>
            <a:ext cx="1591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Однако!</a:t>
            </a:r>
            <a:endParaRPr lang="ru-RU" sz="2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45824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3795</TotalTime>
  <Words>1786</Words>
  <Application>Microsoft Office PowerPoint</Application>
  <PresentationFormat>Широкоэкранный</PresentationFormat>
  <Paragraphs>315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85</cp:revision>
  <dcterms:created xsi:type="dcterms:W3CDTF">2020-11-16T12:01:54Z</dcterms:created>
  <dcterms:modified xsi:type="dcterms:W3CDTF">2020-11-23T13:22:20Z</dcterms:modified>
</cp:coreProperties>
</file>