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9EDAC5-8BBE-4D5A-9C77-BCE030D6EE48}" type="datetimeFigureOut">
              <a:rPr lang="ru-RU" smtClean="0"/>
              <a:t>14.10.2016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C5C106-D288-4118-8AF2-44DBB0E6AAF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7851648" cy="1828800"/>
          </a:xfrm>
        </p:spPr>
        <p:txBody>
          <a:bodyPr>
            <a:noAutofit/>
          </a:bodyPr>
          <a:lstStyle/>
          <a:p>
            <a:r>
              <a:rPr lang="ru-RU" sz="4400" dirty="0" smtClean="0"/>
              <a:t>Тема 3. </a:t>
            </a:r>
            <a:r>
              <a:rPr lang="ru-RU" sz="4400" cap="all" dirty="0" smtClean="0"/>
              <a:t>Надежность радиоэлектронных устройств.</a:t>
            </a:r>
            <a:endParaRPr lang="ru-RU" sz="4400" cap="all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221088"/>
            <a:ext cx="7854696" cy="1552136"/>
          </a:xfrm>
        </p:spPr>
        <p:txBody>
          <a:bodyPr/>
          <a:lstStyle/>
          <a:p>
            <a:r>
              <a:rPr lang="ru-RU" dirty="0" smtClean="0"/>
              <a:t>Надежность РЭУ. Надежность  электрорадиоэлементов. Резервирование.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86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НАДЕЖНОСТЬ </a:t>
            </a:r>
            <a:r>
              <a:rPr lang="ru-RU" sz="3200" dirty="0" smtClean="0"/>
              <a:t>РЭУ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Надежность</a:t>
            </a:r>
            <a:r>
              <a:rPr lang="ru-RU" dirty="0"/>
              <a:t> –   это свойство изделия выполнять заданные </a:t>
            </a:r>
            <a:r>
              <a:rPr lang="ru-RU" dirty="0" smtClean="0"/>
              <a:t>функции </a:t>
            </a:r>
            <a:r>
              <a:rPr lang="ru-RU" dirty="0"/>
              <a:t>в определенных условиях эксплуатации при сохранении значения </a:t>
            </a:r>
            <a:r>
              <a:rPr lang="ru-RU" dirty="0" smtClean="0"/>
              <a:t>основных </a:t>
            </a:r>
            <a:r>
              <a:rPr lang="ru-RU" dirty="0"/>
              <a:t>параметров в заранее установленных пределах. </a:t>
            </a:r>
            <a:endParaRPr lang="ru-RU" dirty="0" smtClean="0"/>
          </a:p>
          <a:p>
            <a:r>
              <a:rPr lang="ru-RU" dirty="0" smtClean="0"/>
              <a:t>Надежность является  </a:t>
            </a:r>
            <a:r>
              <a:rPr lang="ru-RU" dirty="0"/>
              <a:t>физическим  свойством  изделия, которое зависит  от  </a:t>
            </a:r>
            <a:r>
              <a:rPr lang="ru-RU" dirty="0" smtClean="0"/>
              <a:t>количества  </a:t>
            </a:r>
            <a:r>
              <a:rPr lang="ru-RU" dirty="0"/>
              <a:t>и  качества,  входящих  в  него  элементов,  от  условий,  в  которых </a:t>
            </a:r>
            <a:r>
              <a:rPr lang="ru-RU" dirty="0" smtClean="0"/>
              <a:t>оно </a:t>
            </a:r>
            <a:r>
              <a:rPr lang="ru-RU" dirty="0"/>
              <a:t>эксплуатируется, и от ряда других причин.</a:t>
            </a:r>
          </a:p>
          <a:p>
            <a:r>
              <a:rPr lang="ru-RU" dirty="0"/>
              <a:t>Если  все  параметры  радиоэлектронного  устройства  </a:t>
            </a:r>
            <a:r>
              <a:rPr lang="ru-RU" dirty="0" smtClean="0"/>
              <a:t>соответствуют </a:t>
            </a:r>
            <a:r>
              <a:rPr lang="ru-RU" dirty="0"/>
              <a:t>требованиям нормативно-технической документации (НТД)  </a:t>
            </a:r>
            <a:r>
              <a:rPr lang="ru-RU" dirty="0" smtClean="0"/>
              <a:t>– ГОСТам</a:t>
            </a:r>
            <a:r>
              <a:rPr lang="ru-RU" dirty="0"/>
              <a:t>, ОСТам. ТУ, то такое его состояние называют </a:t>
            </a:r>
            <a:r>
              <a:rPr lang="ru-RU" b="1" dirty="0" smtClean="0"/>
              <a:t>работоспособным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Событие</a:t>
            </a:r>
            <a:r>
              <a:rPr lang="ru-RU" dirty="0"/>
              <a:t>, состоящее в нарушении работоспособности, называют </a:t>
            </a:r>
            <a:r>
              <a:rPr lang="ru-RU" b="1" dirty="0" smtClean="0"/>
              <a:t>отказом</a:t>
            </a:r>
            <a:r>
              <a:rPr lang="ru-RU" dirty="0"/>
              <a:t>.</a:t>
            </a:r>
          </a:p>
          <a:p>
            <a:r>
              <a:rPr lang="ru-RU" dirty="0"/>
              <a:t>Для возникновения отказа достаточно ухода хотя бы одного </a:t>
            </a:r>
            <a:r>
              <a:rPr lang="ru-RU" dirty="0" smtClean="0"/>
              <a:t>параметра </a:t>
            </a:r>
            <a:r>
              <a:rPr lang="ru-RU" dirty="0"/>
              <a:t>за пределы, установленные НТД. В зависимости от причин и </a:t>
            </a:r>
            <a:r>
              <a:rPr lang="ru-RU" dirty="0" smtClean="0"/>
              <a:t>характера  </a:t>
            </a:r>
            <a:r>
              <a:rPr lang="ru-RU" dirty="0"/>
              <a:t>проявления  различают  несколько  видов  отказов.  Их  </a:t>
            </a:r>
            <a:r>
              <a:rPr lang="ru-RU" dirty="0" smtClean="0"/>
              <a:t>классификация </a:t>
            </a:r>
            <a:r>
              <a:rPr lang="ru-RU" dirty="0"/>
              <a:t>в соответствии с ГОСТ 21317-87 представлена на </a:t>
            </a:r>
            <a:r>
              <a:rPr lang="ru-RU" dirty="0" smtClean="0"/>
              <a:t>рис.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72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1109663"/>
            <a:ext cx="7629525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0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ru-RU" sz="2000" dirty="0"/>
              <a:t>По степени разукрупнения следует различать отказы </a:t>
            </a:r>
            <a:r>
              <a:rPr lang="ru-RU" sz="2000" u="sng" dirty="0"/>
              <a:t>отдельных </a:t>
            </a:r>
          </a:p>
          <a:p>
            <a:pPr marL="0" indent="0">
              <a:buNone/>
            </a:pPr>
            <a:r>
              <a:rPr lang="ru-RU" sz="2000" u="sng" dirty="0"/>
              <a:t>элементов</a:t>
            </a:r>
            <a:r>
              <a:rPr lang="ru-RU" sz="2000" dirty="0"/>
              <a:t> и </a:t>
            </a:r>
            <a:r>
              <a:rPr lang="ru-RU" sz="2000" u="sng" dirty="0"/>
              <a:t>отказы аппаратуры в целом</a:t>
            </a:r>
            <a:r>
              <a:rPr lang="ru-RU" sz="2000" dirty="0"/>
              <a:t>.</a:t>
            </a:r>
          </a:p>
          <a:p>
            <a:r>
              <a:rPr lang="ru-RU" sz="2000" b="1" dirty="0"/>
              <a:t>Полными </a:t>
            </a:r>
            <a:r>
              <a:rPr lang="ru-RU" sz="2000" dirty="0"/>
              <a:t>считаются отказы, до устранения которых невозможно </a:t>
            </a:r>
          </a:p>
          <a:p>
            <a:pPr marL="0" indent="0">
              <a:buNone/>
            </a:pPr>
            <a:r>
              <a:rPr lang="ru-RU" sz="2000" dirty="0"/>
              <a:t>использование  аппаратуры  по  </a:t>
            </a:r>
            <a:r>
              <a:rPr lang="ru-RU" sz="2000" dirty="0" smtClean="0"/>
              <a:t>назначению. При  </a:t>
            </a:r>
            <a:r>
              <a:rPr lang="ru-RU" sz="2000" b="1" dirty="0"/>
              <a:t>частичных</a:t>
            </a:r>
            <a:r>
              <a:rPr lang="ru-RU" sz="2000" dirty="0"/>
              <a:t>  отказах </a:t>
            </a:r>
            <a:r>
              <a:rPr lang="ru-RU" sz="2000" dirty="0" smtClean="0"/>
              <a:t>можно </a:t>
            </a:r>
            <a:r>
              <a:rPr lang="ru-RU" sz="2000" dirty="0"/>
              <a:t>использовать аппаратуру, но с пониженной эффективностью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Характерным  свойством  </a:t>
            </a:r>
            <a:r>
              <a:rPr lang="ru-RU" sz="2000" b="1" dirty="0"/>
              <a:t>внезапных  отказов  </a:t>
            </a:r>
            <a:r>
              <a:rPr lang="ru-RU" sz="2000" dirty="0"/>
              <a:t>является  </a:t>
            </a:r>
            <a:r>
              <a:rPr lang="ru-RU" sz="2000" dirty="0" smtClean="0"/>
              <a:t>скачкообразное  </a:t>
            </a:r>
            <a:r>
              <a:rPr lang="ru-RU" sz="2000" dirty="0"/>
              <a:t>изменение  одного  или  нескольких  параметров.  В  отличие  от </a:t>
            </a:r>
            <a:r>
              <a:rPr lang="ru-RU" sz="2000" dirty="0" smtClean="0"/>
              <a:t>этого</a:t>
            </a:r>
            <a:r>
              <a:rPr lang="ru-RU" sz="2000" dirty="0"/>
              <a:t>, при </a:t>
            </a:r>
            <a:r>
              <a:rPr lang="ru-RU" sz="2000" b="1" dirty="0"/>
              <a:t>постепенных отказах </a:t>
            </a:r>
            <a:r>
              <a:rPr lang="ru-RU" sz="2000" dirty="0"/>
              <a:t>значения одного или нескольких </a:t>
            </a:r>
            <a:r>
              <a:rPr lang="ru-RU" sz="2000" dirty="0" smtClean="0"/>
              <a:t>параметров </a:t>
            </a:r>
            <a:r>
              <a:rPr lang="ru-RU" sz="2000" dirty="0"/>
              <a:t>изменяются постепенно.</a:t>
            </a:r>
          </a:p>
          <a:p>
            <a:r>
              <a:rPr lang="ru-RU" sz="2000" dirty="0"/>
              <a:t>В  случае,  когда  отказ  того  или  иного  элемента  </a:t>
            </a:r>
            <a:r>
              <a:rPr lang="ru-RU" sz="2000" dirty="0" smtClean="0"/>
              <a:t>радиоэлектронной  </a:t>
            </a:r>
            <a:r>
              <a:rPr lang="ru-RU" sz="2000" dirty="0"/>
              <a:t>аппаратуры  вызван  отказом  другого  ее  элемента,  такие  отказы </a:t>
            </a:r>
            <a:r>
              <a:rPr lang="ru-RU" sz="2000" dirty="0" smtClean="0"/>
              <a:t>называются  </a:t>
            </a:r>
            <a:r>
              <a:rPr lang="ru-RU" sz="2000" b="1" dirty="0"/>
              <a:t>зависимыми</a:t>
            </a:r>
            <a:r>
              <a:rPr lang="ru-RU" sz="2000" dirty="0"/>
              <a:t>.  При  отсутствии  такой  связи  отказы  </a:t>
            </a:r>
            <a:r>
              <a:rPr lang="ru-RU" sz="2000" dirty="0" smtClean="0"/>
              <a:t>считаются </a:t>
            </a:r>
            <a:r>
              <a:rPr lang="ru-RU" sz="2000" b="1" dirty="0"/>
              <a:t>независимыми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5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ru-RU" sz="2000" dirty="0"/>
              <a:t>Если отказ непрерывно сохраняется во времени до момента его </a:t>
            </a:r>
            <a:r>
              <a:rPr lang="ru-RU" sz="2000" dirty="0" smtClean="0"/>
              <a:t>устранения</a:t>
            </a:r>
            <a:r>
              <a:rPr lang="ru-RU" sz="2000" dirty="0"/>
              <a:t>,  он  считается  устойчивым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Если  </a:t>
            </a:r>
            <a:r>
              <a:rPr lang="ru-RU" sz="2000" dirty="0"/>
              <a:t>же  устранение  отказа </a:t>
            </a:r>
            <a:r>
              <a:rPr lang="ru-RU" sz="2000" dirty="0" smtClean="0"/>
              <a:t>происходит  </a:t>
            </a:r>
            <a:r>
              <a:rPr lang="ru-RU" sz="2000" dirty="0"/>
              <a:t>самостоятельно  без  проведения  ремонтно-восстановительных  работ,  то  говорят  о  </a:t>
            </a:r>
            <a:r>
              <a:rPr lang="ru-RU" sz="2000" b="1" dirty="0"/>
              <a:t>самоустраняющемся  отказе</a:t>
            </a:r>
            <a:r>
              <a:rPr lang="ru-RU" sz="2000" dirty="0"/>
              <a:t>. </a:t>
            </a:r>
          </a:p>
          <a:p>
            <a:r>
              <a:rPr lang="ru-RU" sz="2000" b="1" dirty="0"/>
              <a:t>Сбои</a:t>
            </a:r>
            <a:r>
              <a:rPr lang="ru-RU" sz="2000" dirty="0"/>
              <a:t>  –   это  тоже  самоустраняющиеся  отказы,  которые  приводят  к </a:t>
            </a:r>
            <a:r>
              <a:rPr lang="ru-RU" sz="2000" dirty="0" smtClean="0"/>
              <a:t>кратковременным </a:t>
            </a:r>
            <a:r>
              <a:rPr lang="ru-RU" sz="2000" dirty="0"/>
              <a:t>нарушениям работоспособности аппаратуры. </a:t>
            </a:r>
            <a:endParaRPr lang="ru-RU" sz="2000" dirty="0" smtClean="0"/>
          </a:p>
          <a:p>
            <a:r>
              <a:rPr lang="ru-RU" sz="2000" b="1" dirty="0" smtClean="0"/>
              <a:t>Перемежающиеся  </a:t>
            </a:r>
            <a:r>
              <a:rPr lang="ru-RU" sz="2000" b="1" dirty="0"/>
              <a:t>отказы  </a:t>
            </a:r>
            <a:r>
              <a:rPr lang="ru-RU" sz="2000" dirty="0"/>
              <a:t>представляют  собой  многократно  возникающие </a:t>
            </a:r>
            <a:r>
              <a:rPr lang="ru-RU" sz="2000" dirty="0" smtClean="0"/>
              <a:t>сбои </a:t>
            </a:r>
            <a:r>
              <a:rPr lang="ru-RU" sz="2000" dirty="0"/>
              <a:t>одного и того же характера.</a:t>
            </a:r>
          </a:p>
        </p:txBody>
      </p:sp>
    </p:spTree>
    <p:extLst>
      <p:ext uri="{BB962C8B-B14F-4D97-AF65-F5344CB8AC3E}">
        <p14:creationId xmlns:p14="http://schemas.microsoft.com/office/powerpoint/2010/main" val="2566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67808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По последствиям,  которые влечет за собой тот или иной отказ, </a:t>
            </a:r>
            <a:r>
              <a:rPr lang="ru-RU" sz="2000" dirty="0" smtClean="0"/>
              <a:t>различают  </a:t>
            </a:r>
            <a:r>
              <a:rPr lang="ru-RU" sz="2000" dirty="0"/>
              <a:t>незначительные,  значительные  и,  наконец,  критические </a:t>
            </a:r>
            <a:r>
              <a:rPr lang="ru-RU" sz="2000" dirty="0" smtClean="0"/>
              <a:t>отказы</a:t>
            </a:r>
            <a:r>
              <a:rPr lang="ru-RU" sz="2000" dirty="0"/>
              <a:t>.  </a:t>
            </a:r>
            <a:endParaRPr lang="ru-RU" sz="2000" dirty="0" smtClean="0"/>
          </a:p>
          <a:p>
            <a:r>
              <a:rPr lang="ru-RU" sz="2000" dirty="0" smtClean="0"/>
              <a:t>При  </a:t>
            </a:r>
            <a:r>
              <a:rPr lang="ru-RU" sz="2000" dirty="0"/>
              <a:t>испытаниях  аппаратуры  на  надежность  учитываются  не </a:t>
            </a:r>
            <a:r>
              <a:rPr lang="ru-RU" sz="2000" dirty="0" smtClean="0"/>
              <a:t>все </a:t>
            </a:r>
            <a:r>
              <a:rPr lang="ru-RU" sz="2000" dirty="0"/>
              <a:t>отказы. </a:t>
            </a:r>
            <a:endParaRPr lang="ru-RU" sz="2000" dirty="0" smtClean="0"/>
          </a:p>
          <a:p>
            <a:r>
              <a:rPr lang="ru-RU" sz="2000" dirty="0" smtClean="0"/>
              <a:t>К </a:t>
            </a:r>
            <a:r>
              <a:rPr lang="ru-RU" sz="2000" u="sng" dirty="0" err="1"/>
              <a:t>неучитываемым</a:t>
            </a:r>
            <a:r>
              <a:rPr lang="ru-RU" sz="2000" dirty="0"/>
              <a:t> относят:</a:t>
            </a:r>
          </a:p>
          <a:p>
            <a:pPr marL="0" indent="0">
              <a:buNone/>
            </a:pPr>
            <a:r>
              <a:rPr lang="ru-RU" sz="2000" dirty="0"/>
              <a:t>–  зависимые отказы;</a:t>
            </a:r>
          </a:p>
          <a:p>
            <a:pPr marL="0" indent="0">
              <a:buNone/>
            </a:pPr>
            <a:r>
              <a:rPr lang="ru-RU" sz="2000" dirty="0"/>
              <a:t>–  сбои;</a:t>
            </a:r>
          </a:p>
          <a:p>
            <a:pPr marL="0" indent="0">
              <a:buNone/>
            </a:pPr>
            <a:r>
              <a:rPr lang="ru-RU" sz="2000" dirty="0"/>
              <a:t>–   отказы, возникшие в  результате нарушения установленных правил </a:t>
            </a:r>
            <a:r>
              <a:rPr lang="ru-RU" sz="2000" dirty="0" smtClean="0"/>
              <a:t>или </a:t>
            </a:r>
            <a:r>
              <a:rPr lang="ru-RU" sz="2000" dirty="0"/>
              <a:t>условий эксплуатации аппаратуры;</a:t>
            </a:r>
          </a:p>
          <a:p>
            <a:pPr marL="0" indent="0">
              <a:buNone/>
            </a:pPr>
            <a:r>
              <a:rPr lang="ru-RU" sz="2000" dirty="0"/>
              <a:t>–  однократное перегорание сетевых предохранителей;</a:t>
            </a:r>
          </a:p>
          <a:p>
            <a:pPr marL="0" indent="0">
              <a:buNone/>
            </a:pPr>
            <a:r>
              <a:rPr lang="ru-RU" sz="2000" dirty="0"/>
              <a:t>–   повторяющиеся  отказы,  возможность  возникновения  которых </a:t>
            </a:r>
            <a:r>
              <a:rPr lang="ru-RU" sz="2000" dirty="0" smtClean="0"/>
              <a:t>предотвращена </a:t>
            </a:r>
            <a:r>
              <a:rPr lang="ru-RU" sz="2000" dirty="0"/>
              <a:t>доработкой конструкции или изменением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18212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256584"/>
          </a:xfrm>
        </p:spPr>
        <p:txBody>
          <a:bodyPr>
            <a:noAutofit/>
          </a:bodyPr>
          <a:lstStyle/>
          <a:p>
            <a:r>
              <a:rPr lang="ru-RU" sz="2000" dirty="0"/>
              <a:t>Все  перечисленные  отказы  могут  иметь  разные  причины  </a:t>
            </a:r>
            <a:r>
              <a:rPr lang="ru-RU" sz="2000" dirty="0" smtClean="0"/>
              <a:t>возникновения</a:t>
            </a:r>
            <a:r>
              <a:rPr lang="ru-RU" sz="2000" dirty="0"/>
              <a:t>.  </a:t>
            </a:r>
            <a:endParaRPr lang="ru-RU" sz="2000" dirty="0" smtClean="0"/>
          </a:p>
          <a:p>
            <a:r>
              <a:rPr lang="ru-RU" sz="2000" dirty="0" smtClean="0"/>
              <a:t>Существуют  </a:t>
            </a:r>
            <a:r>
              <a:rPr lang="ru-RU" sz="2000" dirty="0"/>
              <a:t>конструктивные,  производственные  и  </a:t>
            </a:r>
            <a:r>
              <a:rPr lang="ru-RU" sz="2000" dirty="0" smtClean="0"/>
              <a:t>эксплуатационные </a:t>
            </a:r>
            <a:r>
              <a:rPr lang="ru-RU" sz="2000" dirty="0"/>
              <a:t>отказы. </a:t>
            </a:r>
            <a:endParaRPr lang="ru-RU" sz="2000" dirty="0" smtClean="0"/>
          </a:p>
          <a:p>
            <a:r>
              <a:rPr lang="ru-RU" sz="2000" b="1" dirty="0" smtClean="0"/>
              <a:t>Конструктивные</a:t>
            </a:r>
            <a:r>
              <a:rPr lang="ru-RU" sz="2000" dirty="0" smtClean="0"/>
              <a:t> </a:t>
            </a:r>
            <a:r>
              <a:rPr lang="ru-RU" sz="2000" dirty="0"/>
              <a:t>отказы возникают вследствие </a:t>
            </a:r>
            <a:r>
              <a:rPr lang="ru-RU" sz="2000" dirty="0" smtClean="0"/>
              <a:t>нарушения  </a:t>
            </a:r>
            <a:r>
              <a:rPr lang="ru-RU" sz="2000" dirty="0"/>
              <a:t>установленных  норм  и  правил  конструирования  </a:t>
            </a:r>
            <a:r>
              <a:rPr lang="ru-RU" sz="2000" dirty="0" smtClean="0"/>
              <a:t>радиоаппаратуры</a:t>
            </a:r>
            <a:r>
              <a:rPr lang="ru-RU" sz="2000" dirty="0"/>
              <a:t>.  </a:t>
            </a:r>
            <a:endParaRPr lang="ru-RU" sz="2000" dirty="0" smtClean="0"/>
          </a:p>
          <a:p>
            <a:r>
              <a:rPr lang="ru-RU" sz="2000" b="1" dirty="0" smtClean="0"/>
              <a:t>Производственные</a:t>
            </a:r>
            <a:r>
              <a:rPr lang="ru-RU" sz="2000" dirty="0" smtClean="0"/>
              <a:t>  </a:t>
            </a:r>
            <a:r>
              <a:rPr lang="ru-RU" sz="2000" dirty="0"/>
              <a:t>отказы  вызываются  нарушениями  </a:t>
            </a:r>
            <a:r>
              <a:rPr lang="ru-RU" sz="2000" dirty="0" smtClean="0"/>
              <a:t>технологических </a:t>
            </a:r>
            <a:r>
              <a:rPr lang="ru-RU" sz="2000" dirty="0"/>
              <a:t>процессов изготовления (или ремонта) этой аппаратуры, </a:t>
            </a:r>
            <a:r>
              <a:rPr lang="ru-RU" sz="2000" dirty="0" smtClean="0"/>
              <a:t>а </a:t>
            </a:r>
            <a:r>
              <a:rPr lang="ru-RU" sz="2000" b="1" dirty="0"/>
              <a:t>эксплуатационные</a:t>
            </a:r>
            <a:r>
              <a:rPr lang="ru-RU" sz="2000" dirty="0"/>
              <a:t>  –   нарушениями установленных правил или </a:t>
            </a:r>
            <a:r>
              <a:rPr lang="ru-RU" sz="2000" dirty="0" smtClean="0"/>
              <a:t>условий </a:t>
            </a:r>
            <a:r>
              <a:rPr lang="ru-RU" sz="2000" dirty="0"/>
              <a:t>эксплуатации.</a:t>
            </a:r>
          </a:p>
          <a:p>
            <a:r>
              <a:rPr lang="ru-RU" sz="2000" dirty="0"/>
              <a:t>Надежность в зависимости от назначения изделия может </a:t>
            </a:r>
            <a:r>
              <a:rPr lang="ru-RU" sz="2000" dirty="0" smtClean="0"/>
              <a:t>включать  </a:t>
            </a:r>
            <a:r>
              <a:rPr lang="ru-RU" sz="2000" dirty="0"/>
              <a:t>в  себя  такие  понятия,  как  безотказность,  ремонтопригодность, </a:t>
            </a:r>
            <a:r>
              <a:rPr lang="ru-RU" sz="2000" dirty="0" smtClean="0"/>
              <a:t>долговечность</a:t>
            </a:r>
            <a:r>
              <a:rPr lang="ru-RU" sz="2000" dirty="0"/>
              <a:t>,  </a:t>
            </a:r>
            <a:r>
              <a:rPr lang="ru-RU" sz="2000" dirty="0" err="1"/>
              <a:t>сохраняемость</a:t>
            </a:r>
            <a:r>
              <a:rPr lang="ru-RU" sz="2000" dirty="0"/>
              <a:t>,  отказоустойчивость,  живучесть.  </a:t>
            </a:r>
            <a:r>
              <a:rPr lang="ru-RU" sz="2000" dirty="0" smtClean="0"/>
              <a:t>Рассмотрим </a:t>
            </a:r>
            <a:r>
              <a:rPr lang="ru-RU" sz="2000" dirty="0"/>
              <a:t>подробнее каждую из этих составляющих. </a:t>
            </a:r>
          </a:p>
        </p:txBody>
      </p:sp>
    </p:spTree>
    <p:extLst>
      <p:ext uri="{BB962C8B-B14F-4D97-AF65-F5344CB8AC3E}">
        <p14:creationId xmlns:p14="http://schemas.microsoft.com/office/powerpoint/2010/main" val="118839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54461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Безотказность</a:t>
            </a:r>
            <a:r>
              <a:rPr lang="ru-RU" dirty="0"/>
              <a:t>  –   свойство изделия непрерывно сохранять </a:t>
            </a:r>
            <a:r>
              <a:rPr lang="ru-RU" dirty="0" smtClean="0"/>
              <a:t>работоспособность </a:t>
            </a:r>
            <a:r>
              <a:rPr lang="ru-RU" dirty="0"/>
              <a:t>в течение некоторого промежутка времени или </a:t>
            </a:r>
            <a:r>
              <a:rPr lang="ru-RU" dirty="0" smtClean="0"/>
              <a:t>некоторой </a:t>
            </a:r>
            <a:r>
              <a:rPr lang="ru-RU" dirty="0"/>
              <a:t>наработки.</a:t>
            </a:r>
          </a:p>
          <a:p>
            <a:r>
              <a:rPr lang="ru-RU" b="1" dirty="0"/>
              <a:t>Ремонтопригодность</a:t>
            </a:r>
            <a:r>
              <a:rPr lang="ru-RU" dirty="0"/>
              <a:t> –  свойство изделия, заключающееся в том, </a:t>
            </a:r>
          </a:p>
          <a:p>
            <a:pPr marL="0" indent="0">
              <a:buNone/>
            </a:pPr>
            <a:r>
              <a:rPr lang="ru-RU" dirty="0"/>
              <a:t>что изделие приспособлено для следующих действий:</a:t>
            </a:r>
          </a:p>
          <a:p>
            <a:pPr marL="0" indent="0">
              <a:buNone/>
            </a:pPr>
            <a:r>
              <a:rPr lang="ru-RU" dirty="0"/>
              <a:t>- предупреждения возможных причин отказа;</a:t>
            </a:r>
          </a:p>
          <a:p>
            <a:pPr marL="0" indent="0">
              <a:buNone/>
            </a:pPr>
            <a:r>
              <a:rPr lang="ru-RU" dirty="0"/>
              <a:t>- обнаружения причин возникшего отказа или его повторения;</a:t>
            </a:r>
          </a:p>
          <a:p>
            <a:pPr marL="0" indent="0">
              <a:buNone/>
            </a:pPr>
            <a:r>
              <a:rPr lang="ru-RU" dirty="0"/>
              <a:t>-  устранения  последствий  возникшего  отказа  или  повреждения  </a:t>
            </a:r>
            <a:r>
              <a:rPr lang="ru-RU" dirty="0" smtClean="0"/>
              <a:t>путем </a:t>
            </a:r>
            <a:r>
              <a:rPr lang="ru-RU" dirty="0"/>
              <a:t>ремонтов и ТО.</a:t>
            </a:r>
          </a:p>
          <a:p>
            <a:r>
              <a:rPr lang="ru-RU" dirty="0"/>
              <a:t>Аппаратуру,  которая  удовлетворяет  указанным  требованиям, </a:t>
            </a:r>
          </a:p>
          <a:p>
            <a:pPr marL="0" indent="0">
              <a:buNone/>
            </a:pPr>
            <a:r>
              <a:rPr lang="ru-RU" dirty="0"/>
              <a:t>называют </a:t>
            </a:r>
            <a:r>
              <a:rPr lang="ru-RU" b="1" dirty="0" err="1"/>
              <a:t>ремонтопригодной</a:t>
            </a:r>
            <a:r>
              <a:rPr lang="ru-RU" dirty="0"/>
              <a:t>.</a:t>
            </a:r>
          </a:p>
          <a:p>
            <a:r>
              <a:rPr lang="ru-RU" b="1" dirty="0"/>
              <a:t>Долговечность</a:t>
            </a:r>
            <a:r>
              <a:rPr lang="ru-RU" dirty="0"/>
              <a:t> –   свойство изделия сохранять работоспособность </a:t>
            </a:r>
            <a:r>
              <a:rPr lang="ru-RU" dirty="0" smtClean="0"/>
              <a:t>до </a:t>
            </a:r>
            <a:r>
              <a:rPr lang="ru-RU" dirty="0"/>
              <a:t>наступления предельного состояния при условии выполнения </a:t>
            </a:r>
            <a:r>
              <a:rPr lang="ru-RU" dirty="0" smtClean="0"/>
              <a:t>установленных </a:t>
            </a:r>
            <a:r>
              <a:rPr lang="ru-RU" dirty="0"/>
              <a:t>требований по ТО и ремонту. </a:t>
            </a:r>
            <a:endParaRPr lang="ru-RU" dirty="0" smtClean="0"/>
          </a:p>
          <a:p>
            <a:r>
              <a:rPr lang="ru-RU" dirty="0" smtClean="0"/>
              <a:t>Под </a:t>
            </a:r>
            <a:r>
              <a:rPr lang="ru-RU" b="1" dirty="0"/>
              <a:t>предельным состоянием </a:t>
            </a:r>
            <a:r>
              <a:rPr lang="ru-RU" dirty="0" smtClean="0"/>
              <a:t>понимают </a:t>
            </a:r>
            <a:r>
              <a:rPr lang="ru-RU" dirty="0"/>
              <a:t>такое состояние изделия, при котором его дальнейшее </a:t>
            </a:r>
            <a:r>
              <a:rPr lang="ru-RU" dirty="0" smtClean="0"/>
              <a:t>применение </a:t>
            </a:r>
            <a:r>
              <a:rPr lang="ru-RU" dirty="0"/>
              <a:t>по назначению (или восстановление работоспособного </a:t>
            </a:r>
            <a:r>
              <a:rPr lang="ru-RU" dirty="0" smtClean="0"/>
              <a:t>состояния</a:t>
            </a:r>
            <a:r>
              <a:rPr lang="ru-RU" dirty="0"/>
              <a:t>) невозможно или нецелесообразно.</a:t>
            </a:r>
          </a:p>
        </p:txBody>
      </p:sp>
    </p:spTree>
    <p:extLst>
      <p:ext uri="{BB962C8B-B14F-4D97-AF65-F5344CB8AC3E}">
        <p14:creationId xmlns:p14="http://schemas.microsoft.com/office/powerpoint/2010/main" val="17576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15880"/>
          </a:xfrm>
        </p:spPr>
        <p:txBody>
          <a:bodyPr>
            <a:noAutofit/>
          </a:bodyPr>
          <a:lstStyle/>
          <a:p>
            <a:r>
              <a:rPr lang="ru-RU" sz="2000" b="1" dirty="0" err="1"/>
              <a:t>Сохраняемость</a:t>
            </a:r>
            <a:r>
              <a:rPr lang="ru-RU" sz="2000" dirty="0"/>
              <a:t>  –   свойство  изделия  непрерывно  находиться  в </a:t>
            </a:r>
          </a:p>
          <a:p>
            <a:r>
              <a:rPr lang="ru-RU" sz="2000" dirty="0"/>
              <a:t>исправном состоянии при хранении или транспортировании.</a:t>
            </a:r>
          </a:p>
          <a:p>
            <a:r>
              <a:rPr lang="ru-RU" sz="2000" b="1" dirty="0"/>
              <a:t>Отказоустойчивость</a:t>
            </a:r>
            <a:r>
              <a:rPr lang="ru-RU" sz="2000" dirty="0"/>
              <a:t>  –   свойство изделия, обеспечивающее </a:t>
            </a:r>
            <a:r>
              <a:rPr lang="ru-RU" sz="2000" dirty="0" smtClean="0"/>
              <a:t>возможность  </a:t>
            </a:r>
            <a:r>
              <a:rPr lang="ru-RU" sz="2000" dirty="0"/>
              <a:t>выполнения  им  заданных  функций  после  возникновения </a:t>
            </a:r>
            <a:r>
              <a:rPr lang="ru-RU" sz="2000" dirty="0" smtClean="0"/>
              <a:t>отказа </a:t>
            </a:r>
            <a:r>
              <a:rPr lang="ru-RU" sz="2000" dirty="0"/>
              <a:t>или повреждения.</a:t>
            </a:r>
          </a:p>
          <a:p>
            <a:r>
              <a:rPr lang="ru-RU" sz="2000" dirty="0"/>
              <a:t>Для  многоагрегатных  комплексов  (систем)  сложной  структуры </a:t>
            </a:r>
          </a:p>
          <a:p>
            <a:r>
              <a:rPr lang="ru-RU" sz="2000" dirty="0"/>
              <a:t>(например,  многопроцессорных  вычислительных  систем  различного </a:t>
            </a:r>
          </a:p>
          <a:p>
            <a:r>
              <a:rPr lang="ru-RU" sz="2000" dirty="0"/>
              <a:t>назначения) вводят понятие живучести.  </a:t>
            </a:r>
            <a:endParaRPr lang="ru-RU" sz="2000" dirty="0" smtClean="0"/>
          </a:p>
          <a:p>
            <a:r>
              <a:rPr lang="ru-RU" sz="2000" b="1" dirty="0" smtClean="0"/>
              <a:t>Живучесть</a:t>
            </a:r>
            <a:r>
              <a:rPr lang="ru-RU" sz="2000" dirty="0" smtClean="0"/>
              <a:t> </a:t>
            </a:r>
            <a:r>
              <a:rPr lang="ru-RU" sz="2000" dirty="0"/>
              <a:t>–   способность </a:t>
            </a:r>
            <a:r>
              <a:rPr lang="ru-RU" sz="2000" dirty="0" smtClean="0"/>
              <a:t>системы </a:t>
            </a:r>
            <a:r>
              <a:rPr lang="ru-RU" sz="2000" dirty="0"/>
              <a:t>к выполнению своих основных функций (хотя бы с </a:t>
            </a:r>
            <a:r>
              <a:rPr lang="ru-RU" sz="2000" dirty="0" smtClean="0"/>
              <a:t>допустимой потерей  </a:t>
            </a:r>
            <a:r>
              <a:rPr lang="ru-RU" sz="2000" dirty="0"/>
              <a:t>качества  их  выполнения)  в  неблагоприятных  условиях  </a:t>
            </a:r>
            <a:r>
              <a:rPr lang="ru-RU" sz="2000" dirty="0" smtClean="0"/>
              <a:t>эксплуатации</a:t>
            </a:r>
            <a:r>
              <a:rPr lang="ru-RU" sz="2000" dirty="0"/>
              <a:t>, выходящих за рамки проектных (расчетных) условий.</a:t>
            </a:r>
          </a:p>
          <a:p>
            <a:r>
              <a:rPr lang="ru-RU" sz="2000" dirty="0"/>
              <a:t>Рассмотренные определения дают качественную характеристику </a:t>
            </a:r>
            <a:r>
              <a:rPr lang="ru-RU" sz="2000" dirty="0" smtClean="0"/>
              <a:t>надежности</a:t>
            </a:r>
            <a:r>
              <a:rPr lang="ru-RU" sz="2000" dirty="0"/>
              <a:t>. 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92134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i="1" dirty="0"/>
              <a:t>Чтобы  сравнить  разные  типы  изделий  или  экземпляры изделий  одного  и  того  же  типа,  необходимо  иметь  количественные характеристики  надежности.  Такие  характеристики  приведены  на рис. </a:t>
            </a:r>
          </a:p>
          <a:p>
            <a:r>
              <a:rPr lang="ru-RU" sz="2000" dirty="0"/>
              <a:t>Одной из таких характеристик является </a:t>
            </a:r>
            <a:r>
              <a:rPr lang="ru-RU" sz="2000" b="1" dirty="0"/>
              <a:t>вероятность P(</a:t>
            </a:r>
            <a:r>
              <a:rPr lang="ru-RU" sz="2000" b="1" dirty="0" err="1"/>
              <a:t>t</a:t>
            </a:r>
            <a:r>
              <a:rPr lang="ru-RU" sz="1600" b="1" dirty="0" err="1"/>
              <a:t>p</a:t>
            </a:r>
            <a:r>
              <a:rPr lang="ru-RU" sz="2000" b="1" dirty="0"/>
              <a:t>) безотказной работы </a:t>
            </a:r>
            <a:r>
              <a:rPr lang="ru-RU" sz="2000" dirty="0"/>
              <a:t>изделия в течение заданного интервала времени, которая  может  принимать  значения  в  диапазоне  от  0  до  </a:t>
            </a:r>
            <a:r>
              <a:rPr lang="ru-RU" sz="2000" dirty="0" smtClean="0"/>
              <a:t>1,  </a:t>
            </a:r>
            <a:r>
              <a:rPr lang="ru-RU" sz="2000" dirty="0"/>
              <a:t>1&gt;P(</a:t>
            </a:r>
            <a:r>
              <a:rPr lang="ru-RU" sz="2000" dirty="0" err="1"/>
              <a:t>t</a:t>
            </a:r>
            <a:r>
              <a:rPr lang="ru-RU" sz="1600" dirty="0" err="1"/>
              <a:t>p</a:t>
            </a:r>
            <a:r>
              <a:rPr lang="ru-RU" sz="2000" dirty="0"/>
              <a:t>)&gt;0. 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Эта вероятность показывает, какая часть изделий будет </a:t>
            </a:r>
            <a:r>
              <a:rPr lang="ru-RU" sz="2000" dirty="0" smtClean="0"/>
              <a:t>работать </a:t>
            </a:r>
            <a:r>
              <a:rPr lang="ru-RU" sz="2000" dirty="0"/>
              <a:t>исправно в течение заданного интервала времени </a:t>
            </a:r>
            <a:r>
              <a:rPr lang="ru-RU" sz="2000" b="1" dirty="0" err="1"/>
              <a:t>t</a:t>
            </a:r>
            <a:r>
              <a:rPr lang="ru-RU" sz="1600" b="1" dirty="0" err="1"/>
              <a:t>p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0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1925568"/>
          </a:xfrm>
        </p:spPr>
        <p:txBody>
          <a:bodyPr>
            <a:normAutofit/>
          </a:bodyPr>
          <a:lstStyle/>
          <a:p>
            <a:r>
              <a:rPr lang="ru-RU" sz="2000" i="1" dirty="0"/>
              <a:t>Поясним  это  на  примере.  </a:t>
            </a:r>
            <a:r>
              <a:rPr lang="ru-RU" sz="2000" dirty="0"/>
              <a:t>Предположим,  что  работают,  </a:t>
            </a:r>
            <a:r>
              <a:rPr lang="ru-RU" sz="2000" b="1" i="1" dirty="0"/>
              <a:t>а</a:t>
            </a:r>
            <a:r>
              <a:rPr lang="ru-RU" sz="2000" dirty="0"/>
              <a:t>  </a:t>
            </a:r>
            <a:r>
              <a:rPr lang="ru-RU" sz="2000" dirty="0" smtClean="0"/>
              <a:t>изделий </a:t>
            </a:r>
            <a:r>
              <a:rPr lang="ru-RU" sz="2000" dirty="0"/>
              <a:t>одного типа. В течение времени </a:t>
            </a:r>
            <a:r>
              <a:rPr lang="ru-RU" sz="2000" b="1" dirty="0" err="1" smtClean="0"/>
              <a:t>t</a:t>
            </a:r>
            <a:r>
              <a:rPr lang="ru-RU" sz="1600" b="1" dirty="0" err="1" smtClean="0"/>
              <a:t>p</a:t>
            </a:r>
            <a:r>
              <a:rPr lang="ru-RU" sz="2000" dirty="0" smtClean="0"/>
              <a:t> </a:t>
            </a:r>
            <a:r>
              <a:rPr lang="ru-RU" sz="2000" dirty="0"/>
              <a:t>за ними ведется наблюдение и к </a:t>
            </a:r>
            <a:r>
              <a:rPr lang="ru-RU" sz="2000" dirty="0" smtClean="0"/>
              <a:t>концу  </a:t>
            </a:r>
            <a:r>
              <a:rPr lang="ru-RU" sz="2000" dirty="0"/>
              <a:t>интервала  установлено,  что  </a:t>
            </a:r>
            <a:r>
              <a:rPr lang="ru-RU" sz="2000" b="1" i="1" dirty="0"/>
              <a:t>b</a:t>
            </a:r>
            <a:r>
              <a:rPr lang="ru-RU" sz="2000" dirty="0"/>
              <a:t>  изделий  работают  исправно,  а </a:t>
            </a:r>
            <a:r>
              <a:rPr lang="ru-RU" sz="2000" b="1" i="1" dirty="0"/>
              <a:t>(а– b)  </a:t>
            </a:r>
            <a:r>
              <a:rPr lang="ru-RU" sz="2000" dirty="0"/>
              <a:t>вышли  из  строя.  Тогда  вероятность  безотказной  работы  можно </a:t>
            </a:r>
            <a:r>
              <a:rPr lang="ru-RU" sz="2000" dirty="0" smtClean="0"/>
              <a:t>оценить </a:t>
            </a:r>
            <a:r>
              <a:rPr lang="ru-RU" sz="2000" dirty="0"/>
              <a:t>следующим образом: </a:t>
            </a:r>
            <a:r>
              <a:rPr lang="ru-RU" sz="2000" b="1" dirty="0"/>
              <a:t>P(</a:t>
            </a:r>
            <a:r>
              <a:rPr lang="ru-RU" sz="2000" b="1" dirty="0" err="1"/>
              <a:t>t</a:t>
            </a:r>
            <a:r>
              <a:rPr lang="ru-RU" sz="1600" b="1" dirty="0" err="1"/>
              <a:t>p</a:t>
            </a:r>
            <a:r>
              <a:rPr lang="ru-RU" sz="2000" b="1" dirty="0"/>
              <a:t>) </a:t>
            </a:r>
            <a:r>
              <a:rPr lang="ru-RU" sz="2000" b="1" dirty="0" smtClean="0"/>
              <a:t>≈ b/a</a:t>
            </a:r>
            <a:r>
              <a:rPr lang="ru-RU" sz="2000" dirty="0"/>
              <a:t>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9" y="2780928"/>
            <a:ext cx="3603674" cy="378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23928" y="29249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Количественные характеристики надежности: а –  </a:t>
            </a:r>
            <a:r>
              <a:rPr lang="ru-RU" dirty="0" smtClean="0"/>
              <a:t>вероятности </a:t>
            </a:r>
            <a:r>
              <a:rPr lang="ru-RU" dirty="0"/>
              <a:t>безотказной работы Р и отказа Q; б – интенсивность отказов</a:t>
            </a:r>
          </a:p>
        </p:txBody>
      </p:sp>
    </p:spTree>
    <p:extLst>
      <p:ext uri="{BB962C8B-B14F-4D97-AF65-F5344CB8AC3E}">
        <p14:creationId xmlns:p14="http://schemas.microsoft.com/office/powerpoint/2010/main" val="37505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824536"/>
          </a:xfrm>
        </p:spPr>
        <p:txBody>
          <a:bodyPr>
            <a:noAutofit/>
          </a:bodyPr>
          <a:lstStyle/>
          <a:p>
            <a:r>
              <a:rPr lang="ru-RU" sz="2000" dirty="0"/>
              <a:t>Знак  примерного  равенства  означает,  что  указанная  </a:t>
            </a:r>
            <a:r>
              <a:rPr lang="ru-RU" sz="2000" dirty="0" smtClean="0"/>
              <a:t>характеристика  </a:t>
            </a:r>
            <a:r>
              <a:rPr lang="ru-RU" sz="2000" dirty="0"/>
              <a:t>носит  вероятностный  </a:t>
            </a:r>
            <a:r>
              <a:rPr lang="ru-RU" sz="2000" dirty="0" smtClean="0"/>
              <a:t>характер.  Её  </a:t>
            </a:r>
            <a:r>
              <a:rPr lang="ru-RU" sz="2000" dirty="0"/>
              <a:t>точность  и </a:t>
            </a:r>
            <a:r>
              <a:rPr lang="ru-RU" sz="2000" dirty="0" smtClean="0"/>
              <a:t>достоверность  </a:t>
            </a:r>
            <a:r>
              <a:rPr lang="ru-RU" sz="2000" dirty="0"/>
              <a:t>зависит  от  количества  проведенных  экспериментов: </a:t>
            </a:r>
            <a:r>
              <a:rPr lang="ru-RU" sz="2000" dirty="0" smtClean="0"/>
              <a:t>чем </a:t>
            </a:r>
            <a:r>
              <a:rPr lang="ru-RU" sz="2000" dirty="0"/>
              <a:t>больше экспериментов, тем точнее полученное значение отражает </a:t>
            </a:r>
            <a:r>
              <a:rPr lang="ru-RU" sz="2000" dirty="0" smtClean="0"/>
              <a:t>свойства </a:t>
            </a:r>
            <a:r>
              <a:rPr lang="ru-RU" sz="2000" dirty="0"/>
              <a:t>аппаратуры.</a:t>
            </a:r>
          </a:p>
          <a:p>
            <a:r>
              <a:rPr lang="ru-RU" sz="2000" u="sng" dirty="0"/>
              <a:t>Вероятность безотказной работы </a:t>
            </a:r>
            <a:r>
              <a:rPr lang="ru-RU" sz="2000" dirty="0"/>
              <a:t>представляет собой монотонно </a:t>
            </a:r>
          </a:p>
          <a:p>
            <a:pPr marL="0" indent="0">
              <a:buNone/>
            </a:pPr>
            <a:r>
              <a:rPr lang="ru-RU" sz="2000" dirty="0"/>
              <a:t>убывающую функцию времени t, причем </a:t>
            </a:r>
            <a:r>
              <a:rPr lang="ru-RU" sz="2000" b="1" dirty="0"/>
              <a:t>Р(0) = 1</a:t>
            </a:r>
            <a:r>
              <a:rPr lang="ru-RU" sz="2000" dirty="0"/>
              <a:t>, </a:t>
            </a:r>
            <a:r>
              <a:rPr lang="ru-RU" sz="2000" b="1" dirty="0"/>
              <a:t>Р(∞) = </a:t>
            </a:r>
            <a:r>
              <a:rPr lang="ru-RU" sz="2000" b="1" dirty="0" smtClean="0"/>
              <a:t>0</a:t>
            </a:r>
            <a:r>
              <a:rPr lang="ru-RU" sz="2000" dirty="0" smtClean="0"/>
              <a:t>. Предполагается</a:t>
            </a:r>
            <a:r>
              <a:rPr lang="ru-RU" sz="2000" dirty="0"/>
              <a:t>,  что  вначале  изделие  исправно,  а  после  некоторого  времени, </a:t>
            </a:r>
            <a:r>
              <a:rPr lang="ru-RU" sz="2000" dirty="0" smtClean="0"/>
              <a:t>может </a:t>
            </a:r>
            <a:r>
              <a:rPr lang="ru-RU" sz="2000" dirty="0"/>
              <a:t>быть очень большого, оно обязательно выйдет из строя.</a:t>
            </a:r>
          </a:p>
          <a:p>
            <a:endParaRPr lang="ru-RU" sz="2000" dirty="0" smtClean="0"/>
          </a:p>
          <a:p>
            <a:r>
              <a:rPr lang="ru-RU" sz="2000" dirty="0" smtClean="0"/>
              <a:t>Другой </a:t>
            </a:r>
            <a:r>
              <a:rPr lang="ru-RU" sz="2000" dirty="0"/>
              <a:t>характеристикой надежности является </a:t>
            </a:r>
            <a:r>
              <a:rPr lang="ru-RU" sz="2000" u="sng" dirty="0"/>
              <a:t>вероятность </a:t>
            </a:r>
            <a:r>
              <a:rPr lang="ru-RU" sz="2000" u="sng" dirty="0" smtClean="0"/>
              <a:t>отказа</a:t>
            </a:r>
            <a:r>
              <a:rPr lang="ru-RU" sz="2000" dirty="0"/>
              <a:t>, которая связана с предыдущей характеристикой следующим </a:t>
            </a:r>
            <a:r>
              <a:rPr lang="ru-RU" sz="2000" dirty="0" smtClean="0"/>
              <a:t>соотношением</a:t>
            </a:r>
            <a:r>
              <a:rPr lang="ru-RU" sz="2000" dirty="0"/>
              <a:t>: </a:t>
            </a:r>
            <a:r>
              <a:rPr lang="ru-RU" sz="2000" b="1" dirty="0"/>
              <a:t>Q(t) = 1 – P(t</a:t>
            </a:r>
            <a:r>
              <a:rPr lang="ru-RU" sz="2000" b="1" dirty="0" smtClean="0"/>
              <a:t>).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977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832648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/>
              <a:t>Для большинства радиоэлектронных устройств вероятность </a:t>
            </a:r>
            <a:r>
              <a:rPr lang="ru-RU" sz="2800" dirty="0" smtClean="0"/>
              <a:t>безотказной </a:t>
            </a:r>
            <a:r>
              <a:rPr lang="ru-RU" sz="2800" dirty="0"/>
              <a:t>работы может быть определена по формуле </a:t>
            </a:r>
            <a:endParaRPr lang="ru-RU" sz="2800" dirty="0" smtClean="0"/>
          </a:p>
          <a:p>
            <a:pPr marL="0" indent="0" algn="ctr">
              <a:buNone/>
            </a:pPr>
            <a:r>
              <a:rPr lang="ru-RU" sz="2800" b="1" dirty="0" smtClean="0"/>
              <a:t>P(</a:t>
            </a:r>
            <a:r>
              <a:rPr lang="ru-RU" sz="2800" b="1" dirty="0" err="1" smtClean="0"/>
              <a:t>tp</a:t>
            </a:r>
            <a:r>
              <a:rPr lang="ru-RU" sz="2800" b="1" dirty="0"/>
              <a:t>) = </a:t>
            </a:r>
            <a:r>
              <a:rPr lang="ru-RU" sz="2800" b="1" dirty="0" smtClean="0"/>
              <a:t>e</a:t>
            </a:r>
            <a:r>
              <a:rPr lang="ru-RU" sz="2800" b="1" baseline="30000" dirty="0" smtClean="0"/>
              <a:t>-λ</a:t>
            </a:r>
            <a:r>
              <a:rPr lang="en-US" sz="2800" b="1" baseline="30000" dirty="0" smtClean="0"/>
              <a:t>t</a:t>
            </a:r>
            <a:r>
              <a:rPr lang="ru-RU" sz="2800" dirty="0" smtClean="0"/>
              <a:t>, где </a:t>
            </a:r>
            <a:r>
              <a:rPr lang="ru-RU" sz="2800" dirty="0"/>
              <a:t>λ –  интенсивность отказов. </a:t>
            </a:r>
          </a:p>
          <a:p>
            <a:endParaRPr lang="ru-RU" dirty="0" smtClean="0"/>
          </a:p>
          <a:p>
            <a:r>
              <a:rPr lang="ru-RU" sz="2900" b="1" dirty="0" smtClean="0"/>
              <a:t>Интенсивность </a:t>
            </a:r>
            <a:r>
              <a:rPr lang="ru-RU" sz="2900" b="1" dirty="0"/>
              <a:t>отказов</a:t>
            </a:r>
            <a:r>
              <a:rPr lang="ru-RU" sz="2900" dirty="0"/>
              <a:t> показывает, какая доля всех изделий или </a:t>
            </a:r>
            <a:r>
              <a:rPr lang="ru-RU" sz="2900" dirty="0" smtClean="0"/>
              <a:t>элементов </a:t>
            </a:r>
            <a:r>
              <a:rPr lang="ru-RU" sz="2900" dirty="0"/>
              <a:t>данного типа в среднем выходит из строя за 1 час работы. </a:t>
            </a:r>
          </a:p>
          <a:p>
            <a:r>
              <a:rPr lang="ru-RU" sz="2900" dirty="0" smtClean="0"/>
              <a:t>Величина  </a:t>
            </a:r>
            <a:r>
              <a:rPr lang="ru-RU" sz="2900" dirty="0"/>
              <a:t>интенсивности  отказов  </a:t>
            </a:r>
            <a:r>
              <a:rPr lang="ru-RU" sz="2900" dirty="0" smtClean="0"/>
              <a:t>РЭУ  </a:t>
            </a:r>
            <a:r>
              <a:rPr lang="ru-RU" sz="2900" dirty="0"/>
              <a:t>зависит  от  времени.  </a:t>
            </a:r>
            <a:endParaRPr lang="en-US" sz="2900" dirty="0" smtClean="0"/>
          </a:p>
          <a:p>
            <a:endParaRPr lang="ru-RU" sz="2900" dirty="0"/>
          </a:p>
          <a:p>
            <a:pPr marL="0" indent="0">
              <a:buNone/>
            </a:pPr>
            <a:r>
              <a:rPr lang="ru-RU" sz="2900" dirty="0" smtClean="0"/>
              <a:t>На графике</a:t>
            </a:r>
            <a:r>
              <a:rPr lang="ru-RU" sz="2900" dirty="0"/>
              <a:t>, приведенном на рис. </a:t>
            </a:r>
            <a:r>
              <a:rPr lang="ru-RU" sz="2900" dirty="0" smtClean="0"/>
              <a:t>б</a:t>
            </a:r>
            <a:r>
              <a:rPr lang="ru-RU" sz="2900" dirty="0"/>
              <a:t>, время от начала работы до </a:t>
            </a:r>
            <a:r>
              <a:rPr lang="ru-RU" sz="2900" dirty="0" smtClean="0"/>
              <a:t>момента  </a:t>
            </a:r>
            <a:r>
              <a:rPr lang="en-US" sz="2900" dirty="0" smtClean="0"/>
              <a:t>t1</a:t>
            </a:r>
            <a:r>
              <a:rPr lang="ru-RU" sz="2900" dirty="0" smtClean="0"/>
              <a:t>  </a:t>
            </a:r>
            <a:r>
              <a:rPr lang="ru-RU" sz="2900" dirty="0"/>
              <a:t>называют  </a:t>
            </a:r>
            <a:r>
              <a:rPr lang="ru-RU" sz="2900" b="1" dirty="0"/>
              <a:t>периодом  приработки</a:t>
            </a:r>
            <a:r>
              <a:rPr lang="ru-RU" sz="2900" dirty="0"/>
              <a:t>.  В  течение  этого  времени  из </a:t>
            </a:r>
          </a:p>
          <a:p>
            <a:pPr marL="0" indent="0">
              <a:buNone/>
            </a:pPr>
            <a:r>
              <a:rPr lang="ru-RU" sz="2900" dirty="0"/>
              <a:t>строя  выходят  элементы,  имеющие  грубые  внутренние  дефекты, </a:t>
            </a:r>
          </a:p>
          <a:p>
            <a:pPr marL="0" indent="0">
              <a:buNone/>
            </a:pPr>
            <a:r>
              <a:rPr lang="ru-RU" sz="2900" dirty="0"/>
              <a:t>оставшиеся незамеченными при выходном контроле</a:t>
            </a:r>
            <a:r>
              <a:rPr lang="ru-RU" sz="2900" dirty="0" smtClean="0"/>
              <a:t>.</a:t>
            </a:r>
            <a:endParaRPr lang="en-US" sz="2900" dirty="0" smtClean="0"/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ru-RU" sz="2900" dirty="0" smtClean="0"/>
              <a:t>По </a:t>
            </a:r>
            <a:r>
              <a:rPr lang="ru-RU" sz="2900" dirty="0"/>
              <a:t>мере выхода </a:t>
            </a:r>
            <a:r>
              <a:rPr lang="ru-RU" sz="2900" dirty="0" smtClean="0"/>
              <a:t>из  </a:t>
            </a:r>
            <a:r>
              <a:rPr lang="ru-RU" sz="2900" dirty="0"/>
              <a:t>строя  таких  элементов  интенсивность  отказов  уменьшается  и  на </a:t>
            </a:r>
            <a:r>
              <a:rPr lang="ru-RU" sz="2900" dirty="0" smtClean="0"/>
              <a:t>отрезке  </a:t>
            </a:r>
            <a:r>
              <a:rPr lang="en-US" sz="2900" b="1" dirty="0" smtClean="0"/>
              <a:t>t1</a:t>
            </a:r>
            <a:r>
              <a:rPr lang="ru-RU" sz="2900" b="1" dirty="0" smtClean="0"/>
              <a:t>  </a:t>
            </a:r>
            <a:r>
              <a:rPr lang="ru-RU" sz="2900" b="1" dirty="0"/>
              <a:t>–   </a:t>
            </a:r>
            <a:r>
              <a:rPr lang="en-US" sz="2900" b="1" dirty="0" smtClean="0"/>
              <a:t>t2</a:t>
            </a:r>
            <a:r>
              <a:rPr lang="ru-RU" sz="2900" b="1" dirty="0" smtClean="0"/>
              <a:t>  </a:t>
            </a:r>
            <a:r>
              <a:rPr lang="ru-RU" sz="2900" dirty="0"/>
              <a:t>остается практически неизменной</a:t>
            </a:r>
            <a:r>
              <a:rPr lang="ru-RU" sz="2900" dirty="0" smtClean="0"/>
              <a:t>. </a:t>
            </a:r>
            <a:r>
              <a:rPr lang="ru-RU" sz="2900" dirty="0"/>
              <a:t>Время, когда </a:t>
            </a:r>
            <a:r>
              <a:rPr lang="ru-RU" sz="2900" dirty="0" smtClean="0"/>
              <a:t>происходят  </a:t>
            </a:r>
            <a:r>
              <a:rPr lang="ru-RU" sz="2900" dirty="0"/>
              <a:t>отдельные  случайные  отказы,  называют  периодом  </a:t>
            </a:r>
            <a:r>
              <a:rPr lang="ru-RU" sz="2900" b="1" dirty="0"/>
              <a:t>нормальной </a:t>
            </a:r>
            <a:r>
              <a:rPr lang="ru-RU" sz="2900" b="1" dirty="0" smtClean="0"/>
              <a:t>работы</a:t>
            </a:r>
            <a:r>
              <a:rPr lang="ru-RU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48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30963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определении надежности аппаратуры имеют в виду то </a:t>
            </a:r>
            <a:r>
              <a:rPr lang="ru-RU" dirty="0" smtClean="0"/>
              <a:t>значение  </a:t>
            </a:r>
            <a:r>
              <a:rPr lang="ru-RU" dirty="0"/>
              <a:t>интенсивности  отказов  </a:t>
            </a:r>
            <a:r>
              <a:rPr lang="ru-RU" b="1" dirty="0"/>
              <a:t>λ</a:t>
            </a:r>
            <a:r>
              <a:rPr lang="ru-RU" dirty="0"/>
              <a:t>,  которое  имеет  место  в  период  </a:t>
            </a:r>
            <a:r>
              <a:rPr lang="ru-RU" dirty="0" smtClean="0"/>
              <a:t>нормальной </a:t>
            </a:r>
            <a:r>
              <a:rPr lang="ru-RU" dirty="0"/>
              <a:t>работы. </a:t>
            </a:r>
            <a:r>
              <a:rPr lang="ru-RU" i="1" dirty="0"/>
              <a:t>При этом  исходят из того, что элементы с грубыми </a:t>
            </a:r>
            <a:r>
              <a:rPr lang="ru-RU" i="1" dirty="0" smtClean="0"/>
              <a:t>дефектами</a:t>
            </a:r>
            <a:r>
              <a:rPr lang="ru-RU" i="1" dirty="0"/>
              <a:t>,  отказы  которых  характерны  для  периода  приработки, </a:t>
            </a:r>
            <a:r>
              <a:rPr lang="ru-RU" i="1" dirty="0" smtClean="0"/>
              <a:t>должны </a:t>
            </a:r>
            <a:r>
              <a:rPr lang="ru-RU" i="1" dirty="0"/>
              <a:t>быть выявлены и заменены</a:t>
            </a:r>
            <a:r>
              <a:rPr lang="ru-RU" dirty="0"/>
              <a:t>.</a:t>
            </a:r>
          </a:p>
          <a:p>
            <a:r>
              <a:rPr lang="ru-RU" dirty="0"/>
              <a:t>Рост интенсивности отказов после момента времени  t2  </a:t>
            </a:r>
            <a:r>
              <a:rPr lang="ru-RU" dirty="0" smtClean="0"/>
              <a:t>объясняется </a:t>
            </a:r>
            <a:r>
              <a:rPr lang="ru-RU" dirty="0"/>
              <a:t>износом элементов  –   старением диэлектрика конденсаторов, </a:t>
            </a:r>
            <a:r>
              <a:rPr lang="ru-RU" dirty="0" smtClean="0"/>
              <a:t>потерей  </a:t>
            </a:r>
            <a:r>
              <a:rPr lang="ru-RU" dirty="0"/>
              <a:t>эмиссии  катодов  лампы  и  т.д.  </a:t>
            </a:r>
            <a:r>
              <a:rPr lang="ru-RU" b="1" dirty="0"/>
              <a:t>Интенсивность  отказов  </a:t>
            </a:r>
            <a:r>
              <a:rPr lang="ru-RU" dirty="0" smtClean="0"/>
              <a:t>радиоэлектронной </a:t>
            </a:r>
            <a:r>
              <a:rPr lang="ru-RU" dirty="0"/>
              <a:t>аппаратуры, состоящей из  </a:t>
            </a:r>
            <a:r>
              <a:rPr lang="en-US" b="1" dirty="0" smtClean="0"/>
              <a:t>n</a:t>
            </a:r>
            <a:r>
              <a:rPr lang="ru-RU" dirty="0" smtClean="0"/>
              <a:t>  </a:t>
            </a:r>
            <a:r>
              <a:rPr lang="ru-RU" dirty="0"/>
              <a:t>различных элементов, </a:t>
            </a:r>
            <a:r>
              <a:rPr lang="ru-RU" dirty="0" smtClean="0"/>
              <a:t>определяют </a:t>
            </a:r>
            <a:r>
              <a:rPr lang="ru-RU" dirty="0"/>
              <a:t>по формуле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61048"/>
            <a:ext cx="2990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4539104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</a:t>
            </a:r>
            <a:endParaRPr lang="ru-RU" dirty="0" smtClean="0"/>
          </a:p>
          <a:p>
            <a:r>
              <a:rPr lang="ru-RU" dirty="0" smtClean="0"/>
              <a:t>– интенсивности отказов 1-го, 2-го и i-</a:t>
            </a:r>
            <a:r>
              <a:rPr lang="ru-RU" dirty="0" err="1" smtClean="0"/>
              <a:t>го</a:t>
            </a:r>
            <a:r>
              <a:rPr lang="ru-RU" dirty="0" smtClean="0"/>
              <a:t> элементов с </a:t>
            </a:r>
          </a:p>
          <a:p>
            <a:r>
              <a:rPr lang="ru-RU" dirty="0" smtClean="0"/>
              <a:t>учетом </a:t>
            </a:r>
            <a:r>
              <a:rPr lang="ru-RU" dirty="0"/>
              <a:t>всех воздействующих факторов.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39104"/>
            <a:ext cx="12668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16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900693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Величина интенсивности отказов связана с другой характеристикой надежности - </a:t>
            </a:r>
            <a:r>
              <a:rPr lang="ru-RU" sz="2000" b="1" dirty="0" smtClean="0"/>
              <a:t>средней наработкой до отказа </a:t>
            </a:r>
            <a:endParaRPr lang="ru-RU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808"/>
            <a:ext cx="20764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6392" y="2468178"/>
            <a:ext cx="763284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i="1" dirty="0" smtClean="0"/>
              <a:t>Допустим,  что  какое-то  количество  изделий  одного  и  того  же типа  эксплуатируется  заданное  время  в определенных  условиях  (при заданных изменениях температуры окружающего воздуха, давления и т.д.)</a:t>
            </a:r>
            <a:r>
              <a:rPr lang="ru-RU" sz="2000" dirty="0" smtClean="0"/>
              <a:t>. При этом регистрируется суммарное количество часов  </a:t>
            </a:r>
            <a:r>
              <a:rPr lang="ru-RU" sz="2000" b="1" dirty="0" err="1" smtClean="0"/>
              <a:t>t</a:t>
            </a:r>
            <a:r>
              <a:rPr lang="ru-RU" sz="1600" b="1" dirty="0" err="1"/>
              <a:t>э</a:t>
            </a:r>
            <a:r>
              <a:rPr lang="ru-RU" sz="2000" dirty="0" smtClean="0"/>
              <a:t>,  которое  проработали  все  изделия,  и  количество  возникших  отказов  N. 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 smtClean="0"/>
              <a:t>В этом случае средняя наработка до отказа </a:t>
            </a:r>
            <a:r>
              <a:rPr lang="ru-RU" sz="2000" b="1" dirty="0" err="1" smtClean="0"/>
              <a:t>T</a:t>
            </a:r>
            <a:r>
              <a:rPr lang="ru-RU" sz="1400" b="1" dirty="0" err="1" smtClean="0"/>
              <a:t>cp</a:t>
            </a:r>
            <a:r>
              <a:rPr lang="ru-RU" sz="2000" b="1" dirty="0" smtClean="0"/>
              <a:t>≈ </a:t>
            </a:r>
            <a:r>
              <a:rPr lang="ru-RU" sz="2000" b="1" dirty="0" err="1" smtClean="0"/>
              <a:t>t</a:t>
            </a:r>
            <a:r>
              <a:rPr lang="ru-RU" sz="1600" b="1" dirty="0" err="1" smtClean="0"/>
              <a:t>э</a:t>
            </a:r>
            <a:r>
              <a:rPr lang="ru-RU" sz="2000" b="1" dirty="0" smtClean="0"/>
              <a:t>/N</a:t>
            </a:r>
            <a:r>
              <a:rPr lang="ru-RU" sz="2000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 smtClean="0"/>
              <a:t>Данная формула также носит вероятностный характер. Это значит, что время до появления отказа у одних изделий больше, а у других  меньше  значения,  подсчитанного  по  вышеуказанной  формуле.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9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>
            <a:noAutofit/>
          </a:bodyPr>
          <a:lstStyle/>
          <a:p>
            <a:r>
              <a:rPr lang="ru-RU" sz="2000" dirty="0" smtClean="0"/>
              <a:t>Чем </a:t>
            </a:r>
            <a:r>
              <a:rPr lang="ru-RU" sz="2000" dirty="0"/>
              <a:t>больше </a:t>
            </a:r>
            <a:r>
              <a:rPr lang="ru-RU" sz="2000" b="1" dirty="0" err="1" smtClean="0"/>
              <a:t>Тср</a:t>
            </a:r>
            <a:r>
              <a:rPr lang="ru-RU" sz="2000" dirty="0"/>
              <a:t>, тем выше надежность изделия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Вероятность безотказной работы P(t) и средняя наработка до </a:t>
            </a:r>
            <a:r>
              <a:rPr lang="ru-RU" sz="2000" dirty="0" smtClean="0"/>
              <a:t>отказа  </a:t>
            </a:r>
            <a:r>
              <a:rPr lang="ru-RU" sz="2000" b="1" dirty="0" err="1"/>
              <a:t>Т</a:t>
            </a:r>
            <a:r>
              <a:rPr lang="ru-RU" sz="2000" b="1" dirty="0" err="1" smtClean="0"/>
              <a:t>ср</a:t>
            </a:r>
            <a:r>
              <a:rPr lang="ru-RU" sz="2000" dirty="0" smtClean="0"/>
              <a:t> достаточно  </a:t>
            </a:r>
            <a:r>
              <a:rPr lang="ru-RU" sz="2000" dirty="0"/>
              <a:t>полно  характеризуют  надежность  </a:t>
            </a:r>
            <a:r>
              <a:rPr lang="ru-RU" sz="2000" dirty="0" smtClean="0"/>
              <a:t>невосстанавливаемых  </a:t>
            </a:r>
            <a:r>
              <a:rPr lang="ru-RU" sz="2000" dirty="0"/>
              <a:t>изделий. </a:t>
            </a:r>
            <a:r>
              <a:rPr lang="ru-RU" sz="2000" dirty="0" smtClean="0"/>
              <a:t> Однако  большинство  радиоэлектронных устройств  конструируют  так,  чтобы  при  выходе  из  строя  их  можно было  ремонтировать.  </a:t>
            </a:r>
          </a:p>
          <a:p>
            <a:r>
              <a:rPr lang="ru-RU" sz="2000" dirty="0" smtClean="0"/>
              <a:t>Для  </a:t>
            </a:r>
            <a:r>
              <a:rPr lang="ru-RU" sz="2000" dirty="0"/>
              <a:t>них  фактическая  надежность  зависит  не </a:t>
            </a:r>
            <a:r>
              <a:rPr lang="ru-RU" sz="2000" dirty="0" smtClean="0"/>
              <a:t>только </a:t>
            </a:r>
            <a:r>
              <a:rPr lang="ru-RU" sz="2000" dirty="0"/>
              <a:t>от того, как часто происходят отказы, но и от того, как много </a:t>
            </a:r>
            <a:r>
              <a:rPr lang="ru-RU" sz="2000" dirty="0" smtClean="0"/>
              <a:t>времени  </a:t>
            </a:r>
            <a:r>
              <a:rPr lang="ru-RU" sz="2000" dirty="0"/>
              <a:t>затрачивается  на  отыскание  неисправности.  Надежность  </a:t>
            </a:r>
            <a:r>
              <a:rPr lang="ru-RU" sz="2000" dirty="0" smtClean="0"/>
              <a:t>таких </a:t>
            </a:r>
            <a:r>
              <a:rPr lang="ru-RU" sz="2000" dirty="0"/>
              <a:t>изделий дополнительно характеризуют </a:t>
            </a:r>
            <a:r>
              <a:rPr lang="ru-RU" sz="2000" u="sng" dirty="0"/>
              <a:t>средним временем </a:t>
            </a:r>
            <a:r>
              <a:rPr lang="ru-RU" sz="2000" u="sng" dirty="0" smtClean="0"/>
              <a:t>восстановления  </a:t>
            </a:r>
            <a:r>
              <a:rPr lang="ru-RU" sz="2000" b="1" dirty="0" err="1" smtClean="0"/>
              <a:t>Т</a:t>
            </a:r>
            <a:r>
              <a:rPr lang="ru-RU" sz="1800" b="1" dirty="0" err="1" smtClean="0"/>
              <a:t>в</a:t>
            </a:r>
            <a:r>
              <a:rPr lang="ru-RU" sz="2000" dirty="0" smtClean="0"/>
              <a:t>. 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248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r>
              <a:rPr lang="ru-RU" sz="2000" dirty="0"/>
              <a:t>Если  в  рассмотренном  примере  регистрировать  время, </a:t>
            </a:r>
          </a:p>
          <a:p>
            <a:pPr marL="0" indent="0">
              <a:buNone/>
            </a:pPr>
            <a:r>
              <a:rPr lang="ru-RU" sz="2000" dirty="0"/>
              <a:t>затраченное на отыскание и  устранение каждой неисправности, а затем найти суммарное время </a:t>
            </a:r>
            <a:r>
              <a:rPr lang="ru-RU" sz="2000" b="1" dirty="0" err="1"/>
              <a:t>t</a:t>
            </a:r>
            <a:r>
              <a:rPr lang="ru-RU" sz="1800" b="1" dirty="0" err="1"/>
              <a:t>в</a:t>
            </a:r>
            <a:r>
              <a:rPr lang="ru-RU" sz="2000" dirty="0"/>
              <a:t>,  то среднее время восстановления </a:t>
            </a:r>
            <a:r>
              <a:rPr lang="ru-RU" sz="2000" b="1" dirty="0" err="1"/>
              <a:t>Tв</a:t>
            </a:r>
            <a:r>
              <a:rPr lang="ru-RU" sz="2000" b="1" dirty="0"/>
              <a:t>≈ </a:t>
            </a:r>
            <a:r>
              <a:rPr lang="ru-RU" sz="2000" b="1" dirty="0" err="1"/>
              <a:t>tв</a:t>
            </a:r>
            <a:r>
              <a:rPr lang="ru-RU" sz="2000" b="1" dirty="0"/>
              <a:t>/N</a:t>
            </a:r>
            <a:r>
              <a:rPr lang="ru-RU" sz="2000" dirty="0"/>
              <a:t>. </a:t>
            </a:r>
            <a:r>
              <a:rPr lang="en-US" sz="2000" dirty="0"/>
              <a:t>N – </a:t>
            </a:r>
            <a:r>
              <a:rPr lang="ru-RU" sz="2000" dirty="0"/>
              <a:t>ко-во отказов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Следует  иметь  в  виду,  что  время,  затраченное  на  отыскание  и </a:t>
            </a:r>
          </a:p>
          <a:p>
            <a:pPr marL="0" indent="0">
              <a:buNone/>
            </a:pPr>
            <a:r>
              <a:rPr lang="ru-RU" sz="2000" dirty="0"/>
              <a:t>устранение  конкретной  неисправности,  может  быть  больше  или меньше </a:t>
            </a:r>
            <a:r>
              <a:rPr lang="ru-RU" sz="2000" b="1" dirty="0" err="1"/>
              <a:t>Тв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694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Надежность электрорадиоэлементов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u="sng" dirty="0"/>
              <a:t>Надежность</a:t>
            </a:r>
            <a:r>
              <a:rPr lang="ru-RU" sz="2000" dirty="0"/>
              <a:t>  электрорадиоэлементов  (ЭРЭ)  является  одним  из </a:t>
            </a:r>
            <a:r>
              <a:rPr lang="ru-RU" sz="2000" dirty="0" smtClean="0"/>
              <a:t>факторов</a:t>
            </a:r>
            <a:r>
              <a:rPr lang="ru-RU" sz="2000" dirty="0"/>
              <a:t>,  существенно  влияющих  на  интенсивность  отказов  </a:t>
            </a:r>
            <a:r>
              <a:rPr lang="ru-RU" sz="2000" dirty="0" smtClean="0"/>
              <a:t>радиоэлектронных устройств.</a:t>
            </a:r>
          </a:p>
          <a:p>
            <a:r>
              <a:rPr lang="ru-RU" sz="2000" u="sng" dirty="0" smtClean="0"/>
              <a:t>Интенсивность </a:t>
            </a:r>
            <a:r>
              <a:rPr lang="ru-RU" sz="2000" u="sng" dirty="0"/>
              <a:t>отказов ЭРЭ </a:t>
            </a:r>
            <a:r>
              <a:rPr lang="ru-RU" sz="2000" dirty="0"/>
              <a:t>зависит от </a:t>
            </a:r>
            <a:r>
              <a:rPr lang="ru-RU" sz="2000" dirty="0" smtClean="0"/>
              <a:t>качества </a:t>
            </a:r>
            <a:r>
              <a:rPr lang="ru-RU" sz="2000" dirty="0"/>
              <a:t>изготовления, условий эксплуатации, от электрических нагрузок </a:t>
            </a:r>
            <a:r>
              <a:rPr lang="ru-RU" sz="2000" dirty="0" smtClean="0"/>
              <a:t>в </a:t>
            </a:r>
            <a:r>
              <a:rPr lang="ru-RU" sz="2000" dirty="0"/>
              <a:t>схеме и других факторов.</a:t>
            </a:r>
          </a:p>
          <a:p>
            <a:r>
              <a:rPr lang="ru-RU" sz="2000" dirty="0"/>
              <a:t>Влияние  внешних факторов на надежность ЭРЭ можно оценить </a:t>
            </a:r>
            <a:r>
              <a:rPr lang="ru-RU" sz="2000" dirty="0" smtClean="0"/>
              <a:t>с  </a:t>
            </a:r>
            <a:r>
              <a:rPr lang="ru-RU" sz="2000" dirty="0"/>
              <a:t>помощью  </a:t>
            </a:r>
            <a:r>
              <a:rPr lang="ru-RU" sz="2000" u="sng" dirty="0"/>
              <a:t>коэффициента  </a:t>
            </a:r>
            <a:r>
              <a:rPr lang="ru-RU" sz="2000" u="sng"/>
              <a:t>нагрузки</a:t>
            </a:r>
            <a:r>
              <a:rPr lang="ru-RU" sz="200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smtClean="0"/>
              <a:t>Коэффициентом  </a:t>
            </a:r>
            <a:r>
              <a:rPr lang="ru-RU" sz="2000" b="1" dirty="0"/>
              <a:t>нагрузки</a:t>
            </a:r>
            <a:r>
              <a:rPr lang="ru-RU" sz="2000" dirty="0"/>
              <a:t>  </a:t>
            </a:r>
            <a:r>
              <a:rPr lang="ru-RU" sz="2000" b="1" dirty="0"/>
              <a:t>К </a:t>
            </a:r>
            <a:r>
              <a:rPr lang="ru-RU" sz="2000" dirty="0" smtClean="0"/>
              <a:t>называют  </a:t>
            </a:r>
            <a:r>
              <a:rPr lang="ru-RU" sz="2000" dirty="0"/>
              <a:t>отношение  действительного  значения  воздействующего </a:t>
            </a:r>
            <a:r>
              <a:rPr lang="ru-RU" sz="2000" dirty="0" smtClean="0"/>
              <a:t>фактора  </a:t>
            </a:r>
            <a:r>
              <a:rPr lang="ru-RU" sz="2000" dirty="0"/>
              <a:t>к  его  номинальному  или  максимально  допустимому  </a:t>
            </a:r>
            <a:r>
              <a:rPr lang="ru-RU" sz="2000" dirty="0" smtClean="0"/>
              <a:t>значению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56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ru-RU" sz="2000" dirty="0"/>
              <a:t>Приведем примеры определения этого параметра для основных </a:t>
            </a:r>
            <a:r>
              <a:rPr lang="ru-RU" sz="2000" dirty="0" smtClean="0"/>
              <a:t>электрорадиоэлементов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dirty="0"/>
              <a:t>–   </a:t>
            </a:r>
            <a:r>
              <a:rPr lang="ru-RU" sz="2000" b="1" dirty="0"/>
              <a:t>для транзисторов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</a:t>
            </a: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где </a:t>
            </a:r>
            <a:r>
              <a:rPr lang="ru-RU" sz="2000" dirty="0" err="1" smtClean="0"/>
              <a:t>Рк</a:t>
            </a:r>
            <a:r>
              <a:rPr lang="ru-RU" sz="2000" dirty="0" smtClean="0"/>
              <a:t>  </a:t>
            </a:r>
            <a:r>
              <a:rPr lang="ru-RU" sz="2000" dirty="0"/>
              <a:t>–   фактическая мощность, рассеиваемая на коллекторе; </a:t>
            </a:r>
            <a:r>
              <a:rPr lang="ru-RU" sz="2000" dirty="0" err="1"/>
              <a:t>Рк</a:t>
            </a:r>
            <a:r>
              <a:rPr lang="ru-RU" sz="2000" dirty="0"/>
              <a:t> </a:t>
            </a:r>
            <a:r>
              <a:rPr lang="ru-RU" sz="2000" dirty="0" err="1" smtClean="0"/>
              <a:t>max</a:t>
            </a:r>
            <a:r>
              <a:rPr lang="ru-RU" sz="2000" dirty="0" smtClean="0"/>
              <a:t>–максимально </a:t>
            </a:r>
            <a:r>
              <a:rPr lang="ru-RU" sz="2000" dirty="0"/>
              <a:t>допустимая мощность рассеивания на коллекторе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 –   для выпрямительных диодов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     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где  I  –   фактический выпрямленный ток; </a:t>
            </a:r>
            <a:r>
              <a:rPr lang="ru-RU" sz="2000" dirty="0" err="1" smtClean="0"/>
              <a:t>Imax</a:t>
            </a:r>
            <a:r>
              <a:rPr lang="ru-RU" sz="2000" dirty="0" smtClean="0"/>
              <a:t> –   </a:t>
            </a:r>
            <a:r>
              <a:rPr lang="ru-RU" sz="2000" dirty="0"/>
              <a:t>максимально </a:t>
            </a:r>
            <a:r>
              <a:rPr lang="ru-RU" sz="2000" dirty="0" smtClean="0"/>
              <a:t>допустимый </a:t>
            </a:r>
            <a:r>
              <a:rPr lang="ru-RU" sz="2000" dirty="0"/>
              <a:t>выпрямленный ток;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982" y="1916832"/>
            <a:ext cx="1295001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50" y="4149079"/>
            <a:ext cx="1065033" cy="82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8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–   для резисторов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где  </a:t>
            </a:r>
            <a:r>
              <a:rPr lang="ru-RU" sz="2000" dirty="0"/>
              <a:t>Р  –   фактическая мощность, рассеиваемая на ЭРЭ; </a:t>
            </a:r>
            <a:r>
              <a:rPr lang="ru-RU" sz="2000" dirty="0" err="1"/>
              <a:t>Рн</a:t>
            </a:r>
            <a:r>
              <a:rPr lang="ru-RU" sz="2000" dirty="0"/>
              <a:t>  –   </a:t>
            </a:r>
            <a:r>
              <a:rPr lang="ru-RU" sz="2000" dirty="0" err="1" smtClean="0"/>
              <a:t>номинальая</a:t>
            </a:r>
            <a:r>
              <a:rPr lang="ru-RU" sz="2000" dirty="0" smtClean="0"/>
              <a:t> </a:t>
            </a:r>
            <a:r>
              <a:rPr lang="ru-RU" sz="2000" dirty="0"/>
              <a:t>мощность;</a:t>
            </a:r>
          </a:p>
          <a:p>
            <a:pPr marL="0" indent="0">
              <a:buNone/>
            </a:pPr>
            <a:r>
              <a:rPr lang="ru-RU" sz="2000" dirty="0"/>
              <a:t>–   для конденсаторов</a:t>
            </a:r>
            <a:r>
              <a:rPr lang="ru-RU" sz="2000" dirty="0" smtClean="0"/>
              <a:t>: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где U –  фактическое напряжение, приложенное к конденсатору; </a:t>
            </a:r>
            <a:r>
              <a:rPr lang="ru-RU" sz="2000" dirty="0" err="1" smtClean="0"/>
              <a:t>Uн</a:t>
            </a:r>
            <a:r>
              <a:rPr lang="ru-RU" sz="2000" dirty="0" smtClean="0"/>
              <a:t> </a:t>
            </a:r>
            <a:r>
              <a:rPr lang="ru-RU" sz="2000" dirty="0"/>
              <a:t>–  номинальное напряжение конденсатора.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88840"/>
            <a:ext cx="1106192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62" y="3428999"/>
            <a:ext cx="1008112" cy="88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3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увеличении коэффициента </a:t>
            </a:r>
            <a:r>
              <a:rPr lang="ru-RU" dirty="0" smtClean="0"/>
              <a:t>нагрузки интенсивность </a:t>
            </a:r>
            <a:r>
              <a:rPr lang="ru-RU" dirty="0"/>
              <a:t>отказов </a:t>
            </a:r>
            <a:r>
              <a:rPr lang="ru-RU" dirty="0" smtClean="0"/>
              <a:t>увеличивается.</a:t>
            </a:r>
          </a:p>
          <a:p>
            <a:r>
              <a:rPr lang="ru-RU" dirty="0" smtClean="0"/>
              <a:t>Интенсивность </a:t>
            </a:r>
            <a:r>
              <a:rPr lang="ru-RU" dirty="0"/>
              <a:t>отказов увеличивается также, если ЭРЭ </a:t>
            </a:r>
            <a:r>
              <a:rPr lang="ru-RU" dirty="0" smtClean="0"/>
              <a:t>эксплуатируются </a:t>
            </a:r>
            <a:r>
              <a:rPr lang="ru-RU" dirty="0"/>
              <a:t>при более жестких условиях: </a:t>
            </a:r>
            <a:r>
              <a:rPr lang="ru-RU" u="sng" dirty="0"/>
              <a:t>повышенной </a:t>
            </a:r>
            <a:r>
              <a:rPr lang="ru-RU" u="sng" dirty="0" smtClean="0"/>
              <a:t>температуре  </a:t>
            </a:r>
            <a:r>
              <a:rPr lang="ru-RU" u="sng" dirty="0"/>
              <a:t>окружающего  воздуха  и  влажности,  повышенных  вибрациях  и </a:t>
            </a:r>
            <a:r>
              <a:rPr lang="ru-RU" u="sng" dirty="0" smtClean="0"/>
              <a:t>ударах </a:t>
            </a:r>
            <a:r>
              <a:rPr lang="ru-RU" u="sng" dirty="0"/>
              <a:t>и т.д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наиболее изучено влияние на </a:t>
            </a:r>
            <a:r>
              <a:rPr lang="ru-RU" dirty="0" smtClean="0"/>
              <a:t>надежность </a:t>
            </a:r>
            <a:r>
              <a:rPr lang="ru-RU" u="sng" dirty="0"/>
              <a:t>коэффициентов нагрузки и температуры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59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25344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55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Эти значения получены для случая, когда коэффициент нагрузки </a:t>
            </a:r>
            <a:r>
              <a:rPr lang="ru-RU" sz="2000" dirty="0" smtClean="0"/>
              <a:t>К=1  </a:t>
            </a:r>
            <a:r>
              <a:rPr lang="ru-RU" sz="2000" dirty="0"/>
              <a:t>и  температура  t=20  °C;  их  будем  обозначать  </a:t>
            </a:r>
            <a:r>
              <a:rPr lang="ru-RU" sz="2000" dirty="0" err="1"/>
              <a:t>λ</a:t>
            </a:r>
            <a:r>
              <a:rPr lang="ru-RU" sz="2000" dirty="0" err="1" smtClean="0"/>
              <a:t>о</a:t>
            </a:r>
            <a:r>
              <a:rPr lang="ru-RU" sz="2000" dirty="0"/>
              <a:t>. 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 smtClean="0"/>
              <a:t>Влияние  на надежность  </a:t>
            </a:r>
            <a:r>
              <a:rPr lang="ru-RU" sz="2000" dirty="0"/>
              <a:t>фактического  значения  коэффициента  нагрузки  и  </a:t>
            </a:r>
            <a:r>
              <a:rPr lang="ru-RU" sz="2000" dirty="0" smtClean="0"/>
              <a:t>температуры учитывают </a:t>
            </a:r>
            <a:r>
              <a:rPr lang="ru-RU" sz="2000" dirty="0"/>
              <a:t>при помощи коэффициента </a:t>
            </a:r>
            <a:r>
              <a:rPr lang="ru-RU" sz="2000" dirty="0" smtClean="0"/>
              <a:t>влияния </a:t>
            </a:r>
            <a:r>
              <a:rPr lang="ru-RU" sz="2000" b="1" dirty="0"/>
              <a:t>а</a:t>
            </a:r>
            <a:r>
              <a:rPr lang="ru-RU" sz="2000" dirty="0" smtClean="0"/>
              <a:t>, 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</a:t>
            </a:r>
            <a:r>
              <a:rPr lang="ru-RU" sz="2400" b="1" dirty="0" smtClean="0"/>
              <a:t>λ </a:t>
            </a:r>
            <a:r>
              <a:rPr lang="ru-RU" sz="2400" b="1" dirty="0"/>
              <a:t>= a λ</a:t>
            </a:r>
            <a:r>
              <a:rPr lang="ru-RU" sz="2400" b="1" dirty="0" smtClean="0"/>
              <a:t>0</a:t>
            </a:r>
            <a:r>
              <a:rPr lang="ru-RU" sz="2400" b="1" dirty="0"/>
              <a:t>.</a:t>
            </a:r>
          </a:p>
          <a:p>
            <a:r>
              <a:rPr lang="ru-RU" sz="2000" dirty="0"/>
              <a:t>Значения коэффициента влияния (а) приведены в табл. </a:t>
            </a:r>
            <a:r>
              <a:rPr lang="ru-RU" sz="2000" dirty="0" smtClean="0"/>
              <a:t>2.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727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347663"/>
            <a:ext cx="63246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22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dirty="0"/>
              <a:t>Как  видно  из  табл.  </a:t>
            </a:r>
            <a:r>
              <a:rPr lang="ru-RU" sz="2000" dirty="0" smtClean="0"/>
              <a:t>2</a:t>
            </a:r>
            <a:r>
              <a:rPr lang="ru-RU" sz="2000" dirty="0"/>
              <a:t>,  значение  а,  а  следовательно,  и </a:t>
            </a:r>
            <a:r>
              <a:rPr lang="ru-RU" sz="2000" b="1" dirty="0"/>
              <a:t>λ</a:t>
            </a:r>
            <a:r>
              <a:rPr lang="ru-RU" sz="2000" dirty="0" smtClean="0"/>
              <a:t>  </a:t>
            </a:r>
            <a:r>
              <a:rPr lang="ru-RU" sz="2000" dirty="0"/>
              <a:t>для </a:t>
            </a:r>
            <a:r>
              <a:rPr lang="ru-RU" sz="2000" dirty="0" smtClean="0"/>
              <a:t>транзистора  </a:t>
            </a:r>
            <a:r>
              <a:rPr lang="ru-RU" sz="2000" dirty="0"/>
              <a:t>уменьшается  в  50  раз  при  изменении  коэффициента </a:t>
            </a:r>
            <a:r>
              <a:rPr lang="ru-RU" sz="2000" dirty="0" smtClean="0"/>
              <a:t>нагрузки </a:t>
            </a:r>
            <a:r>
              <a:rPr lang="ru-RU" sz="2000" dirty="0"/>
              <a:t>в 10 раз (от 1 до 0,1); увеличение температуры в 4 раза </a:t>
            </a:r>
            <a:r>
              <a:rPr lang="ru-RU" sz="2000" dirty="0" smtClean="0"/>
              <a:t>приводит </a:t>
            </a:r>
            <a:r>
              <a:rPr lang="ru-RU" sz="2000" dirty="0"/>
              <a:t>к возрастанию  а  и </a:t>
            </a:r>
            <a:r>
              <a:rPr lang="ru-RU" sz="2000" b="1" dirty="0"/>
              <a:t>λ</a:t>
            </a:r>
            <a:r>
              <a:rPr lang="ru-RU" sz="2000" dirty="0" smtClean="0"/>
              <a:t>  </a:t>
            </a:r>
            <a:r>
              <a:rPr lang="ru-RU" sz="2000" dirty="0"/>
              <a:t>в 5 </a:t>
            </a:r>
            <a:r>
              <a:rPr lang="ru-RU" sz="2000" dirty="0" smtClean="0"/>
              <a:t>раз.</a:t>
            </a:r>
          </a:p>
          <a:p>
            <a:endParaRPr lang="ru-RU" sz="2000" dirty="0" smtClean="0"/>
          </a:p>
          <a:p>
            <a:r>
              <a:rPr lang="ru-RU" sz="2000" dirty="0" smtClean="0"/>
              <a:t>Аналогичные </a:t>
            </a:r>
            <a:r>
              <a:rPr lang="ru-RU" sz="2000" dirty="0"/>
              <a:t>выводы можно </a:t>
            </a:r>
            <a:r>
              <a:rPr lang="ru-RU" sz="2000" dirty="0" smtClean="0"/>
              <a:t>сделать </a:t>
            </a:r>
            <a:r>
              <a:rPr lang="ru-RU" sz="2000" dirty="0"/>
              <a:t>при анализе данных табл. </a:t>
            </a:r>
            <a:r>
              <a:rPr lang="ru-RU" sz="2000" dirty="0" smtClean="0"/>
              <a:t>2. и </a:t>
            </a:r>
            <a:r>
              <a:rPr lang="ru-RU" sz="2000" dirty="0"/>
              <a:t>для других типов ЭРЭ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Таким образом, за счет </a:t>
            </a:r>
            <a:r>
              <a:rPr lang="ru-RU" sz="2000" u="sng" dirty="0"/>
              <a:t>облегчения температурных и </a:t>
            </a:r>
            <a:r>
              <a:rPr lang="ru-RU" sz="2000" u="sng" dirty="0" smtClean="0"/>
              <a:t>электрических </a:t>
            </a:r>
            <a:r>
              <a:rPr lang="ru-RU" sz="2000" u="sng" dirty="0"/>
              <a:t>режимов</a:t>
            </a:r>
            <a:r>
              <a:rPr lang="ru-RU" sz="2000" dirty="0"/>
              <a:t> можно существенно </a:t>
            </a:r>
            <a:r>
              <a:rPr lang="ru-RU" sz="2000" b="1" dirty="0"/>
              <a:t>повысить надежность изделия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661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Весьма эффективной мерой повышения надежности РЭА </a:t>
            </a:r>
            <a:r>
              <a:rPr lang="ru-RU" sz="2000" dirty="0" smtClean="0"/>
              <a:t>считается </a:t>
            </a:r>
            <a:r>
              <a:rPr lang="ru-RU" sz="2000" u="sng" dirty="0"/>
              <a:t>резервирование</a:t>
            </a:r>
            <a:r>
              <a:rPr lang="ru-RU" sz="2000" dirty="0"/>
              <a:t>, предполагающее </a:t>
            </a:r>
            <a:r>
              <a:rPr lang="ru-RU" sz="2000" b="1" dirty="0"/>
              <a:t>введение</a:t>
            </a:r>
            <a:r>
              <a:rPr lang="ru-RU" sz="2000" dirty="0"/>
              <a:t> </a:t>
            </a:r>
            <a:r>
              <a:rPr lang="ru-RU" sz="2000" b="1" dirty="0" smtClean="0"/>
              <a:t>избыточности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b="1" dirty="0" smtClean="0"/>
              <a:t>Резервирование</a:t>
            </a:r>
            <a:r>
              <a:rPr lang="ru-RU" sz="2000" dirty="0" smtClean="0"/>
              <a:t> </a:t>
            </a:r>
            <a:r>
              <a:rPr lang="ru-RU" sz="2000" dirty="0"/>
              <a:t>используют в тех случаях, когда требуется </a:t>
            </a:r>
            <a:r>
              <a:rPr lang="ru-RU" sz="2000" dirty="0" smtClean="0"/>
              <a:t>обеспечить  </a:t>
            </a:r>
            <a:r>
              <a:rPr lang="ru-RU" sz="2000" dirty="0"/>
              <a:t>высокий  уровень  надежности  (и,  прежде  всего,  </a:t>
            </a:r>
            <a:r>
              <a:rPr lang="ru-RU" sz="2000" dirty="0" smtClean="0"/>
              <a:t>безотказности</a:t>
            </a:r>
            <a:r>
              <a:rPr lang="ru-RU" sz="2000" dirty="0"/>
              <a:t>)  устройства  при  недостаточно  надежных  составляющих  его </a:t>
            </a:r>
            <a:r>
              <a:rPr lang="ru-RU" sz="2000" dirty="0" smtClean="0"/>
              <a:t>элементах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80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ru-RU" sz="2000" dirty="0"/>
              <a:t>В зависимости от вида используемой избыточности </a:t>
            </a:r>
            <a:r>
              <a:rPr lang="ru-RU" sz="2000" dirty="0" smtClean="0"/>
              <a:t>различают </a:t>
            </a:r>
            <a:r>
              <a:rPr lang="ru-RU" sz="2000" dirty="0"/>
              <a:t>следующие виды резервирования:</a:t>
            </a:r>
          </a:p>
          <a:p>
            <a:pPr marL="0" indent="0">
              <a:buNone/>
            </a:pPr>
            <a:r>
              <a:rPr lang="ru-RU" sz="2000" b="1" dirty="0" smtClean="0"/>
              <a:t>структурное</a:t>
            </a:r>
            <a:r>
              <a:rPr lang="ru-RU" sz="2000" dirty="0" smtClean="0"/>
              <a:t> </a:t>
            </a:r>
            <a:r>
              <a:rPr lang="ru-RU" sz="2000" dirty="0"/>
              <a:t>–  это резервирование с применением дополнительных </a:t>
            </a:r>
            <a:r>
              <a:rPr lang="ru-RU" sz="2000" dirty="0" smtClean="0"/>
              <a:t>элементов  </a:t>
            </a:r>
            <a:r>
              <a:rPr lang="ru-RU" sz="2000" dirty="0"/>
              <a:t>структуры  устройства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Резервные  </a:t>
            </a:r>
            <a:r>
              <a:rPr lang="ru-RU" sz="2000" dirty="0"/>
              <a:t>элементы,  вводимые  с </a:t>
            </a:r>
            <a:r>
              <a:rPr lang="ru-RU" sz="2000" dirty="0" smtClean="0"/>
              <a:t>помощью </a:t>
            </a:r>
            <a:r>
              <a:rPr lang="ru-RU" sz="2000" dirty="0"/>
              <a:t>аппаратных или программных средств, </a:t>
            </a:r>
            <a:r>
              <a:rPr lang="ru-RU" sz="2000" u="sng" dirty="0"/>
              <a:t>принимают на себя </a:t>
            </a:r>
            <a:r>
              <a:rPr lang="ru-RU" sz="2000" u="sng" dirty="0" smtClean="0"/>
              <a:t>функции </a:t>
            </a:r>
            <a:r>
              <a:rPr lang="ru-RU" sz="2000" u="sng" dirty="0"/>
              <a:t>ряда основных элементов в случае отказа последних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Примером  </a:t>
            </a:r>
            <a:r>
              <a:rPr lang="ru-RU" sz="2000" dirty="0"/>
              <a:t>структурного  резервирования  является  дублирование,  </a:t>
            </a:r>
            <a:r>
              <a:rPr lang="ru-RU" sz="2000" dirty="0" err="1" smtClean="0"/>
              <a:t>троирование</a:t>
            </a:r>
            <a:r>
              <a:rPr lang="ru-RU" sz="2000" dirty="0" smtClean="0"/>
              <a:t>  </a:t>
            </a:r>
            <a:r>
              <a:rPr lang="ru-RU" sz="2000" dirty="0"/>
              <a:t>элементов  электронной  аппаратуры,  связанное  с  превышением </a:t>
            </a:r>
            <a:r>
              <a:rPr lang="ru-RU" sz="2000" dirty="0" smtClean="0"/>
              <a:t>требуемых </a:t>
            </a:r>
            <a:r>
              <a:rPr lang="ru-RU" sz="2000" dirty="0"/>
              <a:t>аппаратурных затрат в несколько раз по сравнению с </a:t>
            </a:r>
            <a:r>
              <a:rPr lang="ru-RU" sz="2000" dirty="0" smtClean="0"/>
              <a:t>базовым </a:t>
            </a:r>
            <a:r>
              <a:rPr lang="ru-RU" sz="2000" dirty="0"/>
              <a:t>вариантом;</a:t>
            </a:r>
          </a:p>
        </p:txBody>
      </p:sp>
    </p:spTree>
    <p:extLst>
      <p:ext uri="{BB962C8B-B14F-4D97-AF65-F5344CB8AC3E}">
        <p14:creationId xmlns:p14="http://schemas.microsoft.com/office/powerpoint/2010/main" val="301064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функциональное</a:t>
            </a:r>
            <a:r>
              <a:rPr lang="ru-RU" sz="2000" dirty="0"/>
              <a:t>  –   это резервирование с использованием </a:t>
            </a:r>
            <a:r>
              <a:rPr lang="ru-RU" sz="2000" dirty="0" smtClean="0"/>
              <a:t>функциональных </a:t>
            </a:r>
            <a:r>
              <a:rPr lang="ru-RU" sz="2000" dirty="0"/>
              <a:t>резервов.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Суть </a:t>
            </a:r>
            <a:r>
              <a:rPr lang="ru-RU" sz="2000" dirty="0"/>
              <a:t>его заключается в том, что при </a:t>
            </a:r>
            <a:r>
              <a:rPr lang="ru-RU" sz="2000" u="sng" dirty="0"/>
              <a:t>отказе одних </a:t>
            </a:r>
            <a:r>
              <a:rPr lang="ru-RU" sz="2000" u="sng" dirty="0" smtClean="0"/>
              <a:t>элементов  </a:t>
            </a:r>
            <a:r>
              <a:rPr lang="ru-RU" sz="2000" u="sng" dirty="0"/>
              <a:t>другие  начинают  выполнять  и  дополнительные  для  себя </a:t>
            </a:r>
            <a:r>
              <a:rPr lang="ru-RU" sz="2000" u="sng" dirty="0" smtClean="0"/>
              <a:t>функции </a:t>
            </a:r>
            <a:r>
              <a:rPr lang="ru-RU" sz="2000" u="sng" dirty="0"/>
              <a:t>отказавших элементов</a:t>
            </a:r>
            <a:r>
              <a:rPr lang="ru-RU" sz="2000" dirty="0"/>
              <a:t>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При </a:t>
            </a:r>
            <a:r>
              <a:rPr lang="ru-RU" sz="2000" dirty="0"/>
              <a:t>этом деление устройства на </a:t>
            </a:r>
            <a:r>
              <a:rPr lang="ru-RU" sz="2000" dirty="0" smtClean="0"/>
              <a:t>основные </a:t>
            </a:r>
            <a:r>
              <a:rPr lang="ru-RU" sz="2000" dirty="0"/>
              <a:t>и резервные элементы является условным.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В </a:t>
            </a:r>
            <a:r>
              <a:rPr lang="ru-RU" sz="2000" dirty="0"/>
              <a:t>качестве примера </a:t>
            </a:r>
            <a:r>
              <a:rPr lang="ru-RU" sz="2000" dirty="0" smtClean="0"/>
              <a:t>функционального резервирования  </a:t>
            </a:r>
            <a:r>
              <a:rPr lang="ru-RU" sz="2000" dirty="0"/>
              <a:t>можно  назвать  работу  нескольких </a:t>
            </a:r>
            <a:r>
              <a:rPr lang="ru-RU" sz="2000" dirty="0" smtClean="0"/>
              <a:t>источников </a:t>
            </a:r>
            <a:r>
              <a:rPr lang="ru-RU" sz="2000" dirty="0"/>
              <a:t>избыточной мощности на общую нагрузку;</a:t>
            </a:r>
          </a:p>
        </p:txBody>
      </p:sp>
    </p:spTree>
    <p:extLst>
      <p:ext uri="{BB962C8B-B14F-4D97-AF65-F5344CB8AC3E}">
        <p14:creationId xmlns:p14="http://schemas.microsoft.com/office/powerpoint/2010/main" val="126791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временное</a:t>
            </a:r>
            <a:r>
              <a:rPr lang="ru-RU" sz="2000" dirty="0"/>
              <a:t>  –   это  резервирование  с  использованием  резервов  </a:t>
            </a:r>
            <a:r>
              <a:rPr lang="ru-RU" sz="2000" dirty="0" smtClean="0"/>
              <a:t>времени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Структура </a:t>
            </a:r>
            <a:r>
              <a:rPr lang="ru-RU" sz="2000" dirty="0"/>
              <a:t>устройства и характер его работы таковы, что </a:t>
            </a:r>
            <a:r>
              <a:rPr lang="ru-RU" sz="2000" dirty="0" smtClean="0"/>
              <a:t>возникающие </a:t>
            </a:r>
            <a:r>
              <a:rPr lang="ru-RU" sz="2000" dirty="0"/>
              <a:t>отказы и сбои в течение ограниченного времени не нарушают </a:t>
            </a:r>
            <a:r>
              <a:rPr lang="ru-RU" sz="2000" dirty="0" smtClean="0"/>
              <a:t>работоспособности  устройства.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Можно  </a:t>
            </a:r>
            <a:r>
              <a:rPr lang="ru-RU" sz="2000" dirty="0"/>
              <a:t>отвести  время  на </a:t>
            </a:r>
            <a:r>
              <a:rPr lang="ru-RU" sz="2000" dirty="0" smtClean="0"/>
              <a:t>восстановление </a:t>
            </a:r>
            <a:r>
              <a:rPr lang="ru-RU" sz="2000" dirty="0"/>
              <a:t>(ремонт) устройства при обнаружении отказа или же </a:t>
            </a:r>
            <a:r>
              <a:rPr lang="ru-RU" sz="2000" dirty="0" smtClean="0"/>
              <a:t>обеспечить  </a:t>
            </a:r>
            <a:r>
              <a:rPr lang="ru-RU" sz="2000" dirty="0"/>
              <a:t>многократное  решение  устройством  поставленной  задачи </a:t>
            </a:r>
            <a:r>
              <a:rPr lang="ru-RU" sz="2000" dirty="0" smtClean="0"/>
              <a:t>по </a:t>
            </a:r>
            <a:r>
              <a:rPr lang="ru-RU" sz="2000" dirty="0"/>
              <a:t>одной и той же программе;</a:t>
            </a:r>
          </a:p>
        </p:txBody>
      </p:sp>
    </p:spTree>
    <p:extLst>
      <p:ext uri="{BB962C8B-B14F-4D97-AF65-F5344CB8AC3E}">
        <p14:creationId xmlns:p14="http://schemas.microsoft.com/office/powerpoint/2010/main" val="108979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информационное </a:t>
            </a:r>
            <a:r>
              <a:rPr lang="ru-RU" sz="2000" dirty="0"/>
              <a:t>–  это резервирование с использованием </a:t>
            </a:r>
            <a:r>
              <a:rPr lang="ru-RU" sz="2000" dirty="0" smtClean="0"/>
              <a:t>дополнительных массивов  информации</a:t>
            </a:r>
            <a:r>
              <a:rPr lang="ru-RU" sz="2000" dirty="0"/>
              <a:t>. 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Этот  </a:t>
            </a:r>
            <a:r>
              <a:rPr lang="ru-RU" sz="2000" dirty="0"/>
              <a:t>вид  резервирования  применяется  в  тех  случаях, </a:t>
            </a:r>
            <a:r>
              <a:rPr lang="ru-RU" sz="2000" dirty="0" smtClean="0"/>
              <a:t>когда </a:t>
            </a:r>
            <a:r>
              <a:rPr lang="ru-RU" sz="2000" dirty="0"/>
              <a:t>возникновение отказа или сбоя приводит к потере или  </a:t>
            </a:r>
            <a:r>
              <a:rPr lang="ru-RU" sz="2000" dirty="0" smtClean="0"/>
              <a:t>искажению </a:t>
            </a:r>
            <a:r>
              <a:rPr lang="ru-RU" sz="2000" dirty="0"/>
              <a:t>некоторой части обрабатываемой или передаваемой информации.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Для того чтобы компенсировать эти потери или устранить </a:t>
            </a:r>
            <a:r>
              <a:rPr lang="ru-RU" sz="2000" dirty="0" smtClean="0"/>
              <a:t>возникающие  </a:t>
            </a:r>
            <a:r>
              <a:rPr lang="ru-RU" sz="2000" dirty="0"/>
              <a:t>искажения,  например,  в  цифровых  устройствах,  используются </a:t>
            </a:r>
            <a:r>
              <a:rPr lang="ru-RU" sz="2000" dirty="0" smtClean="0"/>
              <a:t>специальные  </a:t>
            </a:r>
            <a:r>
              <a:rPr lang="ru-RU" sz="2000" dirty="0"/>
              <a:t>корректирующие  коды,  обнаруживающие  и  </a:t>
            </a:r>
            <a:r>
              <a:rPr lang="ru-RU" sz="2000" dirty="0" smtClean="0"/>
              <a:t>исправляющие </a:t>
            </a:r>
            <a:r>
              <a:rPr lang="ru-RU" sz="2000" dirty="0"/>
              <a:t>ошибки.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Информационное </a:t>
            </a:r>
            <a:r>
              <a:rPr lang="ru-RU" sz="2000" dirty="0"/>
              <a:t>резервирование успешно используется </a:t>
            </a:r>
            <a:r>
              <a:rPr lang="ru-RU" sz="2000" dirty="0" smtClean="0"/>
              <a:t>в </a:t>
            </a:r>
            <a:r>
              <a:rPr lang="ru-RU" sz="2000" dirty="0"/>
              <a:t>таких способах передачи информации, как разговорная речь и </a:t>
            </a:r>
            <a:r>
              <a:rPr lang="ru-RU" sz="2000" dirty="0" smtClean="0"/>
              <a:t>письменный </a:t>
            </a:r>
            <a:r>
              <a:rPr lang="ru-RU" sz="2000" dirty="0"/>
              <a:t>текст.</a:t>
            </a:r>
          </a:p>
        </p:txBody>
      </p:sp>
    </p:spTree>
    <p:extLst>
      <p:ext uri="{BB962C8B-B14F-4D97-AF65-F5344CB8AC3E}">
        <p14:creationId xmlns:p14="http://schemas.microsoft.com/office/powerpoint/2010/main" val="273246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зависимости от того, на каком уровне осуществляется </a:t>
            </a:r>
            <a:r>
              <a:rPr lang="ru-RU" dirty="0" smtClean="0"/>
              <a:t>резервирование  </a:t>
            </a:r>
            <a:r>
              <a:rPr lang="ru-RU" dirty="0"/>
              <a:t>–  для  устройства  в  целом  или  для  отдельных  его  элементов  </a:t>
            </a:r>
            <a:r>
              <a:rPr lang="ru-RU" dirty="0" smtClean="0"/>
              <a:t>- принято </a:t>
            </a:r>
            <a:r>
              <a:rPr lang="ru-RU" dirty="0"/>
              <a:t>различать </a:t>
            </a:r>
            <a:r>
              <a:rPr lang="ru-RU" u="sng" dirty="0"/>
              <a:t>общее</a:t>
            </a:r>
            <a:r>
              <a:rPr lang="ru-RU" dirty="0"/>
              <a:t> и </a:t>
            </a:r>
            <a:r>
              <a:rPr lang="ru-RU" u="sng" dirty="0"/>
              <a:t>раздельное </a:t>
            </a:r>
            <a:r>
              <a:rPr lang="ru-RU" b="1" dirty="0"/>
              <a:t>резервирование</a:t>
            </a:r>
            <a:r>
              <a:rPr lang="ru-RU" dirty="0"/>
              <a:t>.</a:t>
            </a:r>
          </a:p>
          <a:p>
            <a:r>
              <a:rPr lang="ru-RU" dirty="0"/>
              <a:t>При  </a:t>
            </a:r>
            <a:r>
              <a:rPr lang="ru-RU" b="1" dirty="0"/>
              <a:t>общем  резервировании  </a:t>
            </a:r>
            <a:r>
              <a:rPr lang="ru-RU" dirty="0"/>
              <a:t>вместо  одного  электронного </a:t>
            </a:r>
          </a:p>
          <a:p>
            <a:pPr marL="0" indent="0">
              <a:buNone/>
            </a:pPr>
            <a:r>
              <a:rPr lang="ru-RU" dirty="0"/>
              <a:t>устройства предусматривается одновременная эксплуатация двух или </a:t>
            </a:r>
            <a:r>
              <a:rPr lang="ru-RU" dirty="0" smtClean="0"/>
              <a:t>более  </a:t>
            </a:r>
            <a:r>
              <a:rPr lang="ru-RU" dirty="0"/>
              <a:t>устройств  –   однотипных  или  аналогичных  по  выполняемым </a:t>
            </a:r>
            <a:r>
              <a:rPr lang="ru-RU" dirty="0" smtClean="0"/>
              <a:t>функциям</a:t>
            </a:r>
            <a:r>
              <a:rPr lang="ru-RU" dirty="0"/>
              <a:t>, причем эти устройства могут быть и автономными.</a:t>
            </a:r>
          </a:p>
          <a:p>
            <a:r>
              <a:rPr lang="ru-RU" b="1" dirty="0"/>
              <a:t>Раздельное резервирование  </a:t>
            </a:r>
            <a:r>
              <a:rPr lang="ru-RU" dirty="0"/>
              <a:t>предполагает наличие </a:t>
            </a:r>
            <a:r>
              <a:rPr lang="ru-RU" dirty="0" smtClean="0"/>
              <a:t>специального  </a:t>
            </a:r>
            <a:r>
              <a:rPr lang="ru-RU" dirty="0"/>
              <a:t>резерва  на  случай  отказа  наименее  надежных  элементов  (узлов  и </a:t>
            </a:r>
            <a:r>
              <a:rPr lang="ru-RU" dirty="0" smtClean="0"/>
              <a:t>блоков</a:t>
            </a:r>
            <a:r>
              <a:rPr lang="ru-RU" dirty="0"/>
              <a:t>) в составе электронного устройства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Отношение  числа  резервных  элементов  к  числу  основных  (</a:t>
            </a:r>
            <a:r>
              <a:rPr lang="ru-RU" dirty="0" smtClean="0"/>
              <a:t>резервируемых</a:t>
            </a:r>
            <a:r>
              <a:rPr lang="ru-RU" dirty="0"/>
              <a:t>) называется </a:t>
            </a:r>
            <a:r>
              <a:rPr lang="ru-RU" b="1" dirty="0"/>
              <a:t>кратностью резерва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С учетом схемы включения резервных элементов выделяют </a:t>
            </a:r>
            <a:r>
              <a:rPr lang="ru-RU" u="sng" dirty="0" smtClean="0"/>
              <a:t>постоянное </a:t>
            </a:r>
            <a:r>
              <a:rPr lang="ru-RU" u="sng" dirty="0"/>
              <a:t>резервирование</a:t>
            </a:r>
            <a:r>
              <a:rPr lang="ru-RU" dirty="0"/>
              <a:t> и </a:t>
            </a:r>
            <a:r>
              <a:rPr lang="ru-RU" u="sng" dirty="0"/>
              <a:t>резервирование замещением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236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Постоянное  резервирование  </a:t>
            </a:r>
            <a:r>
              <a:rPr lang="ru-RU" sz="2000" dirty="0"/>
              <a:t>осуществляется  без  перестройки </a:t>
            </a:r>
            <a:r>
              <a:rPr lang="ru-RU" sz="2000" dirty="0" smtClean="0"/>
              <a:t>структуры  </a:t>
            </a:r>
            <a:r>
              <a:rPr lang="ru-RU" sz="2000" dirty="0"/>
              <a:t>устройства  при  возникновении  отказа  его  элемента.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r>
              <a:rPr lang="ru-RU" sz="2000" dirty="0" smtClean="0"/>
              <a:t>Это достигается  </a:t>
            </a:r>
            <a:r>
              <a:rPr lang="ru-RU" sz="2000" dirty="0"/>
              <a:t>параллельным  соединением  основного  и  резервного  </a:t>
            </a:r>
            <a:r>
              <a:rPr lang="ru-RU" sz="2000" u="sng" dirty="0" smtClean="0"/>
              <a:t>элементов </a:t>
            </a:r>
            <a:r>
              <a:rPr lang="ru-RU" sz="2000" u="sng" dirty="0"/>
              <a:t>без применения переключающих устройств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Отличительным  признаком  устройств,  резервируемых  </a:t>
            </a:r>
            <a:r>
              <a:rPr lang="ru-RU" sz="2000" dirty="0" smtClean="0"/>
              <a:t>замещением</a:t>
            </a:r>
            <a:r>
              <a:rPr lang="ru-RU" sz="2000" dirty="0"/>
              <a:t>,  является  наличие  специальных  средств  (аппаратных  или  </a:t>
            </a:r>
            <a:r>
              <a:rPr lang="ru-RU" sz="2000" dirty="0" smtClean="0"/>
              <a:t>программных</a:t>
            </a:r>
            <a:r>
              <a:rPr lang="ru-RU" sz="2000" dirty="0"/>
              <a:t>),  обеспечивающих  выявление  места  отказа  и  замену  </a:t>
            </a:r>
            <a:r>
              <a:rPr lang="ru-RU" sz="2000" dirty="0" smtClean="0"/>
              <a:t>отказавших  </a:t>
            </a:r>
            <a:r>
              <a:rPr lang="ru-RU" sz="2000" dirty="0"/>
              <a:t>элементов  на  резервные.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Таким  </a:t>
            </a:r>
            <a:r>
              <a:rPr lang="ru-RU" sz="2000" dirty="0"/>
              <a:t>образом, </a:t>
            </a:r>
            <a:r>
              <a:rPr lang="ru-RU" sz="2000" u="sng" dirty="0"/>
              <a:t>функции  основного </a:t>
            </a:r>
            <a:r>
              <a:rPr lang="ru-RU" sz="2000" u="sng" dirty="0" smtClean="0"/>
              <a:t>элемента </a:t>
            </a:r>
            <a:r>
              <a:rPr lang="ru-RU" sz="2000" u="sng" dirty="0"/>
              <a:t>передаются резервному только после возникновения отказа </a:t>
            </a:r>
            <a:r>
              <a:rPr lang="ru-RU" sz="2000" u="sng" dirty="0" smtClean="0"/>
              <a:t>основного </a:t>
            </a:r>
            <a:r>
              <a:rPr lang="ru-RU" sz="2000" u="sng" dirty="0"/>
              <a:t>элемента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66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 случае, когда резервные элементы работают в том же режиме, </a:t>
            </a:r>
            <a:r>
              <a:rPr lang="ru-RU" sz="2000" dirty="0" smtClean="0"/>
              <a:t>что </a:t>
            </a:r>
            <a:r>
              <a:rPr lang="ru-RU" sz="2000" dirty="0"/>
              <a:t>и основные, резерв называется </a:t>
            </a:r>
            <a:r>
              <a:rPr lang="ru-RU" sz="2000" b="1" dirty="0"/>
              <a:t>нагруженным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же резервные </a:t>
            </a:r>
            <a:r>
              <a:rPr lang="ru-RU" sz="2000" dirty="0" smtClean="0"/>
              <a:t>элементы  </a:t>
            </a:r>
            <a:r>
              <a:rPr lang="ru-RU" sz="2000" dirty="0"/>
              <a:t>находятся  в  менее  нагруженном  (облегченном)  режиме  по </a:t>
            </a:r>
            <a:r>
              <a:rPr lang="ru-RU" sz="2000" dirty="0" smtClean="0"/>
              <a:t>отношению </a:t>
            </a:r>
            <a:r>
              <a:rPr lang="ru-RU" sz="2000" dirty="0"/>
              <a:t>к основным, то резерв называют </a:t>
            </a:r>
            <a:r>
              <a:rPr lang="ru-RU" sz="2000" b="1" dirty="0"/>
              <a:t>облегченным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98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65750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23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r>
              <a:rPr lang="ru-RU" sz="2000" dirty="0"/>
              <a:t>Пример использования </a:t>
            </a:r>
            <a:r>
              <a:rPr lang="ru-RU" sz="2000" b="1" dirty="0"/>
              <a:t>ненагруженного резерва </a:t>
            </a:r>
            <a:r>
              <a:rPr lang="ru-RU" sz="2000" dirty="0"/>
              <a:t>замещением </a:t>
            </a:r>
            <a:r>
              <a:rPr lang="ru-RU" sz="2000" dirty="0" smtClean="0"/>
              <a:t>показан  </a:t>
            </a:r>
            <a:r>
              <a:rPr lang="ru-RU" sz="2000" dirty="0"/>
              <a:t>на  </a:t>
            </a:r>
            <a:r>
              <a:rPr lang="ru-RU" sz="2000" dirty="0" smtClean="0"/>
              <a:t>рис.  </a:t>
            </a:r>
            <a:r>
              <a:rPr lang="ru-RU" sz="2000" dirty="0"/>
              <a:t>В  этом  случае  резервные  изделия  отключены  не </a:t>
            </a:r>
            <a:r>
              <a:rPr lang="ru-RU" sz="2000" dirty="0" smtClean="0"/>
              <a:t>только </a:t>
            </a:r>
            <a:r>
              <a:rPr lang="ru-RU" sz="2000" dirty="0"/>
              <a:t>от нагрузки, но и от источника питания и источника сигнала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Нагруженный  замещающий  резерв  </a:t>
            </a:r>
            <a:r>
              <a:rPr lang="ru-RU" sz="2000" dirty="0"/>
              <a:t>постоянно  подключен  к  </a:t>
            </a:r>
            <a:r>
              <a:rPr lang="ru-RU" sz="2000" dirty="0" smtClean="0"/>
              <a:t>источнику </a:t>
            </a:r>
            <a:r>
              <a:rPr lang="ru-RU" sz="2000" dirty="0"/>
              <a:t>питания. Включение этого резерва в работу устройства может </a:t>
            </a:r>
            <a:r>
              <a:rPr lang="ru-RU" sz="2000" dirty="0" smtClean="0"/>
              <a:t>производиться  </a:t>
            </a:r>
            <a:r>
              <a:rPr lang="ru-RU" sz="2000" dirty="0"/>
              <a:t>специальными  автоматическими  устройствами  или </a:t>
            </a:r>
            <a:r>
              <a:rPr lang="ru-RU" sz="2000" dirty="0" smtClean="0"/>
              <a:t>вручную  </a:t>
            </a:r>
            <a:r>
              <a:rPr lang="ru-RU" sz="2000" dirty="0"/>
              <a:t>оператором. 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Надежность  </a:t>
            </a:r>
            <a:r>
              <a:rPr lang="ru-RU" sz="2000" dirty="0"/>
              <a:t>аппаратуры  при  таком  </a:t>
            </a:r>
            <a:r>
              <a:rPr lang="ru-RU" sz="2000" dirty="0" smtClean="0"/>
              <a:t>резервировании </a:t>
            </a:r>
            <a:r>
              <a:rPr lang="ru-RU" sz="2000" dirty="0"/>
              <a:t>не отличается от надежности при постоянном резервировании, </a:t>
            </a:r>
            <a:r>
              <a:rPr lang="ru-RU" sz="2000" dirty="0" smtClean="0"/>
              <a:t>если </a:t>
            </a:r>
            <a:r>
              <a:rPr lang="ru-RU" sz="2000" dirty="0"/>
              <a:t>не учитывать влияния переключающих 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5471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При  </a:t>
            </a:r>
            <a:r>
              <a:rPr lang="ru-RU" sz="2000" b="1" dirty="0"/>
              <a:t>резервировании  замещением  </a:t>
            </a:r>
            <a:r>
              <a:rPr lang="ru-RU" sz="2000" dirty="0"/>
              <a:t>с  использованием  </a:t>
            </a:r>
            <a:r>
              <a:rPr lang="ru-RU" sz="2000" dirty="0" smtClean="0"/>
              <a:t>ненагруженного </a:t>
            </a:r>
            <a:r>
              <a:rPr lang="ru-RU" sz="2000" dirty="0"/>
              <a:t>резерва резервные устройства, пока они не пущены в работу, </a:t>
            </a:r>
            <a:r>
              <a:rPr lang="ru-RU" sz="2000" dirty="0" smtClean="0"/>
              <a:t>меньше </a:t>
            </a:r>
            <a:r>
              <a:rPr lang="ru-RU" sz="2000" dirty="0"/>
              <a:t>подвержены опасности отказа, так как находятся в более </a:t>
            </a:r>
            <a:r>
              <a:rPr lang="ru-RU" sz="2000" dirty="0" smtClean="0"/>
              <a:t>легких </a:t>
            </a:r>
            <a:r>
              <a:rPr lang="ru-RU" sz="2000" dirty="0"/>
              <a:t>условиях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Поэтому надежность аппаратуры с таким резервом выше, чем у </a:t>
            </a:r>
            <a:r>
              <a:rPr lang="ru-RU" sz="2000" dirty="0" smtClean="0"/>
              <a:t>аналогичной </a:t>
            </a:r>
            <a:r>
              <a:rPr lang="ru-RU" sz="2000" dirty="0"/>
              <a:t>аппаратуры с нагруженным резервом.</a:t>
            </a:r>
          </a:p>
        </p:txBody>
      </p:sp>
    </p:spTree>
    <p:extLst>
      <p:ext uri="{BB962C8B-B14F-4D97-AF65-F5344CB8AC3E}">
        <p14:creationId xmlns:p14="http://schemas.microsoft.com/office/powerpoint/2010/main" val="222407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Autofit/>
          </a:bodyPr>
          <a:lstStyle/>
          <a:p>
            <a:r>
              <a:rPr lang="ru-RU" sz="2000" dirty="0"/>
              <a:t>Однако для обеспечения надежности изделия в процессе </a:t>
            </a:r>
            <a:r>
              <a:rPr lang="ru-RU" sz="2000" dirty="0" smtClean="0"/>
              <a:t>производства  </a:t>
            </a:r>
            <a:r>
              <a:rPr lang="ru-RU" sz="2000" dirty="0"/>
              <a:t>и  эксплуатации  этого  недостаточно.  Дело  в  том,  что  </a:t>
            </a:r>
            <a:r>
              <a:rPr lang="ru-RU" sz="2000" dirty="0" smtClean="0"/>
              <a:t>значительная </a:t>
            </a:r>
            <a:r>
              <a:rPr lang="ru-RU" sz="2000" dirty="0"/>
              <a:t>часть отказов происходит из-за ошибок и нарушений, </a:t>
            </a:r>
            <a:r>
              <a:rPr lang="ru-RU" sz="2000" dirty="0" smtClean="0"/>
              <a:t>допускаемых  </a:t>
            </a:r>
            <a:r>
              <a:rPr lang="ru-RU" sz="2000" dirty="0"/>
              <a:t>персоналом  во  время  технологического  процесса  </a:t>
            </a:r>
            <a:r>
              <a:rPr lang="ru-RU" sz="2000" dirty="0" smtClean="0"/>
              <a:t>производства </a:t>
            </a:r>
            <a:r>
              <a:rPr lang="ru-RU" sz="2000" dirty="0"/>
              <a:t>изделия. </a:t>
            </a:r>
            <a:endParaRPr lang="ru-RU" sz="2000" dirty="0" smtClean="0"/>
          </a:p>
          <a:p>
            <a:r>
              <a:rPr lang="ru-RU" sz="2000" dirty="0" smtClean="0"/>
              <a:t>Для </a:t>
            </a:r>
            <a:r>
              <a:rPr lang="ru-RU" sz="2000" dirty="0"/>
              <a:t>уменьшения количества таких ошибок необходимо </a:t>
            </a:r>
            <a:r>
              <a:rPr lang="ru-RU" sz="2000" dirty="0" smtClean="0"/>
              <a:t>минимизировать </a:t>
            </a:r>
            <a:r>
              <a:rPr lang="ru-RU" sz="2000" dirty="0"/>
              <a:t>использование ручного труда.</a:t>
            </a:r>
          </a:p>
          <a:p>
            <a:r>
              <a:rPr lang="ru-RU" sz="2000" dirty="0"/>
              <a:t>Высокую надежность может иметь только  аппаратура, при </a:t>
            </a:r>
            <a:r>
              <a:rPr lang="ru-RU" sz="2000" dirty="0" smtClean="0"/>
              <a:t>производстве </a:t>
            </a:r>
            <a:r>
              <a:rPr lang="ru-RU" sz="2000" dirty="0"/>
              <a:t>которой широко используется автоматизация и механизация </a:t>
            </a:r>
            <a:r>
              <a:rPr lang="ru-RU" sz="2000" dirty="0" smtClean="0"/>
              <a:t>производственных </a:t>
            </a:r>
            <a:r>
              <a:rPr lang="ru-RU" sz="2000" dirty="0"/>
              <a:t>процессов. Связано это с тем, что при ручных </a:t>
            </a:r>
            <a:r>
              <a:rPr lang="ru-RU" sz="2000" dirty="0" smtClean="0"/>
              <a:t>способах </a:t>
            </a:r>
            <a:r>
              <a:rPr lang="ru-RU" sz="2000" dirty="0"/>
              <a:t>изготовления, например при ручной сборке и пайке, трудно </a:t>
            </a:r>
            <a:r>
              <a:rPr lang="ru-RU" sz="2000" dirty="0" smtClean="0"/>
              <a:t>добиться  </a:t>
            </a:r>
            <a:r>
              <a:rPr lang="ru-RU" sz="2000" dirty="0"/>
              <a:t>строгого  соблюдения  технологических  режимов,  </a:t>
            </a:r>
            <a:r>
              <a:rPr lang="ru-RU" sz="2000" dirty="0" smtClean="0"/>
              <a:t>обеспечивающих </a:t>
            </a:r>
            <a:r>
              <a:rPr lang="ru-RU" sz="2000" dirty="0"/>
              <a:t>высокую надежность. В связи с этим наибольшую надежность </a:t>
            </a:r>
            <a:r>
              <a:rPr lang="ru-RU" sz="2000" dirty="0" smtClean="0"/>
              <a:t>имеет </a:t>
            </a:r>
            <a:r>
              <a:rPr lang="ru-RU" sz="2000" dirty="0"/>
              <a:t>РЭА, в которой широко применяются микросхемы, </a:t>
            </a:r>
            <a:r>
              <a:rPr lang="ru-RU" sz="2000" dirty="0" smtClean="0"/>
              <a:t>микросборки  </a:t>
            </a:r>
            <a:r>
              <a:rPr lang="ru-RU" sz="2000" dirty="0"/>
              <a:t>и  другие  прогрессивные  методы  конструирования,  позволяющие </a:t>
            </a:r>
            <a:r>
              <a:rPr lang="ru-RU" sz="2000" dirty="0" smtClean="0"/>
              <a:t>механизировать </a:t>
            </a:r>
            <a:r>
              <a:rPr lang="ru-RU" sz="2000" dirty="0"/>
              <a:t>и автоматизировать процесс производства.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83242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r>
              <a:rPr lang="ru-RU" sz="2000" dirty="0"/>
              <a:t>Надежность  аппаратуры  нужно  рассчитывать  на  всех  этапах </a:t>
            </a:r>
            <a:r>
              <a:rPr lang="ru-RU" sz="2000" dirty="0" smtClean="0"/>
              <a:t>проектирования </a:t>
            </a:r>
            <a:r>
              <a:rPr lang="ru-RU" sz="2000" dirty="0"/>
              <a:t>по мере того, как уточняются данные о количестве и </a:t>
            </a:r>
            <a:r>
              <a:rPr lang="ru-RU" sz="2000" dirty="0" smtClean="0"/>
              <a:t>типах </a:t>
            </a:r>
            <a:r>
              <a:rPr lang="ru-RU" sz="2000" dirty="0"/>
              <a:t>используемых ЭРЭ, о конкретных условиях, в которых они </a:t>
            </a:r>
            <a:r>
              <a:rPr lang="ru-RU" sz="2000" dirty="0" smtClean="0"/>
              <a:t>работают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Надежность </a:t>
            </a:r>
            <a:r>
              <a:rPr lang="ru-RU" sz="2000" dirty="0"/>
              <a:t>РЭА зависит также и от правильного соблюдения </a:t>
            </a:r>
            <a:r>
              <a:rPr lang="ru-RU" sz="2000" dirty="0" smtClean="0"/>
              <a:t>заданных  </a:t>
            </a:r>
            <a:r>
              <a:rPr lang="ru-RU" sz="2000" dirty="0"/>
              <a:t>условий  эксплуатации,  от  своевременного  и  качественного </a:t>
            </a:r>
            <a:r>
              <a:rPr lang="ru-RU" sz="2000" dirty="0" smtClean="0"/>
              <a:t>проведения </a:t>
            </a:r>
            <a:r>
              <a:rPr lang="ru-RU" sz="2000" dirty="0"/>
              <a:t>профилактического осмотра и ремонта.</a:t>
            </a:r>
          </a:p>
          <a:p>
            <a:r>
              <a:rPr lang="ru-RU" sz="2000" dirty="0"/>
              <a:t>Статические данные показывают, что до 25 % отказов </a:t>
            </a:r>
            <a:r>
              <a:rPr lang="ru-RU" sz="2000" dirty="0" smtClean="0"/>
              <a:t>происходит </a:t>
            </a:r>
            <a:r>
              <a:rPr lang="ru-RU" sz="2000" dirty="0"/>
              <a:t>по вине эксплуатирующего персонала, поэтому в инструкциях по </a:t>
            </a:r>
            <a:r>
              <a:rPr lang="ru-RU" sz="2000" dirty="0" smtClean="0"/>
              <a:t>эксплуатации  </a:t>
            </a:r>
            <a:r>
              <a:rPr lang="ru-RU" sz="2000" dirty="0"/>
              <a:t>необходимо  давать  подробные  правила  работы  с  </a:t>
            </a:r>
            <a:r>
              <a:rPr lang="ru-RU" sz="2000" dirty="0" smtClean="0"/>
              <a:t>аппаратурой</a:t>
            </a:r>
            <a:r>
              <a:rPr lang="ru-RU" sz="2000" dirty="0"/>
              <a:t>, а также методику профилактического ТО.</a:t>
            </a:r>
          </a:p>
          <a:p>
            <a:r>
              <a:rPr lang="ru-RU" sz="2000" dirty="0"/>
              <a:t>Выполнение  перечисленных  выше  требований  может  </a:t>
            </a:r>
            <a:r>
              <a:rPr lang="ru-RU" sz="2000" dirty="0" smtClean="0"/>
              <a:t>существенно </a:t>
            </a:r>
            <a:r>
              <a:rPr lang="ru-RU" sz="2000" dirty="0"/>
              <a:t>повысить эксплуатационную надежность РЭА.</a:t>
            </a:r>
          </a:p>
        </p:txBody>
      </p:sp>
    </p:spTree>
    <p:extLst>
      <p:ext uri="{BB962C8B-B14F-4D97-AF65-F5344CB8AC3E}">
        <p14:creationId xmlns:p14="http://schemas.microsoft.com/office/powerpoint/2010/main" val="19534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66536f2864f7813e8deb2bdfa9ba03d4fbeb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</TotalTime>
  <Words>2609</Words>
  <Application>Microsoft Office PowerPoint</Application>
  <PresentationFormat>Экран (4:3)</PresentationFormat>
  <Paragraphs>181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Тема 3. Надежность радиоэлектронных устройств.</vt:lpstr>
      <vt:lpstr>НАДЕЖНОСТЬ РЭУ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Надежность электрорадиоэлементов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Надежность радиоэлектронных устройств.</dc:title>
  <dc:creator>Игорь</dc:creator>
  <cp:lastModifiedBy>Игорь</cp:lastModifiedBy>
  <cp:revision>3</cp:revision>
  <dcterms:created xsi:type="dcterms:W3CDTF">2016-10-14T08:11:17Z</dcterms:created>
  <dcterms:modified xsi:type="dcterms:W3CDTF">2016-10-14T08:18:47Z</dcterms:modified>
</cp:coreProperties>
</file>