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6"/>
  </p:notesMasterIdLst>
  <p:handoutMasterIdLst>
    <p:handoutMasterId r:id="rId57"/>
  </p:handout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301" r:id="rId42"/>
    <p:sldId id="302" r:id="rId43"/>
    <p:sldId id="303" r:id="rId44"/>
    <p:sldId id="304" r:id="rId45"/>
    <p:sldId id="305" r:id="rId46"/>
    <p:sldId id="306" r:id="rId47"/>
    <p:sldId id="307" r:id="rId48"/>
    <p:sldId id="308" r:id="rId49"/>
    <p:sldId id="309" r:id="rId50"/>
    <p:sldId id="310" r:id="rId51"/>
    <p:sldId id="311" r:id="rId52"/>
    <p:sldId id="312" r:id="rId53"/>
    <p:sldId id="313" r:id="rId54"/>
    <p:sldId id="275" r:id="rId55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C00D81-6035-416C-B975-921262192A25}" type="datetimeFigureOut">
              <a:rPr lang="ru-RU" smtClean="0"/>
              <a:pPr/>
              <a:t>11.11.2015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CE85A3-9AB0-4598-8CD7-AA5B55EF6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7408C-48D3-4FFD-993A-08E849CE4852}" type="datetimeFigureOut">
              <a:rPr lang="ru-RU" smtClean="0"/>
              <a:pPr/>
              <a:t>11.11.2015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B7DAE9-1841-4253-B35A-969C5DDE05B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11/11/2015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11/11/2015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11/11/2015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11/11/2015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11/11/2015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19201"/>
            <a:ext cx="7772400" cy="27432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Организация исполнения бюджета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25908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Тема: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Межбюджетные трансферты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chemeClr val="tx1"/>
                </a:solidFill>
              </a:rPr>
              <a:t>ВОПРОСЫ: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spcAft>
                <a:spcPts val="600"/>
              </a:spcAft>
              <a:buClrTx/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Основы концепции бюджетного федерализма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spcAft>
                <a:spcPts val="600"/>
              </a:spcAft>
              <a:buClrTx/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Содержание межбюджетных отношений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spcAft>
                <a:spcPts val="600"/>
              </a:spcAft>
              <a:buClrTx/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Формы организации межбюджетных отношений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spcAft>
                <a:spcPts val="600"/>
              </a:spcAft>
              <a:buClrTx/>
              <a:buAutoNum type="arabicPeriod"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381000"/>
          </a:xfrm>
        </p:spPr>
        <p:txBody>
          <a:bodyPr>
            <a:normAutofit fontScale="90000"/>
          </a:bodyPr>
          <a:lstStyle/>
          <a:p>
            <a:pPr marL="514350" indent="-514350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Основы концепции бюджетного федерализма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838200"/>
            <a:ext cx="8534400" cy="5791200"/>
          </a:xfrm>
        </p:spPr>
        <p:txBody>
          <a:bodyPr>
            <a:normAutofit lnSpcReduction="10000"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800" dirty="0" smtClean="0"/>
              <a:t>     Важной </a:t>
            </a:r>
            <a:r>
              <a:rPr lang="ru-RU" sz="2800" dirty="0" smtClean="0"/>
              <a:t>функцией бюджета (государственных финансов в целом) как инструмента государственного регулирования при любом государственном устройстве является выравнивание (перераспределение) доходов между </a:t>
            </a:r>
            <a:r>
              <a:rPr lang="ru-RU" sz="2800" b="1" i="1" dirty="0" smtClean="0"/>
              <a:t>группами граждан</a:t>
            </a:r>
            <a:r>
              <a:rPr lang="ru-RU" sz="2800" dirty="0" smtClean="0"/>
              <a:t> (в пользу попавших в зону объективных социальных рисков: по болезни, старости, безработице, бедности и т.д.) и между </a:t>
            </a:r>
            <a:r>
              <a:rPr lang="ru-RU" sz="2800" b="1" i="1" dirty="0" smtClean="0"/>
              <a:t>регионами страны</a:t>
            </a:r>
            <a:r>
              <a:rPr lang="ru-RU" sz="2800" dirty="0" smtClean="0"/>
              <a:t> для обеспечения сопоставимых условий жизнедеятельности в разных точках единого государства, а также территориального развития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Основы концепции бюджетного федерализма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43000"/>
            <a:ext cx="8610600" cy="5486400"/>
          </a:xfrm>
        </p:spPr>
        <p:txBody>
          <a:bodyPr>
            <a:normAutofit fontScale="92500" lnSpcReduction="20000"/>
          </a:bodyPr>
          <a:lstStyle/>
          <a:p>
            <a:pPr marL="0">
              <a:lnSpc>
                <a:spcPct val="110000"/>
              </a:lnSpc>
              <a:buNone/>
            </a:pPr>
            <a:r>
              <a:rPr lang="ru-RU" sz="3600" i="1" dirty="0" smtClean="0"/>
              <a:t>      </a:t>
            </a:r>
            <a:r>
              <a:rPr lang="ru-RU" sz="3600" dirty="0" smtClean="0"/>
              <a:t>С </a:t>
            </a:r>
            <a:r>
              <a:rPr lang="ru-RU" sz="3600" dirty="0" smtClean="0"/>
              <a:t>помощью понятийного аппарата бюджетного федерализма характеризуют различные аспекты</a:t>
            </a:r>
            <a:r>
              <a:rPr lang="ru-RU" sz="3600" b="1" dirty="0" smtClean="0"/>
              <a:t> </a:t>
            </a:r>
            <a:r>
              <a:rPr lang="ru-RU" sz="3600" b="1" i="1" dirty="0" smtClean="0"/>
              <a:t>децентрализации управления и финансовой самостоятельности территориальных образований</a:t>
            </a:r>
            <a:r>
              <a:rPr lang="ru-RU" sz="3600" i="1" dirty="0" smtClean="0"/>
              <a:t>. </a:t>
            </a:r>
            <a:endParaRPr lang="ru-RU" sz="3600" i="1" dirty="0" smtClean="0"/>
          </a:p>
          <a:p>
            <a:pPr marL="0">
              <a:lnSpc>
                <a:spcPct val="110000"/>
              </a:lnSpc>
              <a:buNone/>
            </a:pPr>
            <a:r>
              <a:rPr lang="ru-RU" sz="3600" i="1" dirty="0" smtClean="0"/>
              <a:t> </a:t>
            </a:r>
            <a:r>
              <a:rPr lang="ru-RU" sz="3600" i="1" dirty="0" smtClean="0"/>
              <a:t>     </a:t>
            </a:r>
            <a:r>
              <a:rPr lang="ru-RU" sz="3600" dirty="0" smtClean="0"/>
              <a:t>В </a:t>
            </a:r>
            <a:r>
              <a:rPr lang="ru-RU" sz="3600" dirty="0" smtClean="0"/>
              <a:t>основе их лежат общие для государств с федеративным устройством принципы (правила и порядок) бюджетно-налоговых взаимоотношений между уровнями власти и управления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Основы концепции бюджетного федерализма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562600"/>
          </a:xfr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800" dirty="0" smtClean="0"/>
              <a:t>     </a:t>
            </a:r>
            <a:r>
              <a:rPr lang="ru-RU" sz="3200" dirty="0" smtClean="0"/>
              <a:t>Понятие </a:t>
            </a:r>
            <a:r>
              <a:rPr lang="ru-RU" sz="3200" b="1" i="1" dirty="0" smtClean="0"/>
              <a:t>бюджетного федерализма</a:t>
            </a:r>
            <a:r>
              <a:rPr lang="ru-RU" sz="3200" dirty="0" smtClean="0"/>
              <a:t> впервые ввели американские специалисты, понимая под ним </a:t>
            </a:r>
            <a:r>
              <a:rPr lang="ru-RU" sz="3200" b="1" dirty="0" smtClean="0"/>
              <a:t>автономное функционирование бюджетов отдельных уровней власти, бюджетные взаимоотношения, основанные на четко сформулированных нормах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Основы концепции бюджетного федерализма</a:t>
            </a:r>
            <a:endParaRPr lang="ru-RU" sz="16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304800" y="914400"/>
            <a:ext cx="8839200" cy="5715000"/>
          </a:xfrm>
        </p:spPr>
        <p:txBody>
          <a:bodyPr>
            <a:normAutofit fontScale="92500" lnSpcReduction="20000"/>
          </a:bodyPr>
          <a:lstStyle/>
          <a:p>
            <a:pPr marL="0">
              <a:lnSpc>
                <a:spcPct val="110000"/>
              </a:lnSpc>
              <a:buNone/>
            </a:pPr>
            <a:r>
              <a:rPr lang="ru-RU" sz="3200" dirty="0" smtClean="0"/>
              <a:t>     </a:t>
            </a:r>
            <a:r>
              <a:rPr lang="ru-RU" sz="3200" dirty="0" smtClean="0"/>
              <a:t>По их мнению, модель</a:t>
            </a:r>
            <a:r>
              <a:rPr lang="ru-RU" sz="3200" b="1" i="1" dirty="0" smtClean="0"/>
              <a:t> </a:t>
            </a:r>
            <a:r>
              <a:rPr lang="ru-RU" sz="3200" dirty="0" smtClean="0"/>
              <a:t>бюджетного федерализма становится эффективной при обязательном соблюдении трех условий:</a:t>
            </a:r>
          </a:p>
          <a:p>
            <a:pPr marL="0" lvl="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ru-RU" sz="3200" dirty="0" smtClean="0"/>
              <a:t> разграничения </a:t>
            </a:r>
            <a:r>
              <a:rPr lang="ru-RU" sz="3200" dirty="0" smtClean="0"/>
              <a:t>полномочий между всеми уровнями власти по расходам;</a:t>
            </a:r>
          </a:p>
          <a:p>
            <a:pPr marL="0" lvl="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ru-RU" sz="3200" dirty="0" smtClean="0"/>
              <a:t> наделения </a:t>
            </a:r>
            <a:r>
              <a:rPr lang="ru-RU" sz="3200" dirty="0" smtClean="0"/>
              <a:t>всех уровней власти фискальными ресурсами для выполнения своих полномочий;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ru-RU" sz="3200" dirty="0" smtClean="0"/>
              <a:t> сглаживания </a:t>
            </a:r>
            <a:r>
              <a:rPr lang="ru-RU" sz="3200" dirty="0" smtClean="0"/>
              <a:t>вертикальных и горизонтальных дисбалансов с помощью бюджетных трансфертов для достижения определенных стандартов потребления общественных услуг на всей территории страны</a:t>
            </a:r>
            <a:endParaRPr lang="ru-RU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Основы концепции бюджетного федерализма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1066800"/>
            <a:ext cx="8534400" cy="54864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dirty="0" smtClean="0"/>
              <a:t>     Концепция </a:t>
            </a:r>
            <a:r>
              <a:rPr lang="ru-RU" sz="3200" dirty="0" smtClean="0"/>
              <a:t>бюджетного федерализма содержит основополагающие идеи федерализма как территориальной формы демократии. Она должна обеспечивать реализацию прав каждой личности и территориальных общностей людей на получение определенного объема социальных услуг соответствующего их запросам качества и в отвечающих их интересам и потребностям формах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Основы концепции бюджетного федерализма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838200"/>
            <a:ext cx="8991600" cy="57912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200" dirty="0" smtClean="0"/>
              <a:t>     Многообразие </a:t>
            </a:r>
            <a:r>
              <a:rPr lang="ru-RU" sz="3200" dirty="0" smtClean="0"/>
              <a:t>принципов бюджетного федерализма может быть сведено к трем ключевым принципам – </a:t>
            </a:r>
            <a:r>
              <a:rPr lang="ru-RU" sz="3200" b="1" i="1" dirty="0" smtClean="0"/>
              <a:t>единства бюджетной системы, ее сбалансированности и реальной самостоятельности бюджетов разного уровня</a:t>
            </a:r>
            <a:r>
              <a:rPr lang="ru-RU" sz="3200" dirty="0" smtClean="0"/>
              <a:t>. Последний принцип включает степень самообеспеченности, оценку способности регионов и территорий к социально-экономическому развитию</a:t>
            </a:r>
            <a:endParaRPr lang="ru-RU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457200"/>
            <a:ext cx="8610600" cy="6248400"/>
          </a:xfrm>
        </p:spPr>
        <p:txBody>
          <a:bodyPr>
            <a:noAutofit/>
          </a:bodyPr>
          <a:lstStyle/>
          <a:p>
            <a:pPr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b="1" dirty="0" smtClean="0"/>
              <a:t>  Бюджетный </a:t>
            </a:r>
            <a:r>
              <a:rPr lang="ru-RU" b="1" dirty="0" smtClean="0"/>
              <a:t>федерализм</a:t>
            </a:r>
            <a:r>
              <a:rPr lang="ru-RU" dirty="0" smtClean="0"/>
              <a:t> – это система отношений (политико-правовых, экономических, финансовых), направленных на поиск баланса интересов Федерации, ее субъектов и органов местного самоуправления в целях достижения устойчивого территориального развития, обеспечения доступности потребления основных общественных благ населением с помощью трех </a:t>
            </a:r>
            <a:r>
              <a:rPr lang="ru-RU" dirty="0" smtClean="0"/>
              <a:t>составляющих:</a:t>
            </a:r>
          </a:p>
          <a:p>
            <a:pPr indent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600" dirty="0" smtClean="0"/>
              <a:t> разграничения </a:t>
            </a:r>
            <a:r>
              <a:rPr lang="ru-RU" sz="2600" dirty="0" smtClean="0"/>
              <a:t>расходных полномочий и расходов по уровням </a:t>
            </a:r>
            <a:r>
              <a:rPr lang="ru-RU" sz="2600" dirty="0" smtClean="0"/>
              <a:t>власти;</a:t>
            </a:r>
          </a:p>
          <a:p>
            <a:pPr indent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600" dirty="0" smtClean="0"/>
              <a:t> разграничения </a:t>
            </a:r>
            <a:r>
              <a:rPr lang="ru-RU" sz="2600" dirty="0" smtClean="0"/>
              <a:t>налогов и других доходов в соответствии с распределенными расходами;</a:t>
            </a:r>
          </a:p>
          <a:p>
            <a:pPr indent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dirty="0" smtClean="0"/>
              <a:t> перераспределения </a:t>
            </a:r>
            <a:r>
              <a:rPr lang="ru-RU" dirty="0" smtClean="0"/>
              <a:t>финансовой помощи (межбюджетных трансфертов) для сбалансированности бюджетов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457200"/>
            <a:ext cx="8610600" cy="6172200"/>
          </a:xfrm>
        </p:spPr>
        <p:txBody>
          <a:bodyPr>
            <a:normAutofit fontScale="25000" lnSpcReduction="20000"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200" dirty="0" smtClean="0"/>
              <a:t>                      </a:t>
            </a:r>
            <a:r>
              <a:rPr lang="ru-RU" sz="10000" dirty="0" smtClean="0"/>
              <a:t>Первое </a:t>
            </a:r>
            <a:r>
              <a:rPr lang="ru-RU" sz="10000" dirty="0" smtClean="0"/>
              <a:t>распределение </a:t>
            </a:r>
            <a:r>
              <a:rPr lang="ru-RU" sz="10000" b="1" i="1" dirty="0" smtClean="0"/>
              <a:t>расходных полномочий</a:t>
            </a:r>
            <a:r>
              <a:rPr lang="ru-RU" sz="10000" dirty="0" smtClean="0"/>
              <a:t> осуществляется исходя из стандартов, ориентированных на сопоставимый уровень потребления общественных благ населением на всей территории страны независимо от проживания, а второе – </a:t>
            </a:r>
            <a:r>
              <a:rPr lang="ru-RU" sz="10000" b="1" i="1" dirty="0" smtClean="0"/>
              <a:t>налоговый</a:t>
            </a:r>
            <a:r>
              <a:rPr lang="ru-RU" sz="10000" dirty="0" smtClean="0"/>
              <a:t> (</a:t>
            </a:r>
            <a:r>
              <a:rPr lang="ru-RU" sz="10000" b="1" i="1" dirty="0" smtClean="0"/>
              <a:t>доходный</a:t>
            </a:r>
            <a:r>
              <a:rPr lang="ru-RU" sz="10000" dirty="0" smtClean="0"/>
              <a:t>) потенциал располагается неравномерно по территории страны в силу исходных различий в обеспечении природными, трудовыми ресурсами, уровне социально-экономического развития. К тому же располагаемые ресурсы, как правило, меньше потенциально необходимых. В связи с этим возникает противоречие, выражающееся в несбалансированности расходных и доходных полномочий. В этом случае вступает в силу третье условие действия бюджетного федерализма – сглаживание дисбалансов различными способами или </a:t>
            </a:r>
            <a:r>
              <a:rPr lang="ru-RU" sz="10000" b="1" i="1" dirty="0" smtClean="0"/>
              <a:t>бюджетное регулирование</a:t>
            </a:r>
            <a:endParaRPr lang="ru-RU" sz="10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Основы концепции бюджетного федерализма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/>
          <a:lstStyle/>
          <a:p>
            <a:pPr marL="0">
              <a:spcAft>
                <a:spcPts val="1200"/>
              </a:spcAft>
              <a:buNone/>
            </a:pPr>
            <a:r>
              <a:rPr lang="ru-RU" sz="3200" dirty="0" smtClean="0"/>
              <a:t>    Термин </a:t>
            </a:r>
            <a:r>
              <a:rPr lang="ru-RU" sz="3200" dirty="0" smtClean="0"/>
              <a:t>«бюджетный федерализм» часто пересекается с понятиями «межбюджетные отношения», «регулирование бюджетов», но между ними нельзя ставить знак равенства, поэтому в контексте рассматриваемых проблем необходимо выявление их иерархической соподчиненности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Основы концепции бюджетного федерализма</a:t>
            </a:r>
            <a:endParaRPr lang="ru-RU" sz="1600" dirty="0"/>
          </a:p>
        </p:txBody>
      </p:sp>
      <p:sp>
        <p:nvSpPr>
          <p:cNvPr id="14" name="Содержимое 13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5626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200" b="1" i="1" dirty="0" smtClean="0"/>
              <a:t>     Бюджетный </a:t>
            </a:r>
            <a:r>
              <a:rPr lang="ru-RU" sz="3200" b="1" i="1" dirty="0" smtClean="0"/>
              <a:t>федерализм</a:t>
            </a:r>
            <a:r>
              <a:rPr lang="ru-RU" sz="3200" dirty="0" smtClean="0"/>
              <a:t> определен как система отношений, которая выходит за рамки чисто бюджетных отношений и включает правовые, экономические, бюджетные, налоговые отношения между Федерацией, ее субъектами, органами местного самоуправления, основанные на их противоречивой взаимосвязи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Основы концепции бюджетного федерализма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b="1" i="1" dirty="0" smtClean="0"/>
              <a:t>     Бюджетное регулирование</a:t>
            </a:r>
            <a:r>
              <a:rPr lang="ru-RU" sz="3200" dirty="0" smtClean="0"/>
              <a:t> </a:t>
            </a:r>
            <a:r>
              <a:rPr lang="ru-RU" sz="3200" dirty="0" smtClean="0"/>
              <a:t>представляет комплекс механизмов управления (регулирования) бюджетной системой в целях обеспечения ее сбалансированности и является неотъемлемой составляющей бюджетной системы. Главные формы  регулирования – достижение </a:t>
            </a:r>
            <a:r>
              <a:rPr lang="ru-RU" sz="3200" b="1" i="1" dirty="0" smtClean="0"/>
              <a:t>вертикальной</a:t>
            </a:r>
            <a:r>
              <a:rPr lang="ru-RU" sz="3200" dirty="0" smtClean="0"/>
              <a:t> и </a:t>
            </a:r>
            <a:r>
              <a:rPr lang="ru-RU" sz="3200" b="1" i="1" dirty="0" smtClean="0"/>
              <a:t>горизонтальной</a:t>
            </a:r>
            <a:r>
              <a:rPr lang="ru-RU" sz="3200" dirty="0" smtClean="0"/>
              <a:t> сбалансированности этой системы</a:t>
            </a:r>
            <a:endParaRPr lang="ru-RU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Основы концепции бюджетного федерализма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334000"/>
          </a:xfrm>
        </p:spPr>
        <p:txBody>
          <a:bodyPr>
            <a:normAutofit lnSpcReduction="10000"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600" dirty="0" smtClean="0"/>
              <a:t>Под </a:t>
            </a:r>
            <a:r>
              <a:rPr lang="ru-RU" sz="3600" b="1" i="1" dirty="0" smtClean="0"/>
              <a:t>вертикальной сбалансированностью</a:t>
            </a:r>
            <a:r>
              <a:rPr lang="ru-RU" sz="3600" dirty="0" smtClean="0"/>
              <a:t> понимается процесс устранения несоответствия между объемом обязательств каждого уровня власти по расходам и доходным потенциалам бюджетов каждого уровня по вертикали: </a:t>
            </a:r>
            <a:r>
              <a:rPr lang="ru-RU" sz="3600" b="1" i="1" dirty="0" smtClean="0"/>
              <a:t>федеральный бюджет → субфедеральные бюджеты → местные бюджеты</a:t>
            </a:r>
            <a:endParaRPr lang="ru-RU" sz="3600" b="1" i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Основы концепции бюджетного федерализма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8458200" cy="49530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400" dirty="0" smtClean="0"/>
              <a:t>     </a:t>
            </a:r>
            <a:r>
              <a:rPr lang="ru-RU" sz="3200" b="1" i="1" dirty="0" smtClean="0"/>
              <a:t>Горизонтальная сбалансированность</a:t>
            </a:r>
            <a:r>
              <a:rPr lang="ru-RU" sz="3200" dirty="0" smtClean="0"/>
              <a:t> – </a:t>
            </a:r>
            <a:r>
              <a:rPr lang="ru-RU" sz="3200" i="1" dirty="0" smtClean="0"/>
              <a:t>устранение несоответствия между бюджетными расходами и их доходным покрытием в рамках бюджетов одного уровня (по горизонтали), вызванного объективными причинами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Основы концепции бюджетного федерализма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spcAft>
                <a:spcPts val="600"/>
              </a:spcAft>
              <a:buClrTx/>
              <a:buNone/>
            </a:pPr>
            <a:r>
              <a:rPr lang="ru-RU" sz="3200" dirty="0" smtClean="0"/>
              <a:t> </a:t>
            </a:r>
            <a:r>
              <a:rPr lang="ru-RU" sz="3200" dirty="0" smtClean="0"/>
              <a:t>  </a:t>
            </a:r>
            <a:r>
              <a:rPr lang="ru-RU" sz="3200" dirty="0" smtClean="0"/>
              <a:t>Горизонтальное </a:t>
            </a:r>
            <a:r>
              <a:rPr lang="ru-RU" sz="3200" dirty="0" smtClean="0"/>
              <a:t>выравнивание бюджетов еще называют </a:t>
            </a:r>
            <a:r>
              <a:rPr lang="ru-RU" sz="3200" b="1" i="1" dirty="0" smtClean="0"/>
              <a:t>межбюджетным выравниванием</a:t>
            </a:r>
            <a:r>
              <a:rPr lang="ru-RU" sz="3200" dirty="0" smtClean="0"/>
              <a:t>, или </a:t>
            </a:r>
            <a:r>
              <a:rPr lang="ru-RU" sz="3200" b="1" i="1" dirty="0" smtClean="0"/>
              <a:t>межбюджетными отношениями</a:t>
            </a:r>
            <a:r>
              <a:rPr lang="ru-RU" sz="3200" dirty="0" smtClean="0"/>
              <a:t>. Они могут быть определены как объективно обусловленная система оказания помощи региональным и местным бюджетам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Основы концепции бюджетного федерализма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14400"/>
            <a:ext cx="8534400" cy="57150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000" dirty="0" smtClean="0"/>
              <a:t>     Финансовые </a:t>
            </a:r>
            <a:r>
              <a:rPr lang="ru-RU" sz="3000" dirty="0" smtClean="0"/>
              <a:t>инструменты вертикального и горизонтального выравнивания существенно различаются.</a:t>
            </a:r>
          </a:p>
          <a:p>
            <a:pPr marL="0">
              <a:spcBef>
                <a:spcPts val="0"/>
              </a:spcBef>
              <a:buNone/>
            </a:pPr>
            <a:r>
              <a:rPr lang="ru-RU" sz="3000" dirty="0" smtClean="0"/>
              <a:t>     Для </a:t>
            </a:r>
            <a:r>
              <a:rPr lang="ru-RU" sz="3000" dirty="0" smtClean="0"/>
              <a:t>вертикального регулирования бюджетной системы используются налоги</a:t>
            </a:r>
            <a:r>
              <a:rPr lang="ru-RU" sz="3000" dirty="0" smtClean="0"/>
              <a:t>.</a:t>
            </a:r>
          </a:p>
          <a:p>
            <a:pPr marL="0">
              <a:spcBef>
                <a:spcPts val="0"/>
              </a:spcBef>
              <a:buNone/>
            </a:pPr>
            <a:r>
              <a:rPr lang="ru-RU" sz="3000" b="1" i="1" dirty="0" smtClean="0"/>
              <a:t>     Финансовые </a:t>
            </a:r>
            <a:r>
              <a:rPr lang="ru-RU" sz="3000" b="1" i="1" dirty="0" smtClean="0"/>
              <a:t>инструменты горизонтального регулирования</a:t>
            </a:r>
            <a:r>
              <a:rPr lang="ru-RU" sz="3000" dirty="0" smtClean="0"/>
              <a:t> – </a:t>
            </a:r>
            <a:r>
              <a:rPr lang="ru-RU" sz="3000" b="1" i="1" dirty="0" smtClean="0"/>
              <a:t>межбюджетные трансферты</a:t>
            </a:r>
            <a:r>
              <a:rPr lang="ru-RU" sz="3000" i="1" dirty="0" smtClean="0"/>
              <a:t> </a:t>
            </a:r>
            <a:r>
              <a:rPr lang="ru-RU" sz="3000" dirty="0" smtClean="0"/>
              <a:t>или финансовая помощь, которая во всех формах является, как правило, безвозмездной и безвозвратной, однако она различается по целям</a:t>
            </a:r>
            <a:endParaRPr lang="ru-RU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Содержание межбюджетных отношений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838200"/>
            <a:ext cx="8610600" cy="57912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Российской Федерации термин «межбюджетные отношения» появился в 1994 г. в связи с осуществлением очередною этапа бюджетной реформы. В период с 1994 по 1998 г. межбюджетные отношения в экономической литературе трактовались как отношения между бюджетами различных уровней бюджетном системы Российской Федерации. Законодательно этот термин впервые был определен в Бюджетном кодексе РФ, где межбюджетные отношения стали определяться как отношения между органами государственной власти Российской Федерации, органами государственной власти субъектов РФ и органами местного самоуправления. Однако исходя из данного определения не вытекало, по поводу чего возникают эти отношения и какие элементы включаются в состав межбюджетных отношений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Содержание межбюджетных отношений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95400"/>
            <a:ext cx="8610600" cy="54102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/>
              <a:t>     Согласно </a:t>
            </a:r>
            <a:r>
              <a:rPr lang="ru-RU" sz="3200" dirty="0" smtClean="0"/>
              <a:t>поправкам, внесенным в Бюджетный кодекс РФ, и настоящее время </a:t>
            </a:r>
            <a:r>
              <a:rPr lang="ru-RU" sz="3200" b="1" i="1" dirty="0" smtClean="0"/>
              <a:t>межбюджетные отношения </a:t>
            </a:r>
            <a:r>
              <a:rPr lang="ru-RU" sz="3200" dirty="0" smtClean="0"/>
              <a:t>определяются как взаимоотношения между публично-правовыми образованиями по вопросам регулирования бюджетных правоотношений, организации и осуществления бюджетного процесса </a:t>
            </a:r>
            <a:endParaRPr lang="ru-RU" sz="3200" dirty="0" smtClean="0"/>
          </a:p>
          <a:p>
            <a:pPr marL="0">
              <a:buNone/>
            </a:pPr>
            <a:r>
              <a:rPr lang="ru-RU" sz="3200" dirty="0" smtClean="0"/>
              <a:t>(</a:t>
            </a:r>
            <a:r>
              <a:rPr lang="ru-RU" sz="3200" dirty="0" smtClean="0"/>
              <a:t>ст.6 БК РФ)</a:t>
            </a:r>
            <a:endParaRPr lang="ru-RU" sz="3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Содержание межбюджетных отношений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610600" cy="5867400"/>
          </a:xfrm>
        </p:spPr>
        <p:txBody>
          <a:bodyPr>
            <a:noAutofit/>
          </a:bodyPr>
          <a:lstStyle/>
          <a:p>
            <a:pPr marL="0" lvl="0" indent="-252000">
              <a:spcBef>
                <a:spcPts val="0"/>
              </a:spcBef>
              <a:buClrTx/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i="1" dirty="0" smtClean="0"/>
              <a:t>Целью </a:t>
            </a:r>
            <a:r>
              <a:rPr lang="ru-RU" sz="3200" b="1" i="1" dirty="0" smtClean="0"/>
              <a:t>межбюджетных отношений</a:t>
            </a:r>
            <a:r>
              <a:rPr lang="ru-RU" sz="3200" dirty="0" smtClean="0"/>
              <a:t> является создание равных финансовых возможностей органов государственной власти и органов местного самоуправления для реализации возложенных на них полномочий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 fontScale="90000"/>
          </a:bodyPr>
          <a:lstStyle/>
          <a:p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Содержание межбюджетных отношений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762000"/>
            <a:ext cx="8534400" cy="5867400"/>
          </a:xfrm>
        </p:spPr>
        <p:txBody>
          <a:bodyPr>
            <a:normAutofit lnSpcReduction="10000"/>
          </a:bodyPr>
          <a:lstStyle/>
          <a:p>
            <a:pPr marL="0">
              <a:lnSpc>
                <a:spcPct val="110000"/>
              </a:lnSpc>
              <a:buNone/>
            </a:pPr>
            <a:r>
              <a:rPr lang="ru-RU" sz="3200" dirty="0" smtClean="0"/>
              <a:t>     </a:t>
            </a:r>
            <a:r>
              <a:rPr lang="ru-RU" sz="3200" i="1" dirty="0" smtClean="0"/>
              <a:t>Межбюджетные отношения включают в себя следующие основные элементы:</a:t>
            </a:r>
            <a:endParaRPr lang="ru-RU" sz="3200" dirty="0" smtClean="0"/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ru-RU" sz="3200" dirty="0" smtClean="0"/>
              <a:t> </a:t>
            </a:r>
            <a:r>
              <a:rPr lang="ru-RU" sz="3200" dirty="0" smtClean="0"/>
              <a:t>разграничение </a:t>
            </a:r>
            <a:r>
              <a:rPr lang="ru-RU" sz="3200" dirty="0" smtClean="0"/>
              <a:t>расходных обязательств между публично правовыми образованиями (Российская Федерация, субъекты РФ и муниципальные образования);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ru-RU" sz="3200" dirty="0" smtClean="0"/>
              <a:t> </a:t>
            </a:r>
            <a:r>
              <a:rPr lang="ru-RU" sz="3200" dirty="0" smtClean="0"/>
              <a:t>разграничение и распределение доходов между бюджетами бюджетной системы государства;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ru-RU" sz="3200" dirty="0" smtClean="0"/>
              <a:t> </a:t>
            </a:r>
            <a:r>
              <a:rPr lang="ru-RU" sz="3200" dirty="0" smtClean="0"/>
              <a:t>межбюджетное перераспределение средств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buClrTx/>
              <a:buNone/>
            </a:pPr>
            <a:endParaRPr lang="ru-RU" sz="3200" b="1" i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Содержание межбюджетных отношений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610600" cy="58674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800" dirty="0" smtClean="0"/>
              <a:t>     </a:t>
            </a:r>
            <a:r>
              <a:rPr lang="ru-RU" sz="3200" dirty="0" smtClean="0"/>
              <a:t>Таким образом, </a:t>
            </a:r>
            <a:r>
              <a:rPr lang="ru-RU" sz="3200" b="1" i="1" dirty="0" smtClean="0"/>
              <a:t>межбюджетные отношения</a:t>
            </a:r>
            <a:r>
              <a:rPr lang="ru-RU" sz="3200" i="1" dirty="0" smtClean="0"/>
              <a:t> можно определить как совокупность отношений между публично-правовыми </a:t>
            </a:r>
            <a:r>
              <a:rPr lang="ru-RU" sz="3200" i="1" dirty="0" smtClean="0"/>
              <a:t>образованиями </a:t>
            </a:r>
            <a:r>
              <a:rPr lang="ru-RU" sz="3200" i="1" dirty="0" smtClean="0"/>
              <a:t>по поводу разграничения расходных обязательств, разграничения и распределения доходов между бюджетами бюджетной системы Российской Федерации, а также межбюджетного перераспределения средств</a:t>
            </a:r>
            <a:endParaRPr lang="ru-RU" sz="3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Содержание межбюджетных отношений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610600" cy="55626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ClrTx/>
              <a:buNone/>
            </a:pPr>
            <a:r>
              <a:rPr lang="ru-RU" sz="3000" i="1" dirty="0" smtClean="0"/>
              <a:t>         </a:t>
            </a:r>
            <a:r>
              <a:rPr lang="ru-RU" sz="3000" b="1" i="1" dirty="0" smtClean="0"/>
              <a:t>Разграничение </a:t>
            </a:r>
            <a:r>
              <a:rPr lang="ru-RU" sz="3000" b="1" i="1" dirty="0" smtClean="0"/>
              <a:t>расходных обязательств</a:t>
            </a:r>
            <a:r>
              <a:rPr lang="ru-RU" sz="3000" dirty="0" smtClean="0"/>
              <a:t> является основой для формирования расходов бюджетов бюджетной системы Российской Федерации. Базовым условием разграничения расходных обязательств публично-правовых образований является разграничение предметов ведения между органами власти разных уровней и органами местного самоуправления, на основе которого определяются полномочия органов государственной власти и органов местного самоуправления</a:t>
            </a:r>
            <a:endParaRPr lang="ru-RU" sz="3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609600"/>
            <a:ext cx="8686800" cy="60960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ClrTx/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   В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Российской Федерации основы разграничения полномочий по расходам между федеральным центром и субъектами федерации содержатся в ст. 71 Конституции РФ, где определены предметы ведения Российской Федерации, а в ст. 72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предметы совместного ведения Российской Федерации и субъектов РФ. В ст. 73 установлено, что оставшиеся полномочия закрепляются за субъектами РФ. Полномочия по финансированию совместных полномочий Российской Федерации и субъектов РФ определены Федеральным законом «Об общих принципах организации законодательных (представительных) и исполнительных органов государственной власти субъектов Российской Федерации» (гл. IV. 1).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ст. 14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16 Федерального закона «Об общих принципах организации местного самоуправления в Российской Федерации» установлен перечень вопросов местного значения. За пределами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этого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перечня находятся государственные полномочия, некоторые из них могут передаваться органам местного самоуправления (на временной и постоянной основе) с одновременной передачей финансовых ресурсов для их реализации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Содержание межбюджетных отношений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371600"/>
            <a:ext cx="8763000" cy="54864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ClrTx/>
              <a:buNone/>
            </a:pPr>
            <a:r>
              <a:rPr lang="ru-RU" sz="3200" dirty="0" smtClean="0"/>
              <a:t>     На </a:t>
            </a:r>
            <a:r>
              <a:rPr lang="ru-RU" sz="3200" dirty="0" smtClean="0"/>
              <a:t>основе разграничения предметов ведения и полномочий Российской Федерации, субъектов РФ и муниципальных образований устанавливаются расходные обязательства Российской Федерации, субъектов РФ и муниципальных образований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609600"/>
            <a:ext cx="8839200" cy="62484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ClrTx/>
              <a:buNone/>
            </a:pPr>
            <a:r>
              <a:rPr lang="ru-RU" sz="2400" dirty="0" smtClean="0"/>
              <a:t> </a:t>
            </a:r>
            <a:r>
              <a:rPr lang="ru-RU" sz="2400" dirty="0" smtClean="0"/>
              <a:t>     </a:t>
            </a:r>
            <a:r>
              <a:rPr lang="ru-RU" sz="3200" b="1" i="1" dirty="0" smtClean="0"/>
              <a:t>Расходные </a:t>
            </a:r>
            <a:r>
              <a:rPr lang="ru-RU" sz="3200" b="1" i="1" dirty="0" smtClean="0"/>
              <a:t>обязательства</a:t>
            </a:r>
            <a:r>
              <a:rPr lang="ru-RU" sz="3200" i="1" dirty="0" smtClean="0"/>
              <a:t> </a:t>
            </a:r>
            <a:r>
              <a:rPr lang="ru-RU" sz="3200" i="1" dirty="0" smtClean="0"/>
              <a:t>- </a:t>
            </a:r>
            <a:r>
              <a:rPr lang="ru-RU" sz="3200" dirty="0" smtClean="0"/>
              <a:t>это обусловленные законом, иным нормативным правовым актом, договором или соглашением обязанности публично-правового образования или действующего от его имени бюджетного учреждения предоставить физическому или юридическому лицу, иному публично-правовому образованию, субъекту международного права средства из соответствующего бюджета</a:t>
            </a:r>
            <a:endParaRPr lang="ru-RU" sz="3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Содержание межбюджетных отношений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4864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ClrTx/>
              <a:buNone/>
            </a:pPr>
            <a:r>
              <a:rPr lang="ru-RU" sz="3200" dirty="0" smtClean="0"/>
              <a:t>     </a:t>
            </a:r>
            <a:r>
              <a:rPr lang="ru-RU" sz="3200" dirty="0" smtClean="0"/>
              <a:t>Установление порядка разграничения расходных обязательств находится в компетенции федеральных органов государственной власти. Согласно бюджетному законодательству Российской Федерации, не допускается установление расходных обязательств, подлежащих исполнению одновременно за счет бюджетов двух и более бюджетов бюджетной системы Российской Федерации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990600"/>
            <a:ext cx="8839200" cy="5867400"/>
          </a:xfrm>
        </p:spPr>
        <p:txBody>
          <a:bodyPr>
            <a:noAutofit/>
          </a:bodyPr>
          <a:lstStyle/>
          <a:p>
            <a:pPr marL="0">
              <a:spcBef>
                <a:spcPts val="600"/>
              </a:spcBef>
              <a:spcAft>
                <a:spcPts val="600"/>
              </a:spcAft>
              <a:buClrTx/>
              <a:buNone/>
            </a:pPr>
            <a:r>
              <a:rPr lang="ru-RU" sz="3600" dirty="0" smtClean="0"/>
              <a:t>     В </a:t>
            </a:r>
            <a:r>
              <a:rPr lang="ru-RU" sz="3600" dirty="0" smtClean="0"/>
              <a:t>бюджетном законодательстве различаются расходные обязательства Российской Федерации, субъектов РФ и муниципальных образований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57200"/>
            <a:ext cx="8534400" cy="6172200"/>
          </a:xfrm>
        </p:spPr>
        <p:txBody>
          <a:bodyPr>
            <a:noAutofit/>
          </a:bodyPr>
          <a:lstStyle/>
          <a:p>
            <a:pPr marL="0" lvl="0">
              <a:spcBef>
                <a:spcPts val="0"/>
              </a:spcBef>
              <a:buClrTx/>
              <a:buNone/>
            </a:pPr>
            <a:r>
              <a:rPr lang="ru-RU" sz="2800" i="1" dirty="0" smtClean="0"/>
              <a:t>      </a:t>
            </a:r>
            <a:r>
              <a:rPr lang="ru-RU" sz="2800" b="1" i="1" dirty="0" smtClean="0"/>
              <a:t>Расходные </a:t>
            </a:r>
            <a:r>
              <a:rPr lang="ru-RU" sz="2800" b="1" i="1" dirty="0" smtClean="0"/>
              <a:t>обязательства Российской Федерации</a:t>
            </a:r>
            <a:r>
              <a:rPr lang="ru-RU" sz="2800" dirty="0" smtClean="0"/>
              <a:t> возникают в ходе осуществления федеральными органами государственной власти полномочий по предметам ведения Российской Федерации и полномочий по предметам совместного ведения Российской Федерации и субъектов РФ, не отнесенных к полномочиям органов государственной власти субъектов РФ. Расходные обязательства Российской Федерации исполняются за счет собственных доходов и поступлений из источников финансирования </a:t>
            </a:r>
            <a:r>
              <a:rPr lang="ru-RU" sz="2800" dirty="0" smtClean="0"/>
              <a:t>дефицита федерального </a:t>
            </a:r>
            <a:r>
              <a:rPr lang="ru-RU" sz="2800" dirty="0" smtClean="0"/>
              <a:t>бюджета, а также за счет средств бюджетов государственных внебюджетных фондов Российской Федерации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228600"/>
            <a:ext cx="8686800" cy="66294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3200" b="1" i="1" dirty="0" smtClean="0"/>
              <a:t>Расходные обязательства </a:t>
            </a:r>
            <a:r>
              <a:rPr lang="ru-RU" sz="3200" b="1" i="1" dirty="0" smtClean="0"/>
              <a:t>субъектов РФ</a:t>
            </a:r>
            <a:r>
              <a:rPr lang="ru-RU" dirty="0" smtClean="0"/>
              <a:t> </a:t>
            </a:r>
            <a:r>
              <a:rPr lang="ru-RU" dirty="0" smtClean="0"/>
              <a:t> устанавливаются </a:t>
            </a:r>
            <a:r>
              <a:rPr lang="ru-RU" dirty="0" smtClean="0"/>
              <a:t>в ходе осуществления органами государственной власти субъектов РФ полномочий по предметам ведения этих субъектов и предметам совместного ведения, отнесенных к полномочиям органов государственной власти субъектов РФ федеральным законодательством либо договором о разграничении полномочий. Расходные обязательства субъектов РФ, возникающие в ходе осуществления полномочий по предметам ведения субъектов РФ и совместного ведения, отнесенным к компетенции субъектов РФ, исполняются за счет собственных доходов и поступлений из источников финансирования дефицита бюджетов субъектов РФ и бюджетов территориальных государственных внебюджетных фондов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381000"/>
            <a:ext cx="8686800" cy="63246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600"/>
              </a:spcAft>
              <a:buClrTx/>
              <a:buNone/>
            </a:pPr>
            <a:r>
              <a:rPr lang="ru-RU" sz="2400" dirty="0" smtClean="0"/>
              <a:t> </a:t>
            </a:r>
            <a:r>
              <a:rPr lang="ru-RU" sz="2400" dirty="0" smtClean="0"/>
              <a:t>     </a:t>
            </a:r>
            <a:r>
              <a:rPr lang="ru-RU" sz="2400" b="1" i="1" dirty="0" smtClean="0"/>
              <a:t>Расходные </a:t>
            </a:r>
            <a:r>
              <a:rPr lang="ru-RU" sz="2400" b="1" i="1" dirty="0" smtClean="0"/>
              <a:t>обязательства муниципальных образований</a:t>
            </a:r>
            <a:r>
              <a:rPr lang="ru-RU" sz="2400" b="1" dirty="0" smtClean="0"/>
              <a:t> </a:t>
            </a:r>
            <a:r>
              <a:rPr lang="ru-RU" sz="2400" dirty="0" smtClean="0"/>
              <a:t>возникают в ходе осуществления органами местного самоуправления решения вопросов местного значения в соответствии со ст.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dirty="0" smtClean="0"/>
              <a:t> Федерального закона «Об общих принципах организации местного самоуправления в Российской Федерации». При этом разграничение расходных обязательств муниципальных образований разных видов (поселений, муниципальных районов, городских округов) осуществляется на основе разграничения вопросов местного значения конкретного вида муниципального образования, установленных в ст.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14 -16 </a:t>
            </a:r>
            <a:r>
              <a:rPr lang="ru-RU" sz="2400" dirty="0" smtClean="0"/>
              <a:t>вышеназванного закона. Исполнение расходных обязательств, связанных с решением органами местного самоуправления собственных вопросов местного значения, осуществляется за счет собственных доходов и поступлений и из источников финансирования дефицита местного бюджета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04800"/>
            <a:ext cx="8534400" cy="6400800"/>
          </a:xfrm>
        </p:spPr>
        <p:txBody>
          <a:bodyPr>
            <a:normAutofit fontScale="47500" lnSpcReduction="20000"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600" dirty="0" smtClean="0"/>
              <a:t>         </a:t>
            </a:r>
            <a:r>
              <a:rPr lang="ru-RU" sz="5100" dirty="0" smtClean="0"/>
              <a:t>При </a:t>
            </a:r>
            <a:r>
              <a:rPr lang="ru-RU" sz="5100" dirty="0" smtClean="0"/>
              <a:t>передаче государственных полномочий с одного уровня власти на другой, при котором полномочия органа власти одного уровня исключаются из его компетенции и включаются и компетенцию органа власти другого уровня на определенный срок или бессрочно, расходные обязательства финансируются за счет средств передающего органа власти в форме субвенций. Так, расходные обязательства субъектов РФ, возникающие в ходе осуществления полномочий федеральных органов государственной власти, исполняются за счет субвенций из Федерального фонда компенсаций. Следовательно, за счет средств бюджетом обеспечиваются расходные обязательства, возникающие в ходе разграничения полномочий органов государственной власти и органов местного самоуправления, и расходные обязательства, возникающие в результате принятия переданных полномочий</a:t>
            </a:r>
            <a:endParaRPr lang="ru-RU" sz="51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Содержание межбюджетных отношений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50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600" dirty="0" smtClean="0"/>
              <a:t>В любом федеративном государстве процесс разграничения расходов и доходов начинается с разграничения полномочий и соответствующих им расходов. В Российской Федерации этот процесс начался с разграничения доходов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Содержание межбюджетных отношений</a:t>
            </a:r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52400" y="914400"/>
            <a:ext cx="86868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     </a:t>
            </a:r>
            <a:r>
              <a:rPr lang="ru-RU" sz="3000" b="1" i="1" dirty="0" smtClean="0"/>
              <a:t>Разграничение доходов</a:t>
            </a:r>
            <a:r>
              <a:rPr lang="ru-RU" sz="3000" i="1" dirty="0" smtClean="0"/>
              <a:t> </a:t>
            </a:r>
            <a:r>
              <a:rPr lang="ru-RU" sz="3000" i="1" dirty="0" smtClean="0"/>
              <a:t>- </a:t>
            </a:r>
            <a:r>
              <a:rPr lang="ru-RU" sz="3000" i="1" dirty="0" smtClean="0"/>
              <a:t>законодательное закрепление за определенным бюджетом на постоянной основе конкретных видов доходов в полном размере или частично</a:t>
            </a:r>
            <a:r>
              <a:rPr lang="ru-RU" sz="3000" dirty="0" smtClean="0"/>
              <a:t>. С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1992</a:t>
            </a:r>
            <a:r>
              <a:rPr lang="ru-RU" sz="3000" dirty="0" smtClean="0"/>
              <a:t> г. взамен применявшегося ранее с целью сбалансированности всех бюджетов метода распределения доходов начали использоваться </a:t>
            </a:r>
            <a:r>
              <a:rPr lang="ru-RU" sz="3000" i="1" dirty="0" smtClean="0"/>
              <a:t>методы разграничении доходов между уровнями бюджетной системы РФ</a:t>
            </a:r>
            <a:r>
              <a:rPr lang="ru-RU" sz="3000" dirty="0" smtClean="0"/>
              <a:t> на постоянной законодательной основе, применяемые в мировой практике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Содержание межбюджетных отношений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838200"/>
            <a:ext cx="8763000" cy="60198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3200" dirty="0" smtClean="0"/>
              <a:t>К таким методам разграничения доходов между бюджетами относятся:</a:t>
            </a:r>
          </a:p>
          <a:p>
            <a:pPr marL="0">
              <a:buNone/>
            </a:pPr>
            <a:r>
              <a:rPr lang="ru-RU" sz="3200" dirty="0" smtClean="0"/>
              <a:t>• разделение видов налогов между уровнями государственной власти и местного самоуправления;</a:t>
            </a:r>
          </a:p>
          <a:p>
            <a:pPr marL="0">
              <a:buNone/>
            </a:pPr>
            <a:r>
              <a:rPr lang="ru-RU" sz="3200" dirty="0" smtClean="0"/>
              <a:t>• квотирование поступления от налогов (квотированию может подлежать ставка налога или объем налоговых поступлений);</a:t>
            </a:r>
          </a:p>
          <a:p>
            <a:pPr marL="0">
              <a:buNone/>
            </a:pPr>
            <a:r>
              <a:rPr lang="ru-RU" sz="3200" dirty="0" smtClean="0"/>
              <a:t>• установление региональных и местных надбавок к федеральным (региональным) налогам</a:t>
            </a:r>
          </a:p>
          <a:p>
            <a:pPr marL="0">
              <a:spcAft>
                <a:spcPts val="600"/>
              </a:spcAft>
              <a:buNone/>
            </a:pP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Содержание межбюджетных отношений</a:t>
            </a:r>
            <a:endParaRPr lang="ru-RU" sz="16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715000"/>
          </a:xfrm>
        </p:spPr>
        <p:txBody>
          <a:bodyPr>
            <a:normAutofit fontScale="77500" lnSpcReduction="20000"/>
          </a:bodyPr>
          <a:lstStyle/>
          <a:p>
            <a:pPr marL="0">
              <a:lnSpc>
                <a:spcPct val="120000"/>
              </a:lnSpc>
              <a:buNone/>
            </a:pPr>
            <a:r>
              <a:rPr lang="ru-RU" sz="3200" dirty="0" smtClean="0"/>
              <a:t>      В </a:t>
            </a:r>
            <a:r>
              <a:rPr lang="ru-RU" sz="3200" dirty="0" smtClean="0"/>
              <a:t>настоящее время, к сожалению, в России не используется такой метод разграничения доходов между бюджетами, как </a:t>
            </a:r>
            <a:r>
              <a:rPr lang="ru-RU" sz="3200" i="1" dirty="0" smtClean="0"/>
              <a:t>установление региональных и местных надбавок к федеральным и региональным налогам</a:t>
            </a:r>
            <a:r>
              <a:rPr lang="ru-RU" sz="3200" dirty="0" smtClean="0"/>
              <a:t>.</a:t>
            </a:r>
          </a:p>
          <a:p>
            <a:pPr marL="0">
              <a:lnSpc>
                <a:spcPct val="120000"/>
              </a:lnSpc>
              <a:buNone/>
            </a:pPr>
            <a:r>
              <a:rPr lang="ru-RU" sz="3200" dirty="0" smtClean="0"/>
              <a:t>При установлении надбавок региональные органы власти и органы местного самоуправления получают право взимать с тех налоговых объектов, которые облагаются соответственно федеральными или региональными налогами, дополнительный налог в свою пользу в размере определенного процента или иного коэффициента к установленной ставке. Обычно при этом вышестоящий орган государственной власти указывает лишь максимум, с которого региональные органы власти и органы местного самоуправления вправе производить надбавки</a:t>
            </a:r>
            <a:endParaRPr lang="ru-RU" sz="32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Формы организации межбюджетных отношений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7912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spcAft>
                <a:spcPts val="1800"/>
              </a:spcAft>
              <a:buNone/>
            </a:pPr>
            <a:r>
              <a:rPr lang="ru-RU" sz="2800" dirty="0" smtClean="0"/>
              <a:t>     </a:t>
            </a:r>
            <a:r>
              <a:rPr lang="ru-RU" sz="3200" dirty="0" smtClean="0"/>
              <a:t>Разный </a:t>
            </a:r>
            <a:r>
              <a:rPr lang="ru-RU" sz="3200" dirty="0" smtClean="0"/>
              <a:t>уровень обеспеченности органов власти финансовыми ресурсами, различные финансовые возможности территорий предопределяют необходимость </a:t>
            </a:r>
            <a:r>
              <a:rPr lang="ru-RU" sz="3200" dirty="0" err="1" smtClean="0"/>
              <a:t>перераспределительных</a:t>
            </a:r>
            <a:r>
              <a:rPr lang="ru-RU" sz="3200" dirty="0" smtClean="0"/>
              <a:t> процессов между бюджетами</a:t>
            </a:r>
            <a:endParaRPr lang="ru-RU" sz="32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Формы организации межбюджетных отношений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7150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buNone/>
            </a:pPr>
            <a:r>
              <a:rPr lang="ru-RU" sz="2800" b="1" i="1" dirty="0" smtClean="0"/>
              <a:t>      </a:t>
            </a:r>
            <a:r>
              <a:rPr lang="ru-RU" sz="3200" b="1" i="1" dirty="0" smtClean="0"/>
              <a:t>Межбюджетное </a:t>
            </a:r>
            <a:r>
              <a:rPr lang="ru-RU" sz="3200" b="1" i="1" dirty="0" smtClean="0"/>
              <a:t>перераспределение средств</a:t>
            </a:r>
            <a:r>
              <a:rPr lang="ru-RU" sz="3200" i="1" dirty="0" smtClean="0"/>
              <a:t> </a:t>
            </a:r>
            <a:r>
              <a:rPr lang="ru-RU" sz="3200" dirty="0" smtClean="0"/>
              <a:t>представляет собой ежегодную передачу средств из одного бюджета в другой бюджет бюджетной системы Российской Федерации для выравнивания бюджетной обеспеченности, финансового обеспечения передаваемых государственных полномочий, покрытия временных кассовых разрывов</a:t>
            </a:r>
            <a:endParaRPr lang="ru-RU" sz="32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Формы организации межбюджетных отношений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838200"/>
            <a:ext cx="8686800" cy="5791200"/>
          </a:xfrm>
        </p:spPr>
        <p:txBody>
          <a:bodyPr>
            <a:noAutofit/>
          </a:bodyPr>
          <a:lstStyle/>
          <a:p>
            <a:pPr marL="0">
              <a:spcBef>
                <a:spcPts val="600"/>
              </a:spcBef>
              <a:buNone/>
            </a:pPr>
            <a:r>
              <a:rPr lang="ru-RU" sz="3000" dirty="0" smtClean="0"/>
              <a:t>     Исходя </a:t>
            </a:r>
            <a:r>
              <a:rPr lang="ru-RU" sz="3000" dirty="0" smtClean="0"/>
              <a:t>из этого формами перераспределения средств являются межбюджетные трансферты и бюджетные кредиты. </a:t>
            </a:r>
            <a:endParaRPr lang="ru-RU" sz="3000" dirty="0" smtClean="0"/>
          </a:p>
          <a:p>
            <a:pPr marL="0">
              <a:spcBef>
                <a:spcPts val="600"/>
              </a:spcBef>
              <a:buNone/>
            </a:pPr>
            <a:r>
              <a:rPr lang="ru-RU" sz="3000" b="1" i="1" dirty="0" smtClean="0"/>
              <a:t> </a:t>
            </a:r>
            <a:r>
              <a:rPr lang="ru-RU" sz="3000" b="1" i="1" dirty="0" smtClean="0"/>
              <a:t>    Межбюджетные </a:t>
            </a:r>
            <a:r>
              <a:rPr lang="ru-RU" sz="3000" b="1" i="1" dirty="0" smtClean="0"/>
              <a:t>трансферты</a:t>
            </a:r>
            <a:r>
              <a:rPr lang="ru-RU" sz="3000" i="1" dirty="0" smtClean="0"/>
              <a:t> </a:t>
            </a:r>
            <a:r>
              <a:rPr lang="ru-RU" sz="3000" i="1" dirty="0" smtClean="0"/>
              <a:t>- </a:t>
            </a:r>
            <a:r>
              <a:rPr lang="ru-RU" sz="3000" i="1" dirty="0" smtClean="0"/>
              <a:t>это средства, предоставляемые одним бюджетом бюджетной системы Российской Федерации другому бюджету бюджетной системы Российской Федерации</a:t>
            </a:r>
            <a:r>
              <a:rPr lang="ru-RU" sz="3000" dirty="0" smtClean="0"/>
              <a:t>. Межбюджетные трансферты предоставляются в форме дотаций, субсидий и субвенций. </a:t>
            </a:r>
            <a:endParaRPr lang="ru-RU" sz="3000" dirty="0" smtClean="0"/>
          </a:p>
          <a:p>
            <a:pPr marL="0">
              <a:spcBef>
                <a:spcPts val="600"/>
              </a:spcBef>
              <a:buNone/>
            </a:pPr>
            <a:r>
              <a:rPr lang="ru-RU" sz="3000" b="1" i="1" dirty="0" smtClean="0"/>
              <a:t> </a:t>
            </a:r>
            <a:r>
              <a:rPr lang="ru-RU" sz="3000" b="1" i="1" dirty="0" smtClean="0"/>
              <a:t>     Бюджетные </a:t>
            </a:r>
            <a:r>
              <a:rPr lang="ru-RU" sz="3000" b="1" i="1" dirty="0" smtClean="0"/>
              <a:t>кредиты</a:t>
            </a:r>
            <a:r>
              <a:rPr lang="ru-RU" sz="3000" dirty="0" smtClean="0"/>
              <a:t> используются для покрытия временных кассовых разрывов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4864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i="1" dirty="0" smtClean="0"/>
              <a:t>        В бюджетном кодексе Российской Федерации </a:t>
            </a:r>
            <a:r>
              <a:rPr lang="ru-RU" sz="3200" b="1" i="1" dirty="0" smtClean="0"/>
              <a:t>дотации</a:t>
            </a:r>
            <a:r>
              <a:rPr lang="ru-RU" sz="3200" dirty="0" smtClean="0"/>
              <a:t> определяются как межбюджетные трансферты, предоставляемые на безвозмездной и безвозвратной основе без установления направлений и (или) условий их использования</a:t>
            </a:r>
            <a:endParaRPr lang="ru-RU" sz="32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Формы организации межбюджетных отношений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838200"/>
            <a:ext cx="8610600" cy="60198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200" dirty="0" smtClean="0"/>
              <a:t>     Определения </a:t>
            </a:r>
            <a:r>
              <a:rPr lang="ru-RU" sz="3200" dirty="0" smtClean="0"/>
              <a:t>субсидий и субвенций в Бюджетном кодексе РФ с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3200" dirty="0" smtClean="0"/>
              <a:t>января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2008</a:t>
            </a:r>
            <a:r>
              <a:rPr lang="ru-RU" sz="3200" dirty="0" smtClean="0"/>
              <a:t> г. отсутствуют. При этом они рассматриваются не только как формы межбюджетных трансфертов, а как формы предоставления бюджетных средств юридическим и физическим лицам. Однако, если рассматривать субсидии и субвенции в форме межбюджетных трансфертов, то их можно определить следующим образом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04800" y="457200"/>
            <a:ext cx="8610600" cy="61722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i="1" dirty="0" smtClean="0"/>
              <a:t>     </a:t>
            </a:r>
            <a:r>
              <a:rPr lang="ru-RU" b="1" i="1" dirty="0" smtClean="0"/>
              <a:t>Субсидии</a:t>
            </a:r>
            <a:r>
              <a:rPr lang="ru-RU" dirty="0" smtClean="0"/>
              <a:t> </a:t>
            </a:r>
            <a:r>
              <a:rPr lang="ru-RU" dirty="0" smtClean="0"/>
              <a:t>- </a:t>
            </a:r>
            <a:r>
              <a:rPr lang="ru-RU" dirty="0" smtClean="0"/>
              <a:t>это межбюджетные трансферты, предоставляемые на безвозмездной и безвозвратной основе для </a:t>
            </a:r>
            <a:r>
              <a:rPr lang="ru-RU" dirty="0" err="1" smtClean="0"/>
              <a:t>софинансирования</a:t>
            </a:r>
            <a:r>
              <a:rPr lang="ru-RU" dirty="0" smtClean="0"/>
              <a:t> расходных обязательств Российской Федерации (субъектов РФ, муниципальных образований), возникающих в ходе осуществления органами государственной власти (органами местного самоуправления) своих собственных полномочий.</a:t>
            </a:r>
          </a:p>
          <a:p>
            <a:pPr marL="0">
              <a:buNone/>
            </a:pPr>
            <a:r>
              <a:rPr lang="ru-RU" b="1" i="1" dirty="0" smtClean="0"/>
              <a:t>     Субвенции</a:t>
            </a:r>
            <a:r>
              <a:rPr lang="ru-RU" dirty="0" smtClean="0"/>
              <a:t> </a:t>
            </a:r>
            <a:r>
              <a:rPr lang="ru-RU" dirty="0" smtClean="0"/>
              <a:t>- </a:t>
            </a:r>
            <a:r>
              <a:rPr lang="ru-RU" dirty="0" smtClean="0"/>
              <a:t>это межбюджетные трансферты, предоставляемые на безвозмездной и безвозвратной основе для финансово го обеспечения расходных обязательств Российской Федерации (субъектов РФ, муниципальных образований), возникающих при выполнении органами государственной власти (органами местного самоуправления) переданных им полномочий</a:t>
            </a:r>
            <a:endParaRPr lang="ru-RU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Формы организации межбюджетных отношений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5626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800" dirty="0" smtClean="0"/>
              <a:t>       </a:t>
            </a:r>
            <a:r>
              <a:rPr lang="ru-RU" sz="3200" dirty="0" smtClean="0"/>
              <a:t>В </a:t>
            </a:r>
            <a:r>
              <a:rPr lang="ru-RU" sz="3200" dirty="0" smtClean="0"/>
              <a:t>Российской Федерации межбюджетные трансферты бюджетам субъектов РФ предоставляются из федерального </a:t>
            </a:r>
            <a:r>
              <a:rPr lang="ru-RU" sz="3200" dirty="0" smtClean="0"/>
              <a:t>бюджета, </a:t>
            </a:r>
            <a:r>
              <a:rPr lang="ru-RU" sz="3200" dirty="0" smtClean="0"/>
              <a:t>других бюджетов субъектов РФ и местных бюджетов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Формы организации межбюджетных отношений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14400"/>
            <a:ext cx="8763000" cy="57912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200" i="1" dirty="0" smtClean="0"/>
              <a:t>Межбюджетные трансферты из федерального бюджета бюджетам субъектов </a:t>
            </a:r>
            <a:r>
              <a:rPr lang="ru-RU" sz="3200" i="1" dirty="0" smtClean="0"/>
              <a:t>РФ </a:t>
            </a:r>
            <a:r>
              <a:rPr lang="ru-RU" sz="3200" dirty="0" smtClean="0"/>
              <a:t>предоставляются </a:t>
            </a:r>
            <a:r>
              <a:rPr lang="ru-RU" sz="3200" dirty="0" smtClean="0"/>
              <a:t>в </a:t>
            </a:r>
            <a:r>
              <a:rPr lang="ru-RU" sz="3200" dirty="0" smtClean="0"/>
              <a:t>форме: </a:t>
            </a:r>
          </a:p>
          <a:p>
            <a:pPr marL="0">
              <a:buClrTx/>
              <a:buFont typeface="Wingdings" pitchFamily="2" charset="2"/>
              <a:buChar char="v"/>
            </a:pPr>
            <a:r>
              <a:rPr lang="ru-RU" sz="3200" dirty="0" smtClean="0"/>
              <a:t> дотаций </a:t>
            </a:r>
            <a:r>
              <a:rPr lang="ru-RU" sz="3200" dirty="0" smtClean="0"/>
              <a:t>на выравнивание бюджетной обеспеченности субъектов РФ; </a:t>
            </a:r>
            <a:endParaRPr lang="ru-RU" sz="3200" dirty="0" smtClean="0"/>
          </a:p>
          <a:p>
            <a:pPr marL="0">
              <a:buClrTx/>
              <a:buFont typeface="Wingdings" pitchFamily="2" charset="2"/>
              <a:buChar char="v"/>
            </a:pPr>
            <a:r>
              <a:rPr lang="ru-RU" sz="3200" dirty="0" smtClean="0"/>
              <a:t> субсидий </a:t>
            </a:r>
            <a:r>
              <a:rPr lang="ru-RU" sz="3200" dirty="0" smtClean="0"/>
              <a:t>бюджетам субъектов РФ; </a:t>
            </a:r>
            <a:endParaRPr lang="ru-RU" sz="3200" dirty="0" smtClean="0"/>
          </a:p>
          <a:p>
            <a:pPr marL="0">
              <a:buClrTx/>
              <a:buFont typeface="Wingdings" pitchFamily="2" charset="2"/>
              <a:buChar char="v"/>
            </a:pPr>
            <a:r>
              <a:rPr lang="ru-RU" sz="3200" dirty="0" smtClean="0"/>
              <a:t> субвенций </a:t>
            </a:r>
            <a:r>
              <a:rPr lang="ru-RU" sz="3200" dirty="0" smtClean="0"/>
              <a:t>бюджетам субъектов РФ;</a:t>
            </a:r>
            <a:br>
              <a:rPr lang="ru-RU" sz="3200" dirty="0" smtClean="0"/>
            </a:br>
            <a:r>
              <a:rPr lang="ru-RU" sz="3200" dirty="0" smtClean="0"/>
              <a:t>иных </a:t>
            </a:r>
            <a:r>
              <a:rPr lang="ru-RU" sz="3200" dirty="0" smtClean="0"/>
              <a:t>межбюджетных трансфертов бюджетам субъектов РФ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Формы организации межбюджетных отношений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838200"/>
            <a:ext cx="8686800" cy="58674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000" i="1" dirty="0" smtClean="0"/>
              <a:t>     Межбюджетные </a:t>
            </a:r>
            <a:r>
              <a:rPr lang="ru-RU" sz="3000" i="1" dirty="0" smtClean="0"/>
              <a:t>трансферты бюджетам субъектов РФ из других бюджетов субъектов </a:t>
            </a:r>
            <a:r>
              <a:rPr lang="ru-RU" sz="3000" i="1" dirty="0" smtClean="0"/>
              <a:t>РФ </a:t>
            </a:r>
            <a:r>
              <a:rPr lang="ru-RU" sz="3000" dirty="0" smtClean="0"/>
              <a:t>предоставляются </a:t>
            </a:r>
            <a:r>
              <a:rPr lang="ru-RU" sz="3000" dirty="0" smtClean="0"/>
              <a:t>в </a:t>
            </a:r>
            <a:r>
              <a:rPr lang="ru-RU" sz="3000" dirty="0" smtClean="0"/>
              <a:t>форме субвенций </a:t>
            </a:r>
            <a:r>
              <a:rPr lang="ru-RU" sz="3000" dirty="0" smtClean="0"/>
              <a:t>бюджетам автономных округов, входящих в состав краев, областей, для реализации полномочий органов государственной власти субъектов РФ, передаваемых на основании договоров между органами государственной власти автономного округа и соответственно органами государственной власти края или области, заключенных в соответствии с законодательством Российской Федерации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Формы организации межбюджетных отношений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14400"/>
            <a:ext cx="8686800" cy="59436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800" i="1" dirty="0" smtClean="0"/>
              <a:t>     </a:t>
            </a:r>
            <a:r>
              <a:rPr lang="ru-RU" sz="3200" i="1" dirty="0" smtClean="0"/>
              <a:t>Межбюджетные </a:t>
            </a:r>
            <a:r>
              <a:rPr lang="ru-RU" sz="3200" i="1" dirty="0" smtClean="0"/>
              <a:t>трансферты из местных бюджетов бюджетам субъектов </a:t>
            </a:r>
            <a:r>
              <a:rPr lang="ru-RU" sz="3200" i="1" dirty="0" smtClean="0"/>
              <a:t>РФ </a:t>
            </a:r>
            <a:r>
              <a:rPr lang="ru-RU" sz="3200" dirty="0" smtClean="0"/>
              <a:t>предоставляются </a:t>
            </a:r>
            <a:r>
              <a:rPr lang="ru-RU" sz="3200" dirty="0" smtClean="0"/>
              <a:t>в форме субсидий, перечисляемых в бюджеты субъектов РФ для формирования региональных фондов финансовой поддержки поселений и региональных фондов финансовой поддержки муниципальных районов (городских округов)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Формы организации межбюджетных отношений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/>
          </a:bodyPr>
          <a:lstStyle/>
          <a:p>
            <a:pPr marL="0">
              <a:spcAft>
                <a:spcPts val="1200"/>
              </a:spcAft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200" dirty="0" smtClean="0"/>
              <a:t>Межбюджетные трансферты местным бюджетам предоставляются из бюджетов субъектов РФ и других местных бюджетов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1000" y="381000"/>
            <a:ext cx="8305800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i="1" dirty="0" smtClean="0"/>
              <a:t>      Межбюджетные </a:t>
            </a:r>
            <a:r>
              <a:rPr lang="ru-RU" sz="3200" i="1" dirty="0" smtClean="0"/>
              <a:t>трансферты из бюджетов субъектов РФ местным </a:t>
            </a:r>
            <a:r>
              <a:rPr lang="ru-RU" sz="3200" i="1" dirty="0" smtClean="0"/>
              <a:t>бюджетам </a:t>
            </a:r>
            <a:r>
              <a:rPr lang="ru-RU" sz="3200" dirty="0" smtClean="0"/>
              <a:t>предоставляются </a:t>
            </a:r>
            <a:r>
              <a:rPr lang="ru-RU" sz="3200" dirty="0" smtClean="0"/>
              <a:t>в </a:t>
            </a:r>
            <a:r>
              <a:rPr lang="ru-RU" sz="3200" dirty="0" smtClean="0"/>
              <a:t>форме: </a:t>
            </a:r>
          </a:p>
          <a:p>
            <a:pPr>
              <a:spcBef>
                <a:spcPts val="600"/>
              </a:spcBef>
              <a:buFont typeface="Wingdings" pitchFamily="2" charset="2"/>
              <a:buChar char="v"/>
            </a:pPr>
            <a:r>
              <a:rPr lang="ru-RU" sz="3200" dirty="0" smtClean="0"/>
              <a:t> дотаций </a:t>
            </a:r>
            <a:r>
              <a:rPr lang="ru-RU" sz="3200" dirty="0" smtClean="0"/>
              <a:t>на выравнивание бюджетной обеспеченности поселений и дотаций на выравнивание бюджетной обеспеченности муниципальных районов (городских округов); </a:t>
            </a:r>
            <a:endParaRPr lang="ru-RU" sz="3200" dirty="0" smtClean="0"/>
          </a:p>
          <a:p>
            <a:pPr>
              <a:spcBef>
                <a:spcPts val="600"/>
              </a:spcBef>
              <a:buFont typeface="Wingdings" pitchFamily="2" charset="2"/>
              <a:buChar char="v"/>
            </a:pPr>
            <a:r>
              <a:rPr lang="ru-RU" sz="3200" dirty="0" smtClean="0"/>
              <a:t> субсидий </a:t>
            </a:r>
            <a:r>
              <a:rPr lang="ru-RU" sz="3200" dirty="0" smtClean="0"/>
              <a:t>местным бюджетам; </a:t>
            </a:r>
            <a:endParaRPr lang="ru-RU" sz="3200" dirty="0" smtClean="0"/>
          </a:p>
          <a:p>
            <a:pPr>
              <a:spcBef>
                <a:spcPts val="600"/>
              </a:spcBef>
              <a:buFont typeface="Wingdings" pitchFamily="2" charset="2"/>
              <a:buChar char="v"/>
            </a:pPr>
            <a:r>
              <a:rPr lang="ru-RU" sz="3200" dirty="0" smtClean="0"/>
              <a:t> субвенций </a:t>
            </a:r>
            <a:r>
              <a:rPr lang="ru-RU" sz="3200" dirty="0" smtClean="0"/>
              <a:t>местным бюджетам; </a:t>
            </a:r>
            <a:endParaRPr lang="ru-RU" sz="3200" dirty="0" smtClean="0"/>
          </a:p>
          <a:p>
            <a:pPr>
              <a:spcBef>
                <a:spcPts val="600"/>
              </a:spcBef>
              <a:buFont typeface="Wingdings" pitchFamily="2" charset="2"/>
              <a:buChar char="v"/>
            </a:pPr>
            <a:r>
              <a:rPr lang="ru-RU" sz="3200" dirty="0" smtClean="0"/>
              <a:t> иных </a:t>
            </a:r>
            <a:r>
              <a:rPr lang="ru-RU" sz="3200" dirty="0" smtClean="0"/>
              <a:t>межбюджетных трансфертов местным бюджетам</a:t>
            </a:r>
            <a:endParaRPr lang="ru-RU" sz="32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1000" y="762000"/>
            <a:ext cx="8382000" cy="57400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i="1" dirty="0" smtClean="0"/>
              <a:t>Межбюджетные трансферты местным бюджетам из других местных </a:t>
            </a:r>
            <a:r>
              <a:rPr lang="ru-RU" sz="3200" i="1" dirty="0" smtClean="0"/>
              <a:t>бюджетов </a:t>
            </a:r>
            <a:r>
              <a:rPr lang="ru-RU" sz="3200" dirty="0" smtClean="0"/>
              <a:t>предоставляются </a:t>
            </a:r>
            <a:r>
              <a:rPr lang="ru-RU" sz="3200" dirty="0" smtClean="0"/>
              <a:t>в </a:t>
            </a:r>
            <a:r>
              <a:rPr lang="ru-RU" sz="3200" dirty="0" smtClean="0"/>
              <a:t>форме: </a:t>
            </a:r>
          </a:p>
          <a:p>
            <a:pPr>
              <a:spcBef>
                <a:spcPts val="600"/>
              </a:spcBef>
              <a:buFont typeface="Wingdings" pitchFamily="2" charset="2"/>
              <a:buChar char="v"/>
            </a:pPr>
            <a:r>
              <a:rPr lang="ru-RU" sz="3200" dirty="0" smtClean="0"/>
              <a:t> дотаций </a:t>
            </a:r>
            <a:r>
              <a:rPr lang="ru-RU" sz="3200" dirty="0" smtClean="0"/>
              <a:t>из бюджетов муниципальных районов на выравнивание бюджетной обеспеченности поселений; </a:t>
            </a:r>
            <a:endParaRPr lang="ru-RU" sz="3200" dirty="0" smtClean="0"/>
          </a:p>
          <a:p>
            <a:pPr>
              <a:spcBef>
                <a:spcPts val="600"/>
              </a:spcBef>
              <a:buFont typeface="Wingdings" pitchFamily="2" charset="2"/>
              <a:buChar char="v"/>
            </a:pPr>
            <a:r>
              <a:rPr lang="ru-RU" sz="3200" dirty="0" smtClean="0"/>
              <a:t> субсидий</a:t>
            </a:r>
            <a:r>
              <a:rPr lang="ru-RU" sz="3200" dirty="0" smtClean="0"/>
              <a:t>, перечисляемых из бюджетов поселений в бюджеты муниципальных районов на решение вопросов местного значения межмуниципального характера; </a:t>
            </a:r>
            <a:endParaRPr lang="ru-RU" sz="3200" dirty="0" smtClean="0"/>
          </a:p>
          <a:p>
            <a:pPr>
              <a:spcBef>
                <a:spcPts val="600"/>
              </a:spcBef>
              <a:buFont typeface="Wingdings" pitchFamily="2" charset="2"/>
              <a:buChar char="v"/>
            </a:pPr>
            <a:r>
              <a:rPr lang="ru-RU" sz="3200" dirty="0" smtClean="0"/>
              <a:t> иных </a:t>
            </a:r>
            <a:r>
              <a:rPr lang="ru-RU" sz="3200" dirty="0" smtClean="0"/>
              <a:t>межбюджетных трансфертов</a:t>
            </a:r>
            <a:endParaRPr lang="ru-RU" sz="32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457200"/>
            <a:ext cx="8458200" cy="6324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700" dirty="0" smtClean="0"/>
              <a:t>     В бюджетах всех уровней бюджетной системы Российской Федерации создаются фонды, из которых предоставляются межбюджетные трансферты. Так, в составе федерального бюджета создаются:</a:t>
            </a:r>
          </a:p>
          <a:p>
            <a:pPr>
              <a:buFont typeface="Wingdings" pitchFamily="2" charset="2"/>
              <a:buChar char="q"/>
            </a:pPr>
            <a:r>
              <a:rPr lang="ru-RU" sz="2700" dirty="0" smtClean="0"/>
              <a:t> Федеральный фонд финансовой поддержки субъектов РФ, который образует совокупность дотаций из федерального бюджета на выравнивание бюджетной обеспеченности субъектов РФ;</a:t>
            </a:r>
          </a:p>
          <a:p>
            <a:pPr>
              <a:buFont typeface="Wingdings" pitchFamily="2" charset="2"/>
              <a:buChar char="q"/>
            </a:pPr>
            <a:r>
              <a:rPr lang="ru-RU" sz="2700" dirty="0" smtClean="0"/>
              <a:t> Федеральный фонд компенсаций, который образует совокупность субвенций из федерального бюджета;</a:t>
            </a:r>
          </a:p>
          <a:p>
            <a:pPr>
              <a:buFont typeface="Wingdings" pitchFamily="2" charset="2"/>
              <a:buChar char="q"/>
            </a:pPr>
            <a:r>
              <a:rPr lang="ru-RU" sz="2700" dirty="0" smtClean="0"/>
              <a:t> Федеральный фонд </a:t>
            </a:r>
            <a:r>
              <a:rPr lang="ru-RU" sz="2700" dirty="0" err="1" smtClean="0"/>
              <a:t>софинансирования</a:t>
            </a:r>
            <a:r>
              <a:rPr lang="ru-RU" sz="2700" dirty="0" smtClean="0"/>
              <a:t> расходов, который образует совокупность субсидий из федерального бюджета</a:t>
            </a:r>
            <a:endParaRPr lang="ru-RU" sz="27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1000" y="609600"/>
            <a:ext cx="8382000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     </a:t>
            </a:r>
            <a:r>
              <a:rPr lang="ru-RU" sz="3000" dirty="0" smtClean="0"/>
              <a:t>Аналогичные </a:t>
            </a:r>
            <a:r>
              <a:rPr lang="ru-RU" sz="3000" dirty="0" smtClean="0"/>
              <a:t>фонды создаются в бюджетах субъектов РФ (региональные фонды финансовой поддержки поселений, региональные фонды финансовой поддержки муниципальных районов или городских округов, региональные фонды компенсаций </a:t>
            </a:r>
            <a:r>
              <a:rPr lang="ru-RU" sz="3000" dirty="0" smtClean="0"/>
              <a:t>и региональные </a:t>
            </a:r>
            <a:r>
              <a:rPr lang="ru-RU" sz="3000" dirty="0" smtClean="0"/>
              <a:t>фонды </a:t>
            </a:r>
            <a:r>
              <a:rPr lang="ru-RU" sz="3000" dirty="0" err="1" smtClean="0"/>
              <a:t>софинансирования</a:t>
            </a:r>
            <a:r>
              <a:rPr lang="ru-RU" sz="3000" dirty="0" smtClean="0"/>
              <a:t> расходов) и в бюджетах муниципальных районов (районные фонды финансовой поддержки поселений). Порядок их образования аналогичен порядку формирования фондов в составе федерального бюджета</a:t>
            </a:r>
            <a:endParaRPr lang="ru-RU" sz="30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" y="838200"/>
            <a:ext cx="81534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      Межбюджетные </a:t>
            </a:r>
            <a:r>
              <a:rPr lang="ru-RU" sz="3200" dirty="0" smtClean="0"/>
              <a:t>трансферты, предоставляемые бюджетам и формах дотаций, субсидий и субвенций, представляют собой безвозмездные поступления. При этом доходы бюджета, полученные в виде безвозмездных поступлений, за исключением субвенций, являются его собственными доходами</a:t>
            </a:r>
            <a:endParaRPr lang="ru-RU" sz="32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/>
              <a:t>СПАСИБО ЗА ВНИМАНИЕ!</a:t>
            </a:r>
            <a:endParaRPr lang="ru-RU" sz="4000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1157</TotalTime>
  <Words>2112</Words>
  <PresentationFormat>Экран (4:3)</PresentationFormat>
  <Paragraphs>125</Paragraphs>
  <Slides>54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54</vt:i4>
      </vt:variant>
    </vt:vector>
  </HeadingPairs>
  <TitlesOfParts>
    <vt:vector size="55" baseType="lpstr">
      <vt:lpstr>Поток</vt:lpstr>
      <vt:lpstr>Организация исполнения бюджета</vt:lpstr>
      <vt:lpstr>Тема: Межбюджетные трансферты</vt:lpstr>
      <vt:lpstr>ВОПРОСЫ:</vt:lpstr>
      <vt:lpstr>1. Основы концепции бюджетного федерализма </vt:lpstr>
      <vt:lpstr>1. Основы концепции бюджетного федерализма</vt:lpstr>
      <vt:lpstr>1. Основы концепции бюджетного федерализма</vt:lpstr>
      <vt:lpstr>1. Основы концепции бюджетного федерализма</vt:lpstr>
      <vt:lpstr>1. Основы концепции бюджетного федерализма</vt:lpstr>
      <vt:lpstr>1. Основы концепции бюджетного федерализма</vt:lpstr>
      <vt:lpstr>Слайд 10</vt:lpstr>
      <vt:lpstr>Слайд 11</vt:lpstr>
      <vt:lpstr>1. Основы концепции бюджетного федерализма</vt:lpstr>
      <vt:lpstr>1. Основы концепции бюджетного федерализма</vt:lpstr>
      <vt:lpstr>1. Основы концепции бюджетного федерализма</vt:lpstr>
      <vt:lpstr>1. Основы концепции бюджетного федерализма</vt:lpstr>
      <vt:lpstr>1. Основы концепции бюджетного федерализма</vt:lpstr>
      <vt:lpstr>1. Основы концепции бюджетного федерализма</vt:lpstr>
      <vt:lpstr>1. Основы концепции бюджетного федерализма</vt:lpstr>
      <vt:lpstr>2. Содержание межбюджетных отношений</vt:lpstr>
      <vt:lpstr>2. Содержание межбюджетных отношений</vt:lpstr>
      <vt:lpstr>2. Содержание межбюджетных отношений</vt:lpstr>
      <vt:lpstr>2. Содержание межбюджетных отношений </vt:lpstr>
      <vt:lpstr>2. Содержание межбюджетных отношений</vt:lpstr>
      <vt:lpstr>2. Содержание межбюджетных отношений</vt:lpstr>
      <vt:lpstr>Слайд 25</vt:lpstr>
      <vt:lpstr>2. Содержание межбюджетных отношений</vt:lpstr>
      <vt:lpstr>Слайд 27</vt:lpstr>
      <vt:lpstr>2. Содержание межбюджетных отношений</vt:lpstr>
      <vt:lpstr>Слайд 29</vt:lpstr>
      <vt:lpstr>Слайд 30</vt:lpstr>
      <vt:lpstr>Слайд 31</vt:lpstr>
      <vt:lpstr>Слайд 32</vt:lpstr>
      <vt:lpstr>Слайд 33</vt:lpstr>
      <vt:lpstr>2. Содержание межбюджетных отношений</vt:lpstr>
      <vt:lpstr>2. Содержание межбюджетных отношений</vt:lpstr>
      <vt:lpstr>2. Содержание межбюджетных отношений</vt:lpstr>
      <vt:lpstr>2. Содержание межбюджетных отношений</vt:lpstr>
      <vt:lpstr>3. Формы организации межбюджетных отношений</vt:lpstr>
      <vt:lpstr>3. Формы организации межбюджетных отношений</vt:lpstr>
      <vt:lpstr>3. Формы организации межбюджетных отношений</vt:lpstr>
      <vt:lpstr>Слайд 41</vt:lpstr>
      <vt:lpstr>3. Формы организации межбюджетных отношений</vt:lpstr>
      <vt:lpstr>Слайд 43</vt:lpstr>
      <vt:lpstr>3. Формы организации межбюджетных отношений</vt:lpstr>
      <vt:lpstr>3. Формы организации межбюджетных отношений</vt:lpstr>
      <vt:lpstr>3. Формы организации межбюджетных отношений</vt:lpstr>
      <vt:lpstr>3. Формы организации межбюджетных отношений</vt:lpstr>
      <vt:lpstr>3. Формы организации межбюджетных отношений</vt:lpstr>
      <vt:lpstr>Слайд 49</vt:lpstr>
      <vt:lpstr>Слайд 50</vt:lpstr>
      <vt:lpstr>Слайд 51</vt:lpstr>
      <vt:lpstr>Слайд 52</vt:lpstr>
      <vt:lpstr>Слайд 53</vt:lpstr>
      <vt:lpstr>Слайд 54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Теоретические основы финансового менеджмента</dc:title>
  <dc:creator>nout</dc:creator>
  <cp:lastModifiedBy>nout</cp:lastModifiedBy>
  <cp:revision>119</cp:revision>
  <dcterms:created xsi:type="dcterms:W3CDTF">2014-09-02T04:46:32Z</dcterms:created>
  <dcterms:modified xsi:type="dcterms:W3CDTF">2015-11-11T13:42:43Z</dcterms:modified>
</cp:coreProperties>
</file>