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2"/>
  </p:notesMasterIdLst>
  <p:sldIdLst>
    <p:sldId id="256" r:id="rId2"/>
    <p:sldId id="257" r:id="rId3"/>
    <p:sldId id="263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300" r:id="rId14"/>
    <p:sldId id="294" r:id="rId15"/>
    <p:sldId id="295" r:id="rId16"/>
    <p:sldId id="296" r:id="rId17"/>
    <p:sldId id="297" r:id="rId18"/>
    <p:sldId id="298" r:id="rId19"/>
    <p:sldId id="299" r:id="rId20"/>
    <p:sldId id="301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7" autoAdjust="0"/>
    <p:restoredTop sz="68772" autoAdjust="0"/>
  </p:normalViewPr>
  <p:slideViewPr>
    <p:cSldViewPr snapToGrid="0">
      <p:cViewPr varScale="1">
        <p:scale>
          <a:sx n="51" d="100"/>
          <a:sy n="51" d="100"/>
        </p:scale>
        <p:origin x="5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F598AF-D9D0-408A-A3B7-D4B2128E9486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AEC184-1D1E-4930-9065-66D74826D4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251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EC184-1D1E-4930-9065-66D74826D41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895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EC184-1D1E-4930-9065-66D74826D41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748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EC184-1D1E-4930-9065-66D74826D417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537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EC184-1D1E-4930-9065-66D74826D417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1159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EC184-1D1E-4930-9065-66D74826D417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158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56BFE8AD-D292-4612-8340-E85D1039CC92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2548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FE8AD-D292-4612-8340-E85D1039CC92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954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6BFE8AD-D292-4612-8340-E85D1039CC92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34661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FE8AD-D292-4612-8340-E85D1039CC92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495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FE8AD-D292-4612-8340-E85D1039CC92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230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FE8AD-D292-4612-8340-E85D1039CC92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721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FE8AD-D292-4612-8340-E85D1039CC92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48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FE8AD-D292-4612-8340-E85D1039CC92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06954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56BFE8AD-D292-4612-8340-E85D1039CC92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18168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FE8AD-D292-4612-8340-E85D1039CC92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433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FE8AD-D292-4612-8340-E85D1039CC92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311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6BFE8AD-D292-4612-8340-E85D1039CC92}" type="datetimeFigureOut">
              <a:rPr lang="ru-RU" smtClean="0"/>
              <a:t>23.09.2022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709460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E97B0FD-1545-4EF5-A542-8328602535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5000" dirty="0" smtClean="0"/>
              <a:t>Производственный и финансовый планы. Оценка эффективности</a:t>
            </a:r>
            <a:endParaRPr lang="ru-RU" sz="5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7C4E682-F02E-4CE9-8E80-36038EA91B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Тема 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966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189D9E5-BB07-4A3A-BC54-2FA5E0DA0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C94A02A-5E8F-4F72-BC8E-7E3E1030D8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093595"/>
            <a:ext cx="10058400" cy="3931920"/>
          </a:xfrm>
        </p:spPr>
        <p:txBody>
          <a:bodyPr>
            <a:normAutofit/>
          </a:bodyPr>
          <a:lstStyle/>
          <a:p>
            <a:r>
              <a:rPr lang="ru-RU" sz="3000" dirty="0" smtClean="0"/>
              <a:t>Производственный план</a:t>
            </a:r>
          </a:p>
          <a:p>
            <a:r>
              <a:rPr lang="ru-RU" sz="3000" dirty="0" smtClean="0"/>
              <a:t>Финансовый план</a:t>
            </a:r>
          </a:p>
          <a:p>
            <a:r>
              <a:rPr lang="ru-RU" sz="3000" dirty="0" smtClean="0"/>
              <a:t>Оценка эффективности проекта</a:t>
            </a:r>
            <a:endParaRPr lang="ru-RU" sz="3000" dirty="0"/>
          </a:p>
          <a:p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20646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5153714-B999-4368-86F6-DB1A1A235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бизнес-плана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63028D9-5802-4F0F-B663-D58A55740F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800225"/>
            <a:ext cx="10058400" cy="4234815"/>
          </a:xfrm>
        </p:spPr>
        <p:txBody>
          <a:bodyPr>
            <a:normAutofit fontScale="55000" lnSpcReduction="20000"/>
          </a:bodyPr>
          <a:lstStyle/>
          <a:p>
            <a:r>
              <a:rPr lang="ru-RU" sz="4500" dirty="0"/>
              <a:t>Титульный лист</a:t>
            </a:r>
          </a:p>
          <a:p>
            <a:r>
              <a:rPr lang="ru-RU" sz="4500" dirty="0"/>
              <a:t>Резюме</a:t>
            </a:r>
          </a:p>
          <a:p>
            <a:r>
              <a:rPr lang="ru-RU" sz="4500" dirty="0"/>
              <a:t>Описание предприятия и отрасли</a:t>
            </a:r>
          </a:p>
          <a:p>
            <a:r>
              <a:rPr lang="ru-RU" sz="4500" dirty="0" err="1"/>
              <a:t>Описние</a:t>
            </a:r>
            <a:r>
              <a:rPr lang="ru-RU" sz="4500" dirty="0"/>
              <a:t> продукта</a:t>
            </a:r>
          </a:p>
          <a:p>
            <a:r>
              <a:rPr lang="ru-RU" sz="4500" dirty="0"/>
              <a:t>Маркетинговый план</a:t>
            </a:r>
          </a:p>
          <a:p>
            <a:r>
              <a:rPr lang="ru-RU" sz="4500" dirty="0"/>
              <a:t>Юридический план</a:t>
            </a:r>
          </a:p>
          <a:p>
            <a:r>
              <a:rPr lang="ru-RU" sz="4500" dirty="0"/>
              <a:t>Организационный план</a:t>
            </a:r>
          </a:p>
          <a:p>
            <a:r>
              <a:rPr lang="ru-RU" sz="4500" dirty="0"/>
              <a:t>Производственный план</a:t>
            </a:r>
          </a:p>
          <a:p>
            <a:r>
              <a:rPr lang="ru-RU" sz="4500" dirty="0"/>
              <a:t>Финансовый план</a:t>
            </a:r>
          </a:p>
          <a:p>
            <a:r>
              <a:rPr lang="ru-RU" sz="4500" dirty="0"/>
              <a:t>Оценка эффективности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8991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843EAEE-DAA5-4AFD-81FB-F1E6E0ED1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456" y="423138"/>
            <a:ext cx="10058400" cy="1027710"/>
          </a:xfrm>
        </p:spPr>
        <p:txBody>
          <a:bodyPr/>
          <a:lstStyle/>
          <a:p>
            <a:r>
              <a:rPr lang="ru-RU" dirty="0"/>
              <a:t>Производственный 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E4D8587-1CC6-4DE9-8EC4-6004C67CE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70304"/>
            <a:ext cx="10058400" cy="4364736"/>
          </a:xfrm>
        </p:spPr>
        <p:txBody>
          <a:bodyPr>
            <a:normAutofit lnSpcReduction="10000"/>
          </a:bodyPr>
          <a:lstStyle/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630555" algn="l"/>
              </a:tabLst>
            </a:pPr>
            <a:r>
              <a:rPr lang="ru-RU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общий подход к организации производства;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630555" algn="l"/>
              </a:tabLst>
            </a:pPr>
            <a:r>
              <a:rPr lang="ru-RU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описание технологических процессов на производстве;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630555" algn="l"/>
              </a:tabLst>
            </a:pPr>
            <a:r>
              <a:rPr lang="ru-RU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перечень необходимого оборудования с указанием его мощности;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630555" algn="l"/>
              </a:tabLst>
            </a:pPr>
            <a:r>
              <a:rPr lang="ru-RU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план НИОКР (если требуется);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630555" algn="l"/>
              </a:tabLst>
            </a:pPr>
            <a:r>
              <a:rPr lang="ru-RU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описание сырья и материалов, объемов потребления;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630555" algn="l"/>
              </a:tabLst>
            </a:pPr>
            <a:r>
              <a:rPr lang="ru-RU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смету затрат;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630555" algn="l"/>
              </a:tabLst>
            </a:pPr>
            <a:r>
              <a:rPr lang="ru-RU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калькуляцию себестоимости выпускаемой продукции;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630555" algn="l"/>
              </a:tabLst>
            </a:pPr>
            <a:r>
              <a:rPr lang="ru-RU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расчет потребности в оборотных средствах;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  <a:tabLst>
                <a:tab pos="630555" algn="l"/>
              </a:tabLst>
            </a:pPr>
            <a:r>
              <a:rPr lang="ru-RU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расчет объемов производства, основанный на плане реализации и производственных мощностях.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6133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C1FF24A-29A2-4CEC-A5E1-CEEFFF09E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Производственный 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5481B88-5A3E-4BC6-AD7B-5730A563BD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42913" marR="0" lvl="0" indent="-4429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  <a:r>
              <a:rPr kumimoji="0" lang="ru-RU" sz="3000" b="1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. Месторасположение компании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Описать планируемое месторасположение компании и отдельных подразделений по следующим признакам: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жилой/нежилой район,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город/за городом,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наличие схожих производственных объектов рядом, 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наличие подъездных транспортных путей,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основные преимущества и недостатки данного месторасположения.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6558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FDCA8F-EEC4-4FC9-863D-3F4C697AE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735102"/>
          </a:xfrm>
        </p:spPr>
        <p:txBody>
          <a:bodyPr>
            <a:normAutofit fontScale="90000"/>
          </a:bodyPr>
          <a:lstStyle/>
          <a:p>
            <a:r>
              <a:rPr lang="ru-RU" dirty="0"/>
              <a:t>Производственный 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8E12395-2D04-4129-BAA1-D7225EE429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487424"/>
            <a:ext cx="10058400" cy="5035296"/>
          </a:xfrm>
        </p:spPr>
        <p:txBody>
          <a:bodyPr>
            <a:normAutofit fontScale="92500" lnSpcReduction="10000"/>
          </a:bodyPr>
          <a:lstStyle/>
          <a:p>
            <a:pPr marL="442913" marR="0" lvl="0" indent="-442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. Характеристика объектов</a:t>
            </a:r>
          </a:p>
          <a:p>
            <a:pPr marL="354013" marR="0" lvl="0" indent="-3540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- описать потребность в производственных и непроизводственных объектов:</a:t>
            </a:r>
          </a:p>
          <a:p>
            <a:pPr marL="354013" marR="0" lvl="0" indent="-3540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54013" marR="0" lvl="0" indent="-3540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ru-RU" sz="2400" dirty="0">
              <a:solidFill>
                <a:srgbClr val="000000"/>
              </a:solidFill>
            </a:endParaRPr>
          </a:p>
          <a:p>
            <a:pPr marL="354013" marR="0" lvl="0" indent="-3540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54013" marR="0" lvl="0" indent="-3540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ru-RU" sz="2400" dirty="0">
              <a:solidFill>
                <a:srgbClr val="000000"/>
              </a:solidFill>
            </a:endParaRPr>
          </a:p>
          <a:p>
            <a:pPr marL="354013" marR="0" lvl="0" indent="-3540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54013" marR="0" lvl="0" indent="-3540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ru-RU" sz="2400" dirty="0">
              <a:solidFill>
                <a:srgbClr val="000000"/>
              </a:solidFill>
            </a:endParaRPr>
          </a:p>
          <a:p>
            <a:pPr marL="354013" marR="0" lvl="0" indent="-3540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54013" marR="0" lvl="0" indent="-3540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ru-RU" sz="2400" dirty="0">
              <a:solidFill>
                <a:srgbClr val="000000"/>
              </a:solidFill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ru-RU" sz="2400" dirty="0"/>
              <a:t>- в отдельности описать каждый объект на предмет транспортных связей и инженерных сетей;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ru-RU" sz="2400" dirty="0"/>
              <a:t> - по каждому объекту составить смету затрат на ремонт или реконструкцию, если необходимо;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ru-RU" sz="2400" dirty="0"/>
              <a:t> - составить итоговую смету затрат на имущественный комплекс по периодам.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153CF5D9-EA32-4B38-A55E-507F619030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7938227"/>
              </p:ext>
            </p:extLst>
          </p:nvPr>
        </p:nvGraphicFramePr>
        <p:xfrm>
          <a:off x="1066800" y="2319657"/>
          <a:ext cx="9418320" cy="221868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5981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674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733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67934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1575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Наименование объекта</a:t>
                      </a:r>
                    </a:p>
                  </a:txBody>
                  <a:tcPr marT="45734" marB="457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Кол-во</a:t>
                      </a:r>
                    </a:p>
                  </a:txBody>
                  <a:tcPr marT="45734" marB="457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Условия владения и распоряжения</a:t>
                      </a:r>
                    </a:p>
                  </a:txBody>
                  <a:tcPr marT="45734" marB="457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Суммарные затраты</a:t>
                      </a:r>
                    </a:p>
                  </a:txBody>
                  <a:tcPr marT="45734" marB="457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01">
                <a:tc>
                  <a:txBody>
                    <a:bodyPr/>
                    <a:lstStyle/>
                    <a:p>
                      <a:r>
                        <a:rPr lang="ru-RU" sz="2000" dirty="0"/>
                        <a:t>Здание</a:t>
                      </a:r>
                    </a:p>
                  </a:txBody>
                  <a:tcPr marT="45734" marB="457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 marT="45734" marB="457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собственность</a:t>
                      </a:r>
                    </a:p>
                  </a:txBody>
                  <a:tcPr marT="45734" marB="457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Стоимость, налог на имущество</a:t>
                      </a:r>
                    </a:p>
                  </a:txBody>
                  <a:tcPr marT="45734" marB="457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1303">
                <a:tc>
                  <a:txBody>
                    <a:bodyPr/>
                    <a:lstStyle/>
                    <a:p>
                      <a:r>
                        <a:rPr lang="ru-RU" sz="2000" dirty="0"/>
                        <a:t>Здание</a:t>
                      </a:r>
                    </a:p>
                  </a:txBody>
                  <a:tcPr marT="45734" marB="457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 marT="45734" marB="457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аренда</a:t>
                      </a:r>
                    </a:p>
                  </a:txBody>
                  <a:tcPr marT="45734" marB="457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Стоимость аренды</a:t>
                      </a:r>
                    </a:p>
                  </a:txBody>
                  <a:tcPr marT="45734" marB="457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5595">
                <a:tc>
                  <a:txBody>
                    <a:bodyPr/>
                    <a:lstStyle/>
                    <a:p>
                      <a:r>
                        <a:rPr lang="ru-RU" sz="2000" dirty="0"/>
                        <a:t>Итого</a:t>
                      </a:r>
                    </a:p>
                  </a:txBody>
                  <a:tcPr marT="45734" marB="457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*</a:t>
                      </a:r>
                    </a:p>
                  </a:txBody>
                  <a:tcPr marT="45734" marB="457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 marT="45734" marB="457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*</a:t>
                      </a:r>
                    </a:p>
                  </a:txBody>
                  <a:tcPr marT="45734" marB="457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6862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727257E-7EC6-4C14-AED0-76CBF7E04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Производственный 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48CEEC9-137A-4409-93E6-376FA8EDB0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42913" marR="0" lvl="0" indent="-4429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3. Производственный цикл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Описать технологический цикл производства продукции, нарисовать технологическую карту, и подробно описать каждый этап производства по следующим характеристикам: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необходимые ресурсы,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длительность этапа,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связи с другими этапами, 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оценка качества и конечный результат,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формирование календарного графика с учетом длительности этапа,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полный производственный цикл.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8342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CE8727D-D7AB-4A8E-B43A-42229E21C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857022"/>
          </a:xfrm>
        </p:spPr>
        <p:txBody>
          <a:bodyPr/>
          <a:lstStyle/>
          <a:p>
            <a:r>
              <a:rPr lang="ru-RU" dirty="0"/>
              <a:t>Производственный 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4B7BBA6-58FC-4F5F-AE19-52B6C3C7A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499616"/>
            <a:ext cx="10058400" cy="1524000"/>
          </a:xfr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4. Характеристика оборудования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привести список необходимого оборудования для производства: по основному оборудованию, оплате, характеристикам и условиям эксплуатации.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519BD16-501C-494D-A381-CE6C924A5E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823" y="3023616"/>
            <a:ext cx="8870449" cy="332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925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BE70ADC-529F-499E-A6C3-7B795E0EC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Производственный 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997065D-D1BA-4261-9F7F-BFB4C8BF7C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- определить какое оборудование необходимо;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сделать анализ поставщиков основного оборудования;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выделить 2-3 поставщика основного оборудования и выполнить сравнительный анализ предлагаемых условий.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Необходимо обосновать выбор поставщика, составить </a:t>
            </a:r>
            <a:r>
              <a:rPr kumimoji="0" lang="ru-RU" sz="24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смету затрат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на производственное оборудование:</a:t>
            </a:r>
          </a:p>
          <a:p>
            <a:pPr marL="442913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стоимость доставки,</a:t>
            </a:r>
          </a:p>
          <a:p>
            <a:pPr marL="442913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стоимость монтажа,</a:t>
            </a:r>
          </a:p>
          <a:p>
            <a:pPr marL="442913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стоимость пуско-наладочных работ.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2998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71E45B8-E8E0-4E3F-907F-5ACD77660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015518"/>
          </a:xfrm>
        </p:spPr>
        <p:txBody>
          <a:bodyPr/>
          <a:lstStyle/>
          <a:p>
            <a:r>
              <a:rPr lang="ru-RU" dirty="0"/>
              <a:t>Производственный 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23E72C5-89E8-4510-A61D-8338989A8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43456"/>
            <a:ext cx="10058400" cy="447195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3000" b="1" kern="0" dirty="0">
                <a:solidFill>
                  <a:srgbClr val="330066">
                    <a:lumMod val="60000"/>
                    <a:lumOff val="40000"/>
                  </a:srgbClr>
                </a:solidFill>
              </a:rPr>
              <a:t>5. Сырьё и материалы</a:t>
            </a:r>
          </a:p>
          <a:p>
            <a:pPr marL="0" indent="0">
              <a:buNone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Необходимо разбить по группам сырье и материалы для производства продукции / услуги.</a:t>
            </a:r>
          </a:p>
          <a:p>
            <a:pPr marL="0" indent="0">
              <a:buNone/>
            </a:pP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</a:t>
            </a:r>
            <a:r>
              <a:rPr kumimoji="0" lang="ru-RU" sz="3000" b="1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. Совокупные административные затраты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Собрать косвенные производственные затраты и построить итоговую калькуляцию по периодам.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К косвенным расходам относятся:</a:t>
            </a:r>
          </a:p>
          <a:p>
            <a:pPr marL="442913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административные затраты,</a:t>
            </a:r>
          </a:p>
          <a:p>
            <a:pPr marL="442913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затраты на аренду,</a:t>
            </a:r>
          </a:p>
          <a:p>
            <a:pPr marL="442913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транспортные затраты,</a:t>
            </a:r>
          </a:p>
          <a:p>
            <a:pPr marL="442913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затраты на  топливо,</a:t>
            </a:r>
          </a:p>
          <a:p>
            <a:pPr marL="442913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амортизация,</a:t>
            </a:r>
          </a:p>
          <a:p>
            <a:pPr marL="442913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прочие затраты.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7903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7D9EC7-A880-406C-B0FA-DB385D4AA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Производственный 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363844E-D465-40F2-AA68-5B380431F1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7. Календарный график реализации производства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Построить диаграмму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Ганта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</a:p>
          <a:p>
            <a:pPr marL="530225" marR="0" lvl="0" indent="-2651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- после разбивки по этапам нужно показать сколько времени необходимо на каждый этап, </a:t>
            </a:r>
          </a:p>
          <a:p>
            <a:pPr marL="530225" marR="0" lvl="0" indent="-2651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- описать общее время возможной задержки производственного цикла,</a:t>
            </a:r>
          </a:p>
          <a:p>
            <a:pPr marL="530225" marR="0" lvl="0" indent="-2651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- дать оценку влияния возможной задержки на реализацию всего проекта.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16197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437E6DB-FBED-4251-94B2-1BC3EC780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Производственный 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9A7E7B4-38FC-4854-9303-D08120EA6E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8. Экологичность и безопасность производства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описать все что касается экологичности производства и его безопасности, 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привести дополнительные затраты на обеспечение экологичности производства (при наличии).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9. Анализ рисков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описать основные риски, касающиеся производства и разработать меры по их снижению и предотвращению. Составить таблицу. 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93643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0F111A5-4775-4359-BDBE-A398BA8B7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Финансовый план -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D8BF1B9-7BAE-455C-B3E4-B29C8E5C35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рассматривает вопросы финансового обеспечения деятельности предприятий и организаций и наиболее эффективного использования имеющихся финансовых средств на основе оценки текущей финансовой информации и прогноза объемов реализации товаров и услуг на рынках в последующие периоды.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88011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A08BA9C-0A52-4250-89DC-B7A116977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Финансовый 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3B4453F-06AD-41D4-A578-E47A39AD7D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2913" marR="0" lvl="0" indent="-4429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. Инвестиционные капиталовложения</a:t>
            </a:r>
          </a:p>
          <a:p>
            <a:pPr marL="633413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Собрать все инвестиционные затраты подготовительного периода и периода запуска проекта, построить смету первоначальных капиталовложений по периодам.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44928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E9CC2E3-AC4E-4237-B1F3-43EC6A200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006097"/>
          </a:xfrm>
        </p:spPr>
        <p:txBody>
          <a:bodyPr/>
          <a:lstStyle/>
          <a:p>
            <a:r>
              <a:rPr lang="ru-RU" dirty="0"/>
              <a:t>Финансовый 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798D7B1-67D4-4211-91C5-9A0ABC8150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45673"/>
            <a:ext cx="10058400" cy="4289367"/>
          </a:xfrm>
        </p:spPr>
        <p:txBody>
          <a:bodyPr>
            <a:normAutofit/>
          </a:bodyPr>
          <a:lstStyle/>
          <a:p>
            <a:pPr marL="442913" marR="0" lvl="0" indent="-4429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2. Калькуляция прямых производственных затрат</a:t>
            </a:r>
          </a:p>
          <a:p>
            <a:pPr marL="633413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Собрать все прямые производственные затраты, составить смету затрат по периодам.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442913" marR="0" lvl="0" indent="-4429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3. Калькуляция административных затрат</a:t>
            </a:r>
          </a:p>
          <a:p>
            <a:pPr marL="633413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Собрать косвенные или постоянные затраты по проекту и составить смету административных затрат по периодам.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62869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8AAAE4C-8D65-484E-BE19-23DE2D8B3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798279"/>
          </a:xfrm>
        </p:spPr>
        <p:txBody>
          <a:bodyPr/>
          <a:lstStyle/>
          <a:p>
            <a:r>
              <a:rPr lang="ru-RU" dirty="0"/>
              <a:t>Финансовый 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D8FC13B-EADF-42F9-A6F2-76AF644FC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440873"/>
            <a:ext cx="10058400" cy="4774533"/>
          </a:xfrm>
        </p:spPr>
        <p:txBody>
          <a:bodyPr>
            <a:normAutofit fontScale="70000" lnSpcReduction="20000"/>
          </a:bodyPr>
          <a:lstStyle/>
          <a:p>
            <a:pPr marL="442913" marR="0" lvl="0" indent="-4429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Возможные затраты:</a:t>
            </a:r>
            <a:endParaRPr kumimoji="0" lang="ru-RU" sz="3200" b="1" i="0" u="sng" strike="noStrike" kern="0" cap="none" spc="0" normalizeH="0" baseline="0" noProof="0" dirty="0">
              <a:ln>
                <a:noFill/>
              </a:ln>
              <a:solidFill>
                <a:srgbClr val="330066">
                  <a:lumMod val="60000"/>
                  <a:lumOff val="40000"/>
                </a:srgbClr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заработная плата и отчисления;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аренда помещений и объектов;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услуги регистрации и сертификации;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текущая эксплуатация и ремонт зданий/оборудования;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сумма налоговых платежей;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почтовые услуги и услуги доставки корреспонденции;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затраты на охрану;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затраты на командировки;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затраты на маркетинг;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консалтинговые/аудиторские услуги;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обучение персонала;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страхование/банковские издержки.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50591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0215DE0-89F9-4FB2-862C-269EF00B3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Финансовый 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2DF6C60-B8B8-4C53-87BC-33516D6D3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2913" marR="0" lvl="0" indent="-4429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4. Финансирование проекта</a:t>
            </a:r>
          </a:p>
          <a:p>
            <a:pPr marL="633413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Описать различные возможности для финансирования проекта, сделать сравнительный анализ различных форм финансирования, обосновать выбор схемы финансирования, составить график финансирования и погашения займов по периодам.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45646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EEABA0C-81F5-41D9-BA08-6A2C23DF0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186206"/>
          </a:xfrm>
        </p:spPr>
        <p:txBody>
          <a:bodyPr/>
          <a:lstStyle/>
          <a:p>
            <a:r>
              <a:rPr lang="ru-RU" dirty="0"/>
              <a:t>Финансовый 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F25984F-BCA7-49A6-85A4-63ADB8D55F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2913" marR="0" lvl="0" indent="-4429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5. Отчет о финансовых результатах</a:t>
            </a:r>
          </a:p>
          <a:p>
            <a:pPr marL="442913" marR="0" lvl="0" indent="-4429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endParaRPr kumimoji="0" lang="ru-RU" sz="3000" b="1" i="0" u="none" strike="noStrike" kern="0" cap="none" spc="0" normalizeH="0" baseline="0" noProof="0" dirty="0">
              <a:ln>
                <a:noFill/>
              </a:ln>
              <a:solidFill>
                <a:srgbClr val="330066">
                  <a:lumMod val="60000"/>
                  <a:lumOff val="40000"/>
                </a:srgbClr>
              </a:solidFill>
              <a:effectLst/>
              <a:uLnTx/>
              <a:uFillTx/>
              <a:ea typeface="+mn-ea"/>
              <a:cs typeface="+mn-cs"/>
            </a:endParaRPr>
          </a:p>
          <a:p>
            <a:pPr marL="442913" marR="0" lvl="0" indent="-4429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6. Отчет о движении денежных средств</a:t>
            </a:r>
          </a:p>
          <a:p>
            <a:pPr marL="442913" marR="0" lvl="0" indent="-4429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endParaRPr kumimoji="0" lang="ru-RU" sz="3000" b="1" i="0" u="none" strike="noStrike" kern="0" cap="none" spc="0" normalizeH="0" baseline="0" noProof="0" dirty="0">
              <a:ln>
                <a:noFill/>
              </a:ln>
              <a:solidFill>
                <a:srgbClr val="330066">
                  <a:lumMod val="60000"/>
                  <a:lumOff val="40000"/>
                </a:srgbClr>
              </a:solidFill>
              <a:effectLst/>
              <a:uLnTx/>
              <a:uFillTx/>
              <a:ea typeface="+mn-ea"/>
              <a:cs typeface="+mn-cs"/>
            </a:endParaRPr>
          </a:p>
          <a:p>
            <a:pPr marL="442913" marR="0" lvl="0" indent="-4429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7. Балансовая ведомость</a:t>
            </a:r>
          </a:p>
          <a:p>
            <a:pPr marL="442913" marR="0" lvl="0" indent="-4429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endParaRPr kumimoji="0" lang="ru-RU" sz="3000" b="1" i="0" u="none" strike="noStrike" kern="0" cap="none" spc="0" normalizeH="0" baseline="0" noProof="0" dirty="0">
              <a:ln>
                <a:noFill/>
              </a:ln>
              <a:solidFill>
                <a:srgbClr val="330066">
                  <a:lumMod val="60000"/>
                  <a:lumOff val="40000"/>
                </a:srgbClr>
              </a:solidFill>
              <a:effectLst/>
              <a:uLnTx/>
              <a:uFillTx/>
              <a:ea typeface="+mn-ea"/>
              <a:cs typeface="+mn-cs"/>
            </a:endParaRPr>
          </a:p>
          <a:p>
            <a:pPr marL="442913" marR="0" lvl="0" indent="-4429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8. Дисконтированное движение денежных средств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41634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43CAE7D-D1CA-4E4F-856D-8401C2119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922970"/>
          </a:xfrm>
        </p:spPr>
        <p:txBody>
          <a:bodyPr/>
          <a:lstStyle/>
          <a:p>
            <a:r>
              <a:rPr lang="ru-RU" dirty="0"/>
              <a:t>Финансовый 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CA5442A-EEEE-44F4-8B29-0505C31EA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565564"/>
            <a:ext cx="10058400" cy="4469476"/>
          </a:xfrm>
        </p:spPr>
        <p:txBody>
          <a:bodyPr>
            <a:normAutofit fontScale="77500" lnSpcReduction="20000"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9. Анализ эффективности проекта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рентабельность инвестированного капитала;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рентабельность собственного капитала;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рентабельность продаж;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маржинальная рентабельность (маржа/валовая выручка);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операционная рентабельность (прибыль от продаж/выручка);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величина рабочего капитала;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коэффициенты ликвидности;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инвестиционные критерии: индекс рентабельности, внутренняя норма доходности, чистая текущая стоимость проекта, период окупаемости;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точка безубыточности.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страхование/банковские издержки.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10. Анализ рисков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86085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477C010-FB6B-4446-8AC2-078B88C0F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715151"/>
          </a:xfrm>
        </p:spPr>
        <p:txBody>
          <a:bodyPr>
            <a:normAutofit fontScale="90000"/>
          </a:bodyPr>
          <a:lstStyle/>
          <a:p>
            <a:r>
              <a:rPr lang="ru-RU" dirty="0"/>
              <a:t>Финансовый план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11B85C29-7F72-481D-AFF6-CF4DBBFDF0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2664711"/>
              </p:ext>
            </p:extLst>
          </p:nvPr>
        </p:nvGraphicFramePr>
        <p:xfrm>
          <a:off x="734291" y="2072896"/>
          <a:ext cx="10723417" cy="43530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61135">
                  <a:extLst>
                    <a:ext uri="{9D8B030D-6E8A-4147-A177-3AD203B41FA5}">
                      <a16:colId xmlns:a16="http://schemas.microsoft.com/office/drawing/2014/main" xmlns="" val="3519631824"/>
                    </a:ext>
                  </a:extLst>
                </a:gridCol>
                <a:gridCol w="5362282">
                  <a:extLst>
                    <a:ext uri="{9D8B030D-6E8A-4147-A177-3AD203B41FA5}">
                      <a16:colId xmlns:a16="http://schemas.microsoft.com/office/drawing/2014/main" xmlns="" val="4283302468"/>
                    </a:ext>
                  </a:extLst>
                </a:gridCol>
              </a:tblGrid>
              <a:tr h="7089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000" dirty="0">
                          <a:effectLst/>
                        </a:rPr>
                        <a:t>Показатель</a:t>
                      </a:r>
                      <a:endParaRPr lang="ru-RU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000">
                          <a:effectLst/>
                        </a:rPr>
                        <a:t>Критерий</a:t>
                      </a:r>
                      <a:endParaRPr lang="ru-RU" sz="3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559794223"/>
                  </a:ext>
                </a:extLst>
              </a:tr>
              <a:tr h="70893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000" dirty="0">
                          <a:effectLst/>
                        </a:rPr>
                        <a:t>Чистый дисконтированный доход</a:t>
                      </a:r>
                      <a:endParaRPr lang="ru-RU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000" dirty="0">
                          <a:effectLst/>
                        </a:rPr>
                        <a:t>NPV &gt; 0</a:t>
                      </a:r>
                      <a:endParaRPr lang="ru-RU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151261557"/>
                  </a:ext>
                </a:extLst>
              </a:tr>
              <a:tr h="70893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000" dirty="0">
                          <a:effectLst/>
                        </a:rPr>
                        <a:t>Внутренняя норма прибыли</a:t>
                      </a:r>
                      <a:endParaRPr lang="ru-RU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000" dirty="0">
                          <a:effectLst/>
                        </a:rPr>
                        <a:t>IRR &gt; НД</a:t>
                      </a:r>
                      <a:endParaRPr lang="ru-RU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562848286"/>
                  </a:ext>
                </a:extLst>
              </a:tr>
              <a:tr h="70893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000">
                          <a:effectLst/>
                        </a:rPr>
                        <a:t>Индекс прибыльности инвестиций </a:t>
                      </a:r>
                      <a:endParaRPr lang="ru-RU" sz="3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000" dirty="0">
                          <a:effectLst/>
                        </a:rPr>
                        <a:t>PI &gt; 1</a:t>
                      </a:r>
                      <a:endParaRPr lang="ru-RU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33990053"/>
                  </a:ext>
                </a:extLst>
              </a:tr>
              <a:tr h="70893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000">
                          <a:effectLst/>
                        </a:rPr>
                        <a:t>Дисконтированный период окупаемости</a:t>
                      </a:r>
                      <a:endParaRPr lang="ru-RU" sz="3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000" dirty="0">
                          <a:effectLst/>
                        </a:rPr>
                        <a:t>DPP &gt; n</a:t>
                      </a:r>
                      <a:endParaRPr lang="ru-RU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313153421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B0FB3FCE-6372-4CE7-9651-F20DCA47EF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783" y="1357745"/>
            <a:ext cx="1072341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Критерии, при которых бизнес-план признается эффективным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1301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736059"/>
      </a:dk2>
      <a:lt2>
        <a:srgbClr val="E7E0C7"/>
      </a:lt2>
      <a:accent1>
        <a:srgbClr val="92B0C8"/>
      </a:accent1>
      <a:accent2>
        <a:srgbClr val="E37C3D"/>
      </a:accent2>
      <a:accent3>
        <a:srgbClr val="A5AB81"/>
      </a:accent3>
      <a:accent4>
        <a:srgbClr val="E9B635"/>
      </a:accent4>
      <a:accent5>
        <a:srgbClr val="7BA79D"/>
      </a:accent5>
      <a:accent6>
        <a:srgbClr val="968C8C"/>
      </a:accent6>
      <a:hlink>
        <a:srgbClr val="F7A115"/>
      </a:hlink>
      <a:folHlink>
        <a:srgbClr val="969696"/>
      </a:folHlink>
    </a:clrScheme>
    <a:fontScheme name="Савон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130</TotalTime>
  <Words>887</Words>
  <Application>Microsoft Office PowerPoint</Application>
  <PresentationFormat>Широкоэкранный</PresentationFormat>
  <Paragraphs>173</Paragraphs>
  <Slides>20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Arial</vt:lpstr>
      <vt:lpstr>Calibri</vt:lpstr>
      <vt:lpstr>Garamond</vt:lpstr>
      <vt:lpstr>Symbol</vt:lpstr>
      <vt:lpstr>Times New Roman</vt:lpstr>
      <vt:lpstr>Wingdings</vt:lpstr>
      <vt:lpstr>Савон</vt:lpstr>
      <vt:lpstr>Производственный и финансовый планы. Оценка эффективности</vt:lpstr>
      <vt:lpstr>План</vt:lpstr>
      <vt:lpstr>Структура бизнес-плана</vt:lpstr>
      <vt:lpstr>Производственный план</vt:lpstr>
      <vt:lpstr>Производственный план</vt:lpstr>
      <vt:lpstr>Производственный план</vt:lpstr>
      <vt:lpstr>Производственный план</vt:lpstr>
      <vt:lpstr>Производственный план</vt:lpstr>
      <vt:lpstr>Производственный план</vt:lpstr>
      <vt:lpstr>Производственный план</vt:lpstr>
      <vt:lpstr>Производственный план</vt:lpstr>
      <vt:lpstr>Производственный план</vt:lpstr>
      <vt:lpstr>Финансовый план - </vt:lpstr>
      <vt:lpstr>Финансовый план</vt:lpstr>
      <vt:lpstr>Финансовый план</vt:lpstr>
      <vt:lpstr>Финансовый план</vt:lpstr>
      <vt:lpstr>Финансовый план</vt:lpstr>
      <vt:lpstr>Финансовый план</vt:lpstr>
      <vt:lpstr>Финансовый план</vt:lpstr>
      <vt:lpstr>Финансовый план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Цели и структура бизнес-плана</dc:title>
  <dc:creator>Инна Попова</dc:creator>
  <cp:lastModifiedBy>Стародумова Инна</cp:lastModifiedBy>
  <cp:revision>14</cp:revision>
  <dcterms:created xsi:type="dcterms:W3CDTF">2021-09-19T09:34:16Z</dcterms:created>
  <dcterms:modified xsi:type="dcterms:W3CDTF">2022-09-22T23:20:59Z</dcterms:modified>
</cp:coreProperties>
</file>