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6" r:id="rId7"/>
    <p:sldId id="265" r:id="rId8"/>
    <p:sldId id="264" r:id="rId9"/>
    <p:sldId id="268" r:id="rId10"/>
    <p:sldId id="269" r:id="rId11"/>
    <p:sldId id="270" r:id="rId12"/>
    <p:sldId id="260" r:id="rId13"/>
    <p:sldId id="276" r:id="rId14"/>
    <p:sldId id="275" r:id="rId15"/>
    <p:sldId id="277" r:id="rId16"/>
    <p:sldId id="278" r:id="rId17"/>
    <p:sldId id="279" r:id="rId18"/>
    <p:sldId id="274" r:id="rId19"/>
    <p:sldId id="273" r:id="rId20"/>
    <p:sldId id="272" r:id="rId21"/>
    <p:sldId id="271" r:id="rId22"/>
    <p:sldId id="280" r:id="rId23"/>
    <p:sldId id="288" r:id="rId24"/>
    <p:sldId id="287" r:id="rId25"/>
    <p:sldId id="286" r:id="rId26"/>
    <p:sldId id="285" r:id="rId27"/>
    <p:sldId id="284" r:id="rId28"/>
    <p:sldId id="283" r:id="rId29"/>
    <p:sldId id="282" r:id="rId30"/>
    <p:sldId id="281" r:id="rId31"/>
    <p:sldId id="289" r:id="rId32"/>
  </p:sldIdLst>
  <p:sldSz cx="12192000" cy="6858000"/>
  <p:notesSz cx="6858000" cy="9144000"/>
  <p:custDataLst>
    <p:tags r:id="rId3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456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542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992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415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165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780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634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89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277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145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10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848A1-D242-4513-8543-DA7B72606A53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7554E-11E7-41A1-AE55-FAF010865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344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Тема: Распределение затрат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786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 smtClean="0"/>
              <a:t>Распределение </a:t>
            </a:r>
            <a:r>
              <a:rPr lang="ru-RU" b="1" u="sng" dirty="0" smtClean="0"/>
              <a:t>затрат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ru-RU" sz="4000" dirty="0" smtClean="0"/>
              <a:t>Это </a:t>
            </a:r>
            <a:r>
              <a:rPr lang="ru-RU" sz="4000" dirty="0" smtClean="0"/>
              <a:t>процесс отнесения производственных затрат  к определенным объектам затрат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0816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 smtClean="0"/>
              <a:t>ОБЪЕКТ ЗАТРАТ</a:t>
            </a:r>
            <a:br>
              <a:rPr lang="ru-RU" b="1" u="sng" dirty="0" smtClean="0"/>
            </a:b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Организационное подразделение ,контракт или другая учетная единица, с которой затребываются данные о затратах  и по которой измеряется стоимость процессов, продукции, вложений.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3147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 smtClean="0"/>
              <a:t>ЦЕНТР ЗАТРАТ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Организационная единица или область деятельности, где накапливается информация об издержках на приобретение активов и расходах (производственный участок, </a:t>
            </a:r>
            <a:r>
              <a:rPr lang="ru-RU" sz="4000" dirty="0" err="1" smtClean="0"/>
              <a:t>цех,бригада</a:t>
            </a:r>
            <a:r>
              <a:rPr lang="ru-RU" sz="4000" dirty="0" smtClean="0"/>
              <a:t>)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66113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При расчете себестоимости продукции</a:t>
            </a:r>
          </a:p>
          <a:p>
            <a:pPr marL="0" indent="0" algn="ctr">
              <a:buNone/>
            </a:pPr>
            <a:endParaRPr lang="ru-RU" sz="4000" dirty="0" smtClean="0"/>
          </a:p>
          <a:p>
            <a:pPr marL="0" indent="0" algn="ctr">
              <a:buNone/>
            </a:pPr>
            <a:r>
              <a:rPr lang="ru-RU" sz="4000" dirty="0" err="1" smtClean="0"/>
              <a:t>Калькулирование</a:t>
            </a:r>
            <a:r>
              <a:rPr lang="ru-RU" sz="4000" dirty="0" smtClean="0"/>
              <a:t> </a:t>
            </a:r>
            <a:r>
              <a:rPr lang="ru-RU" sz="4000" dirty="0" smtClean="0"/>
              <a:t>себестоимости</a:t>
            </a:r>
            <a:r>
              <a:rPr lang="ru-RU" sz="4000" dirty="0"/>
              <a:t>:</a:t>
            </a:r>
            <a:r>
              <a:rPr lang="ru-RU" sz="4000" dirty="0" smtClean="0"/>
              <a:t> 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 smtClean="0"/>
              <a:t>-включение всех затрат</a:t>
            </a:r>
          </a:p>
          <a:p>
            <a:pPr marL="0" indent="0">
              <a:buNone/>
            </a:pPr>
            <a:r>
              <a:rPr lang="ru-RU" sz="4000" dirty="0" smtClean="0"/>
              <a:t>-включение переменных затрат( </a:t>
            </a:r>
            <a:r>
              <a:rPr lang="ru-RU" sz="4000" b="1" dirty="0" err="1" smtClean="0"/>
              <a:t>директ</a:t>
            </a:r>
            <a:r>
              <a:rPr lang="ru-RU" sz="4000" b="1" dirty="0" smtClean="0"/>
              <a:t> –</a:t>
            </a:r>
            <a:r>
              <a:rPr lang="ru-RU" sz="4000" b="1" dirty="0" err="1" smtClean="0"/>
              <a:t>костинг</a:t>
            </a:r>
            <a:r>
              <a:rPr lang="ru-RU" sz="4000" b="1" dirty="0" smtClean="0"/>
              <a:t>)</a:t>
            </a:r>
          </a:p>
          <a:p>
            <a:pPr marL="0" indent="0" algn="ctr">
              <a:buNone/>
            </a:pPr>
            <a:endParaRPr lang="ru-RU" sz="4000" dirty="0" smtClean="0"/>
          </a:p>
          <a:p>
            <a:pPr marL="0" indent="0" algn="ctr">
              <a:buNone/>
            </a:pPr>
            <a:endParaRPr lang="ru-RU" sz="4000" dirty="0"/>
          </a:p>
          <a:p>
            <a:pPr marL="0" indent="0" algn="ctr">
              <a:buNone/>
            </a:pPr>
            <a:endParaRPr lang="ru-RU" sz="4000" dirty="0" smtClean="0"/>
          </a:p>
          <a:p>
            <a:pPr marL="0" indent="0" algn="ctr">
              <a:buNone/>
            </a:pPr>
            <a:endParaRPr lang="ru-RU" sz="40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5906814" y="2443656"/>
            <a:ext cx="378372" cy="8828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5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Система управленческого учета 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/>
              <a:t>Распределение затрат </a:t>
            </a:r>
            <a:r>
              <a:rPr lang="ru-RU" sz="3200" u="sng" dirty="0" smtClean="0"/>
              <a:t>по двум группам </a:t>
            </a:r>
            <a:r>
              <a:rPr lang="ru-RU" sz="3200" dirty="0" smtClean="0"/>
              <a:t>объектов:</a:t>
            </a:r>
          </a:p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r>
              <a:rPr lang="ru-RU" sz="3200" dirty="0" smtClean="0"/>
              <a:t>подразделение</a:t>
            </a:r>
            <a:endParaRPr lang="ru-RU" sz="3200" dirty="0"/>
          </a:p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r>
              <a:rPr lang="ru-RU" sz="3200" dirty="0" smtClean="0"/>
              <a:t>продукция</a:t>
            </a:r>
            <a:endParaRPr lang="ru-RU" sz="3200" dirty="0"/>
          </a:p>
        </p:txBody>
      </p:sp>
      <p:sp>
        <p:nvSpPr>
          <p:cNvPr id="4" name="4-конечная звезда 3"/>
          <p:cNvSpPr/>
          <p:nvPr/>
        </p:nvSpPr>
        <p:spPr>
          <a:xfrm>
            <a:off x="3846787" y="3121572"/>
            <a:ext cx="331076" cy="315311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3807373" y="4365488"/>
            <a:ext cx="331076" cy="315311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8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Процесс распределения затрат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4000" dirty="0" smtClean="0"/>
              <a:t>1 шаг-сбор затрат по центрам затрат</a:t>
            </a:r>
          </a:p>
          <a:p>
            <a:endParaRPr lang="ru-RU" sz="4000" dirty="0"/>
          </a:p>
          <a:p>
            <a:endParaRPr lang="ru-RU" sz="4000" dirty="0" smtClean="0"/>
          </a:p>
          <a:p>
            <a:r>
              <a:rPr lang="ru-RU" sz="4000" dirty="0" smtClean="0"/>
              <a:t>2шаг-отнесенние на конкретную продукцию</a:t>
            </a:r>
          </a:p>
          <a:p>
            <a:endParaRPr lang="ru-RU" sz="3600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187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3228" y="1841391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dirty="0" smtClean="0"/>
              <a:t>  Расчет себестоимости продукции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Себестоимость                       Производственная себестоимость</a:t>
            </a:r>
          </a:p>
          <a:p>
            <a:pPr marL="0" indent="0">
              <a:buNone/>
            </a:pPr>
            <a:r>
              <a:rPr lang="ru-RU" dirty="0"/>
              <a:t>е</a:t>
            </a:r>
            <a:r>
              <a:rPr lang="ru-RU" dirty="0" smtClean="0"/>
              <a:t>диницы продукции          =     Количество единиц готовой продукции</a:t>
            </a:r>
            <a:endParaRPr lang="ru-RU" dirty="0"/>
          </a:p>
        </p:txBody>
      </p:sp>
      <p:sp>
        <p:nvSpPr>
          <p:cNvPr id="7" name="Минус 6"/>
          <p:cNvSpPr/>
          <p:nvPr/>
        </p:nvSpPr>
        <p:spPr>
          <a:xfrm>
            <a:off x="4508937" y="3436883"/>
            <a:ext cx="6211614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30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Содержимое 2"/>
          <p:cNvSpPr>
            <a:spLocks noGrp="1"/>
          </p:cNvSpPr>
          <p:nvPr>
            <p:ph idx="4294967295"/>
          </p:nvPr>
        </p:nvSpPr>
        <p:spPr>
          <a:xfrm>
            <a:off x="1774825" y="260350"/>
            <a:ext cx="8713788" cy="6337300"/>
          </a:xfrm>
        </p:spPr>
        <p:txBody>
          <a:bodyPr/>
          <a:lstStyle/>
          <a:p>
            <a:pPr marL="609600" indent="-609600" algn="ctr">
              <a:buNone/>
            </a:pPr>
            <a:r>
              <a:rPr lang="ru-RU" altLang="ru-RU" sz="3600" b="1" dirty="0"/>
              <a:t>Позаказный метод учёта затрат на производство</a:t>
            </a:r>
            <a:r>
              <a:rPr lang="ru-RU" altLang="ru-RU" sz="3600" b="1" dirty="0" smtClean="0"/>
              <a:t>:</a:t>
            </a:r>
          </a:p>
          <a:p>
            <a:pPr marL="609600" indent="-609600" algn="ctr">
              <a:buNone/>
            </a:pPr>
            <a:endParaRPr lang="ru-RU" altLang="ru-RU" sz="3600" dirty="0"/>
          </a:p>
          <a:p>
            <a:pPr marL="609600" indent="-609600">
              <a:buNone/>
            </a:pPr>
            <a:r>
              <a:rPr lang="ru-RU" altLang="ru-RU" dirty="0" smtClean="0"/>
              <a:t>При данном методе объектом </a:t>
            </a:r>
            <a:r>
              <a:rPr lang="ru-RU" altLang="ru-RU" dirty="0" err="1" smtClean="0"/>
              <a:t>калькулирования</a:t>
            </a:r>
            <a:r>
              <a:rPr lang="ru-RU" altLang="ru-RU" dirty="0" smtClean="0"/>
              <a:t> является отдельный производственный заказ. </a:t>
            </a:r>
          </a:p>
          <a:p>
            <a:pPr marL="609600" indent="-609600">
              <a:buNone/>
            </a:pPr>
            <a:r>
              <a:rPr lang="ru-RU" altLang="ru-RU" dirty="0" smtClean="0"/>
              <a:t>Заказ – это изделие, мелкие серии одинаковых изделий или ремонтные, монтажные, экспериментальные работы.</a:t>
            </a:r>
          </a:p>
          <a:p>
            <a:pPr marL="609600" indent="-609600">
              <a:buNone/>
            </a:pPr>
            <a:r>
              <a:rPr lang="ru-RU" altLang="ru-RU" dirty="0" smtClean="0"/>
              <a:t>Заказ открывают в плановом отделе на основании договоров с заказчиками или по заявкам структурных подразделений </a:t>
            </a:r>
          </a:p>
        </p:txBody>
      </p:sp>
    </p:spTree>
    <p:extLst>
      <p:ext uri="{BB962C8B-B14F-4D97-AF65-F5344CB8AC3E}">
        <p14:creationId xmlns:p14="http://schemas.microsoft.com/office/powerpoint/2010/main" val="332277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Содержимое 2"/>
          <p:cNvSpPr>
            <a:spLocks noGrp="1"/>
          </p:cNvSpPr>
          <p:nvPr>
            <p:ph idx="4294967295"/>
          </p:nvPr>
        </p:nvSpPr>
        <p:spPr>
          <a:xfrm>
            <a:off x="1774825" y="476250"/>
            <a:ext cx="8713788" cy="6121400"/>
          </a:xfrm>
        </p:spPr>
        <p:txBody>
          <a:bodyPr>
            <a:noAutofit/>
          </a:bodyPr>
          <a:lstStyle/>
          <a:p>
            <a:pPr marL="609600" indent="-609600">
              <a:buNone/>
            </a:pPr>
            <a:r>
              <a:rPr lang="ru-RU" altLang="ru-RU" sz="3200" b="1" dirty="0"/>
              <a:t>В заказе указывают:</a:t>
            </a:r>
          </a:p>
          <a:p>
            <a:pPr marL="609600" indent="-609600">
              <a:buNone/>
            </a:pPr>
            <a:r>
              <a:rPr lang="ru-RU" altLang="ru-RU" sz="3200" dirty="0"/>
              <a:t>- изделия или работы, подлежащие выполнению;</a:t>
            </a:r>
          </a:p>
          <a:p>
            <a:pPr marL="609600" indent="-609600">
              <a:buNone/>
            </a:pPr>
            <a:r>
              <a:rPr lang="ru-RU" altLang="ru-RU" sz="3200" dirty="0"/>
              <a:t>- их объём, сроки исполнения;</a:t>
            </a:r>
          </a:p>
          <a:p>
            <a:pPr marL="609600" indent="-609600">
              <a:buNone/>
            </a:pPr>
            <a:r>
              <a:rPr lang="ru-RU" altLang="ru-RU" sz="3200" dirty="0"/>
              <a:t>- исполнители и плановая себестоимость.</a:t>
            </a:r>
          </a:p>
          <a:p>
            <a:pPr marL="609600" indent="-609600">
              <a:buNone/>
            </a:pPr>
            <a:r>
              <a:rPr lang="ru-RU" altLang="ru-RU" sz="3200" dirty="0"/>
              <a:t>Каждый заказ имеет порядковый номер или шифр</a:t>
            </a:r>
            <a:r>
              <a:rPr lang="ru-RU" altLang="ru-RU" sz="3200" dirty="0" smtClean="0"/>
              <a:t>. </a:t>
            </a:r>
            <a:r>
              <a:rPr lang="ru-RU" altLang="ru-RU" sz="3200" dirty="0"/>
              <a:t>Для учёта затрат на каждый заказ открывают отдельный аналитический счёт. </a:t>
            </a:r>
          </a:p>
          <a:p>
            <a:pPr marL="609600" indent="-609600">
              <a:buNone/>
            </a:pPr>
            <a:r>
              <a:rPr lang="ru-RU" altLang="ru-RU" sz="3200" dirty="0"/>
              <a:t>Учёт прямых расходов ведут на основании первичных документов. Косвенные расходы распределяют между отдельными заказами способом, закреплённым в учётной политике предприятия. </a:t>
            </a:r>
          </a:p>
        </p:txBody>
      </p:sp>
    </p:spTree>
    <p:extLst>
      <p:ext uri="{BB962C8B-B14F-4D97-AF65-F5344CB8AC3E}">
        <p14:creationId xmlns:p14="http://schemas.microsoft.com/office/powerpoint/2010/main" val="302999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Содержимое 2"/>
          <p:cNvSpPr>
            <a:spLocks noGrp="1"/>
          </p:cNvSpPr>
          <p:nvPr>
            <p:ph idx="4294967295"/>
          </p:nvPr>
        </p:nvSpPr>
        <p:spPr>
          <a:xfrm>
            <a:off x="1774825" y="476250"/>
            <a:ext cx="8713788" cy="6121400"/>
          </a:xfrm>
        </p:spPr>
        <p:txBody>
          <a:bodyPr>
            <a:normAutofit lnSpcReduction="10000"/>
          </a:bodyPr>
          <a:lstStyle/>
          <a:p>
            <a:pPr marL="609600" indent="-609600">
              <a:buNone/>
            </a:pPr>
            <a:r>
              <a:rPr lang="ru-RU" altLang="ru-RU" sz="2600" b="1" dirty="0"/>
              <a:t>При позаказном методе</a:t>
            </a:r>
            <a:r>
              <a:rPr lang="ru-RU" altLang="ru-RU" sz="2600" dirty="0"/>
              <a:t> все затраты считаются незавершённым производством вплоть до окончания работ </a:t>
            </a:r>
            <a:r>
              <a:rPr lang="ru-RU" altLang="ru-RU" sz="2600" dirty="0" smtClean="0"/>
              <a:t>по </a:t>
            </a:r>
            <a:r>
              <a:rPr lang="ru-RU" altLang="ru-RU" sz="2600" dirty="0"/>
              <a:t>заказу. Отчётную калькуляцию составляют только после выполнения заказа. Законченные работы по заказу оформляют документами на приёмку продукции или выполненных работ (акт или ведомость). </a:t>
            </a:r>
            <a:endParaRPr lang="ru-RU" altLang="ru-RU" sz="2600" dirty="0" smtClean="0"/>
          </a:p>
          <a:p>
            <a:pPr marL="609600" indent="-609600">
              <a:buNone/>
            </a:pPr>
            <a:r>
              <a:rPr lang="ru-RU" altLang="ru-RU" sz="2600" b="1" dirty="0" smtClean="0"/>
              <a:t>В </a:t>
            </a:r>
            <a:r>
              <a:rPr lang="ru-RU" altLang="ru-RU" sz="2600" b="1" dirty="0"/>
              <a:t>индивидуальных производствах </a:t>
            </a:r>
            <a:r>
              <a:rPr lang="ru-RU" altLang="ru-RU" sz="2600" dirty="0"/>
              <a:t>(например, пошив одежды) себестоимость произведенной продукции определяют суммированием затрат по статьям калькуляции. </a:t>
            </a:r>
          </a:p>
          <a:p>
            <a:pPr marL="609600" indent="-609600">
              <a:buNone/>
            </a:pPr>
            <a:r>
              <a:rPr lang="ru-RU" altLang="ru-RU" sz="2600" b="1" dirty="0"/>
              <a:t>В мелкосерийном производстве </a:t>
            </a:r>
            <a:r>
              <a:rPr lang="ru-RU" altLang="ru-RU" sz="2600" dirty="0"/>
              <a:t>фактическую себестоимость единицы продукции определяют  по следующей формуле:</a:t>
            </a:r>
            <a:endParaRPr lang="ru-RU" altLang="ru-RU" sz="2600" b="1" dirty="0"/>
          </a:p>
          <a:p>
            <a:pPr marL="609600" indent="-609600">
              <a:buNone/>
            </a:pPr>
            <a:r>
              <a:rPr lang="ru-RU" altLang="ru-RU" sz="2600" b="1" dirty="0" err="1"/>
              <a:t>Себ</a:t>
            </a:r>
            <a:r>
              <a:rPr lang="ru-RU" altLang="ru-RU" sz="2600" b="1" dirty="0"/>
              <a:t>. ед. </a:t>
            </a:r>
            <a:r>
              <a:rPr lang="ru-RU" altLang="ru-RU" sz="2600" b="1" dirty="0" err="1"/>
              <a:t>прод</a:t>
            </a:r>
            <a:r>
              <a:rPr lang="ru-RU" altLang="ru-RU" sz="2600" b="1" dirty="0"/>
              <a:t>.</a:t>
            </a:r>
            <a:r>
              <a:rPr lang="ru-RU" altLang="ru-RU" sz="2600" dirty="0"/>
              <a:t> = Общая сумма затрат / Количество выпущенных изделий</a:t>
            </a:r>
          </a:p>
        </p:txBody>
      </p:sp>
    </p:spTree>
    <p:extLst>
      <p:ext uri="{BB962C8B-B14F-4D97-AF65-F5344CB8AC3E}">
        <p14:creationId xmlns:p14="http://schemas.microsoft.com/office/powerpoint/2010/main" val="111036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Позаказный метод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Часто используют распределение ОПР по видам продукции с использованием специальных методов:</a:t>
            </a:r>
          </a:p>
          <a:p>
            <a:pPr marL="0" indent="0">
              <a:buNone/>
            </a:pPr>
            <a:r>
              <a:rPr lang="ru-RU" sz="3600" b="1" dirty="0" smtClean="0"/>
              <a:t>НКРОПР-</a:t>
            </a:r>
            <a:r>
              <a:rPr lang="ru-RU" sz="3600" dirty="0" smtClean="0"/>
              <a:t>нормативные </a:t>
            </a:r>
            <a:r>
              <a:rPr lang="ru-RU" sz="3600" dirty="0" err="1" smtClean="0"/>
              <a:t>коэффиценты</a:t>
            </a:r>
            <a:r>
              <a:rPr lang="ru-RU" sz="3600" dirty="0" smtClean="0"/>
              <a:t> распределения общепроизводственных расходов </a:t>
            </a:r>
          </a:p>
          <a:p>
            <a:pPr marL="0" indent="0">
              <a:buNone/>
            </a:pPr>
            <a:r>
              <a:rPr lang="ru-RU" sz="3600" dirty="0" smtClean="0"/>
              <a:t>(устанавливается на год)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5956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Расчет </a:t>
            </a:r>
            <a:r>
              <a:rPr lang="ru-RU" b="1" dirty="0" err="1" smtClean="0"/>
              <a:t>коэффицента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I-</a:t>
            </a:r>
            <a:r>
              <a:rPr lang="ru-RU" sz="3600" dirty="0" smtClean="0"/>
              <a:t>этап</a:t>
            </a:r>
          </a:p>
          <a:p>
            <a:r>
              <a:rPr lang="ru-RU" sz="3600" dirty="0" smtClean="0"/>
              <a:t>Составление годового бюджета, плана ОПР.</a:t>
            </a:r>
          </a:p>
          <a:p>
            <a:r>
              <a:rPr lang="ru-RU" sz="3600" dirty="0" smtClean="0"/>
              <a:t>Расчет прогнозируемой величины ОПР осуществляется на основе динамики затрат и предполагаемого объема </a:t>
            </a:r>
            <a:r>
              <a:rPr lang="ru-RU" sz="3600" dirty="0" err="1" smtClean="0"/>
              <a:t>производста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051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II-</a:t>
            </a:r>
            <a:r>
              <a:rPr lang="ru-RU" b="1" dirty="0" smtClean="0"/>
              <a:t>этап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Выбор базы распределения ОПР (определяют связь между ОПР и объемом годовой продукции)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3909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III-</a:t>
            </a:r>
            <a:r>
              <a:rPr lang="ru-RU" b="1" dirty="0" smtClean="0"/>
              <a:t>этап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Деление прогнозируемой на предстоящий период величины ОПР на прогнозируемый объем производства(в часах, руб., и т.д.)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60015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СИТУАЦИЯ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Выписка из Учетной политики на 2016 год:</a:t>
            </a:r>
          </a:p>
          <a:p>
            <a:pPr marL="0" indent="0">
              <a:buNone/>
            </a:pPr>
            <a:r>
              <a:rPr lang="ru-RU" dirty="0" smtClean="0"/>
              <a:t>-Распределять ОПР пропорционально прямым трудовым затратам в часах</a:t>
            </a:r>
          </a:p>
          <a:p>
            <a:pPr marL="0" indent="0">
              <a:buNone/>
            </a:pPr>
            <a:r>
              <a:rPr lang="ru-RU" dirty="0" smtClean="0"/>
              <a:t>Плановая сумма ОПР составит </a:t>
            </a:r>
            <a:r>
              <a:rPr lang="ru-RU" b="1" dirty="0" smtClean="0"/>
              <a:t>20,000(</a:t>
            </a:r>
            <a:r>
              <a:rPr lang="en-US" b="1" dirty="0" smtClean="0"/>
              <a:t>$)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Плановая величина прямых трудов затрат-</a:t>
            </a:r>
            <a:r>
              <a:rPr lang="ru-RU" b="1" dirty="0" smtClean="0"/>
              <a:t>4,000 часов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7999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3966" y="179409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Расчет:</a:t>
            </a:r>
          </a:p>
          <a:p>
            <a:pPr marL="0" indent="0">
              <a:buNone/>
            </a:pPr>
            <a:r>
              <a:rPr lang="ru-RU" dirty="0" smtClean="0"/>
              <a:t>НКРОПР</a:t>
            </a:r>
            <a:r>
              <a:rPr lang="en-US" dirty="0" smtClean="0"/>
              <a:t>-</a:t>
            </a:r>
            <a:r>
              <a:rPr lang="ru-RU" dirty="0" smtClean="0"/>
              <a:t> </a:t>
            </a:r>
            <a:r>
              <a:rPr lang="en-US" dirty="0" smtClean="0"/>
              <a:t>$</a:t>
            </a:r>
            <a:r>
              <a:rPr lang="ru-RU" dirty="0" smtClean="0"/>
              <a:t>20,000: </a:t>
            </a:r>
            <a:r>
              <a:rPr lang="en-US" dirty="0" smtClean="0"/>
              <a:t>4</a:t>
            </a:r>
            <a:r>
              <a:rPr lang="ru-RU" dirty="0" smtClean="0"/>
              <a:t>,000=</a:t>
            </a:r>
            <a:r>
              <a:rPr lang="en-US" dirty="0" smtClean="0"/>
              <a:t>$5|</a:t>
            </a:r>
            <a:r>
              <a:rPr lang="ru-RU" dirty="0" smtClean="0"/>
              <a:t>час</a:t>
            </a:r>
          </a:p>
          <a:p>
            <a:pPr marL="0" indent="0">
              <a:buNone/>
            </a:pPr>
            <a:r>
              <a:rPr lang="ru-RU" dirty="0" smtClean="0"/>
              <a:t>Затраты по заказу :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ru-RU" dirty="0" smtClean="0"/>
              <a:t>Прямые материальные затраты,</a:t>
            </a:r>
            <a:r>
              <a:rPr lang="en-US" dirty="0" smtClean="0"/>
              <a:t> </a:t>
            </a:r>
            <a:r>
              <a:rPr lang="ru-RU" dirty="0" smtClean="0"/>
              <a:t>факт-</a:t>
            </a:r>
            <a:r>
              <a:rPr lang="en-US" dirty="0" smtClean="0"/>
              <a:t>                         $</a:t>
            </a:r>
            <a:r>
              <a:rPr lang="ru-RU" dirty="0" smtClean="0"/>
              <a:t>10,000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ru-RU" dirty="0" smtClean="0"/>
              <a:t>Прямые трудовые затраты, факт-(700 часов)</a:t>
            </a:r>
            <a:r>
              <a:rPr lang="en-US" dirty="0" smtClean="0"/>
              <a:t>                 17</a:t>
            </a:r>
            <a:r>
              <a:rPr lang="ru-RU" dirty="0" smtClean="0"/>
              <a:t>,</a:t>
            </a:r>
            <a:r>
              <a:rPr lang="en-US" dirty="0" smtClean="0"/>
              <a:t>000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ru-RU" dirty="0" smtClean="0"/>
              <a:t>ОПР, списанные (</a:t>
            </a:r>
            <a:r>
              <a:rPr lang="en-US" dirty="0" smtClean="0"/>
              <a:t>&amp;</a:t>
            </a:r>
            <a:r>
              <a:rPr lang="ru-RU" dirty="0" smtClean="0"/>
              <a:t>5*700)                                                     3,500</a:t>
            </a:r>
          </a:p>
          <a:p>
            <a:pPr marL="0" indent="0">
              <a:buNone/>
            </a:pPr>
            <a:r>
              <a:rPr lang="ru-RU" dirty="0" smtClean="0"/>
              <a:t>Производственная себестоимость                                       30,500</a:t>
            </a:r>
            <a:endParaRPr lang="ru-RU" dirty="0"/>
          </a:p>
        </p:txBody>
      </p:sp>
      <p:sp>
        <p:nvSpPr>
          <p:cNvPr id="5" name="Минус 4"/>
          <p:cNvSpPr/>
          <p:nvPr/>
        </p:nvSpPr>
        <p:spPr>
          <a:xfrm>
            <a:off x="9144000" y="4713890"/>
            <a:ext cx="914400" cy="14188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Минус 5"/>
          <p:cNvSpPr/>
          <p:nvPr/>
        </p:nvSpPr>
        <p:spPr>
          <a:xfrm>
            <a:off x="9144000" y="5297214"/>
            <a:ext cx="1087821" cy="4729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9285890" y="5344510"/>
            <a:ext cx="945931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46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Бухгалтерский учет при позаказном методе (</a:t>
            </a:r>
            <a:r>
              <a:rPr lang="en-US" sz="4000" b="1" dirty="0" smtClean="0"/>
              <a:t>$)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4000" dirty="0" smtClean="0"/>
              <a:t>Компания приобрела в кредит материалы</a:t>
            </a:r>
          </a:p>
          <a:p>
            <a:pPr marL="0" indent="0">
              <a:buNone/>
            </a:pPr>
            <a:r>
              <a:rPr lang="ru-RU" sz="4000" dirty="0" smtClean="0"/>
              <a:t>основные материалы -95,600</a:t>
            </a:r>
            <a:endParaRPr lang="en-US" sz="4000" dirty="0" smtClean="0"/>
          </a:p>
          <a:p>
            <a:pPr marL="0" indent="0">
              <a:buNone/>
            </a:pPr>
            <a:r>
              <a:rPr lang="ru-RU" sz="4000" dirty="0"/>
              <a:t>в</a:t>
            </a:r>
            <a:r>
              <a:rPr lang="ru-RU" sz="4000" dirty="0" smtClean="0"/>
              <a:t>спомогательные материала-5,100 </a:t>
            </a:r>
          </a:p>
          <a:p>
            <a:pPr marL="0" indent="0">
              <a:buNone/>
            </a:pPr>
            <a:r>
              <a:rPr lang="ru-RU" sz="4000" b="1" dirty="0" smtClean="0"/>
              <a:t>Проводка 1</a:t>
            </a:r>
            <a:endParaRPr lang="en-US" sz="4000" b="1" dirty="0" smtClean="0"/>
          </a:p>
          <a:p>
            <a:pPr marL="0" indent="0">
              <a:buNone/>
            </a:pPr>
            <a:endParaRPr lang="ru-RU" sz="4000" dirty="0"/>
          </a:p>
          <a:p>
            <a:pPr marL="0" indent="0">
              <a:buNone/>
            </a:pPr>
            <a:r>
              <a:rPr lang="ru-RU" sz="4000" dirty="0" smtClean="0"/>
              <a:t> материалы- 95,600</a:t>
            </a:r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   счета к оплате -95,600</a:t>
            </a:r>
          </a:p>
          <a:p>
            <a:pPr marL="0" indent="0">
              <a:buNone/>
            </a:pPr>
            <a:r>
              <a:rPr lang="ru-RU" sz="4000" b="1" dirty="0" smtClean="0"/>
              <a:t>Проводка 2</a:t>
            </a:r>
            <a:endParaRPr lang="en-US" sz="4000" b="1" dirty="0" smtClean="0"/>
          </a:p>
          <a:p>
            <a:pPr marL="0" indent="0">
              <a:buNone/>
            </a:pPr>
            <a:endParaRPr lang="ru-RU" sz="4000" dirty="0" smtClean="0"/>
          </a:p>
          <a:p>
            <a:pPr marL="0" indent="0">
              <a:buNone/>
            </a:pPr>
            <a:r>
              <a:rPr lang="ru-RU" sz="4000" dirty="0" smtClean="0"/>
              <a:t>материалы- 5,100</a:t>
            </a:r>
          </a:p>
          <a:p>
            <a:pPr marL="0" indent="0">
              <a:buNone/>
            </a:pPr>
            <a:r>
              <a:rPr lang="ru-RU" sz="4000" dirty="0" smtClean="0"/>
              <a:t>         счета к оплате -5,100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866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3607" y="1321128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/>
              <a:t>По требованию отпущены основные материалы -84,000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вспомогательные материала-19,800</a:t>
            </a:r>
          </a:p>
          <a:p>
            <a:pPr marL="0" indent="0">
              <a:buNone/>
            </a:pPr>
            <a:r>
              <a:rPr lang="ru-RU" dirty="0" smtClean="0"/>
              <a:t>Стоимость основных материалов относят на НП и одновременно записывают в карточки заказов :</a:t>
            </a:r>
          </a:p>
          <a:p>
            <a:pPr marL="0" indent="0">
              <a:buNone/>
            </a:pPr>
            <a:r>
              <a:rPr lang="ru-RU" dirty="0" smtClean="0"/>
              <a:t>16АГ-</a:t>
            </a:r>
            <a:r>
              <a:rPr lang="en-US" dirty="0" smtClean="0"/>
              <a:t>$51</a:t>
            </a:r>
            <a:r>
              <a:rPr lang="ru-RU" dirty="0" smtClean="0"/>
              <a:t>,</a:t>
            </a:r>
            <a:r>
              <a:rPr lang="en-US" dirty="0" smtClean="0"/>
              <a:t>800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23СН-32,200</a:t>
            </a:r>
          </a:p>
          <a:p>
            <a:pPr marL="0" indent="0">
              <a:buNone/>
            </a:pPr>
            <a:r>
              <a:rPr lang="ru-RU" dirty="0" smtClean="0"/>
              <a:t>Стоимость вспомогательных материалов списывают на счет ОПР</a:t>
            </a:r>
          </a:p>
          <a:p>
            <a:pPr marL="0" indent="0">
              <a:buNone/>
            </a:pPr>
            <a:r>
              <a:rPr lang="ru-RU" b="1" dirty="0" smtClean="0"/>
              <a:t>Проводка 3</a:t>
            </a:r>
            <a:endParaRPr lang="en-US" b="1" dirty="0" smtClean="0"/>
          </a:p>
          <a:p>
            <a:pPr marL="0" indent="0">
              <a:buNone/>
            </a:pPr>
            <a:r>
              <a:rPr lang="ru-RU" dirty="0" smtClean="0"/>
              <a:t> НП-84,000</a:t>
            </a:r>
          </a:p>
          <a:p>
            <a:pPr marL="0" indent="0">
              <a:buNone/>
            </a:pPr>
            <a:r>
              <a:rPr lang="ru-RU" dirty="0" smtClean="0"/>
              <a:t>ОПР-19,800</a:t>
            </a:r>
          </a:p>
          <a:p>
            <a:pPr marL="0" indent="0">
              <a:buNone/>
            </a:pPr>
            <a:r>
              <a:rPr lang="ru-RU" dirty="0" smtClean="0"/>
              <a:t>                 Материалы    - 103,800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98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/>
              <a:t>Общая сумма задолженности по заработной плате и налогам</a:t>
            </a:r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b="1" dirty="0" smtClean="0"/>
              <a:t>Проводка 4</a:t>
            </a:r>
          </a:p>
          <a:p>
            <a:pPr marL="0" indent="0">
              <a:buNone/>
            </a:pPr>
            <a:r>
              <a:rPr lang="ru-RU" sz="3200" dirty="0" smtClean="0"/>
              <a:t>Фонд заработной платы -150,000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                          Отчисления-6,480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                         НДФЛ к оплате-14,000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                         Заработная плата -129,520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8669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Причитающаяся сумма выплачена по картам</a:t>
            </a:r>
          </a:p>
          <a:p>
            <a:pPr marL="0" indent="0">
              <a:buNone/>
            </a:pPr>
            <a:r>
              <a:rPr lang="ru-RU" sz="3600" b="1" dirty="0" smtClean="0"/>
              <a:t>Проводка 3</a:t>
            </a:r>
          </a:p>
          <a:p>
            <a:pPr marL="0" indent="0">
              <a:buNone/>
            </a:pPr>
            <a:endParaRPr lang="ru-RU" sz="3600" b="1" dirty="0" smtClean="0"/>
          </a:p>
          <a:p>
            <a:pPr marL="0" indent="0">
              <a:buNone/>
            </a:pPr>
            <a:r>
              <a:rPr lang="ru-RU" sz="3600" dirty="0" smtClean="0"/>
              <a:t>Заработная плата к оплате 129,500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Денежные средства                129,500</a:t>
            </a:r>
            <a:endParaRPr lang="en-US" sz="3600" dirty="0" smtClean="0"/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7219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 smtClean="0"/>
              <a:t>Прямы расходы на заработную плату относят на счет НП</a:t>
            </a:r>
          </a:p>
          <a:p>
            <a:r>
              <a:rPr lang="ru-RU" sz="3600" dirty="0" smtClean="0"/>
              <a:t>Общая сумма косвенных расходов на заработную плату управленческого персонала цехов- на ОПР</a:t>
            </a:r>
          </a:p>
          <a:p>
            <a:pPr marL="0" indent="0">
              <a:buNone/>
            </a:pPr>
            <a:r>
              <a:rPr lang="ru-RU" sz="3600" b="1" dirty="0" smtClean="0"/>
              <a:t>Проводка 6</a:t>
            </a:r>
          </a:p>
          <a:p>
            <a:pPr marL="0" indent="0">
              <a:buNone/>
            </a:pPr>
            <a:r>
              <a:rPr lang="ru-RU" sz="3600" dirty="0" smtClean="0"/>
              <a:t>НП-115,00</a:t>
            </a:r>
          </a:p>
          <a:p>
            <a:pPr marL="0" indent="0">
              <a:buNone/>
            </a:pPr>
            <a:r>
              <a:rPr lang="ru-RU" sz="3600" dirty="0" smtClean="0"/>
              <a:t>ОПР-35,000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              Фонд заработной платы-150,000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2688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3324" y="867103"/>
            <a:ext cx="11353801" cy="52940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Одновременно расходы на оплату регистрируются на карточках заказов</a:t>
            </a:r>
          </a:p>
          <a:p>
            <a:r>
              <a:rPr lang="ru-RU" dirty="0" smtClean="0"/>
              <a:t>16АГ-87,000</a:t>
            </a:r>
          </a:p>
          <a:p>
            <a:r>
              <a:rPr lang="ru-RU" dirty="0" smtClean="0"/>
              <a:t>23СН-28,000</a:t>
            </a:r>
          </a:p>
          <a:p>
            <a:pPr marL="0" indent="0">
              <a:buNone/>
            </a:pPr>
            <a:r>
              <a:rPr lang="ru-RU" dirty="0" smtClean="0"/>
              <a:t>Предположим что ОПР следующие:</a:t>
            </a:r>
          </a:p>
          <a:p>
            <a:pPr marL="0" indent="0">
              <a:buNone/>
            </a:pPr>
            <a:r>
              <a:rPr lang="ru-RU" dirty="0" smtClean="0"/>
              <a:t>Электричество-10,200</a:t>
            </a:r>
          </a:p>
          <a:p>
            <a:pPr marL="0" indent="0">
              <a:buNone/>
            </a:pPr>
            <a:r>
              <a:rPr lang="ru-RU" dirty="0" smtClean="0"/>
              <a:t>Ремонт оборудования-18,400</a:t>
            </a:r>
          </a:p>
          <a:p>
            <a:pPr marL="0" indent="0">
              <a:buNone/>
            </a:pPr>
            <a:r>
              <a:rPr lang="ru-RU" dirty="0" smtClean="0"/>
              <a:t>Страхование-7,300</a:t>
            </a:r>
          </a:p>
          <a:p>
            <a:pPr marL="0" indent="0">
              <a:buNone/>
            </a:pPr>
            <a:r>
              <a:rPr lang="ru-RU" dirty="0" smtClean="0"/>
              <a:t>Налог на имущество-6,450</a:t>
            </a:r>
          </a:p>
          <a:p>
            <a:pPr marL="0" indent="0">
              <a:buNone/>
            </a:pPr>
            <a:r>
              <a:rPr lang="ru-RU" b="1" dirty="0" smtClean="0"/>
              <a:t>Проводка 7</a:t>
            </a:r>
          </a:p>
          <a:p>
            <a:pPr marL="0" indent="0">
              <a:buNone/>
            </a:pPr>
            <a:r>
              <a:rPr lang="ru-RU" dirty="0" smtClean="0"/>
              <a:t>ОПР-42,350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Денежные средства-42,350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343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Списание ОПР на основе нормативного НКОПР</a:t>
            </a:r>
          </a:p>
          <a:p>
            <a:pPr marL="0" indent="0">
              <a:buNone/>
            </a:pPr>
            <a:r>
              <a:rPr lang="ru-RU" dirty="0" smtClean="0"/>
              <a:t>( в соответствии с Учетной политикой составляет 85% от прямых трудовых затрат(85%*115,000)</a:t>
            </a:r>
          </a:p>
          <a:p>
            <a:pPr marL="0" indent="0">
              <a:buNone/>
            </a:pPr>
            <a:r>
              <a:rPr lang="ru-RU" b="1" dirty="0" smtClean="0"/>
              <a:t>Проводка 8</a:t>
            </a:r>
          </a:p>
          <a:p>
            <a:pPr marL="0" indent="0">
              <a:buNone/>
            </a:pPr>
            <a:r>
              <a:rPr lang="ru-RU" dirty="0" smtClean="0"/>
              <a:t>НП   - 97,750</a:t>
            </a:r>
          </a:p>
          <a:p>
            <a:pPr marL="0" indent="0">
              <a:buNone/>
            </a:pPr>
            <a:r>
              <a:rPr lang="ru-RU" dirty="0" smtClean="0"/>
              <a:t>                   Списание ОПР- 97,750</a:t>
            </a:r>
          </a:p>
          <a:p>
            <a:pPr marL="0" indent="0">
              <a:buNone/>
            </a:pPr>
            <a:r>
              <a:rPr lang="ru-RU" dirty="0" smtClean="0"/>
              <a:t>Одновременно списание отражается в карточках заказов </a:t>
            </a:r>
          </a:p>
          <a:p>
            <a:pPr marL="0" indent="0">
              <a:buNone/>
            </a:pPr>
            <a:r>
              <a:rPr lang="ru-RU" dirty="0" smtClean="0"/>
              <a:t>16АГ-73,950(85%*87,000)</a:t>
            </a:r>
          </a:p>
          <a:p>
            <a:pPr marL="0" indent="0">
              <a:buNone/>
            </a:pPr>
            <a:r>
              <a:rPr lang="ru-RU" dirty="0" smtClean="0"/>
              <a:t>23СН-23,800(85 %* 28,000)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55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Продукция поступает на склад  и при условии что заказ 16АГ закончен ,его стоимость например  составила -212,750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Проводка 9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ГП       -  212,750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НП                            212,750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99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smtClean="0"/>
              <a:t>Компания отгрузила покупателю 10 изделий заказа 16 АГ</a:t>
            </a:r>
          </a:p>
          <a:p>
            <a:r>
              <a:rPr lang="ru-RU" sz="4000" dirty="0" smtClean="0"/>
              <a:t>Себестоимость их производства -177,292</a:t>
            </a:r>
          </a:p>
          <a:p>
            <a:r>
              <a:rPr lang="ru-RU" sz="4000" dirty="0" smtClean="0"/>
              <a:t>Выручка от реализации- 270,000</a:t>
            </a:r>
          </a:p>
          <a:p>
            <a:pPr marL="0" indent="0">
              <a:buNone/>
            </a:pPr>
            <a:r>
              <a:rPr lang="ru-RU" sz="4000" b="1" dirty="0" smtClean="0"/>
              <a:t>Проводка10</a:t>
            </a:r>
          </a:p>
          <a:p>
            <a:pPr marL="0" indent="0">
              <a:buNone/>
            </a:pPr>
            <a:r>
              <a:rPr lang="ru-RU" sz="4000" dirty="0" smtClean="0"/>
              <a:t>Счета к получению -   270,000</a:t>
            </a:r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   Выручка от реализации-  270,000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70222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smtClean="0"/>
              <a:t>Себестоимость реализованной продукции -177,292</a:t>
            </a:r>
          </a:p>
          <a:p>
            <a:pPr marL="0" indent="0">
              <a:buNone/>
            </a:pPr>
            <a:endParaRPr lang="ru-RU" sz="4000" dirty="0" smtClean="0"/>
          </a:p>
          <a:p>
            <a:pPr marL="0" indent="0">
              <a:buNone/>
            </a:pPr>
            <a:r>
              <a:rPr lang="ru-RU" sz="4000" b="1" dirty="0" smtClean="0"/>
              <a:t>Проводка 11</a:t>
            </a:r>
          </a:p>
          <a:p>
            <a:pPr marL="0" indent="0">
              <a:buNone/>
            </a:pPr>
            <a:endParaRPr lang="ru-RU" sz="4000" b="1" dirty="0" smtClean="0"/>
          </a:p>
          <a:p>
            <a:pPr marL="0" indent="0">
              <a:buNone/>
            </a:pPr>
            <a:r>
              <a:rPr lang="ru-RU" sz="3600" dirty="0" smtClean="0"/>
              <a:t>Себестоимость реализованной продукции -177,292</a:t>
            </a:r>
          </a:p>
          <a:p>
            <a:pPr marL="0" indent="0">
              <a:buNone/>
            </a:pPr>
            <a:r>
              <a:rPr lang="ru-RU" sz="4000" dirty="0" smtClean="0"/>
              <a:t>                 ГП- 177,292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8921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конце отчетного периода определяют остатки  по </a:t>
            </a:r>
          </a:p>
          <a:p>
            <a:pPr marL="0" indent="0">
              <a:buNone/>
            </a:pPr>
            <a:r>
              <a:rPr lang="ru-RU" dirty="0" smtClean="0"/>
              <a:t>-счету ОПР</a:t>
            </a:r>
          </a:p>
          <a:p>
            <a:pPr marL="0" indent="0">
              <a:buNone/>
            </a:pPr>
            <a:r>
              <a:rPr lang="ru-RU" dirty="0" smtClean="0"/>
              <a:t>-списание ОПР</a:t>
            </a:r>
          </a:p>
          <a:p>
            <a:pPr marL="0" indent="0">
              <a:buNone/>
            </a:pPr>
            <a:r>
              <a:rPr lang="ru-RU" dirty="0" smtClean="0"/>
              <a:t>Счета не должны иметь остатков </a:t>
            </a:r>
          </a:p>
          <a:p>
            <a:pPr marL="0" indent="0">
              <a:buNone/>
            </a:pPr>
            <a:r>
              <a:rPr lang="ru-RU" dirty="0" smtClean="0"/>
              <a:t>Счет ОПР –по фактической сумме затрат</a:t>
            </a:r>
          </a:p>
          <a:p>
            <a:pPr marL="0" indent="0">
              <a:buNone/>
            </a:pPr>
            <a:r>
              <a:rPr lang="ru-RU" dirty="0" smtClean="0"/>
              <a:t>Счет </a:t>
            </a:r>
            <a:r>
              <a:rPr lang="ru-RU" dirty="0"/>
              <a:t>с</a:t>
            </a:r>
            <a:r>
              <a:rPr lang="ru-RU" dirty="0" smtClean="0"/>
              <a:t>писание ОПР –по расчетной величине расходов в соответствие с К-списания</a:t>
            </a:r>
          </a:p>
          <a:p>
            <a:pPr marL="0" indent="0">
              <a:buNone/>
            </a:pPr>
            <a:r>
              <a:rPr lang="ru-RU" dirty="0" smtClean="0"/>
              <a:t>600(97,750-97,150)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78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Проводка 12 </a:t>
            </a:r>
          </a:p>
          <a:p>
            <a:pPr marL="0" indent="0">
              <a:buNone/>
            </a:pPr>
            <a:r>
              <a:rPr lang="ru-RU" dirty="0" smtClean="0"/>
              <a:t>Списанные ОПР -97,750</a:t>
            </a:r>
          </a:p>
          <a:p>
            <a:pPr marL="0" indent="0">
              <a:buNone/>
            </a:pPr>
            <a:r>
              <a:rPr lang="ru-RU" dirty="0" smtClean="0"/>
              <a:t>Себестоимость Реализованной продукции                    600</a:t>
            </a:r>
          </a:p>
          <a:p>
            <a:pPr marL="0" indent="0">
              <a:buNone/>
            </a:pPr>
            <a:r>
              <a:rPr lang="ru-RU" dirty="0" smtClean="0"/>
              <a:t>ОПР                                                                                              97,150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Если разность в 600 является существенной , ее можно распределить между счетами</a:t>
            </a:r>
          </a:p>
          <a:p>
            <a:pPr marL="0" indent="0">
              <a:buNone/>
            </a:pPr>
            <a:r>
              <a:rPr lang="ru-RU" dirty="0" smtClean="0"/>
              <a:t>НП</a:t>
            </a:r>
          </a:p>
          <a:p>
            <a:pPr marL="0" indent="0">
              <a:buNone/>
            </a:pPr>
            <a:r>
              <a:rPr lang="ru-RU" dirty="0" smtClean="0"/>
              <a:t>Готовая продукция</a:t>
            </a:r>
          </a:p>
          <a:p>
            <a:pPr marL="0" indent="0">
              <a:buNone/>
            </a:pPr>
            <a:r>
              <a:rPr lang="ru-RU" dirty="0" smtClean="0"/>
              <a:t>Себестоимость реализованной продукции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73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Проводка 13</a:t>
            </a:r>
          </a:p>
          <a:p>
            <a:pPr marL="0" indent="0">
              <a:buNone/>
            </a:pPr>
            <a:r>
              <a:rPr lang="ru-RU" dirty="0" smtClean="0"/>
              <a:t>Списание ОПР                                97,750</a:t>
            </a:r>
          </a:p>
          <a:p>
            <a:pPr marL="0" indent="0">
              <a:buNone/>
            </a:pPr>
            <a:r>
              <a:rPr lang="ru-RU" dirty="0" smtClean="0"/>
              <a:t>          НП                                                                                     196,80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ГП                                                                                      67,20</a:t>
            </a:r>
          </a:p>
          <a:p>
            <a:pPr marL="0" indent="0">
              <a:buNone/>
            </a:pPr>
            <a:r>
              <a:rPr lang="ru-RU" dirty="0" smtClean="0"/>
              <a:t>           Себестоимость реализованной продукции          336,00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ОПР                                                                                   97,150         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60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Расчет проводки 13 (</a:t>
            </a:r>
            <a:r>
              <a:rPr lang="en-US" b="1" dirty="0" smtClean="0"/>
              <a:t>$)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285051"/>
              </p:ext>
            </p:extLst>
          </p:nvPr>
        </p:nvGraphicFramePr>
        <p:xfrm>
          <a:off x="838200" y="1825625"/>
          <a:ext cx="105156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902169"/>
                <a:gridCol w="2355631"/>
                <a:gridCol w="26289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Счета(статьи)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Остатки счетов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Уд.вес</a:t>
                      </a:r>
                      <a:r>
                        <a:rPr lang="ru-RU" sz="2800" dirty="0" smtClean="0"/>
                        <a:t> 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Сумма корректировки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Незавершенное производство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104</a:t>
                      </a:r>
                      <a:r>
                        <a:rPr lang="ru-RU" sz="2800" dirty="0" smtClean="0"/>
                        <a:t>,</a:t>
                      </a:r>
                      <a:r>
                        <a:rPr lang="en-US" sz="2800" dirty="0" smtClean="0"/>
                        <a:t>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32,80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196,80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Готовая продукция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35,458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11,20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67,20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Себестоимость реализованной продукции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177,292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56,00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336,00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ИТОГ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316,750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100.00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600,00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13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05c6906f44d47cc780b5359fcfbd0e181daa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911</Words>
  <Application>Microsoft Office PowerPoint</Application>
  <PresentationFormat>Широкоэкранный</PresentationFormat>
  <Paragraphs>192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Тема Office</vt:lpstr>
      <vt:lpstr>Тема: Распределение затрат</vt:lpstr>
      <vt:lpstr>Распределение затрат </vt:lpstr>
      <vt:lpstr>ОБЪЕКТ ЗАТРАТ </vt:lpstr>
      <vt:lpstr>ЦЕНТР ЗАТРАТ</vt:lpstr>
      <vt:lpstr>Презентация PowerPoint</vt:lpstr>
      <vt:lpstr>Система управленческого учета  </vt:lpstr>
      <vt:lpstr>Процесс распределения затрат</vt:lpstr>
      <vt:lpstr>Презентация PowerPoint</vt:lpstr>
      <vt:lpstr>Презентация PowerPoint</vt:lpstr>
      <vt:lpstr>Презентация PowerPoint</vt:lpstr>
      <vt:lpstr>Презентация PowerPoint</vt:lpstr>
      <vt:lpstr>Позаказный метод</vt:lpstr>
      <vt:lpstr>Расчет коэффицента</vt:lpstr>
      <vt:lpstr>II-этап </vt:lpstr>
      <vt:lpstr>III-этап </vt:lpstr>
      <vt:lpstr>СИТУАЦИЯ</vt:lpstr>
      <vt:lpstr>Презентация PowerPoint</vt:lpstr>
      <vt:lpstr>Бухгалтерский учет при позаказном методе ($)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Расчет проводки 13 ($)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Распределение затрат</dc:title>
  <dc:creator>Василенко Марина</dc:creator>
  <cp:lastModifiedBy>Василенко Марина</cp:lastModifiedBy>
  <cp:revision>34</cp:revision>
  <dcterms:created xsi:type="dcterms:W3CDTF">2018-02-27T00:02:40Z</dcterms:created>
  <dcterms:modified xsi:type="dcterms:W3CDTF">2018-02-27T05:39:37Z</dcterms:modified>
</cp:coreProperties>
</file>