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728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389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55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14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30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41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24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21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706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511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415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7785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86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483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7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47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Международная торговля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59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332656"/>
            <a:ext cx="7467600" cy="6120680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торговля </a:t>
            </a:r>
            <a:r>
              <a:rPr lang="ru-RU" dirty="0"/>
              <a:t>— система международных товарно-денежных отношений, складывающаяся из внешней торговли всех стран мира.</a:t>
            </a:r>
          </a:p>
          <a:p>
            <a:endParaRPr lang="ru-RU" dirty="0"/>
          </a:p>
          <a:p>
            <a:r>
              <a:rPr lang="ru-RU" dirty="0"/>
              <a:t>Международная торговля возникла в процессе зарождения мирового рынка в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XVI—XVIII веках</a:t>
            </a:r>
            <a:r>
              <a:rPr lang="ru-RU" dirty="0"/>
              <a:t>. Её развитие — один из важных факторов развития мировой экономики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Нового времени.</a:t>
            </a:r>
          </a:p>
          <a:p>
            <a:endParaRPr lang="ru-RU" dirty="0"/>
          </a:p>
          <a:p>
            <a:r>
              <a:rPr lang="ru-RU" dirty="0"/>
              <a:t>Термин международная торговля впервые использовал в XII веке итальянский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ученый-экономист Антонио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Маргаретти</a:t>
            </a:r>
            <a:r>
              <a:rPr lang="ru-RU" dirty="0"/>
              <a:t>, автор экономического трактата «Власть народных масс на Севере Италии».</a:t>
            </a:r>
          </a:p>
        </p:txBody>
      </p:sp>
    </p:spTree>
    <p:extLst>
      <p:ext uri="{BB962C8B-B14F-4D97-AF65-F5344CB8AC3E}">
        <p14:creationId xmlns:p14="http://schemas.microsoft.com/office/powerpoint/2010/main" val="255324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646898"/>
              </p:ext>
            </p:extLst>
          </p:nvPr>
        </p:nvGraphicFramePr>
        <p:xfrm>
          <a:off x="-1805" y="-1755576"/>
          <a:ext cx="9145805" cy="6912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Документ" r:id="rId3" imgW="6319191" imgH="4777012" progId="Word.Document.12">
                  <p:embed/>
                </p:oleObj>
              </mc:Choice>
              <mc:Fallback>
                <p:oleObj name="Документ" r:id="rId3" imgW="6319191" imgH="4777012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05" y="-1755576"/>
                        <a:ext cx="9145805" cy="69127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175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Основные операции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</a:t>
            </a:r>
            <a:r>
              <a:rPr lang="ru-RU" dirty="0"/>
              <a:t> (</a:t>
            </a:r>
            <a:r>
              <a:rPr lang="ru-RU" dirty="0" err="1"/>
              <a:t>exports</a:t>
            </a:r>
            <a:r>
              <a:rPr lang="ru-RU" dirty="0"/>
              <a:t>) — вывоз товаров</a:t>
            </a:r>
            <a:br>
              <a:rPr lang="ru-RU" dirty="0"/>
            </a:br>
            <a:r>
              <a:rPr lang="ru-RU" dirty="0"/>
              <a:t>за границу. 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Импорт</a:t>
            </a:r>
            <a:r>
              <a:rPr lang="ru-RU" dirty="0"/>
              <a:t> (</a:t>
            </a:r>
            <a:r>
              <a:rPr lang="ru-RU" dirty="0" err="1"/>
              <a:t>imports</a:t>
            </a:r>
            <a:r>
              <a:rPr lang="ru-RU" dirty="0"/>
              <a:t>) — ввоз товаров</a:t>
            </a:r>
            <a:br>
              <a:rPr lang="ru-RU" dirty="0"/>
            </a:br>
            <a:r>
              <a:rPr lang="ru-RU" dirty="0"/>
              <a:t>из заграницы. 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Торговый баланс </a:t>
            </a:r>
            <a:r>
              <a:rPr lang="ru-RU" dirty="0"/>
              <a:t>(</a:t>
            </a:r>
            <a:r>
              <a:rPr lang="ru-RU" dirty="0" err="1"/>
              <a:t>trade</a:t>
            </a:r>
            <a:r>
              <a:rPr lang="ru-RU" dirty="0"/>
              <a:t> </a:t>
            </a:r>
            <a:r>
              <a:rPr lang="ru-RU" dirty="0" err="1"/>
              <a:t>balance</a:t>
            </a:r>
            <a:r>
              <a:rPr lang="ru-RU" dirty="0"/>
              <a:t>) —разность  экспорта и импорта.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5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Основные показатели торговли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</a:t>
            </a:r>
            <a:r>
              <a:rPr lang="ru-RU" dirty="0"/>
              <a:t> — сумма экспорта  и импорта  всех стран.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Товарная структура </a:t>
            </a:r>
            <a:r>
              <a:rPr lang="ru-RU" dirty="0"/>
              <a:t>— номенклатура  международной торговли.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Географическая структура </a:t>
            </a:r>
            <a:r>
              <a:rPr lang="ru-RU" dirty="0"/>
              <a:t>— основные страны экспортеры</a:t>
            </a:r>
            <a:br>
              <a:rPr lang="ru-RU" dirty="0"/>
            </a:br>
            <a:r>
              <a:rPr lang="ru-RU" dirty="0"/>
              <a:t>и импортеры.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77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81160" cy="976213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Теории международной торговли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424936" cy="4536504"/>
          </a:xfrm>
        </p:spPr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Меркантилизм</a:t>
            </a:r>
            <a:r>
              <a:rPr lang="ru-RU" dirty="0"/>
              <a:t> (</a:t>
            </a:r>
            <a:r>
              <a:rPr lang="ru-RU" dirty="0" err="1"/>
              <a:t>mercantilism</a:t>
            </a:r>
            <a:r>
              <a:rPr lang="ru-RU" dirty="0"/>
              <a:t>, от англ. </a:t>
            </a:r>
            <a:r>
              <a:rPr lang="ru-RU" dirty="0" err="1"/>
              <a:t>mercantile</a:t>
            </a:r>
            <a:r>
              <a:rPr lang="ru-RU" dirty="0"/>
              <a:t> — торговый, коммерческий) — школа, объясняющая международную торговлю стремлением стран увеличить благосостояние за счет чистого притока иностранной валюты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Относительные преимущества </a:t>
            </a:r>
            <a:r>
              <a:rPr lang="ru-RU" dirty="0"/>
              <a:t>(</a:t>
            </a:r>
            <a:r>
              <a:rPr lang="ru-RU" dirty="0" err="1"/>
              <a:t>comparative</a:t>
            </a:r>
            <a:r>
              <a:rPr lang="ru-RU" dirty="0"/>
              <a:t> </a:t>
            </a:r>
            <a:r>
              <a:rPr lang="ru-RU" dirty="0" err="1"/>
              <a:t>advantage</a:t>
            </a:r>
            <a:r>
              <a:rPr lang="ru-RU" dirty="0"/>
              <a:t>) — школа, объясняющая международную торговлю различиями между странами в производительности факторов производства и в обеспеченности ими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Конкурентные преимущества </a:t>
            </a:r>
            <a:r>
              <a:rPr lang="ru-RU" dirty="0"/>
              <a:t>(</a:t>
            </a:r>
            <a:r>
              <a:rPr lang="ru-RU" dirty="0" err="1" smtClean="0"/>
              <a:t>competitive</a:t>
            </a:r>
            <a:r>
              <a:rPr lang="ru-RU" dirty="0" smtClean="0"/>
              <a:t> </a:t>
            </a:r>
            <a:r>
              <a:rPr lang="ru-RU" dirty="0" err="1"/>
              <a:t>advantage</a:t>
            </a:r>
            <a:r>
              <a:rPr lang="ru-RU" dirty="0"/>
              <a:t>) — школа, объясняющая международную торговлю различиями между фирмами в темпах усовершенствования факторов производства</a:t>
            </a:r>
            <a:br>
              <a:rPr lang="ru-RU" dirty="0"/>
            </a:br>
            <a:r>
              <a:rPr lang="ru-RU" dirty="0"/>
              <a:t>и выпуска товаров.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74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Меркантилизм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экспорт надо поощрять, импорт — ограничивать;</a:t>
            </a:r>
          </a:p>
          <a:p>
            <a:r>
              <a:rPr lang="ru-RU" dirty="0"/>
              <a:t>цель внешней торговли — приток валюты;</a:t>
            </a:r>
          </a:p>
          <a:p>
            <a:r>
              <a:rPr lang="ru-RU" dirty="0"/>
              <a:t>своего производителя надо защищать</a:t>
            </a:r>
            <a:br>
              <a:rPr lang="ru-RU" dirty="0"/>
            </a:br>
            <a:r>
              <a:rPr lang="ru-RU" dirty="0"/>
              <a:t>от чужого;</a:t>
            </a:r>
          </a:p>
          <a:p>
            <a:r>
              <a:rPr lang="ru-RU" dirty="0"/>
              <a:t>нежелательный импорт надо запрещать;</a:t>
            </a:r>
          </a:p>
          <a:p>
            <a:r>
              <a:rPr lang="ru-RU" dirty="0"/>
              <a:t>импортировать надо сырье,</a:t>
            </a:r>
            <a:br>
              <a:rPr lang="ru-RU" dirty="0"/>
            </a:br>
            <a:r>
              <a:rPr lang="ru-RU" dirty="0"/>
              <a:t>экспортировать — готовые товары;</a:t>
            </a:r>
          </a:p>
          <a:p>
            <a:r>
              <a:rPr lang="ru-RU" dirty="0"/>
              <a:t>торговый баланс должен быть положительным.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49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621120" cy="976213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Относительные 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424936" cy="4248472"/>
          </a:xfrm>
        </p:spPr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Абсолютные преимущества </a:t>
            </a:r>
            <a:r>
              <a:rPr lang="ru-RU" dirty="0"/>
              <a:t>—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Смит </a:t>
            </a:r>
            <a:r>
              <a:rPr lang="ru-RU" dirty="0"/>
              <a:t>полагал,</a:t>
            </a:r>
            <a:br>
              <a:rPr lang="ru-RU" dirty="0"/>
            </a:br>
            <a:r>
              <a:rPr lang="ru-RU" dirty="0"/>
              <a:t>что страна экспортирует товар, который она может произвести дешевле, чем ее торговый партнер,</a:t>
            </a:r>
            <a:br>
              <a:rPr lang="ru-RU" dirty="0"/>
            </a:br>
            <a:r>
              <a:rPr lang="ru-RU" dirty="0"/>
              <a:t>и имеет тем самым абсолютное преимущество. </a:t>
            </a:r>
            <a:endParaRPr lang="ru-RU" dirty="0" smtClean="0"/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Сравнительные преимущества </a:t>
            </a:r>
            <a:r>
              <a:rPr lang="ru-RU" dirty="0"/>
              <a:t>—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Рикардо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показал, что даже в отсутствие абсолютных преимуществ страны могут экспортировать товары, производимые ими с меньшими альтернативными издержками по сравнению с другими странами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Обеспеченность факторами производства </a:t>
            </a:r>
            <a:r>
              <a:rPr lang="ru-RU" dirty="0"/>
              <a:t>—</a:t>
            </a:r>
            <a:br>
              <a:rPr lang="ru-RU" dirty="0"/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Хекшер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Б. Олин </a:t>
            </a:r>
            <a:r>
              <a:rPr lang="ru-RU" dirty="0"/>
              <a:t>полагали, что страна экспортирует те товары, для производства которых она лучше обеспечена факторами производства.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57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36563"/>
            <a:ext cx="8197184" cy="1192237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Конкурентные 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Торговля зависит от внутреннего спроса: чем больше сходства между структурами внутреннего спроса двух стран, тем потенциально выше интенсивность торговли между ними.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Международная торговля может объясняться стремлением фирм снизить издержки за счет увеличения рынка сбыта.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Объем торговли между двумя странами зависит от экономического размера стран</a:t>
            </a:r>
            <a:br>
              <a:rPr lang="ru-RU" dirty="0"/>
            </a:br>
            <a:r>
              <a:rPr lang="ru-RU" dirty="0"/>
              <a:t>и расстояния между ними: чем больше страны и чем ближе они друг к другу —</a:t>
            </a:r>
            <a:br>
              <a:rPr lang="ru-RU" dirty="0"/>
            </a:br>
            <a:r>
              <a:rPr lang="ru-RU" dirty="0"/>
              <a:t>тем больше объем торговли между ними.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1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Регулирование внешней торговли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38388"/>
            <a:ext cx="7622232" cy="3982900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Тарифные меры </a:t>
            </a:r>
            <a:r>
              <a:rPr lang="ru-RU" dirty="0"/>
              <a:t>(</a:t>
            </a:r>
            <a:r>
              <a:rPr lang="ru-RU" dirty="0" err="1"/>
              <a:t>tariff</a:t>
            </a:r>
            <a:r>
              <a:rPr lang="ru-RU" dirty="0"/>
              <a:t> </a:t>
            </a:r>
            <a:r>
              <a:rPr lang="ru-RU" dirty="0" err="1"/>
              <a:t>measures</a:t>
            </a:r>
            <a:r>
              <a:rPr lang="ru-RU" dirty="0"/>
              <a:t>) — взимание импортных налогов при пересечении товаром границы.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Нетарифные меры </a:t>
            </a:r>
            <a:r>
              <a:rPr lang="ru-RU" dirty="0"/>
              <a:t>(</a:t>
            </a:r>
            <a:r>
              <a:rPr lang="ru-RU" dirty="0" err="1"/>
              <a:t>non-tariff</a:t>
            </a:r>
            <a:r>
              <a:rPr lang="ru-RU" dirty="0"/>
              <a:t> </a:t>
            </a:r>
            <a:r>
              <a:rPr lang="ru-RU" dirty="0" err="1"/>
              <a:t>measures</a:t>
            </a:r>
            <a:r>
              <a:rPr lang="ru-RU" dirty="0"/>
              <a:t>) — меры неценового характера, которые используются для ограничения импорта. К ним относятся запрещение импорта, импорт под государственным контролем, лицензирование и квоты.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Внутренние меры </a:t>
            </a:r>
            <a:r>
              <a:rPr lang="ru-RU" dirty="0"/>
              <a:t>(</a:t>
            </a:r>
            <a:r>
              <a:rPr lang="ru-RU" dirty="0" err="1"/>
              <a:t>behind-the-border</a:t>
            </a:r>
            <a:r>
              <a:rPr lang="ru-RU" dirty="0"/>
              <a:t> </a:t>
            </a:r>
            <a:r>
              <a:rPr lang="ru-RU" dirty="0" err="1"/>
              <a:t>measures</a:t>
            </a:r>
            <a:r>
              <a:rPr lang="ru-RU" dirty="0"/>
              <a:t>) — меры регулирования, применяемые к импортному товару после того, как он оказался на внутреннем рынке.</a:t>
            </a:r>
            <a:br>
              <a:rPr lang="ru-RU" dirty="0"/>
            </a:br>
            <a:r>
              <a:rPr lang="ru-RU" dirty="0"/>
              <a:t>К ним относятся технические нормы и стандарты, требования к маркировке и упаковке.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83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7837144" cy="1264245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Правила многосторонней торговой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национального рынка с помощью тарифов</a:t>
            </a:r>
            <a:r>
              <a:rPr lang="ru-RU" dirty="0"/>
              <a:t> (</a:t>
            </a:r>
            <a:r>
              <a:rPr lang="ru-RU" dirty="0" err="1"/>
              <a:t>tariff-based</a:t>
            </a:r>
            <a:r>
              <a:rPr lang="ru-RU" dirty="0"/>
              <a:t> </a:t>
            </a:r>
            <a:r>
              <a:rPr lang="ru-RU" dirty="0" err="1"/>
              <a:t>protection</a:t>
            </a:r>
            <a:r>
              <a:rPr lang="ru-RU" dirty="0"/>
              <a:t>). Страны могут защищать свои внутренние рынки только с помощью тарифов и на разумно низком уровне.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и связывание тарифов </a:t>
            </a:r>
            <a:r>
              <a:rPr lang="ru-RU" dirty="0"/>
              <a:t>(</a:t>
            </a:r>
            <a:r>
              <a:rPr lang="ru-RU" dirty="0" err="1"/>
              <a:t>tariff</a:t>
            </a:r>
            <a:r>
              <a:rPr lang="ru-RU" dirty="0"/>
              <a:t> </a:t>
            </a:r>
            <a:r>
              <a:rPr lang="ru-RU" dirty="0" err="1"/>
              <a:t>reduction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binding</a:t>
            </a:r>
            <a:r>
              <a:rPr lang="ru-RU" dirty="0"/>
              <a:t>). Страна должна постепенно снижать тарифы и связывать их — принимать многостороннее обязательство не повышать тариф.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7992888" cy="5760640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 наибольшего благоприятствования, РНБ </a:t>
            </a:r>
            <a:r>
              <a:rPr lang="ru-RU" dirty="0"/>
              <a:t>(</a:t>
            </a:r>
            <a:r>
              <a:rPr lang="ru-RU" dirty="0" err="1"/>
              <a:t>most</a:t>
            </a:r>
            <a:r>
              <a:rPr lang="ru-RU" dirty="0"/>
              <a:t> </a:t>
            </a:r>
            <a:r>
              <a:rPr lang="ru-RU" dirty="0" err="1"/>
              <a:t>favored</a:t>
            </a:r>
            <a:r>
              <a:rPr lang="ru-RU" dirty="0"/>
              <a:t> </a:t>
            </a:r>
            <a:r>
              <a:rPr lang="ru-RU" dirty="0" err="1"/>
              <a:t>nation</a:t>
            </a:r>
            <a:r>
              <a:rPr lang="ru-RU" dirty="0"/>
              <a:t> </a:t>
            </a:r>
            <a:r>
              <a:rPr lang="ru-RU" dirty="0" err="1"/>
              <a:t>regime</a:t>
            </a:r>
            <a:r>
              <a:rPr lang="ru-RU" dirty="0"/>
              <a:t>, MFN) — режим импорта товаров и услуг, предоставляемых одной страной какой-либо другой стране, должен быть немедленно и без условий распространен на все остальные страны-члены ВТО. 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режим </a:t>
            </a:r>
            <a:r>
              <a:rPr lang="ru-RU" dirty="0"/>
              <a:t>(</a:t>
            </a:r>
            <a:r>
              <a:rPr lang="ru-RU" dirty="0" err="1"/>
              <a:t>national</a:t>
            </a:r>
            <a:r>
              <a:rPr lang="ru-RU" dirty="0"/>
              <a:t> </a:t>
            </a:r>
            <a:r>
              <a:rPr lang="ru-RU" dirty="0" err="1"/>
              <a:t>treatment</a:t>
            </a:r>
            <a:r>
              <a:rPr lang="ru-RU" dirty="0"/>
              <a:t>) — импортный товар после уплаты таможенных пошлин и других импортных взносов должен получать такие же условия обращения на внутреннем рынке, что и товары, произведенные внутри страны.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5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6a8ac7b98c4f7e8ec4ff360e2ec39b445e760a4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</TotalTime>
  <Words>464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 3</vt:lpstr>
      <vt:lpstr>Грань</vt:lpstr>
      <vt:lpstr>Документ</vt:lpstr>
      <vt:lpstr>Международная торговля</vt:lpstr>
      <vt:lpstr>Презентация PowerPoint</vt:lpstr>
      <vt:lpstr>Презентация PowerPoint</vt:lpstr>
      <vt:lpstr>Основные операции</vt:lpstr>
      <vt:lpstr>Основные показатели торговли</vt:lpstr>
      <vt:lpstr>Теории международной торговли</vt:lpstr>
      <vt:lpstr>Меркантилизм</vt:lpstr>
      <vt:lpstr>Относительные преимущества</vt:lpstr>
      <vt:lpstr>Конкурентные преимущества</vt:lpstr>
      <vt:lpstr>Регулирование внешней торговли</vt:lpstr>
      <vt:lpstr>Правила многосторонней торговой системы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Международная торговля</dc:title>
  <cp:lastModifiedBy>Кузубов Алексей</cp:lastModifiedBy>
  <cp:revision>7</cp:revision>
  <dcterms:modified xsi:type="dcterms:W3CDTF">2018-05-25T03:05:24Z</dcterms:modified>
</cp:coreProperties>
</file>