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sldIdLst>
    <p:sldId id="256" r:id="rId2"/>
    <p:sldId id="276" r:id="rId3"/>
    <p:sldId id="278" r:id="rId4"/>
    <p:sldId id="317" r:id="rId5"/>
    <p:sldId id="257" r:id="rId6"/>
    <p:sldId id="259" r:id="rId7"/>
    <p:sldId id="260" r:id="rId8"/>
    <p:sldId id="261" r:id="rId9"/>
    <p:sldId id="318" r:id="rId10"/>
    <p:sldId id="346" r:id="rId11"/>
    <p:sldId id="347" r:id="rId12"/>
    <p:sldId id="348" r:id="rId13"/>
    <p:sldId id="357" r:id="rId14"/>
    <p:sldId id="356" r:id="rId15"/>
    <p:sldId id="350" r:id="rId16"/>
    <p:sldId id="351" r:id="rId17"/>
    <p:sldId id="352" r:id="rId18"/>
    <p:sldId id="353" r:id="rId19"/>
    <p:sldId id="354" r:id="rId20"/>
    <p:sldId id="355" r:id="rId21"/>
    <p:sldId id="359" r:id="rId22"/>
    <p:sldId id="360" r:id="rId23"/>
    <p:sldId id="361" r:id="rId24"/>
    <p:sldId id="362" r:id="rId25"/>
    <p:sldId id="363" r:id="rId26"/>
    <p:sldId id="364" r:id="rId27"/>
    <p:sldId id="365" r:id="rId28"/>
    <p:sldId id="366" r:id="rId29"/>
    <p:sldId id="367" r:id="rId30"/>
    <p:sldId id="368" r:id="rId31"/>
    <p:sldId id="369" r:id="rId32"/>
    <p:sldId id="370" r:id="rId33"/>
    <p:sldId id="371" r:id="rId34"/>
    <p:sldId id="372" r:id="rId35"/>
    <p:sldId id="319" r:id="rId36"/>
    <p:sldId id="320" r:id="rId37"/>
    <p:sldId id="321" r:id="rId38"/>
    <p:sldId id="322" r:id="rId39"/>
    <p:sldId id="324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342" r:id="rId48"/>
    <p:sldId id="343" r:id="rId49"/>
    <p:sldId id="344" r:id="rId50"/>
    <p:sldId id="345" r:id="rId51"/>
    <p:sldId id="275" r:id="rId5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9749" autoAdjust="0"/>
  </p:normalViewPr>
  <p:slideViewPr>
    <p:cSldViewPr>
      <p:cViewPr varScale="1">
        <p:scale>
          <a:sx n="57" d="100"/>
          <a:sy n="57" d="100"/>
        </p:scale>
        <p:origin x="-17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1AD3FB-B1C1-4D90-8B77-BEA9FF58E6F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73B6FABF-9938-46C1-A822-C304262880C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Типы ДКП</a:t>
          </a:r>
        </a:p>
      </dgm:t>
    </dgm:pt>
    <dgm:pt modelId="{A93563BD-E00A-47CF-980E-F1697EDDAEE7}" type="parTrans" cxnId="{CAD94330-90B5-44FB-B9BB-DA7A05C599B8}">
      <dgm:prSet/>
      <dgm:spPr/>
      <dgm:t>
        <a:bodyPr/>
        <a:lstStyle/>
        <a:p>
          <a:endParaRPr lang="ru-RU"/>
        </a:p>
      </dgm:t>
    </dgm:pt>
    <dgm:pt modelId="{96BF575E-D670-4126-A5FA-4F7604616862}" type="sibTrans" cxnId="{CAD94330-90B5-44FB-B9BB-DA7A05C599B8}">
      <dgm:prSet/>
      <dgm:spPr/>
      <dgm:t>
        <a:bodyPr/>
        <a:lstStyle/>
        <a:p>
          <a:endParaRPr lang="ru-RU"/>
        </a:p>
      </dgm:t>
    </dgm:pt>
    <dgm:pt modelId="{DB381A2A-80A2-4259-A0C0-1D66A3EBB05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Мягкая ДКП или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политика «дешевых цен»</a:t>
          </a:r>
        </a:p>
      </dgm:t>
    </dgm:pt>
    <dgm:pt modelId="{42FE153A-37DF-46FA-A1CF-26786116827C}" type="parTrans" cxnId="{387DB06C-CD22-4A32-9A7A-08AE165AE963}">
      <dgm:prSet/>
      <dgm:spPr/>
      <dgm:t>
        <a:bodyPr/>
        <a:lstStyle/>
        <a:p>
          <a:endParaRPr lang="ru-RU"/>
        </a:p>
      </dgm:t>
    </dgm:pt>
    <dgm:pt modelId="{D98870D7-1C2D-4F52-B947-7D688C73F1ED}" type="sibTrans" cxnId="{387DB06C-CD22-4A32-9A7A-08AE165AE963}">
      <dgm:prSet/>
      <dgm:spPr/>
      <dgm:t>
        <a:bodyPr/>
        <a:lstStyle/>
        <a:p>
          <a:endParaRPr lang="ru-RU"/>
        </a:p>
      </dgm:t>
    </dgm:pt>
    <dgm:pt modelId="{861AD4A6-1D1E-4B59-B1ED-C924051539A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Жесткая ДКП или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политика «дорогих денег»</a:t>
          </a:r>
        </a:p>
      </dgm:t>
    </dgm:pt>
    <dgm:pt modelId="{0D5B8DCF-EEE8-4B09-91D7-585060070B6A}" type="parTrans" cxnId="{8601CB57-548B-4CB2-8F20-74A30ADCDC59}">
      <dgm:prSet/>
      <dgm:spPr/>
      <dgm:t>
        <a:bodyPr/>
        <a:lstStyle/>
        <a:p>
          <a:endParaRPr lang="ru-RU"/>
        </a:p>
      </dgm:t>
    </dgm:pt>
    <dgm:pt modelId="{68481412-2F77-4693-A63A-B9919A9546A5}" type="sibTrans" cxnId="{8601CB57-548B-4CB2-8F20-74A30ADCDC59}">
      <dgm:prSet/>
      <dgm:spPr/>
      <dgm:t>
        <a:bodyPr/>
        <a:lstStyle/>
        <a:p>
          <a:endParaRPr lang="ru-RU"/>
        </a:p>
      </dgm:t>
    </dgm:pt>
    <dgm:pt modelId="{FDE9BBFF-3771-40A1-B3B8-AD6533C49B2A}" type="pres">
      <dgm:prSet presAssocID="{3C1AD3FB-B1C1-4D90-8B77-BEA9FF58E6F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CD48606-9CBF-4FB3-A64A-1BB7632CFC8D}" type="pres">
      <dgm:prSet presAssocID="{73B6FABF-9938-46C1-A822-C304262880C2}" presName="hierRoot1" presStyleCnt="0">
        <dgm:presLayoutVars>
          <dgm:hierBranch/>
        </dgm:presLayoutVars>
      </dgm:prSet>
      <dgm:spPr/>
    </dgm:pt>
    <dgm:pt modelId="{66C3A8D0-09C0-415A-908E-4FC2A2C54813}" type="pres">
      <dgm:prSet presAssocID="{73B6FABF-9938-46C1-A822-C304262880C2}" presName="rootComposite1" presStyleCnt="0"/>
      <dgm:spPr/>
    </dgm:pt>
    <dgm:pt modelId="{2831FCC2-D313-4A59-A660-0FBCD2D3600D}" type="pres">
      <dgm:prSet presAssocID="{73B6FABF-9938-46C1-A822-C304262880C2}" presName="rootText1" presStyleLbl="node0" presStyleIdx="0" presStyleCnt="1">
        <dgm:presLayoutVars>
          <dgm:chPref val="3"/>
        </dgm:presLayoutVars>
      </dgm:prSet>
      <dgm:spPr/>
    </dgm:pt>
    <dgm:pt modelId="{FA3ACE5A-BBA7-4084-9606-EA26DF6DA738}" type="pres">
      <dgm:prSet presAssocID="{73B6FABF-9938-46C1-A822-C304262880C2}" presName="rootConnector1" presStyleLbl="node1" presStyleIdx="0" presStyleCnt="0"/>
      <dgm:spPr/>
    </dgm:pt>
    <dgm:pt modelId="{E52159D6-DF2C-4241-B19C-BC8CACF8A6E9}" type="pres">
      <dgm:prSet presAssocID="{73B6FABF-9938-46C1-A822-C304262880C2}" presName="hierChild2" presStyleCnt="0"/>
      <dgm:spPr/>
    </dgm:pt>
    <dgm:pt modelId="{CFE18EC1-2763-4C6A-B1D7-297127121EA7}" type="pres">
      <dgm:prSet presAssocID="{42FE153A-37DF-46FA-A1CF-26786116827C}" presName="Name35" presStyleLbl="parChTrans1D2" presStyleIdx="0" presStyleCnt="2"/>
      <dgm:spPr/>
    </dgm:pt>
    <dgm:pt modelId="{7401AA4B-791B-44B4-8BE0-75F0678A41C2}" type="pres">
      <dgm:prSet presAssocID="{DB381A2A-80A2-4259-A0C0-1D66A3EBB054}" presName="hierRoot2" presStyleCnt="0">
        <dgm:presLayoutVars>
          <dgm:hierBranch/>
        </dgm:presLayoutVars>
      </dgm:prSet>
      <dgm:spPr/>
    </dgm:pt>
    <dgm:pt modelId="{2DED3550-8BA1-4E5C-8B50-6034DC5DDEB7}" type="pres">
      <dgm:prSet presAssocID="{DB381A2A-80A2-4259-A0C0-1D66A3EBB054}" presName="rootComposite" presStyleCnt="0"/>
      <dgm:spPr/>
    </dgm:pt>
    <dgm:pt modelId="{FF82C1E8-6256-43CA-AE59-61347C56DF31}" type="pres">
      <dgm:prSet presAssocID="{DB381A2A-80A2-4259-A0C0-1D66A3EBB054}" presName="rootText" presStyleLbl="node2" presStyleIdx="0" presStyleCnt="2">
        <dgm:presLayoutVars>
          <dgm:chPref val="3"/>
        </dgm:presLayoutVars>
      </dgm:prSet>
      <dgm:spPr/>
    </dgm:pt>
    <dgm:pt modelId="{9ED6A83B-7A99-4092-B0D2-530D150048A9}" type="pres">
      <dgm:prSet presAssocID="{DB381A2A-80A2-4259-A0C0-1D66A3EBB054}" presName="rootConnector" presStyleLbl="node2" presStyleIdx="0" presStyleCnt="2"/>
      <dgm:spPr/>
    </dgm:pt>
    <dgm:pt modelId="{8B7E303F-308A-467E-B41C-322071586135}" type="pres">
      <dgm:prSet presAssocID="{DB381A2A-80A2-4259-A0C0-1D66A3EBB054}" presName="hierChild4" presStyleCnt="0"/>
      <dgm:spPr/>
    </dgm:pt>
    <dgm:pt modelId="{A7AAE9A1-271E-4CDE-8944-A9BECB8EB2F9}" type="pres">
      <dgm:prSet presAssocID="{DB381A2A-80A2-4259-A0C0-1D66A3EBB054}" presName="hierChild5" presStyleCnt="0"/>
      <dgm:spPr/>
    </dgm:pt>
    <dgm:pt modelId="{D02110D6-FB20-4739-A019-BC7A8A937BB3}" type="pres">
      <dgm:prSet presAssocID="{0D5B8DCF-EEE8-4B09-91D7-585060070B6A}" presName="Name35" presStyleLbl="parChTrans1D2" presStyleIdx="1" presStyleCnt="2"/>
      <dgm:spPr/>
    </dgm:pt>
    <dgm:pt modelId="{86DE75AA-2F1B-438F-A5A2-A60B463C7B02}" type="pres">
      <dgm:prSet presAssocID="{861AD4A6-1D1E-4B59-B1ED-C924051539A8}" presName="hierRoot2" presStyleCnt="0">
        <dgm:presLayoutVars>
          <dgm:hierBranch/>
        </dgm:presLayoutVars>
      </dgm:prSet>
      <dgm:spPr/>
    </dgm:pt>
    <dgm:pt modelId="{C47832F6-5055-4DF3-9A3C-9FA1B6A85499}" type="pres">
      <dgm:prSet presAssocID="{861AD4A6-1D1E-4B59-B1ED-C924051539A8}" presName="rootComposite" presStyleCnt="0"/>
      <dgm:spPr/>
    </dgm:pt>
    <dgm:pt modelId="{B2CBC94A-B16C-45C4-8D62-1FF12BA275EC}" type="pres">
      <dgm:prSet presAssocID="{861AD4A6-1D1E-4B59-B1ED-C924051539A8}" presName="rootText" presStyleLbl="node2" presStyleIdx="1" presStyleCnt="2">
        <dgm:presLayoutVars>
          <dgm:chPref val="3"/>
        </dgm:presLayoutVars>
      </dgm:prSet>
      <dgm:spPr/>
    </dgm:pt>
    <dgm:pt modelId="{5A3096F1-8E98-405A-A91F-3B05D7F4FA32}" type="pres">
      <dgm:prSet presAssocID="{861AD4A6-1D1E-4B59-B1ED-C924051539A8}" presName="rootConnector" presStyleLbl="node2" presStyleIdx="1" presStyleCnt="2"/>
      <dgm:spPr/>
    </dgm:pt>
    <dgm:pt modelId="{F19CCFC8-1222-4380-BD52-F562BD703262}" type="pres">
      <dgm:prSet presAssocID="{861AD4A6-1D1E-4B59-B1ED-C924051539A8}" presName="hierChild4" presStyleCnt="0"/>
      <dgm:spPr/>
    </dgm:pt>
    <dgm:pt modelId="{219C0C0C-B175-423B-A495-6325BEA6EDEE}" type="pres">
      <dgm:prSet presAssocID="{861AD4A6-1D1E-4B59-B1ED-C924051539A8}" presName="hierChild5" presStyleCnt="0"/>
      <dgm:spPr/>
    </dgm:pt>
    <dgm:pt modelId="{B7EA84E8-E448-4090-8247-A8DD93D44446}" type="pres">
      <dgm:prSet presAssocID="{73B6FABF-9938-46C1-A822-C304262880C2}" presName="hierChild3" presStyleCnt="0"/>
      <dgm:spPr/>
    </dgm:pt>
  </dgm:ptLst>
  <dgm:cxnLst>
    <dgm:cxn modelId="{4D4E402F-E8CB-4E3A-BB36-BF86BAAEF461}" type="presOf" srcId="{861AD4A6-1D1E-4B59-B1ED-C924051539A8}" destId="{B2CBC94A-B16C-45C4-8D62-1FF12BA275EC}" srcOrd="0" destOrd="0" presId="urn:microsoft.com/office/officeart/2005/8/layout/orgChart1"/>
    <dgm:cxn modelId="{387DB06C-CD22-4A32-9A7A-08AE165AE963}" srcId="{73B6FABF-9938-46C1-A822-C304262880C2}" destId="{DB381A2A-80A2-4259-A0C0-1D66A3EBB054}" srcOrd="0" destOrd="0" parTransId="{42FE153A-37DF-46FA-A1CF-26786116827C}" sibTransId="{D98870D7-1C2D-4F52-B947-7D688C73F1ED}"/>
    <dgm:cxn modelId="{FDFCDEED-70E6-4C88-8C0F-714AE6815A21}" type="presOf" srcId="{3C1AD3FB-B1C1-4D90-8B77-BEA9FF58E6F6}" destId="{FDE9BBFF-3771-40A1-B3B8-AD6533C49B2A}" srcOrd="0" destOrd="0" presId="urn:microsoft.com/office/officeart/2005/8/layout/orgChart1"/>
    <dgm:cxn modelId="{8601CB57-548B-4CB2-8F20-74A30ADCDC59}" srcId="{73B6FABF-9938-46C1-A822-C304262880C2}" destId="{861AD4A6-1D1E-4B59-B1ED-C924051539A8}" srcOrd="1" destOrd="0" parTransId="{0D5B8DCF-EEE8-4B09-91D7-585060070B6A}" sibTransId="{68481412-2F77-4693-A63A-B9919A9546A5}"/>
    <dgm:cxn modelId="{5F110947-881B-41C1-91E0-BE729995DE70}" type="presOf" srcId="{861AD4A6-1D1E-4B59-B1ED-C924051539A8}" destId="{5A3096F1-8E98-405A-A91F-3B05D7F4FA32}" srcOrd="1" destOrd="0" presId="urn:microsoft.com/office/officeart/2005/8/layout/orgChart1"/>
    <dgm:cxn modelId="{CAD94330-90B5-44FB-B9BB-DA7A05C599B8}" srcId="{3C1AD3FB-B1C1-4D90-8B77-BEA9FF58E6F6}" destId="{73B6FABF-9938-46C1-A822-C304262880C2}" srcOrd="0" destOrd="0" parTransId="{A93563BD-E00A-47CF-980E-F1697EDDAEE7}" sibTransId="{96BF575E-D670-4126-A5FA-4F7604616862}"/>
    <dgm:cxn modelId="{006E5197-1675-463B-9C86-1D08F80A0B61}" type="presOf" srcId="{DB381A2A-80A2-4259-A0C0-1D66A3EBB054}" destId="{FF82C1E8-6256-43CA-AE59-61347C56DF31}" srcOrd="0" destOrd="0" presId="urn:microsoft.com/office/officeart/2005/8/layout/orgChart1"/>
    <dgm:cxn modelId="{F06315B8-5BE8-44D6-AE4B-3F23280A896C}" type="presOf" srcId="{42FE153A-37DF-46FA-A1CF-26786116827C}" destId="{CFE18EC1-2763-4C6A-B1D7-297127121EA7}" srcOrd="0" destOrd="0" presId="urn:microsoft.com/office/officeart/2005/8/layout/orgChart1"/>
    <dgm:cxn modelId="{983687C5-97B4-4DE4-BA18-96FDA3177C88}" type="presOf" srcId="{73B6FABF-9938-46C1-A822-C304262880C2}" destId="{2831FCC2-D313-4A59-A660-0FBCD2D3600D}" srcOrd="0" destOrd="0" presId="urn:microsoft.com/office/officeart/2005/8/layout/orgChart1"/>
    <dgm:cxn modelId="{9DC11A69-0AC1-4722-90C1-3B7D857227BC}" type="presOf" srcId="{0D5B8DCF-EEE8-4B09-91D7-585060070B6A}" destId="{D02110D6-FB20-4739-A019-BC7A8A937BB3}" srcOrd="0" destOrd="0" presId="urn:microsoft.com/office/officeart/2005/8/layout/orgChart1"/>
    <dgm:cxn modelId="{FEA78E9F-194A-4D09-9B2B-B4D3C9065AE5}" type="presOf" srcId="{73B6FABF-9938-46C1-A822-C304262880C2}" destId="{FA3ACE5A-BBA7-4084-9606-EA26DF6DA738}" srcOrd="1" destOrd="0" presId="urn:microsoft.com/office/officeart/2005/8/layout/orgChart1"/>
    <dgm:cxn modelId="{614D176F-95AB-476C-9A53-2217033CD262}" type="presOf" srcId="{DB381A2A-80A2-4259-A0C0-1D66A3EBB054}" destId="{9ED6A83B-7A99-4092-B0D2-530D150048A9}" srcOrd="1" destOrd="0" presId="urn:microsoft.com/office/officeart/2005/8/layout/orgChart1"/>
    <dgm:cxn modelId="{4A5940B1-E99E-42E1-90F4-67958FBE2859}" type="presParOf" srcId="{FDE9BBFF-3771-40A1-B3B8-AD6533C49B2A}" destId="{CCD48606-9CBF-4FB3-A64A-1BB7632CFC8D}" srcOrd="0" destOrd="0" presId="urn:microsoft.com/office/officeart/2005/8/layout/orgChart1"/>
    <dgm:cxn modelId="{0EC1F2CA-BD77-4D0B-883A-4B88383D0535}" type="presParOf" srcId="{CCD48606-9CBF-4FB3-A64A-1BB7632CFC8D}" destId="{66C3A8D0-09C0-415A-908E-4FC2A2C54813}" srcOrd="0" destOrd="0" presId="urn:microsoft.com/office/officeart/2005/8/layout/orgChart1"/>
    <dgm:cxn modelId="{FA2C393E-137A-468F-99AE-BAAED062E512}" type="presParOf" srcId="{66C3A8D0-09C0-415A-908E-4FC2A2C54813}" destId="{2831FCC2-D313-4A59-A660-0FBCD2D3600D}" srcOrd="0" destOrd="0" presId="urn:microsoft.com/office/officeart/2005/8/layout/orgChart1"/>
    <dgm:cxn modelId="{CB7D1ED2-38A0-4363-BDDB-FDE3E5C43F6C}" type="presParOf" srcId="{66C3A8D0-09C0-415A-908E-4FC2A2C54813}" destId="{FA3ACE5A-BBA7-4084-9606-EA26DF6DA738}" srcOrd="1" destOrd="0" presId="urn:microsoft.com/office/officeart/2005/8/layout/orgChart1"/>
    <dgm:cxn modelId="{FD93A940-1CC4-4E7C-AA1B-D62DE75E800A}" type="presParOf" srcId="{CCD48606-9CBF-4FB3-A64A-1BB7632CFC8D}" destId="{E52159D6-DF2C-4241-B19C-BC8CACF8A6E9}" srcOrd="1" destOrd="0" presId="urn:microsoft.com/office/officeart/2005/8/layout/orgChart1"/>
    <dgm:cxn modelId="{F4E11EA9-DF19-48D1-BE9B-5EE41451685A}" type="presParOf" srcId="{E52159D6-DF2C-4241-B19C-BC8CACF8A6E9}" destId="{CFE18EC1-2763-4C6A-B1D7-297127121EA7}" srcOrd="0" destOrd="0" presId="urn:microsoft.com/office/officeart/2005/8/layout/orgChart1"/>
    <dgm:cxn modelId="{D6679BE1-508A-4FA2-A7F3-CF6C6DDE4947}" type="presParOf" srcId="{E52159D6-DF2C-4241-B19C-BC8CACF8A6E9}" destId="{7401AA4B-791B-44B4-8BE0-75F0678A41C2}" srcOrd="1" destOrd="0" presId="urn:microsoft.com/office/officeart/2005/8/layout/orgChart1"/>
    <dgm:cxn modelId="{0764A338-585C-43DC-96A9-25B1BC7246D0}" type="presParOf" srcId="{7401AA4B-791B-44B4-8BE0-75F0678A41C2}" destId="{2DED3550-8BA1-4E5C-8B50-6034DC5DDEB7}" srcOrd="0" destOrd="0" presId="urn:microsoft.com/office/officeart/2005/8/layout/orgChart1"/>
    <dgm:cxn modelId="{6D6E79F9-7AE0-4BDE-ABBD-00FD144EAC0E}" type="presParOf" srcId="{2DED3550-8BA1-4E5C-8B50-6034DC5DDEB7}" destId="{FF82C1E8-6256-43CA-AE59-61347C56DF31}" srcOrd="0" destOrd="0" presId="urn:microsoft.com/office/officeart/2005/8/layout/orgChart1"/>
    <dgm:cxn modelId="{864522CA-6735-4105-84FD-DF97A1CCD007}" type="presParOf" srcId="{2DED3550-8BA1-4E5C-8B50-6034DC5DDEB7}" destId="{9ED6A83B-7A99-4092-B0D2-530D150048A9}" srcOrd="1" destOrd="0" presId="urn:microsoft.com/office/officeart/2005/8/layout/orgChart1"/>
    <dgm:cxn modelId="{62513A9C-6F72-41C9-A05B-B817F4A8E7ED}" type="presParOf" srcId="{7401AA4B-791B-44B4-8BE0-75F0678A41C2}" destId="{8B7E303F-308A-467E-B41C-322071586135}" srcOrd="1" destOrd="0" presId="urn:microsoft.com/office/officeart/2005/8/layout/orgChart1"/>
    <dgm:cxn modelId="{52503C90-056C-4A35-9E66-F1908F212E33}" type="presParOf" srcId="{7401AA4B-791B-44B4-8BE0-75F0678A41C2}" destId="{A7AAE9A1-271E-4CDE-8944-A9BECB8EB2F9}" srcOrd="2" destOrd="0" presId="urn:microsoft.com/office/officeart/2005/8/layout/orgChart1"/>
    <dgm:cxn modelId="{41F7EC77-A885-41A6-B8E5-D52AF08EC77F}" type="presParOf" srcId="{E52159D6-DF2C-4241-B19C-BC8CACF8A6E9}" destId="{D02110D6-FB20-4739-A019-BC7A8A937BB3}" srcOrd="2" destOrd="0" presId="urn:microsoft.com/office/officeart/2005/8/layout/orgChart1"/>
    <dgm:cxn modelId="{28A0800F-E631-479D-91FB-C5525F409B1D}" type="presParOf" srcId="{E52159D6-DF2C-4241-B19C-BC8CACF8A6E9}" destId="{86DE75AA-2F1B-438F-A5A2-A60B463C7B02}" srcOrd="3" destOrd="0" presId="urn:microsoft.com/office/officeart/2005/8/layout/orgChart1"/>
    <dgm:cxn modelId="{3A8E7F06-8618-4FFE-9482-43D10ACD7742}" type="presParOf" srcId="{86DE75AA-2F1B-438F-A5A2-A60B463C7B02}" destId="{C47832F6-5055-4DF3-9A3C-9FA1B6A85499}" srcOrd="0" destOrd="0" presId="urn:microsoft.com/office/officeart/2005/8/layout/orgChart1"/>
    <dgm:cxn modelId="{00AAE4B9-92EA-467F-BAFB-A42C38581C04}" type="presParOf" srcId="{C47832F6-5055-4DF3-9A3C-9FA1B6A85499}" destId="{B2CBC94A-B16C-45C4-8D62-1FF12BA275EC}" srcOrd="0" destOrd="0" presId="urn:microsoft.com/office/officeart/2005/8/layout/orgChart1"/>
    <dgm:cxn modelId="{3DADDCE3-A454-4D10-8FB4-02060C4B02BE}" type="presParOf" srcId="{C47832F6-5055-4DF3-9A3C-9FA1B6A85499}" destId="{5A3096F1-8E98-405A-A91F-3B05D7F4FA32}" srcOrd="1" destOrd="0" presId="urn:microsoft.com/office/officeart/2005/8/layout/orgChart1"/>
    <dgm:cxn modelId="{37AB3B9F-762A-4CCD-9B0B-9057E6243E93}" type="presParOf" srcId="{86DE75AA-2F1B-438F-A5A2-A60B463C7B02}" destId="{F19CCFC8-1222-4380-BD52-F562BD703262}" srcOrd="1" destOrd="0" presId="urn:microsoft.com/office/officeart/2005/8/layout/orgChart1"/>
    <dgm:cxn modelId="{83B5F299-C86D-4D39-9EB3-620B92DFB419}" type="presParOf" srcId="{86DE75AA-2F1B-438F-A5A2-A60B463C7B02}" destId="{219C0C0C-B175-423B-A495-6325BEA6EDEE}" srcOrd="2" destOrd="0" presId="urn:microsoft.com/office/officeart/2005/8/layout/orgChart1"/>
    <dgm:cxn modelId="{672819E7-65C9-4445-AF6E-9AA58AED3B93}" type="presParOf" srcId="{CCD48606-9CBF-4FB3-A64A-1BB7632CFC8D}" destId="{B7EA84E8-E448-4090-8247-A8DD93D44446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мировая практика имеет в своем распоряжении определенный</a:t>
            </a:r>
          </a:p>
          <a:p>
            <a:r>
              <a:rPr lang="ru-RU" dirty="0" smtClean="0"/>
              <a:t>стандартный набор общественных форм и методов государственного</a:t>
            </a:r>
          </a:p>
          <a:p>
            <a:r>
              <a:rPr lang="ru-RU" dirty="0" smtClean="0"/>
              <a:t>регулирования экономики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Свобода экономического выбора связана с тем, что уменьшение</a:t>
            </a:r>
            <a:r>
              <a:rPr lang="ru-RU" baseline="0" dirty="0" smtClean="0"/>
              <a:t> </a:t>
            </a:r>
            <a:r>
              <a:rPr lang="ru-RU" dirty="0" smtClean="0"/>
              <a:t>учетной ставки либо снижение налогов на предприятия направлено на стимулирование инвестиционной активности предприятий</a:t>
            </a:r>
            <a:r>
              <a:rPr lang="ru-RU" baseline="0" dirty="0" smtClean="0"/>
              <a:t> </a:t>
            </a:r>
            <a:r>
              <a:rPr lang="ru-RU" dirty="0" smtClean="0"/>
              <a:t>и рост объемов производства. Товаропроизводители наращивают</a:t>
            </a:r>
          </a:p>
          <a:p>
            <a:r>
              <a:rPr lang="ru-RU" dirty="0" smtClean="0"/>
              <a:t>объем инвестиций и производства не в силу того, что не имеют</a:t>
            </a:r>
            <a:r>
              <a:rPr lang="ru-RU" baseline="0" dirty="0" smtClean="0"/>
              <a:t> </a:t>
            </a:r>
            <a:r>
              <a:rPr lang="ru-RU" dirty="0" smtClean="0"/>
              <a:t>другого выхода, а потому, что это становится им выгоднее, чем</a:t>
            </a:r>
            <a:r>
              <a:rPr lang="ru-RU" baseline="0" dirty="0" smtClean="0"/>
              <a:t> </a:t>
            </a:r>
            <a:r>
              <a:rPr lang="ru-RU" dirty="0" smtClean="0"/>
              <a:t>раньше.</a:t>
            </a:r>
          </a:p>
          <a:p>
            <a:r>
              <a:rPr lang="ru-RU" dirty="0" smtClean="0"/>
              <a:t>Адекватность экономических методов природе рынка связана с</a:t>
            </a:r>
            <a:r>
              <a:rPr lang="ru-RU" baseline="0" dirty="0" smtClean="0"/>
              <a:t> </a:t>
            </a:r>
            <a:r>
              <a:rPr lang="ru-RU" dirty="0" smtClean="0"/>
              <a:t>тем, что они непосредственно влияют на рыночную конъюнктуру,</a:t>
            </a:r>
            <a:r>
              <a:rPr lang="ru-RU" baseline="0" dirty="0" smtClean="0"/>
              <a:t> </a:t>
            </a:r>
            <a:r>
              <a:rPr lang="ru-RU" dirty="0" smtClean="0"/>
              <a:t>а через нее косвенным образом на производителей и потребителей</a:t>
            </a:r>
            <a:r>
              <a:rPr lang="ru-RU" baseline="0" dirty="0" smtClean="0"/>
              <a:t> </a:t>
            </a:r>
            <a:r>
              <a:rPr lang="ru-RU" dirty="0" smtClean="0"/>
              <a:t>товаров, работ и услуг. если увеличить трансфертные платежи, то</a:t>
            </a:r>
          </a:p>
          <a:p>
            <a:r>
              <a:rPr lang="ru-RU" dirty="0" smtClean="0"/>
              <a:t>это изменит конъюнктуру на рынке потребительских товаров, создаст дополнительный спрос, что приведет к повышению цен и будет</a:t>
            </a:r>
          </a:p>
          <a:p>
            <a:r>
              <a:rPr lang="ru-RU" dirty="0" smtClean="0"/>
              <a:t>способствовать увеличению объема производства и предложения товаров.</a:t>
            </a:r>
          </a:p>
          <a:p>
            <a:r>
              <a:rPr lang="ru-RU" dirty="0" smtClean="0"/>
              <a:t>Косвенные регуляторы экономических процессов основаны преимущественно на товарно-денежных рычагах, которые определяют</a:t>
            </a:r>
          </a:p>
          <a:p>
            <a:r>
              <a:rPr lang="ru-RU" dirty="0" smtClean="0"/>
              <a:t>условия функционирования («правила игры») и влияют на интересы</a:t>
            </a:r>
            <a:r>
              <a:rPr lang="ru-RU" baseline="0" dirty="0" smtClean="0"/>
              <a:t> </a:t>
            </a:r>
            <a:r>
              <a:rPr lang="ru-RU" dirty="0" smtClean="0"/>
              <a:t>субъектов хозяйствования в экономике. данные методы регулирования позволяют в широком объеме использовать средства и возможности финансовой и денежно-кредитной сферы.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Стало быть,</a:t>
            </a:r>
            <a:r>
              <a:rPr lang="ru-RU" baseline="0" dirty="0" smtClean="0"/>
              <a:t> </a:t>
            </a:r>
            <a:r>
              <a:rPr lang="ru-RU" dirty="0" smtClean="0"/>
              <a:t>государственное финансовое регулирование экономики предполагает использование для корректировки параметров воспроизводства</a:t>
            </a:r>
          </a:p>
          <a:p>
            <a:r>
              <a:rPr lang="ru-RU" dirty="0" smtClean="0"/>
              <a:t>всех видов и форм финансовых отношений.</a:t>
            </a:r>
          </a:p>
          <a:p>
            <a:r>
              <a:rPr lang="ru-RU" dirty="0" smtClean="0"/>
              <a:t>Государственное финансовое регулирование основано на целенаправленном и последовательном применении форм и методов финансового воздействия на хозяйствующих субъектов с целью достижения макроэкономического равновесия и развития экономики на</a:t>
            </a:r>
          </a:p>
          <a:p>
            <a:r>
              <a:rPr lang="ru-RU" dirty="0" smtClean="0"/>
              <a:t>каждом конкретном этапе.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Основными финансовыми регуляторами выступают:</a:t>
            </a:r>
          </a:p>
          <a:p>
            <a:r>
              <a:rPr lang="ru-RU" dirty="0" smtClean="0"/>
              <a:t>налоговые и неналоговые платежи в бюджеты разного уровня; </a:t>
            </a:r>
          </a:p>
          <a:p>
            <a:r>
              <a:rPr lang="ru-RU" dirty="0" smtClean="0"/>
              <a:t>финансовые санкции и льготы; </a:t>
            </a:r>
          </a:p>
          <a:p>
            <a:r>
              <a:rPr lang="ru-RU" dirty="0" smtClean="0"/>
              <a:t>доходы и расходы государственных учреждений; </a:t>
            </a:r>
          </a:p>
          <a:p>
            <a:r>
              <a:rPr lang="ru-RU" dirty="0" smtClean="0"/>
              <a:t>субсидии при использовании государственных заказов; </a:t>
            </a:r>
          </a:p>
          <a:p>
            <a:r>
              <a:rPr lang="ru-RU" dirty="0" smtClean="0"/>
              <a:t>текущие расходы бюджетных учреждений и организаций; </a:t>
            </a:r>
          </a:p>
          <a:p>
            <a:r>
              <a:rPr lang="ru-RU" dirty="0" smtClean="0"/>
              <a:t>доходы и расходы внебюджетных фондов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этом отдельные методы финансового регулирования можно</a:t>
            </a:r>
            <a:r>
              <a:rPr lang="ru-RU" baseline="0" dirty="0" smtClean="0"/>
              <a:t> </a:t>
            </a:r>
            <a:r>
              <a:rPr lang="ru-RU" dirty="0" smtClean="0"/>
              <a:t>использовать не по отдельности, а в комплексе. Так, государственные инвестиции в проект, реализуемый на основе государственно-частного партнерства, может рассматриваться частными инвесторами как определенная государственная гарантия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Воздействие с помощью финансовых методов на территориальную структуру может осуществляться и в связи с изменением</a:t>
            </a:r>
          </a:p>
          <a:p>
            <a:r>
              <a:rPr lang="ru-RU" dirty="0" smtClean="0"/>
              <a:t>налогового законодательства. к примеру, изменение порядка зачисления налога на добычу полезных ископаемых по уровням</a:t>
            </a:r>
          </a:p>
          <a:p>
            <a:r>
              <a:rPr lang="ru-RU" dirty="0" smtClean="0"/>
              <a:t>бюджетов и перераспределение его значительной доли в пользу</a:t>
            </a:r>
            <a:r>
              <a:rPr lang="ru-RU" baseline="0" dirty="0" smtClean="0"/>
              <a:t> </a:t>
            </a:r>
            <a:r>
              <a:rPr lang="ru-RU" dirty="0" smtClean="0"/>
              <a:t>федерального бюджета привело к тому, что бюджеты многих регионов, осуществляющих добычу полезных ископаемых, оказались</a:t>
            </a:r>
            <a:r>
              <a:rPr lang="ru-RU" baseline="0" dirty="0" smtClean="0"/>
              <a:t> </a:t>
            </a:r>
            <a:r>
              <a:rPr lang="ru-RU" dirty="0" smtClean="0"/>
              <a:t>дотационными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Значительную долю социальных выплат регулирует федеральное</a:t>
            </a:r>
            <a:r>
              <a:rPr lang="ru-RU" baseline="0" dirty="0" smtClean="0"/>
              <a:t> </a:t>
            </a:r>
            <a:r>
              <a:rPr lang="ru-RU" dirty="0" smtClean="0"/>
              <a:t>законодательство, тогда как сами выплаты зачастую производятся</a:t>
            </a:r>
          </a:p>
          <a:p>
            <a:r>
              <a:rPr lang="ru-RU" dirty="0" smtClean="0"/>
              <a:t>непосредственно по месту жительства или работы получателей или</a:t>
            </a:r>
            <a:r>
              <a:rPr lang="ru-RU" baseline="0" dirty="0" smtClean="0"/>
              <a:t> </a:t>
            </a:r>
            <a:r>
              <a:rPr lang="ru-RU" dirty="0" smtClean="0"/>
              <a:t>через исполнительные органы субъектов РФ и муниципальных образований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Так, налоги могут стимулировать либо ограничивать предпринимательскую деятельность и личное потребление. Государственные</a:t>
            </a:r>
          </a:p>
          <a:p>
            <a:r>
              <a:rPr lang="ru-RU" dirty="0" smtClean="0"/>
              <a:t>расходы создают условия для предприятий и работников по производству определенных видов товаров и услуг, а также социальные</a:t>
            </a:r>
          </a:p>
          <a:p>
            <a:r>
              <a:rPr lang="ru-RU" dirty="0" smtClean="0"/>
              <a:t>выплаты, поддерживающие определенный уровень дохода у некоторых слоев населения. Установление предельных цен на отдельные</a:t>
            </a:r>
          </a:p>
          <a:p>
            <a:r>
              <a:rPr lang="ru-RU" dirty="0" smtClean="0"/>
              <a:t>товары и услуги касается преимущественно деятельности естественных монополий. Регулирование и контроль осуществляется с помощью принятия соответствующих нормативно-законодательных актов,</a:t>
            </a:r>
            <a:r>
              <a:rPr lang="ru-RU" baseline="0" dirty="0" smtClean="0"/>
              <a:t> </a:t>
            </a:r>
            <a:r>
              <a:rPr lang="ru-RU" dirty="0" smtClean="0"/>
              <a:t>регулирования определенных видов экономической деятельности,</a:t>
            </a:r>
          </a:p>
          <a:p>
            <a:r>
              <a:rPr lang="ru-RU" dirty="0" smtClean="0"/>
              <a:t>включая запрет на некоторые из них.</a:t>
            </a:r>
          </a:p>
          <a:p>
            <a:r>
              <a:rPr lang="ru-RU" dirty="0" smtClean="0"/>
              <a:t>Увеличивая объем расходов в виде государственных капитальных</a:t>
            </a:r>
            <a:r>
              <a:rPr lang="ru-RU" baseline="0" dirty="0" smtClean="0"/>
              <a:t> </a:t>
            </a:r>
            <a:r>
              <a:rPr lang="ru-RU" dirty="0" smtClean="0"/>
              <a:t>вложений, государство стимулирует повышение спроса, расширение</a:t>
            </a:r>
          </a:p>
          <a:p>
            <a:r>
              <a:rPr lang="ru-RU" dirty="0" smtClean="0"/>
              <a:t>инвестиций, рост объемов промышленного производства. Увеличивая</a:t>
            </a:r>
            <a:r>
              <a:rPr lang="ru-RU" baseline="0" dirty="0" smtClean="0"/>
              <a:t> </a:t>
            </a:r>
            <a:r>
              <a:rPr lang="ru-RU" dirty="0" smtClean="0"/>
              <a:t>расходы на военные цели, государство увеличивает спрос не только</a:t>
            </a:r>
          </a:p>
          <a:p>
            <a:r>
              <a:rPr lang="ru-RU" dirty="0" smtClean="0"/>
              <a:t>на военную технику, но и продукцию промышленности, сельского</a:t>
            </a:r>
            <a:r>
              <a:rPr lang="ru-RU" baseline="0" dirty="0" smtClean="0"/>
              <a:t> </a:t>
            </a:r>
            <a:r>
              <a:rPr lang="ru-RU" dirty="0" smtClean="0"/>
              <a:t>хозяйства, оборудование, сырье, стимулирует научные исследования</a:t>
            </a:r>
          </a:p>
          <a:p>
            <a:r>
              <a:rPr lang="ru-RU" dirty="0" smtClean="0"/>
              <a:t>и разработки.</a:t>
            </a:r>
          </a:p>
          <a:p>
            <a:r>
              <a:rPr lang="ru-RU" dirty="0" smtClean="0"/>
              <a:t>Через финансирование инфраструктуры государство сокращает</a:t>
            </a:r>
            <a:r>
              <a:rPr lang="ru-RU" baseline="0" dirty="0" smtClean="0"/>
              <a:t> </a:t>
            </a:r>
            <a:r>
              <a:rPr lang="ru-RU" dirty="0" smtClean="0"/>
              <a:t>издержки частных компаний. С помощью налогов оно может ограничить потребление отдельных видов товаров (алкогольной, табачной</a:t>
            </a:r>
            <a:r>
              <a:rPr lang="ru-RU" baseline="0" dirty="0" smtClean="0"/>
              <a:t> </a:t>
            </a:r>
            <a:r>
              <a:rPr lang="ru-RU" dirty="0" smtClean="0"/>
              <a:t>продукции) и т. д.</a:t>
            </a:r>
          </a:p>
          <a:p>
            <a:r>
              <a:rPr lang="ru-RU" dirty="0" smtClean="0"/>
              <a:t>При этом если необходимо достичь краткосрочного макроэкономического равновесия, то преобладают немонетарные финансовые</a:t>
            </a:r>
          </a:p>
          <a:p>
            <a:r>
              <a:rPr lang="ru-RU" dirty="0" smtClean="0"/>
              <a:t>инструменты — налоги, государственные расходы. если же экономическая политика направлена на устранение угроз инфляционных</a:t>
            </a:r>
          </a:p>
          <a:p>
            <a:r>
              <a:rPr lang="ru-RU" dirty="0" smtClean="0"/>
              <a:t>процессов, вызванных сбоем в монетарной сфере, то ставка делается</a:t>
            </a:r>
            <a:r>
              <a:rPr lang="ru-RU" baseline="0" dirty="0" smtClean="0"/>
              <a:t> </a:t>
            </a:r>
            <a:r>
              <a:rPr lang="ru-RU" dirty="0" smtClean="0"/>
              <a:t>на денежные инструменты.</a:t>
            </a:r>
          </a:p>
          <a:p>
            <a:r>
              <a:rPr lang="ru-RU" dirty="0" smtClean="0"/>
              <a:t>Для обеспечения бездефицитного бюджета применяются немонетарные инструменты, при этом государственные расходы сокращаются, а доходы государства растут. Сокращение расходов — непопулярная мера, но данная проблема встает практически перед</a:t>
            </a:r>
            <a:r>
              <a:rPr lang="ru-RU" baseline="0" dirty="0" smtClean="0"/>
              <a:t> </a:t>
            </a:r>
            <a:r>
              <a:rPr lang="ru-RU" dirty="0" smtClean="0"/>
              <a:t>каждой страной, и связано это с реорганизацией производства и</a:t>
            </a:r>
            <a:r>
              <a:rPr lang="ru-RU" baseline="0" dirty="0" smtClean="0"/>
              <a:t> </a:t>
            </a:r>
            <a:r>
              <a:rPr lang="ru-RU" dirty="0" smtClean="0"/>
              <a:t>разрастанием госсектора до размеров неэффективного функционирования. другое направление балансирования бюджета — повышение эффективности сбора налогов и сборов. С этой целью необходимо проведение индексации налогов и отказ от произвольного</a:t>
            </a:r>
            <a:r>
              <a:rPr lang="ru-RU" baseline="0" dirty="0" smtClean="0"/>
              <a:t> </a:t>
            </a:r>
            <a:r>
              <a:rPr lang="ru-RU" dirty="0" smtClean="0"/>
              <a:t>освобождения от уплаты налогов. кроме того, необходима политика</a:t>
            </a:r>
            <a:r>
              <a:rPr lang="ru-RU" baseline="0" dirty="0" smtClean="0"/>
              <a:t> </a:t>
            </a:r>
            <a:r>
              <a:rPr lang="ru-RU" dirty="0" smtClean="0"/>
              <a:t>в области курса обмена национальной валюты. При установлении,</a:t>
            </a:r>
            <a:r>
              <a:rPr lang="ru-RU" baseline="0" dirty="0" smtClean="0"/>
              <a:t> </a:t>
            </a:r>
            <a:r>
              <a:rPr lang="ru-RU" dirty="0" smtClean="0"/>
              <a:t>например, валютного коридора и заранее объявленной девальвации</a:t>
            </a:r>
            <a:r>
              <a:rPr lang="ru-RU" baseline="0" dirty="0" smtClean="0"/>
              <a:t> </a:t>
            </a:r>
            <a:r>
              <a:rPr lang="ru-RU" dirty="0" smtClean="0"/>
              <a:t>национальной валюты субъекты экономики смогут заранее прогнозировать объем производства, свои доходы и объем налоговых</a:t>
            </a:r>
            <a:r>
              <a:rPr lang="ru-RU" baseline="0" dirty="0" smtClean="0"/>
              <a:t> </a:t>
            </a:r>
            <a:r>
              <a:rPr lang="ru-RU" dirty="0" smtClean="0"/>
              <a:t>платежей.</a:t>
            </a:r>
          </a:p>
          <a:p>
            <a:r>
              <a:rPr lang="ru-RU" dirty="0" smtClean="0"/>
              <a:t>Однако в условиях стагфляции, когда инфляция развивается параллельно со спадом производства, использование только финансового регулирования оказывается недостаточным и зачастую неэффективным. Исходя из этого, наряду с финансовым регулированием</a:t>
            </a:r>
          </a:p>
          <a:p>
            <a:r>
              <a:rPr lang="ru-RU" dirty="0" smtClean="0"/>
              <a:t>возникает необходимость использования и других регуляторов, в</a:t>
            </a:r>
            <a:r>
              <a:rPr lang="ru-RU" baseline="0" dirty="0" smtClean="0"/>
              <a:t> </a:t>
            </a:r>
            <a:r>
              <a:rPr lang="ru-RU" dirty="0" smtClean="0"/>
              <a:t>первую очередь денежно-кредитных.</a:t>
            </a:r>
          </a:p>
          <a:p>
            <a:r>
              <a:rPr lang="ru-RU" dirty="0" smtClean="0"/>
              <a:t>Проведение монетарной политики основано на необходимости</a:t>
            </a:r>
            <a:r>
              <a:rPr lang="ru-RU" baseline="0" dirty="0" smtClean="0"/>
              <a:t> </a:t>
            </a:r>
            <a:r>
              <a:rPr lang="ru-RU" dirty="0" smtClean="0"/>
              <a:t>регулирования процентных ставок с тем, чтобы рост номинальных</a:t>
            </a:r>
          </a:p>
          <a:p>
            <a:r>
              <a:rPr lang="ru-RU" dirty="0" smtClean="0"/>
              <a:t>ставок процента опережал темп инфляции. При проведении жесткой </a:t>
            </a:r>
            <a:r>
              <a:rPr lang="ru-RU" dirty="0" err="1" smtClean="0"/>
              <a:t>рестрикционной</a:t>
            </a:r>
            <a:r>
              <a:rPr lang="ru-RU" dirty="0" smtClean="0"/>
              <a:t> политики наблюдается дефляционный эффект,</a:t>
            </a:r>
          </a:p>
          <a:p>
            <a:r>
              <a:rPr lang="ru-RU" dirty="0" smtClean="0"/>
              <a:t>темпы инфляции снижаются, однако и объемы производства падают,</a:t>
            </a:r>
            <a:r>
              <a:rPr lang="ru-RU" baseline="0" dirty="0" smtClean="0"/>
              <a:t> </a:t>
            </a:r>
            <a:r>
              <a:rPr lang="ru-RU" dirty="0" smtClean="0"/>
              <a:t>растет безработица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Практика использования финансового инструментария развитыми странами показывает возможность гибкого маневрирования им.</a:t>
            </a:r>
          </a:p>
          <a:p>
            <a:r>
              <a:rPr lang="ru-RU" dirty="0" smtClean="0"/>
              <a:t>ТЕКСТ СЛАЙДА</a:t>
            </a:r>
          </a:p>
          <a:p>
            <a:r>
              <a:rPr lang="ru-RU" dirty="0" smtClean="0"/>
              <a:t>Следовательно, государство с помощью финансовых рычагов и</a:t>
            </a:r>
            <a:r>
              <a:rPr lang="ru-RU" baseline="0" dirty="0" smtClean="0"/>
              <a:t> </a:t>
            </a:r>
            <a:r>
              <a:rPr lang="ru-RU" dirty="0" smtClean="0"/>
              <a:t>инструментов оказывает воздействие на экономику через регулирование поведения субъектов хозяйствования, развитие отдельных</a:t>
            </a:r>
            <a:r>
              <a:rPr lang="ru-RU" baseline="0" dirty="0" smtClean="0"/>
              <a:t> </a:t>
            </a:r>
            <a:r>
              <a:rPr lang="ru-RU" dirty="0" smtClean="0"/>
              <a:t>территорий и отраслей.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Финансовые </a:t>
            </a:r>
            <a:br>
              <a:rPr lang="ru-RU" dirty="0" smtClean="0"/>
            </a:br>
            <a:r>
              <a:rPr lang="ru-RU" dirty="0" smtClean="0"/>
              <a:t>и денежно-кредитные методы регулирования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62400" y="5181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кандидат экономических наук, доцент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39624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+mn-lt"/>
              </a:rPr>
              <a:t>Цели изучения курса: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3200" dirty="0" smtClean="0">
                <a:solidFill>
                  <a:schemeClr val="tx1"/>
                </a:solidFill>
              </a:rPr>
              <a:t>формирование у студентов фундаментальных теоретических и практических знаний в области современных тенденций финансового и денежно-кредитного регулирования в России с использованием опыта стран с развитой рыночной экономикой</a:t>
            </a:r>
            <a:endParaRPr lang="ru-RU" sz="3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5532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5100" b="1" i="1" dirty="0" smtClean="0">
                <a:latin typeface="Times New Roman" pitchFamily="18" charset="0"/>
                <a:cs typeface="Times New Roman" pitchFamily="18" charset="0"/>
              </a:rPr>
              <a:t>Задачи курса: </a:t>
            </a:r>
          </a:p>
          <a:p>
            <a:pPr marL="0" lv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Font typeface="Wingdings" pitchFamily="2" charset="2"/>
              <a:buChar char="q"/>
            </a:pPr>
            <a:r>
              <a:rPr lang="ru-RU" sz="3300" dirty="0" smtClean="0"/>
              <a:t> </a:t>
            </a:r>
            <a:r>
              <a:rPr lang="ru-RU" sz="4400" dirty="0" smtClean="0"/>
              <a:t>получение студентами совокупности знаний о характере современного состояния системы государственного регулирования экономики;</a:t>
            </a:r>
          </a:p>
          <a:p>
            <a:pPr marL="0" lv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Font typeface="Wingdings" pitchFamily="2" charset="2"/>
              <a:buChar char="q"/>
            </a:pPr>
            <a:r>
              <a:rPr lang="ru-RU" sz="4400" dirty="0" smtClean="0"/>
              <a:t> изучение вопросов организации и методов финансового и денежно-кредитного регулирования в условиях рыночной экономики; </a:t>
            </a:r>
          </a:p>
          <a:p>
            <a:pPr marL="0" lv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Font typeface="Wingdings" pitchFamily="2" charset="2"/>
              <a:buChar char="q"/>
            </a:pPr>
            <a:r>
              <a:rPr lang="ru-RU" sz="4400" dirty="0" smtClean="0"/>
              <a:t> приобретение навыков оценки границ использования отдельных финансовых и денежно-кредитных методов регулирования экономики; </a:t>
            </a:r>
          </a:p>
          <a:p>
            <a:pPr marL="0" lv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Font typeface="Wingdings" pitchFamily="2" charset="2"/>
              <a:buChar char="q"/>
            </a:pPr>
            <a:r>
              <a:rPr lang="ru-RU" sz="4400" dirty="0" smtClean="0"/>
              <a:t> приобретение навыков анализа влияния основных финансовых и денежно-кредитных инструментов на обеспечение  экономического роста страны;</a:t>
            </a:r>
          </a:p>
          <a:p>
            <a:pPr marL="0" lv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Font typeface="Wingdings" pitchFamily="2" charset="2"/>
              <a:buChar char="q"/>
            </a:pPr>
            <a:r>
              <a:rPr lang="ru-RU" sz="4400" dirty="0" smtClean="0"/>
              <a:t> приобретение навыков выявления актуальных проблем финансового и денежно-кредитного регулирования макроэкономических процессов</a:t>
            </a:r>
          </a:p>
          <a:p>
            <a:pPr>
              <a:spcAft>
                <a:spcPts val="600"/>
              </a:spcAft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Интернет-ресурсы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www.government.ru – официальный сайт Правительства РФ.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www.minfin.ru – официальный сайт Министерства финансов РФ.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www.roskazna.ru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официальный сайт Федерального казначейства.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www.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cbr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официальный сайт Банка России.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www.znanium.com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электронно-библиотечная система «ИНФРА-М».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www.ojkum.rг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Научно-теоретический журнал ОЙКУМЕНА регионоведческие исследования.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www. uisrussia.msu.ru – Университетская информационная система Россия.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0292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AutoNum type="arabicPeriod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Теоретические основы государственного регулирования экономики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AutoNum type="arabicPeriod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Финансовое регулирование экономики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AutoNum type="arabicPeriod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Денежно-кредитное регулирование экономики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Теоретические основы государственного регулирования экономики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</a:t>
            </a:r>
            <a:r>
              <a:rPr lang="ru-RU" sz="3600" b="1" i="1" u="sng" dirty="0" smtClean="0"/>
              <a:t>Государственное регулирование экономики </a:t>
            </a:r>
            <a:r>
              <a:rPr lang="ru-RU" sz="3600" dirty="0" smtClean="0"/>
              <a:t>представляет собой систему или совокупность взаимосвязанных методов и экономических рычагов, осуществляющих воздействие на все сферы социально-экономической жизни, включая производство, обмен, распределение и потребление произведенной продукции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953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3200" b="1" i="1" dirty="0" smtClean="0"/>
              <a:t>     </a:t>
            </a:r>
            <a:r>
              <a:rPr lang="ru-RU" sz="3600" dirty="0" smtClean="0"/>
              <a:t>В условиях рыночной экономики </a:t>
            </a:r>
            <a:r>
              <a:rPr lang="ru-RU" sz="3600" u="sng" dirty="0" smtClean="0"/>
              <a:t>государственное регулирование экономики </a:t>
            </a:r>
            <a:r>
              <a:rPr lang="ru-RU" sz="3600" dirty="0" smtClean="0"/>
              <a:t>- это целенаправленное воздействие на макро- и микроэкономические процессы развития экономики для поддержания ее стабильности либо изменения в нужном для общества направлении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spcBef>
                <a:spcPts val="600"/>
              </a:spcBef>
              <a:buFontTx/>
              <a:buNone/>
            </a:pPr>
            <a:r>
              <a:rPr lang="ru-RU" sz="3000" dirty="0" smtClean="0"/>
              <a:t>     Современная экономика представляет синтез рыночного механизма и элементов государственного регулирования.</a:t>
            </a:r>
          </a:p>
          <a:p>
            <a:pPr marL="0">
              <a:spcBef>
                <a:spcPts val="600"/>
              </a:spcBef>
              <a:buFontTx/>
              <a:buNone/>
            </a:pPr>
            <a:r>
              <a:rPr lang="ru-RU" sz="3000" dirty="0" smtClean="0"/>
              <a:t>     Формы деятельности и объем деятельности государства в экономической сфере меняются с развитием общества, в частности с усложнением хозяйственных связей. В экономических концепциях всегда отводилось большое место исследованию экономической роли государства, его функциям в экономике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713788" cy="2016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Схема государственного регулирования экономики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250825" y="620713"/>
            <a:ext cx="8424863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611188" y="620713"/>
            <a:ext cx="79930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dirty="0"/>
              <a:t>Экономическая и социальная стабильность, рост жизненного уровня населения, утверждение международного авторитета России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611188" y="1557338"/>
            <a:ext cx="7704137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827088" y="1484313"/>
            <a:ext cx="741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 dirty="0"/>
              <a:t>Социально-экономическая стратегия государства</a:t>
            </a: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539750" y="2205038"/>
            <a:ext cx="8424863" cy="4392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539750" y="2276475"/>
            <a:ext cx="7920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468313" y="2205038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/>
              <a:t>Решаемые проблемы в рамках государственного</a:t>
            </a:r>
          </a:p>
          <a:p>
            <a:pPr algn="ctr"/>
            <a:r>
              <a:rPr lang="ru-RU" b="1"/>
              <a:t>регулирования экономики</a:t>
            </a:r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611188" y="2997200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611188" y="3500438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4932363" y="4005263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611188" y="4005263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4932363" y="4508500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611188" y="4508500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611188" y="5013325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4932363" y="5013325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0" name="Rectangle 20"/>
          <p:cNvSpPr>
            <a:spLocks noChangeArrowheads="1"/>
          </p:cNvSpPr>
          <p:nvPr/>
        </p:nvSpPr>
        <p:spPr bwMode="auto">
          <a:xfrm>
            <a:off x="4932363" y="3500438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1" name="Rectangle 21"/>
          <p:cNvSpPr>
            <a:spLocks noChangeArrowheads="1"/>
          </p:cNvSpPr>
          <p:nvPr/>
        </p:nvSpPr>
        <p:spPr bwMode="auto">
          <a:xfrm>
            <a:off x="4932363" y="2997200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2" name="Rectangle 22"/>
          <p:cNvSpPr>
            <a:spLocks noChangeArrowheads="1"/>
          </p:cNvSpPr>
          <p:nvPr/>
        </p:nvSpPr>
        <p:spPr bwMode="auto">
          <a:xfrm>
            <a:off x="611188" y="6021388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4932363" y="5516563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4" name="Rectangle 24"/>
          <p:cNvSpPr>
            <a:spLocks noChangeArrowheads="1"/>
          </p:cNvSpPr>
          <p:nvPr/>
        </p:nvSpPr>
        <p:spPr bwMode="auto">
          <a:xfrm>
            <a:off x="611188" y="5516563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5" name="Rectangle 25"/>
          <p:cNvSpPr>
            <a:spLocks noChangeArrowheads="1"/>
          </p:cNvSpPr>
          <p:nvPr/>
        </p:nvSpPr>
        <p:spPr bwMode="auto">
          <a:xfrm>
            <a:off x="4932363" y="6021388"/>
            <a:ext cx="396081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7" name="Text Box 27"/>
          <p:cNvSpPr txBox="1">
            <a:spLocks noChangeArrowheads="1"/>
          </p:cNvSpPr>
          <p:nvPr/>
        </p:nvSpPr>
        <p:spPr bwMode="auto">
          <a:xfrm>
            <a:off x="539750" y="2924175"/>
            <a:ext cx="4103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Структурная перестройка экономики</a:t>
            </a:r>
          </a:p>
        </p:txBody>
      </p:sp>
      <p:sp>
        <p:nvSpPr>
          <p:cNvPr id="46108" name="Text Box 28"/>
          <p:cNvSpPr txBox="1">
            <a:spLocks noChangeArrowheads="1"/>
          </p:cNvSpPr>
          <p:nvPr/>
        </p:nvSpPr>
        <p:spPr bwMode="auto">
          <a:xfrm>
            <a:off x="755650" y="3500438"/>
            <a:ext cx="3744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Инвестиционная политика</a:t>
            </a:r>
          </a:p>
        </p:txBody>
      </p:sp>
      <p:sp>
        <p:nvSpPr>
          <p:cNvPr id="46109" name="Text Box 29"/>
          <p:cNvSpPr txBox="1">
            <a:spLocks noChangeArrowheads="1"/>
          </p:cNvSpPr>
          <p:nvPr/>
        </p:nvSpPr>
        <p:spPr bwMode="auto">
          <a:xfrm>
            <a:off x="539750" y="4005263"/>
            <a:ext cx="4392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Внешнеэкономическая деятельность</a:t>
            </a:r>
          </a:p>
        </p:txBody>
      </p:sp>
      <p:sp>
        <p:nvSpPr>
          <p:cNvPr id="46110" name="Text Box 30"/>
          <p:cNvSpPr txBox="1">
            <a:spLocks noChangeArrowheads="1"/>
          </p:cNvSpPr>
          <p:nvPr/>
        </p:nvSpPr>
        <p:spPr bwMode="auto">
          <a:xfrm>
            <a:off x="611188" y="4437063"/>
            <a:ext cx="396081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ru-RU"/>
              <a:t>Анализ и прогноз социально-</a:t>
            </a:r>
          </a:p>
          <a:p>
            <a:pPr>
              <a:lnSpc>
                <a:spcPct val="85000"/>
              </a:lnSpc>
            </a:pPr>
            <a:r>
              <a:rPr lang="ru-RU"/>
              <a:t>экономического развития страны</a:t>
            </a:r>
          </a:p>
        </p:txBody>
      </p:sp>
      <p:sp>
        <p:nvSpPr>
          <p:cNvPr id="46111" name="Text Box 31"/>
          <p:cNvSpPr txBox="1">
            <a:spLocks noChangeArrowheads="1"/>
          </p:cNvSpPr>
          <p:nvPr/>
        </p:nvSpPr>
        <p:spPr bwMode="auto">
          <a:xfrm>
            <a:off x="684213" y="5084763"/>
            <a:ext cx="3887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Государственные поставки</a:t>
            </a:r>
          </a:p>
        </p:txBody>
      </p:sp>
      <p:sp>
        <p:nvSpPr>
          <p:cNvPr id="46112" name="Text Box 32"/>
          <p:cNvSpPr txBox="1">
            <a:spLocks noChangeArrowheads="1"/>
          </p:cNvSpPr>
          <p:nvPr/>
        </p:nvSpPr>
        <p:spPr bwMode="auto">
          <a:xfrm>
            <a:off x="684213" y="5589588"/>
            <a:ext cx="3887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Денежное регулирование</a:t>
            </a:r>
          </a:p>
        </p:txBody>
      </p:sp>
      <p:sp>
        <p:nvSpPr>
          <p:cNvPr id="46113" name="Text Box 33"/>
          <p:cNvSpPr txBox="1">
            <a:spLocks noChangeArrowheads="1"/>
          </p:cNvSpPr>
          <p:nvPr/>
        </p:nvSpPr>
        <p:spPr bwMode="auto">
          <a:xfrm>
            <a:off x="755650" y="6092825"/>
            <a:ext cx="3744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Приватизация собственности</a:t>
            </a:r>
          </a:p>
        </p:txBody>
      </p:sp>
      <p:sp>
        <p:nvSpPr>
          <p:cNvPr id="46114" name="Text Box 34"/>
          <p:cNvSpPr txBox="1">
            <a:spLocks noChangeArrowheads="1"/>
          </p:cNvSpPr>
          <p:nvPr/>
        </p:nvSpPr>
        <p:spPr bwMode="auto">
          <a:xfrm>
            <a:off x="4932363" y="2997200"/>
            <a:ext cx="42116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Размещение производительных</a:t>
            </a:r>
            <a:r>
              <a:rPr lang="en-US"/>
              <a:t> c</a:t>
            </a:r>
            <a:r>
              <a:rPr lang="ru-RU"/>
              <a:t>ил</a:t>
            </a:r>
          </a:p>
        </p:txBody>
      </p:sp>
      <p:sp>
        <p:nvSpPr>
          <p:cNvPr id="46115" name="Text Box 35"/>
          <p:cNvSpPr txBox="1">
            <a:spLocks noChangeArrowheads="1"/>
          </p:cNvSpPr>
          <p:nvPr/>
        </p:nvSpPr>
        <p:spPr bwMode="auto">
          <a:xfrm>
            <a:off x="4859338" y="3500438"/>
            <a:ext cx="45370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Социальное обеспечение</a:t>
            </a:r>
            <a:r>
              <a:rPr lang="en-US"/>
              <a:t> </a:t>
            </a:r>
            <a:r>
              <a:rPr lang="ru-RU"/>
              <a:t>населения</a:t>
            </a:r>
          </a:p>
        </p:txBody>
      </p:sp>
      <p:sp>
        <p:nvSpPr>
          <p:cNvPr id="46116" name="Text Box 36"/>
          <p:cNvSpPr txBox="1">
            <a:spLocks noChangeArrowheads="1"/>
          </p:cNvSpPr>
          <p:nvPr/>
        </p:nvSpPr>
        <p:spPr bwMode="auto">
          <a:xfrm>
            <a:off x="4932363" y="4076700"/>
            <a:ext cx="42116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Финансовая, налоговая</a:t>
            </a:r>
            <a:r>
              <a:rPr lang="en-US"/>
              <a:t> </a:t>
            </a:r>
            <a:r>
              <a:rPr lang="ru-RU"/>
              <a:t>политика</a:t>
            </a:r>
          </a:p>
        </p:txBody>
      </p:sp>
      <p:sp>
        <p:nvSpPr>
          <p:cNvPr id="46117" name="Text Box 37"/>
          <p:cNvSpPr txBox="1">
            <a:spLocks noChangeArrowheads="1"/>
          </p:cNvSpPr>
          <p:nvPr/>
        </p:nvSpPr>
        <p:spPr bwMode="auto">
          <a:xfrm>
            <a:off x="5003800" y="4581525"/>
            <a:ext cx="388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Антимонопольные мероприятия</a:t>
            </a:r>
          </a:p>
        </p:txBody>
      </p:sp>
      <p:sp>
        <p:nvSpPr>
          <p:cNvPr id="46118" name="Text Box 38"/>
          <p:cNvSpPr txBox="1">
            <a:spLocks noChangeArrowheads="1"/>
          </p:cNvSpPr>
          <p:nvPr/>
        </p:nvSpPr>
        <p:spPr bwMode="auto">
          <a:xfrm>
            <a:off x="4932363" y="5013325"/>
            <a:ext cx="42116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НТП, модернизация,  инновации</a:t>
            </a:r>
          </a:p>
        </p:txBody>
      </p:sp>
      <p:sp>
        <p:nvSpPr>
          <p:cNvPr id="46119" name="Text Box 39"/>
          <p:cNvSpPr txBox="1">
            <a:spLocks noChangeArrowheads="1"/>
          </p:cNvSpPr>
          <p:nvPr/>
        </p:nvSpPr>
        <p:spPr bwMode="auto">
          <a:xfrm>
            <a:off x="5038725" y="5516563"/>
            <a:ext cx="4105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Охрана окружающей</a:t>
            </a:r>
            <a:r>
              <a:rPr lang="en-US"/>
              <a:t> </a:t>
            </a:r>
            <a:r>
              <a:rPr lang="ru-RU"/>
              <a:t>среды</a:t>
            </a:r>
          </a:p>
        </p:txBody>
      </p:sp>
      <p:sp>
        <p:nvSpPr>
          <p:cNvPr id="46120" name="Text Box 40"/>
          <p:cNvSpPr txBox="1">
            <a:spLocks noChangeArrowheads="1"/>
          </p:cNvSpPr>
          <p:nvPr/>
        </p:nvSpPr>
        <p:spPr bwMode="auto">
          <a:xfrm>
            <a:off x="4932363" y="6092825"/>
            <a:ext cx="39608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Правовое обеспечение</a:t>
            </a:r>
          </a:p>
        </p:txBody>
      </p:sp>
      <p:sp>
        <p:nvSpPr>
          <p:cNvPr id="46121" name="Line 41"/>
          <p:cNvSpPr>
            <a:spLocks noChangeShapeType="1"/>
          </p:cNvSpPr>
          <p:nvPr/>
        </p:nvSpPr>
        <p:spPr bwMode="auto">
          <a:xfrm flipV="1">
            <a:off x="4427538" y="12684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6122" name="Line 42"/>
          <p:cNvSpPr>
            <a:spLocks noChangeShapeType="1"/>
          </p:cNvSpPr>
          <p:nvPr/>
        </p:nvSpPr>
        <p:spPr bwMode="auto">
          <a:xfrm>
            <a:off x="4427538" y="19891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685801"/>
            <a:ext cx="85344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</a:t>
            </a:r>
            <a:r>
              <a:rPr lang="ru-RU" sz="3000" b="1" i="1" u="sng" dirty="0" smtClean="0"/>
              <a:t>Субъектами</a:t>
            </a:r>
            <a:r>
              <a:rPr lang="ru-RU" sz="3000" dirty="0" smtClean="0"/>
              <a:t> государственного регулирования выступают исполнительные, законодательные, судебные органы власти. В России к таким органам относятся: Госдума РФ, Совет Федерации, Президент России, Правительство РФ, конституционный суд, Государственный Совет при Президенте РФ.  </a:t>
            </a:r>
          </a:p>
          <a:p>
            <a:r>
              <a:rPr lang="ru-RU" sz="3000" dirty="0" smtClean="0"/>
              <a:t>     Субъектами, наиболее активно осуществляющими регулирование экономики от имени государства, являются такие институты, как Министерство экономического развития РФ, Министерство финансов, Банк России</a:t>
            </a:r>
            <a:endParaRPr lang="ru-RU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363915"/>
            <a:ext cx="868680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200" b="1" dirty="0" smtClean="0"/>
              <a:t>Функциями государственного регулирования экономики выступают: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воздействие государства на распределение доходов в обществе;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создание нормативно-законодательной основы развития и  </a:t>
            </a:r>
            <a:r>
              <a:rPr lang="ru-RU" sz="3200" dirty="0" err="1" smtClean="0"/>
              <a:t>функционирования </a:t>
            </a:r>
            <a:r>
              <a:rPr lang="ru-RU" sz="3200" dirty="0" smtClean="0"/>
              <a:t>экономической системы;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обеспечение устойчивости и стабильности национальной валюты;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активизация предпринимательской, инвестиционной и инновационной деятельности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10668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</a:t>
            </a:r>
            <a:r>
              <a:rPr lang="ru-RU" sz="3200" b="1" i="1" u="sng" dirty="0" smtClean="0"/>
              <a:t>Объекты</a:t>
            </a:r>
            <a:r>
              <a:rPr lang="ru-RU" sz="3200" dirty="0" smtClean="0"/>
              <a:t> государственного регулирования экономики представляют собой социально-экономические процессы, регионы, отрасли, сферы, на которые государство направляет свою регулирующую деятельность с целью создания условий для эффективного функционирования национальной экономики</a:t>
            </a:r>
            <a:endParaRPr lang="ru-RU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1295400"/>
            <a:ext cx="7848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Все применяемые методы подразделяют </a:t>
            </a:r>
          </a:p>
          <a:p>
            <a:pPr algn="ctr"/>
            <a:r>
              <a:rPr lang="ru-RU" sz="3600" b="1" dirty="0" smtClean="0"/>
              <a:t>на прямые и косвенные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533401"/>
            <a:ext cx="86106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1. Прямые (</a:t>
            </a:r>
            <a:r>
              <a:rPr lang="ru-RU" sz="3000" b="1" i="1" dirty="0" err="1" smtClean="0">
                <a:latin typeface="Times New Roman" pitchFamily="18" charset="0"/>
                <a:cs typeface="Times New Roman" pitchFamily="18" charset="0"/>
              </a:rPr>
              <a:t>дирижистские</a:t>
            </a: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), или административные, методы государственного регулирования экономики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 основе этих методов лежат административно-правовые способы воздействия на деятельность различных субъектов хозяйствования,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включая меры разрешения, ограничения, запрета. методы прямого воздействия характеризует то, что субъекты экономики принимают решения, основанные не на свободном, самостоятельном выборе, а исходя из правил, норм и законов, предписанных государством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304800"/>
            <a:ext cx="88392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dirty="0" smtClean="0"/>
              <a:t>К методам прямого воздействия относят: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выделение стратегических целей развития экономики и отражение их в целевых программах, долгосрочных планах;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государственные контракты и заказы на поставку определенных видов продукции, оказание услуг и выполнение работ;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поддержка со стороны государства заказов, программ, контрактов;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установление нормативных требований к качеству продукции и сертификации технологий для ее изготовления;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установление административных и правовых ограничений и запретов на выпуск определенных видов продукции, оказание услуг и т. п.;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лицензирование внешнеторговых операций, связанных с импортом и экспортом товаров, работ и услуг</a:t>
            </a:r>
            <a:endParaRPr lang="ru-RU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685800"/>
            <a:ext cx="87630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000" b="1" i="1" dirty="0" smtClean="0"/>
              <a:t> Косвенные (экономические) методы регулирования</a:t>
            </a:r>
            <a:endParaRPr lang="ru-RU" sz="2800" dirty="0" smtClean="0"/>
          </a:p>
          <a:p>
            <a:r>
              <a:rPr lang="ru-RU" sz="2800" dirty="0" smtClean="0"/>
              <a:t>     </a:t>
            </a:r>
            <a:r>
              <a:rPr lang="ru-RU" sz="3000" dirty="0" smtClean="0"/>
              <a:t>Экономические методы имеют ряд неоспоримых преимуществ, которые обусловлены тем, что они не ограничивают свободу предпринимательского выбора и адекватны природе рыночного хозяйства. Они создают предпосылки к тому, чтобы экономические субъекты при самостоятельном выборе предпочитали варианты, которые</a:t>
            </a:r>
          </a:p>
          <a:p>
            <a:r>
              <a:rPr lang="ru-RU" sz="3000" dirty="0" smtClean="0"/>
              <a:t>наиболее соответствуют целям проводимой ими хозяйственной политики</a:t>
            </a:r>
            <a:endParaRPr lang="ru-RU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304800"/>
            <a:ext cx="86868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К косвенным (экономическим) методам относятся: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ru-RU" sz="3200" dirty="0" smtClean="0"/>
              <a:t> система налогообложения, уровень, ставки обложения налогами, налоговые льготы;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ru-RU" sz="3200" dirty="0" smtClean="0"/>
              <a:t> регулирование цен и тарифов, уровень и соотношение цен; 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ru-RU" sz="3200" dirty="0" smtClean="0"/>
              <a:t> платежи за кредитные ресурсы, процентные ставки за кредит и льготы по кредитам;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ru-RU" sz="3200" dirty="0" smtClean="0"/>
              <a:t> курсы валют, условия обмена валют, таможенное регулирование импорта и экспорта</a:t>
            </a:r>
            <a:endParaRPr lang="ru-RU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1066800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Государственное регулирование экономических процессов может</a:t>
            </a:r>
          </a:p>
          <a:p>
            <a:r>
              <a:rPr lang="ru-RU" sz="3600" dirty="0" smtClean="0"/>
              <a:t>осуществляться в следующих формах: государственное предпринимательство, государственные целевые программы, планирование и прогнозирование, моделирование ситуаций</a:t>
            </a:r>
            <a:endParaRPr lang="ru-RU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228600"/>
            <a:ext cx="86868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/>
              <a:t>Вся совокупность косвенных (экономических) методов государственного регулирования используется в процессе: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 формирования и реализации бюджетной политики посредством регулирования расходов государства, осуществления государственных закупок, поддержки государственного предпринимательства, выпуска государственных внутренних займов;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 проведения денежно-кредитной политики через регулирование учетной (ключевой) ставки процента, проведение операций на валютном рынке, установление нормативов обязательного резервирования для коммерческих банков, регулирование денежной массы;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 осуществления фискальной политики, направленной на регулирование системы налогообложения доходов и имущества юридических и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 исполнения социальной политики с помощью установления минимальных размеров пенсий, ставок оплаты труда, пособий по безработице и других выплат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990600"/>
            <a:ext cx="83820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600" dirty="0" smtClean="0"/>
              <a:t>     </a:t>
            </a:r>
            <a:r>
              <a:rPr lang="ru-RU" sz="3600" b="1" dirty="0" smtClean="0"/>
              <a:t>Свое влияние на экономику государство осуществляет по двум направлениям: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ru-RU" sz="3600" dirty="0" smtClean="0"/>
              <a:t>через государственный сектор;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ru-RU" sz="3600" dirty="0" smtClean="0"/>
              <a:t>через воздействие на функционирование частного сектора с применением различных экономических инструментов</a:t>
            </a:r>
            <a:endParaRPr lang="ru-RU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457200"/>
            <a:ext cx="8763000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     </a:t>
            </a:r>
            <a:r>
              <a:rPr lang="ru-RU" sz="3000" b="1" i="1" u="sng" dirty="0" smtClean="0"/>
              <a:t>Инструменты государственного регулирования экономики </a:t>
            </a:r>
            <a:r>
              <a:rPr lang="ru-RU" sz="3000" dirty="0" smtClean="0"/>
              <a:t>- это прежде всего промышленная, структурно-инвестиционная,</a:t>
            </a:r>
          </a:p>
          <a:p>
            <a:r>
              <a:rPr lang="ru-RU" sz="3000" dirty="0" smtClean="0"/>
              <a:t>научно-техническая, финансовая, денежно-кредитная политика.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sz="3000" dirty="0" smtClean="0"/>
              <a:t>К инструментам регулирования следует отнести: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3000" dirty="0" smtClean="0"/>
              <a:t>административно-правовые инструменты; 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3000" dirty="0" smtClean="0"/>
              <a:t>государственный заказ; 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3000" dirty="0" smtClean="0"/>
              <a:t>государственную собственность; 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3000" dirty="0" smtClean="0"/>
              <a:t>фискальную (налогово-финансовую) систему; 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3000" dirty="0" smtClean="0"/>
              <a:t>денежно-кредитную систему государства</a:t>
            </a:r>
            <a:endParaRPr lang="ru-RU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05800" cy="36271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2. Финансовое регулирование экономики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856357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</a:t>
            </a:r>
            <a:r>
              <a:rPr lang="ru-RU" sz="3200" b="1" i="1" dirty="0" smtClean="0"/>
              <a:t>Финансовое регулирование </a:t>
            </a:r>
            <a:r>
              <a:rPr lang="ru-RU" sz="3200" dirty="0" smtClean="0"/>
              <a:t>представляет собой вмешательство в социально-экономические процессы, ориентированное на устранение существующих или предотвращение возможных диспропорций, создание условий для развития современных технологий, обеспечения социальной стабильности в обществе с помощью концентрирования финансовых ресурсов в одних сегментах рынка и ограничения их</a:t>
            </a:r>
          </a:p>
          <a:p>
            <a:r>
              <a:rPr lang="ru-RU" sz="3200" dirty="0" smtClean="0"/>
              <a:t>увеличения в других сегментах и секторах экономики</a:t>
            </a:r>
            <a:endParaRPr lang="ru-RU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1066800"/>
            <a:ext cx="838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</a:t>
            </a:r>
            <a:r>
              <a:rPr lang="ru-RU" sz="3600" u="sng" dirty="0" smtClean="0"/>
              <a:t>Цель финансового регулирования </a:t>
            </a:r>
            <a:r>
              <a:rPr lang="ru-RU" sz="3600" dirty="0" smtClean="0"/>
              <a:t>заключается в установлении таких пропорций распределения и накопления, которые обеспечивали бы удовлетворение потребностей на макроэкономическом и</a:t>
            </a:r>
          </a:p>
          <a:p>
            <a:r>
              <a:rPr lang="ru-RU" sz="3600" dirty="0" smtClean="0"/>
              <a:t>микроэкономическом уровне</a:t>
            </a:r>
            <a:endParaRPr lang="ru-RU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914400"/>
            <a:ext cx="853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Для каждого объекта государственного финансового регулирования используются определенные методы. Состав и структура используемых методов определяются формой собственности объектов регулирования</a:t>
            </a:r>
            <a:endParaRPr lang="ru-RU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304800"/>
            <a:ext cx="8839200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/>
              <a:t>При осуществлении государством финансового регулирования отраслевых пропорций используются следующие методы:</a:t>
            </a:r>
          </a:p>
          <a:p>
            <a:pPr>
              <a:buFont typeface="Wingdings" pitchFamily="2" charset="2"/>
              <a:buChar char="ü"/>
            </a:pPr>
            <a:r>
              <a:rPr lang="ru-RU" sz="2300" u="sng" dirty="0" smtClean="0"/>
              <a:t>налоговое регулирование </a:t>
            </a:r>
            <a:r>
              <a:rPr lang="ru-RU" sz="2300" dirty="0" smtClean="0"/>
              <a:t>(</a:t>
            </a:r>
            <a:r>
              <a:rPr lang="ru-RU" sz="2300" dirty="0" err="1" smtClean="0"/>
              <a:t>регулирование</a:t>
            </a:r>
            <a:r>
              <a:rPr lang="ru-RU" sz="2300" dirty="0" smtClean="0"/>
              <a:t> состава налогов,  ставок налогов, состава налогоплательщиков, налогооблагаемой базы и пр.);</a:t>
            </a:r>
          </a:p>
          <a:p>
            <a:pPr>
              <a:buFont typeface="Wingdings" pitchFamily="2" charset="2"/>
              <a:buChar char="ü"/>
            </a:pPr>
            <a:r>
              <a:rPr lang="ru-RU" sz="2300" u="sng" dirty="0" smtClean="0"/>
              <a:t>политика амортизации</a:t>
            </a:r>
            <a:r>
              <a:rPr lang="ru-RU" sz="2300" dirty="0" smtClean="0"/>
              <a:t>, оказывающая влияние на налогообложение прибыли и имущества организаций, включая политику ускоренной амортизации;</a:t>
            </a:r>
          </a:p>
          <a:p>
            <a:pPr>
              <a:buFont typeface="Wingdings" pitchFamily="2" charset="2"/>
              <a:buChar char="ü"/>
            </a:pPr>
            <a:r>
              <a:rPr lang="ru-RU" sz="2300" u="sng" dirty="0" smtClean="0"/>
              <a:t>государственная поддержка </a:t>
            </a:r>
            <a:r>
              <a:rPr lang="ru-RU" sz="2300" dirty="0" smtClean="0"/>
              <a:t>организаций, субъектов малого  бизнеса и индивидуальных предпринимателей в различных формах, в том числе: государственные инвестиции, государственный заказ, сдача в аренду государственного имущества, государственные гарантии, субсидии, субвенции, дотации, бюджетные кредиты;</a:t>
            </a:r>
          </a:p>
          <a:p>
            <a:pPr>
              <a:buFont typeface="Wingdings" pitchFamily="2" charset="2"/>
              <a:buChar char="ü"/>
            </a:pPr>
            <a:r>
              <a:rPr lang="ru-RU" sz="2300" u="sng" dirty="0" smtClean="0"/>
              <a:t>льготное кредитование и страхование</a:t>
            </a:r>
            <a:r>
              <a:rPr lang="ru-RU" sz="2300" dirty="0" smtClean="0"/>
              <a:t>, которое обеспечивает  более низкие ставки по кредитам банков и тарифы страховых организаций за счет бюджетного субсидирования</a:t>
            </a:r>
            <a:endParaRPr lang="ru-RU" sz="2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685800"/>
            <a:ext cx="8915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Финансовое регулирование </a:t>
            </a:r>
            <a:r>
              <a:rPr lang="ru-RU" sz="3200" b="1" i="1" dirty="0" smtClean="0"/>
              <a:t>региональных (территориальных) пропорций </a:t>
            </a:r>
            <a:r>
              <a:rPr lang="ru-RU" sz="3200" dirty="0" smtClean="0"/>
              <a:t>осуществляется посредством финансирования целевых программ, программ поддержки и развития отдельных регионов, механизма межбюджетного регулирования и выравнивания (различные виды финансовой помощи бюджетам нижестоящего уровня, регулирующие доходы и пр.)</a:t>
            </a:r>
            <a:endParaRPr lang="ru-RU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914400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В процессе регулирования </a:t>
            </a:r>
            <a:r>
              <a:rPr lang="ru-RU" sz="3600" b="1" i="1" dirty="0" smtClean="0"/>
              <a:t>валютной сферы</a:t>
            </a:r>
            <a:r>
              <a:rPr lang="ru-RU" sz="3600" dirty="0" smtClean="0"/>
              <a:t> воздействие направлено на валютный курс, процентные ставки на денежный капитал, методы страхования и хеджирования валютных рисков, курсы ценных бумаг и международных платежных средств</a:t>
            </a:r>
            <a:endParaRPr lang="ru-RU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685800"/>
            <a:ext cx="8458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Регулирование </a:t>
            </a:r>
            <a:r>
              <a:rPr lang="ru-RU" sz="3600" b="1" i="1" dirty="0" smtClean="0"/>
              <a:t>денежно-кредитной сферы</a:t>
            </a:r>
            <a:r>
              <a:rPr lang="ru-RU" sz="3600" dirty="0" smtClean="0"/>
              <a:t> проводится центральным банком страны и включает следующие основные методы:</a:t>
            </a:r>
          </a:p>
          <a:p>
            <a:r>
              <a:rPr lang="ru-RU" sz="3600" dirty="0" smtClean="0"/>
              <a:t>изменение учетной (ключевой) ставки, изменение нормы резервирования для коммерческих банков, операции с валютой и государственными ценными бумагами</a:t>
            </a:r>
            <a:endParaRPr lang="ru-RU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762000"/>
            <a:ext cx="8610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При использовании финансового регулирования </a:t>
            </a:r>
            <a:r>
              <a:rPr lang="ru-RU" sz="3600" b="1" i="1" dirty="0" smtClean="0"/>
              <a:t>социальной</a:t>
            </a:r>
          </a:p>
          <a:p>
            <a:r>
              <a:rPr lang="ru-RU" sz="3600" b="1" i="1" dirty="0" smtClean="0"/>
              <a:t>структуры</a:t>
            </a:r>
            <a:r>
              <a:rPr lang="ru-RU" sz="3600" dirty="0" smtClean="0"/>
              <a:t> общества используется система налогообложения доходов и имущества физических и юридических лиц, система льготного налогообложения физических лиц, различные социальные льготы и</a:t>
            </a:r>
          </a:p>
          <a:p>
            <a:r>
              <a:rPr lang="ru-RU" sz="3600" dirty="0" smtClean="0"/>
              <a:t>выплаты</a:t>
            </a:r>
            <a:endParaRPr lang="ru-RU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304800"/>
            <a:ext cx="89154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Финансовые методы воздействия на социальные процессы включают:</a:t>
            </a:r>
          </a:p>
          <a:p>
            <a:pPr>
              <a:spcAft>
                <a:spcPts val="600"/>
              </a:spcAft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1) финансирование денежных выплат гражданам, гарантированных государством (пособия, стипендии, пенсии, субсидии, компенсации);</a:t>
            </a:r>
          </a:p>
          <a:p>
            <a:pPr>
              <a:spcAft>
                <a:spcPts val="600"/>
              </a:spcAft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2) финансирование предоставляемых отдельным категориям граждан льгот, при оплате ими товаров и услуг;</a:t>
            </a:r>
          </a:p>
          <a:p>
            <a:pPr>
              <a:spcAft>
                <a:spcPts val="600"/>
              </a:spcAft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3) финансовую поддержку со стороны государства жизненно важных отраслей экономики, ориентированных на выпуск товаров потребительского назначения и услуг первой необходимости;</a:t>
            </a:r>
          </a:p>
          <a:p>
            <a:pPr>
              <a:spcAft>
                <a:spcPts val="600"/>
              </a:spcAft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4) налоговое регулирование доходов физических и юридических лиц через дифференциацию налоговых ставок, налоговые льготы;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457200"/>
            <a:ext cx="89154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5) финансирование из бюджета организаций социальной сферы, т. е. учреждений образования, здравоохранения, культуры, спорта, социального обслуживания, а также оказание государственной поддержки другим некоммерческим организациям, действующим на рынке аналогичных услуг;</a:t>
            </a:r>
          </a:p>
          <a:p>
            <a:pPr>
              <a:spcAft>
                <a:spcPts val="600"/>
              </a:spcAft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6) стимулирование финансовыми методами создания новых рабочих мест, финансирования общественных работ, организации индивидуальной предпринимательской деятельности и самозанятости населения;</a:t>
            </a:r>
          </a:p>
          <a:p>
            <a:pPr>
              <a:spcAft>
                <a:spcPts val="600"/>
              </a:spcAft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7) финансовое регулирование государством рынка жилья через реализацию целевых программ доступного жилья для отдельных категорий, групп и слоев населения;</a:t>
            </a:r>
          </a:p>
          <a:p>
            <a:pPr>
              <a:spcAft>
                <a:spcPts val="600"/>
              </a:spcAft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8) регулирование развития финансового рынка и разработку механизма защиты интересов инвесторов, вкладчиков, страхователей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381001"/>
            <a:ext cx="8915400" cy="62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dirty="0" smtClean="0"/>
              <a:t>Финансовое регулирование </a:t>
            </a:r>
            <a:r>
              <a:rPr lang="ru-RU" sz="2800" b="1" i="1" dirty="0" smtClean="0"/>
              <a:t>социальных процессов </a:t>
            </a:r>
            <a:r>
              <a:rPr lang="ru-RU" sz="2800" dirty="0" smtClean="0"/>
              <a:t>осуществляется как за счет бюджетов разных уровней, так и внебюджетных фондов. Эти источники позволяют финансировать выплаты в виде социальных трансфертов, к которым относятся: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smtClean="0"/>
              <a:t> жилищные субсидии; 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smtClean="0"/>
              <a:t> стипендии студентам, включая социальные стипендии студентам из малоимущих семей;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smtClean="0"/>
              <a:t> пенсии по возрасту, инвалидности, потере кормильца, по выслуге лет;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smtClean="0"/>
              <a:t> пособия на детей, по безработице, при временной нетрудоспособности, вынужденным мигрантам;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smtClean="0"/>
              <a:t> материальная помощь для малоимущих граждан</a:t>
            </a:r>
            <a:endParaRPr lang="ru-RU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8382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Государство в целях воздействия на экономику использует всю совокупность </a:t>
            </a:r>
            <a:r>
              <a:rPr lang="ru-RU" sz="3600" b="1" i="1" dirty="0" smtClean="0"/>
              <a:t>финансовых инструментов</a:t>
            </a:r>
            <a:r>
              <a:rPr lang="ru-RU" sz="3600" dirty="0" smtClean="0"/>
              <a:t>, включая налоги, государственные расходы, учетную ставку, денежную массу, установление предельных цен, регулирование и контроль и др., причем как по отдельности, так и в комбинациях друг с другом</a:t>
            </a:r>
            <a:endParaRPr lang="ru-RU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533400"/>
            <a:ext cx="88392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200" dirty="0" smtClean="0"/>
              <a:t>Использование </a:t>
            </a:r>
            <a:r>
              <a:rPr lang="ru-RU" sz="3200" b="1" i="1" dirty="0" smtClean="0"/>
              <a:t>финансовых инструментов </a:t>
            </a:r>
            <a:r>
              <a:rPr lang="ru-RU" sz="3200" dirty="0" smtClean="0"/>
              <a:t>характеризуется следующими чертами: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3200" dirty="0" smtClean="0"/>
              <a:t> иерархией использования монетарных и немонетарных инструментов регулирования экономики;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err="1" smtClean="0"/>
              <a:t>многовариантностью</a:t>
            </a:r>
            <a:r>
              <a:rPr lang="ru-RU" sz="3200" dirty="0" smtClean="0"/>
              <a:t> финансовой политики в краткосрочной и долгосрочной перспективе;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ru-RU" sz="3200" dirty="0" smtClean="0"/>
              <a:t> целевой направленностью финансового инструментария, ориентированного на антиинфляционное и бездефицитное развитие</a:t>
            </a:r>
            <a:endParaRPr lang="ru-RU" sz="3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Понятие денежно-кредитной политики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00200"/>
            <a:ext cx="8763000" cy="4953000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ru-RU" sz="2800" b="1" dirty="0">
                <a:latin typeface="Times New Roman" pitchFamily="18" charset="0"/>
              </a:rPr>
              <a:t>     Денежно-кредитная политика</a:t>
            </a:r>
            <a:r>
              <a:rPr lang="ru-RU" sz="2800" dirty="0">
                <a:latin typeface="Times New Roman" pitchFamily="18" charset="0"/>
              </a:rPr>
              <a:t>-это комплекс взаимосвязанных мероприятий, предпринимаемых ЦБ </a:t>
            </a:r>
            <a:r>
              <a:rPr lang="ru-RU" sz="2800" dirty="0" smtClean="0">
                <a:latin typeface="Times New Roman" pitchFamily="18" charset="0"/>
              </a:rPr>
              <a:t> в </a:t>
            </a:r>
            <a:r>
              <a:rPr lang="ru-RU" sz="2800" dirty="0">
                <a:latin typeface="Times New Roman" pitchFamily="18" charset="0"/>
              </a:rPr>
              <a:t>целях регулирования деловой активности путем планируемого взаимодействия на состояние кредита и денежного обращения.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 b="1" dirty="0" smtClean="0">
                <a:latin typeface="Times New Roman" pitchFamily="18" charset="0"/>
              </a:rPr>
              <a:t>    </a:t>
            </a:r>
            <a:r>
              <a:rPr lang="ru-RU" sz="2800" b="1" dirty="0">
                <a:latin typeface="Times New Roman" pitchFamily="18" charset="0"/>
              </a:rPr>
              <a:t>ДКП</a:t>
            </a:r>
            <a:r>
              <a:rPr lang="ru-RU" sz="2800" dirty="0">
                <a:latin typeface="Times New Roman" pitchFamily="18" charset="0"/>
              </a:rPr>
              <a:t>- это важнейшее направление экономической политики государства и является частью общегосударственной политики, которая должна быть «вписана» в общую цель развития национальной экономики и способствовать достижению макроэкономического равновесия</a:t>
            </a:r>
          </a:p>
          <a:p>
            <a:pPr>
              <a:buFont typeface="Wingdings" pitchFamily="2" charset="2"/>
              <a:buNone/>
            </a:pPr>
            <a:endParaRPr lang="ru-RU" sz="2400" dirty="0"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539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smtClean="0"/>
              <a:t>Денежно-кредитное регулирование экономики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Объекты и субъекты ДКП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marL="0" indent="0">
              <a:buClrTx/>
              <a:buFont typeface="Wingdings" pitchFamily="2" charset="2"/>
              <a:buChar char="q"/>
            </a:pPr>
            <a:r>
              <a:rPr lang="ru-RU" sz="3600" b="1" dirty="0" smtClean="0">
                <a:latin typeface="Times New Roman" pitchFamily="18" charset="0"/>
              </a:rPr>
              <a:t> Объектами </a:t>
            </a:r>
            <a:r>
              <a:rPr lang="ru-RU" sz="3600" b="1" dirty="0">
                <a:latin typeface="Times New Roman" pitchFamily="18" charset="0"/>
              </a:rPr>
              <a:t>ДКП</a:t>
            </a:r>
            <a:r>
              <a:rPr lang="ru-RU" sz="3600" dirty="0">
                <a:latin typeface="Times New Roman" pitchFamily="18" charset="0"/>
              </a:rPr>
              <a:t> является спрос и предложение на денежном рынке</a:t>
            </a:r>
          </a:p>
          <a:p>
            <a:pPr marL="0" indent="0">
              <a:buClrTx/>
              <a:buFont typeface="Wingdings" pitchFamily="2" charset="2"/>
              <a:buChar char="q"/>
            </a:pPr>
            <a:r>
              <a:rPr lang="ru-RU" sz="3600" b="1" dirty="0" smtClean="0">
                <a:latin typeface="Times New Roman" pitchFamily="18" charset="0"/>
              </a:rPr>
              <a:t> Субъектами </a:t>
            </a:r>
            <a:r>
              <a:rPr lang="ru-RU" sz="3600" b="1" dirty="0">
                <a:latin typeface="Times New Roman" pitchFamily="18" charset="0"/>
              </a:rPr>
              <a:t>ДКП </a:t>
            </a:r>
            <a:r>
              <a:rPr lang="ru-RU" sz="3600" dirty="0">
                <a:latin typeface="Times New Roman" pitchFamily="18" charset="0"/>
              </a:rPr>
              <a:t>выступают прежде всего </a:t>
            </a:r>
            <a:r>
              <a:rPr lang="ru-RU" sz="3600" u="sng" dirty="0">
                <a:latin typeface="Times New Roman" pitchFamily="18" charset="0"/>
              </a:rPr>
              <a:t>центральный банк</a:t>
            </a:r>
            <a:r>
              <a:rPr lang="ru-RU" sz="3600" dirty="0">
                <a:latin typeface="Times New Roman" pitchFamily="18" charset="0"/>
              </a:rPr>
              <a:t>, в соответствии с присущими ему функциями проводника ДКП государства и </a:t>
            </a:r>
            <a:r>
              <a:rPr lang="ru-RU" sz="3600" u="sng" dirty="0">
                <a:latin typeface="Times New Roman" pitchFamily="18" charset="0"/>
              </a:rPr>
              <a:t>коммерческие </a:t>
            </a:r>
            <a:r>
              <a:rPr lang="ru-RU" sz="3600" u="sng" dirty="0" smtClean="0">
                <a:latin typeface="Times New Roman" pitchFamily="18" charset="0"/>
              </a:rPr>
              <a:t>банки</a:t>
            </a:r>
            <a:endParaRPr lang="ru-RU" sz="3200" u="sng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Цели ДКП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600200"/>
            <a:ext cx="8763000" cy="4530725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</a:rPr>
              <a:t>     Цель </a:t>
            </a:r>
            <a:r>
              <a:rPr lang="ru-RU" sz="3200" b="1" dirty="0">
                <a:latin typeface="Times New Roman" pitchFamily="18" charset="0"/>
              </a:rPr>
              <a:t>государственного регулирования экономики-</a:t>
            </a:r>
            <a:r>
              <a:rPr lang="ru-RU" sz="3200" dirty="0">
                <a:latin typeface="Times New Roman" pitchFamily="18" charset="0"/>
              </a:rPr>
              <a:t> достижение макроэкономического равновесия при оптимальных для данной страны типах экономического роста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</a:rPr>
              <a:t>     Также </a:t>
            </a:r>
            <a:r>
              <a:rPr lang="ru-RU" sz="3200" dirty="0">
                <a:latin typeface="Times New Roman" pitchFamily="18" charset="0"/>
              </a:rPr>
              <a:t>целью государственного регулирования является одновременное достижение целей в </a:t>
            </a:r>
            <a:r>
              <a:rPr lang="ru-RU" sz="3200" b="1" dirty="0">
                <a:latin typeface="Times New Roman" pitchFamily="18" charset="0"/>
              </a:rPr>
              <a:t>«магическом четырехугольнике</a:t>
            </a:r>
            <a:r>
              <a:rPr lang="ru-RU" sz="3200" b="1" dirty="0" smtClean="0">
                <a:latin typeface="Times New Roman" pitchFamily="18" charset="0"/>
              </a:rPr>
              <a:t>» 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107527" name="AutoShape 7"/>
          <p:cNvSpPr>
            <a:spLocks noChangeArrowheads="1"/>
          </p:cNvSpPr>
          <p:nvPr/>
        </p:nvSpPr>
        <p:spPr bwMode="auto">
          <a:xfrm rot="5400000">
            <a:off x="4558506" y="5314157"/>
            <a:ext cx="963613" cy="16573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277813"/>
            <a:ext cx="7772400" cy="1143000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</a:rPr>
              <a:t>«Магический четырехугольник»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827088" y="1844675"/>
            <a:ext cx="3097212" cy="504825"/>
          </a:xfrm>
          <a:prstGeom prst="rect">
            <a:avLst/>
          </a:prstGeom>
          <a:gradFill rotWithShape="1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>
                  <a:alpha val="20000"/>
                </a:srgbClr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Стабильный уровень цен</a:t>
            </a:r>
          </a:p>
        </p:txBody>
      </p:sp>
      <p:sp>
        <p:nvSpPr>
          <p:cNvPr id="109581" name="Rectangle 13"/>
          <p:cNvSpPr>
            <a:spLocks noChangeArrowheads="1"/>
          </p:cNvSpPr>
          <p:nvPr/>
        </p:nvSpPr>
        <p:spPr bwMode="auto">
          <a:xfrm>
            <a:off x="971550" y="3573463"/>
            <a:ext cx="3455988" cy="1079500"/>
          </a:xfrm>
          <a:prstGeom prst="rect">
            <a:avLst/>
          </a:prstGeom>
          <a:gradFill rotWithShape="1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>
                  <a:alpha val="20000"/>
                </a:srgbClr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Равновесие внешнеторгового </a:t>
            </a:r>
          </a:p>
          <a:p>
            <a:pPr algn="ctr"/>
            <a:r>
              <a:rPr lang="ru-RU" sz="2000" b="1">
                <a:latin typeface="Times New Roman" pitchFamily="18" charset="0"/>
              </a:rPr>
              <a:t>обмена</a:t>
            </a:r>
          </a:p>
        </p:txBody>
      </p:sp>
      <p:sp>
        <p:nvSpPr>
          <p:cNvPr id="109582" name="Rectangle 14"/>
          <p:cNvSpPr>
            <a:spLocks noChangeArrowheads="1"/>
          </p:cNvSpPr>
          <p:nvPr/>
        </p:nvSpPr>
        <p:spPr bwMode="auto">
          <a:xfrm>
            <a:off x="5292725" y="1844675"/>
            <a:ext cx="3384550" cy="504825"/>
          </a:xfrm>
          <a:prstGeom prst="rect">
            <a:avLst/>
          </a:prstGeom>
          <a:gradFill rotWithShape="1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>
                  <a:alpha val="20000"/>
                </a:srgbClr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Высокий уровень занятости</a:t>
            </a:r>
          </a:p>
        </p:txBody>
      </p:sp>
      <p:sp>
        <p:nvSpPr>
          <p:cNvPr id="109583" name="Rectangle 15"/>
          <p:cNvSpPr>
            <a:spLocks noChangeArrowheads="1"/>
          </p:cNvSpPr>
          <p:nvPr/>
        </p:nvSpPr>
        <p:spPr bwMode="auto">
          <a:xfrm>
            <a:off x="5364163" y="3573463"/>
            <a:ext cx="3097212" cy="1008062"/>
          </a:xfrm>
          <a:prstGeom prst="rect">
            <a:avLst/>
          </a:prstGeom>
          <a:gradFill rotWithShape="1">
            <a:gsLst>
              <a:gs pos="0">
                <a:srgbClr val="CCFFFF">
                  <a:gamma/>
                  <a:shade val="46275"/>
                  <a:invGamma/>
                </a:srgbClr>
              </a:gs>
              <a:gs pos="50000">
                <a:srgbClr val="CCFFFF">
                  <a:alpha val="20000"/>
                </a:srgbClr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Экономический рост</a:t>
            </a:r>
          </a:p>
        </p:txBody>
      </p:sp>
      <p:sp>
        <p:nvSpPr>
          <p:cNvPr id="109584" name="Text Box 16"/>
          <p:cNvSpPr txBox="1">
            <a:spLocks noChangeArrowheads="1"/>
          </p:cNvSpPr>
          <p:nvPr/>
        </p:nvSpPr>
        <p:spPr bwMode="auto">
          <a:xfrm>
            <a:off x="3924300" y="23685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800"/>
          </a:p>
        </p:txBody>
      </p:sp>
      <p:sp>
        <p:nvSpPr>
          <p:cNvPr id="109585" name="Text Box 17"/>
          <p:cNvSpPr txBox="1">
            <a:spLocks noChangeArrowheads="1"/>
          </p:cNvSpPr>
          <p:nvPr/>
        </p:nvSpPr>
        <p:spPr bwMode="auto">
          <a:xfrm>
            <a:off x="3851275" y="234950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800"/>
          </a:p>
        </p:txBody>
      </p:sp>
      <p:sp>
        <p:nvSpPr>
          <p:cNvPr id="109586" name="Text Box 18"/>
          <p:cNvSpPr txBox="1">
            <a:spLocks noChangeArrowheads="1"/>
          </p:cNvSpPr>
          <p:nvPr/>
        </p:nvSpPr>
        <p:spPr bwMode="auto">
          <a:xfrm>
            <a:off x="3995738" y="2565400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/>
              <a:t>ПОКАЗАТЕЛИ</a:t>
            </a:r>
          </a:p>
        </p:txBody>
      </p:sp>
      <p:sp>
        <p:nvSpPr>
          <p:cNvPr id="109587" name="Text Box 19"/>
          <p:cNvSpPr txBox="1">
            <a:spLocks noChangeArrowheads="1"/>
          </p:cNvSpPr>
          <p:nvPr/>
        </p:nvSpPr>
        <p:spPr bwMode="auto">
          <a:xfrm>
            <a:off x="3348038" y="3068638"/>
            <a:ext cx="3097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/>
              <a:t>ОТДЕЛЬНЫЕ</a:t>
            </a:r>
            <a:r>
              <a:rPr lang="ru-RU" sz="1800"/>
              <a:t> </a:t>
            </a:r>
            <a:r>
              <a:rPr lang="ru-RU" sz="1800" b="1"/>
              <a:t>ЗАДАЧИ</a:t>
            </a:r>
          </a:p>
        </p:txBody>
      </p:sp>
      <p:sp>
        <p:nvSpPr>
          <p:cNvPr id="109588" name="Line 20"/>
          <p:cNvSpPr>
            <a:spLocks noChangeShapeType="1"/>
          </p:cNvSpPr>
          <p:nvPr/>
        </p:nvSpPr>
        <p:spPr bwMode="auto">
          <a:xfrm>
            <a:off x="5724525" y="2781300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590" name="Line 22"/>
          <p:cNvSpPr>
            <a:spLocks noChangeShapeType="1"/>
          </p:cNvSpPr>
          <p:nvPr/>
        </p:nvSpPr>
        <p:spPr bwMode="auto">
          <a:xfrm>
            <a:off x="6156325" y="3284538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591" name="Line 23"/>
          <p:cNvSpPr>
            <a:spLocks noChangeShapeType="1"/>
          </p:cNvSpPr>
          <p:nvPr/>
        </p:nvSpPr>
        <p:spPr bwMode="auto">
          <a:xfrm flipH="1">
            <a:off x="3419475" y="2781300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592" name="Line 24"/>
          <p:cNvSpPr>
            <a:spLocks noChangeShapeType="1"/>
          </p:cNvSpPr>
          <p:nvPr/>
        </p:nvSpPr>
        <p:spPr bwMode="auto">
          <a:xfrm flipH="1">
            <a:off x="3419475" y="3284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4067175" y="4724400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/>
              <a:t>ПОКАЗАТЕЛИ</a:t>
            </a:r>
          </a:p>
        </p:txBody>
      </p:sp>
      <p:sp>
        <p:nvSpPr>
          <p:cNvPr id="109595" name="Text Box 27"/>
          <p:cNvSpPr txBox="1">
            <a:spLocks noChangeArrowheads="1"/>
          </p:cNvSpPr>
          <p:nvPr/>
        </p:nvSpPr>
        <p:spPr bwMode="auto">
          <a:xfrm>
            <a:off x="3563938" y="5445125"/>
            <a:ext cx="30972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/>
              <a:t>ОТДЕЛЬНЫЕ</a:t>
            </a:r>
            <a:r>
              <a:rPr lang="ru-RU" sz="1800"/>
              <a:t> </a:t>
            </a:r>
            <a:r>
              <a:rPr lang="ru-RU" sz="1800" b="1"/>
              <a:t>ЗАДАЧИ</a:t>
            </a:r>
          </a:p>
        </p:txBody>
      </p:sp>
      <p:sp>
        <p:nvSpPr>
          <p:cNvPr id="109596" name="Line 28"/>
          <p:cNvSpPr>
            <a:spLocks noChangeShapeType="1"/>
          </p:cNvSpPr>
          <p:nvPr/>
        </p:nvSpPr>
        <p:spPr bwMode="auto">
          <a:xfrm>
            <a:off x="5795963" y="4941888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597" name="Line 29"/>
          <p:cNvSpPr>
            <a:spLocks noChangeShapeType="1"/>
          </p:cNvSpPr>
          <p:nvPr/>
        </p:nvSpPr>
        <p:spPr bwMode="auto">
          <a:xfrm>
            <a:off x="6372225" y="56610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598" name="Line 30"/>
          <p:cNvSpPr>
            <a:spLocks noChangeShapeType="1"/>
          </p:cNvSpPr>
          <p:nvPr/>
        </p:nvSpPr>
        <p:spPr bwMode="auto">
          <a:xfrm flipH="1">
            <a:off x="3348038" y="494188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599" name="Line 31"/>
          <p:cNvSpPr>
            <a:spLocks noChangeShapeType="1"/>
          </p:cNvSpPr>
          <p:nvPr/>
        </p:nvSpPr>
        <p:spPr bwMode="auto">
          <a:xfrm flipH="1">
            <a:off x="3492500" y="5661025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9600" name="Text Box 32"/>
          <p:cNvSpPr txBox="1">
            <a:spLocks noChangeArrowheads="1"/>
          </p:cNvSpPr>
          <p:nvPr/>
        </p:nvSpPr>
        <p:spPr bwMode="auto">
          <a:xfrm>
            <a:off x="971550" y="2492375"/>
            <a:ext cx="2160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109601" name="Text Box 33"/>
          <p:cNvSpPr txBox="1">
            <a:spLocks noChangeArrowheads="1"/>
          </p:cNvSpPr>
          <p:nvPr/>
        </p:nvSpPr>
        <p:spPr bwMode="auto">
          <a:xfrm>
            <a:off x="827088" y="2492375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/>
              <a:t>Индекс цен</a:t>
            </a:r>
          </a:p>
        </p:txBody>
      </p:sp>
      <p:sp>
        <p:nvSpPr>
          <p:cNvPr id="109603" name="Text Box 35"/>
          <p:cNvSpPr txBox="1">
            <a:spLocks noChangeArrowheads="1"/>
          </p:cNvSpPr>
          <p:nvPr/>
        </p:nvSpPr>
        <p:spPr bwMode="auto">
          <a:xfrm>
            <a:off x="6516688" y="2420938"/>
            <a:ext cx="2376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/>
              <a:t>Уровень безработицы</a:t>
            </a:r>
          </a:p>
        </p:txBody>
      </p:sp>
      <p:sp>
        <p:nvSpPr>
          <p:cNvPr id="109604" name="Text Box 36"/>
          <p:cNvSpPr txBox="1">
            <a:spLocks noChangeArrowheads="1"/>
          </p:cNvSpPr>
          <p:nvPr/>
        </p:nvSpPr>
        <p:spPr bwMode="auto">
          <a:xfrm>
            <a:off x="6588125" y="2997200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/>
              <a:t>Естественная безработица</a:t>
            </a:r>
          </a:p>
        </p:txBody>
      </p:sp>
      <p:sp>
        <p:nvSpPr>
          <p:cNvPr id="109605" name="Text Box 37"/>
          <p:cNvSpPr txBox="1">
            <a:spLocks noChangeArrowheads="1"/>
          </p:cNvSpPr>
          <p:nvPr/>
        </p:nvSpPr>
        <p:spPr bwMode="auto">
          <a:xfrm>
            <a:off x="1258888" y="2924175"/>
            <a:ext cx="2017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/>
              <a:t>Уровень безработицы</a:t>
            </a:r>
          </a:p>
        </p:txBody>
      </p:sp>
      <p:sp>
        <p:nvSpPr>
          <p:cNvPr id="109606" name="Text Box 38"/>
          <p:cNvSpPr txBox="1">
            <a:spLocks noChangeArrowheads="1"/>
          </p:cNvSpPr>
          <p:nvPr/>
        </p:nvSpPr>
        <p:spPr bwMode="auto">
          <a:xfrm>
            <a:off x="900113" y="4868863"/>
            <a:ext cx="2232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109607" name="Text Box 39"/>
          <p:cNvSpPr txBox="1">
            <a:spLocks noChangeArrowheads="1"/>
          </p:cNvSpPr>
          <p:nvPr/>
        </p:nvSpPr>
        <p:spPr bwMode="auto">
          <a:xfrm>
            <a:off x="250825" y="4868863"/>
            <a:ext cx="3097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800"/>
              <a:t>Внешнеторговый баланс</a:t>
            </a:r>
          </a:p>
        </p:txBody>
      </p:sp>
      <p:sp>
        <p:nvSpPr>
          <p:cNvPr id="109608" name="Text Box 40"/>
          <p:cNvSpPr txBox="1">
            <a:spLocks noChangeArrowheads="1"/>
          </p:cNvSpPr>
          <p:nvPr/>
        </p:nvSpPr>
        <p:spPr bwMode="auto">
          <a:xfrm>
            <a:off x="539750" y="5445125"/>
            <a:ext cx="295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/>
              <a:t>Положительный внешнеторговый баланс</a:t>
            </a:r>
          </a:p>
        </p:txBody>
      </p:sp>
      <p:sp>
        <p:nvSpPr>
          <p:cNvPr id="109609" name="Text Box 41"/>
          <p:cNvSpPr txBox="1">
            <a:spLocks noChangeArrowheads="1"/>
          </p:cNvSpPr>
          <p:nvPr/>
        </p:nvSpPr>
        <p:spPr bwMode="auto">
          <a:xfrm>
            <a:off x="6588125" y="4797425"/>
            <a:ext cx="255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/>
              <a:t>Рост реального ВВП</a:t>
            </a:r>
          </a:p>
        </p:txBody>
      </p:sp>
      <p:sp>
        <p:nvSpPr>
          <p:cNvPr id="109610" name="Text Box 42"/>
          <p:cNvSpPr txBox="1">
            <a:spLocks noChangeArrowheads="1"/>
          </p:cNvSpPr>
          <p:nvPr/>
        </p:nvSpPr>
        <p:spPr bwMode="auto">
          <a:xfrm>
            <a:off x="6588125" y="5300663"/>
            <a:ext cx="255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/>
              <a:t>Оптимальные темпы экономического роста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Методы</a:t>
            </a:r>
            <a:r>
              <a:rPr lang="ru-RU" b="1" dirty="0">
                <a:solidFill>
                  <a:schemeClr val="tx1"/>
                </a:solidFill>
              </a:rPr>
              <a:t> ДКП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5344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</a:rPr>
              <a:t>     Прямые </a:t>
            </a:r>
            <a:r>
              <a:rPr lang="ru-RU" sz="3200" b="1" dirty="0">
                <a:latin typeface="Times New Roman" pitchFamily="18" charset="0"/>
              </a:rPr>
              <a:t>методы </a:t>
            </a:r>
            <a:r>
              <a:rPr lang="ru-RU" sz="3200" b="1" dirty="0" smtClean="0">
                <a:latin typeface="Times New Roman" pitchFamily="18" charset="0"/>
              </a:rPr>
              <a:t>ДКП - </a:t>
            </a:r>
            <a:r>
              <a:rPr lang="ru-RU" sz="3200" dirty="0">
                <a:latin typeface="Times New Roman" pitchFamily="18" charset="0"/>
              </a:rPr>
              <a:t>административные меры в форме различных директив ЦБ, касающихся объема денежного предложения </a:t>
            </a:r>
            <a:r>
              <a:rPr lang="ru-RU" sz="3200" dirty="0" smtClean="0">
                <a:latin typeface="Times New Roman" pitchFamily="18" charset="0"/>
              </a:rPr>
              <a:t>   и цен</a:t>
            </a:r>
            <a:endParaRPr lang="ru-RU" sz="3200" dirty="0">
              <a:latin typeface="Times New Roman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</a:rPr>
              <a:t>     Косвенные </a:t>
            </a:r>
            <a:r>
              <a:rPr lang="ru-RU" sz="3200" b="1" dirty="0">
                <a:latin typeface="Times New Roman" pitchFamily="18" charset="0"/>
              </a:rPr>
              <a:t>методы ДКП- </a:t>
            </a:r>
            <a:r>
              <a:rPr lang="ru-RU" sz="3200" dirty="0">
                <a:latin typeface="Times New Roman" pitchFamily="18" charset="0"/>
              </a:rPr>
              <a:t>меры, воздействующие на поведение хозяйствующих субъектов при помощи рыночных </a:t>
            </a:r>
            <a:r>
              <a:rPr lang="ru-RU" sz="3200" dirty="0" smtClean="0">
                <a:latin typeface="Times New Roman" pitchFamily="18" charset="0"/>
              </a:rPr>
              <a:t>механизмов</a:t>
            </a:r>
            <a:endParaRPr lang="ru-RU" sz="3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Инструменты ДКП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57338"/>
            <a:ext cx="7772400" cy="45735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3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3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3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3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3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3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1908175" y="1700213"/>
            <a:ext cx="4608513" cy="9366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3000" b="1" dirty="0">
                <a:latin typeface="Times New Roman" pitchFamily="18" charset="0"/>
              </a:rPr>
              <a:t>Инструменты ДКП</a:t>
            </a:r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 flipH="1">
            <a:off x="1763713" y="2636838"/>
            <a:ext cx="8636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5719" name="Line 7"/>
          <p:cNvSpPr>
            <a:spLocks noChangeShapeType="1"/>
          </p:cNvSpPr>
          <p:nvPr/>
        </p:nvSpPr>
        <p:spPr bwMode="auto">
          <a:xfrm>
            <a:off x="4211638" y="26368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5720" name="Line 8"/>
          <p:cNvSpPr>
            <a:spLocks noChangeShapeType="1"/>
          </p:cNvSpPr>
          <p:nvPr/>
        </p:nvSpPr>
        <p:spPr bwMode="auto">
          <a:xfrm>
            <a:off x="6084888" y="2636838"/>
            <a:ext cx="8636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5721" name="Rectangle 9"/>
          <p:cNvSpPr>
            <a:spLocks noChangeArrowheads="1"/>
          </p:cNvSpPr>
          <p:nvPr/>
        </p:nvSpPr>
        <p:spPr bwMode="auto">
          <a:xfrm>
            <a:off x="1187450" y="2997200"/>
            <a:ext cx="1944688" cy="15113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изменение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норматива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обязательных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резервов </a:t>
            </a:r>
          </a:p>
        </p:txBody>
      </p:sp>
      <p:sp>
        <p:nvSpPr>
          <p:cNvPr id="115722" name="Rectangle 10"/>
          <p:cNvSpPr>
            <a:spLocks noChangeArrowheads="1"/>
          </p:cNvSpPr>
          <p:nvPr/>
        </p:nvSpPr>
        <p:spPr bwMode="auto">
          <a:xfrm>
            <a:off x="3635375" y="3068638"/>
            <a:ext cx="1728788" cy="143986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изменение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процентной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политики</a:t>
            </a:r>
          </a:p>
        </p:txBody>
      </p:sp>
      <p:sp>
        <p:nvSpPr>
          <p:cNvPr id="115723" name="Rectangle 11"/>
          <p:cNvSpPr>
            <a:spLocks noChangeArrowheads="1"/>
          </p:cNvSpPr>
          <p:nvPr/>
        </p:nvSpPr>
        <p:spPr bwMode="auto">
          <a:xfrm>
            <a:off x="6084888" y="2997200"/>
            <a:ext cx="2159000" cy="15113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операции на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открытом рынке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  <p:bldP spid="11571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Механизм изменения обязательных резервов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953000"/>
          </a:xfrm>
        </p:spPr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ru-RU" sz="3200" dirty="0">
                <a:latin typeface="Times New Roman" pitchFamily="18" charset="0"/>
              </a:rPr>
              <a:t>увеличение нормы обязательных резервов приводит к сокращению избыточных резервов коммерческих банков, которые они могут использовать для проведения ссудных операций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>
                <a:latin typeface="Times New Roman" pitchFamily="18" charset="0"/>
              </a:rPr>
              <a:t>при уменьшении нормы обязательных резервов происходит мультипликационное расширение объема предложения денег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Процентная политика ЦБ</a:t>
            </a:r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600200"/>
            <a:ext cx="77724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 b="1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1200">
              <a:latin typeface="Times New Roman" pitchFamily="18" charset="0"/>
            </a:endParaRPr>
          </a:p>
        </p:txBody>
      </p:sp>
      <p:sp>
        <p:nvSpPr>
          <p:cNvPr id="117767" name="AutoShape 7"/>
          <p:cNvSpPr>
            <a:spLocks noChangeArrowheads="1"/>
          </p:cNvSpPr>
          <p:nvPr/>
        </p:nvSpPr>
        <p:spPr bwMode="auto">
          <a:xfrm>
            <a:off x="684213" y="4292600"/>
            <a:ext cx="2232025" cy="158432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Регулирование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займов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коммерческих 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банков у ЦБ</a:t>
            </a:r>
          </a:p>
        </p:txBody>
      </p:sp>
      <p:sp>
        <p:nvSpPr>
          <p:cNvPr id="117768" name="AutoShape 8"/>
          <p:cNvSpPr>
            <a:spLocks noChangeArrowheads="1"/>
          </p:cNvSpPr>
          <p:nvPr/>
        </p:nvSpPr>
        <p:spPr bwMode="auto">
          <a:xfrm>
            <a:off x="2916238" y="4076700"/>
            <a:ext cx="4176712" cy="2087563"/>
          </a:xfrm>
          <a:prstGeom prst="leftRightArrowCallout">
            <a:avLst>
              <a:gd name="adj1" fmla="val 25000"/>
              <a:gd name="adj2" fmla="val 25000"/>
              <a:gd name="adj3" fmla="val 25009"/>
              <a:gd name="adj4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</a:rPr>
              <a:t>направление </a:t>
            </a:r>
          </a:p>
          <a:p>
            <a:pPr algn="ctr"/>
            <a:r>
              <a:rPr lang="ru-RU" sz="2400" b="1" dirty="0">
                <a:latin typeface="Times New Roman" pitchFamily="18" charset="0"/>
              </a:rPr>
              <a:t>процентной </a:t>
            </a:r>
          </a:p>
          <a:p>
            <a:pPr algn="ctr"/>
            <a:r>
              <a:rPr lang="ru-RU" sz="2400" b="1" dirty="0">
                <a:latin typeface="Times New Roman" pitchFamily="18" charset="0"/>
              </a:rPr>
              <a:t>политики ЦБ</a:t>
            </a:r>
          </a:p>
          <a:p>
            <a:pPr algn="ctr"/>
            <a:endParaRPr lang="ru-RU" dirty="0"/>
          </a:p>
        </p:txBody>
      </p:sp>
      <p:sp>
        <p:nvSpPr>
          <p:cNvPr id="117769" name="AutoShape 9"/>
          <p:cNvSpPr>
            <a:spLocks noChangeArrowheads="1"/>
          </p:cNvSpPr>
          <p:nvPr/>
        </p:nvSpPr>
        <p:spPr bwMode="auto">
          <a:xfrm>
            <a:off x="7092950" y="4365625"/>
            <a:ext cx="1655763" cy="158432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>
                <a:latin typeface="Times New Roman" pitchFamily="18" charset="0"/>
              </a:rPr>
              <a:t>Политика 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учетной</a:t>
            </a:r>
          </a:p>
          <a:p>
            <a:pPr algn="ctr"/>
            <a:r>
              <a:rPr lang="ru-RU" sz="2400" dirty="0">
                <a:latin typeface="Times New Roman" pitchFamily="18" charset="0"/>
              </a:rPr>
              <a:t> ставки</a:t>
            </a:r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755650" y="1700213"/>
            <a:ext cx="78486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 dirty="0">
                <a:latin typeface="Times New Roman" pitchFamily="18" charset="0"/>
              </a:rPr>
              <a:t>Учетная политика</a:t>
            </a:r>
            <a:r>
              <a:rPr lang="ru-RU" sz="3000" dirty="0">
                <a:latin typeface="Times New Roman" pitchFamily="18" charset="0"/>
              </a:rPr>
              <a:t> заключается в регулировании величины процентной ставки, по которой коммерческие банки заимствуют денежные средства у Центрального банка.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Операции на открытом рынке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itchFamily="18" charset="0"/>
              </a:rPr>
              <a:t>    </a:t>
            </a:r>
            <a:r>
              <a:rPr lang="ru-RU" sz="3200" dirty="0" smtClean="0">
                <a:latin typeface="Times New Roman" pitchFamily="18" charset="0"/>
              </a:rPr>
              <a:t>    </a:t>
            </a:r>
            <a:r>
              <a:rPr lang="ru-RU" sz="3600" dirty="0" smtClean="0">
                <a:latin typeface="Times New Roman" pitchFamily="18" charset="0"/>
              </a:rPr>
              <a:t>Операции </a:t>
            </a:r>
            <a:r>
              <a:rPr lang="ru-RU" sz="3600" dirty="0">
                <a:latin typeface="Times New Roman" pitchFamily="18" charset="0"/>
              </a:rPr>
              <a:t>ЦБ на открытом рынке оказывают прямое влияние на объем свободных ресурсов коммерческих банков, что стимулирует  сокращение либо расширение объема кредитных вложений в экономику, одновременно влияя на ликвидность банков.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rganization Chart 2"/>
          <p:cNvGrpSpPr>
            <a:grpSpLocks noChangeAspect="1"/>
          </p:cNvGrpSpPr>
          <p:nvPr/>
        </p:nvGrpSpPr>
        <p:grpSpPr bwMode="auto">
          <a:xfrm>
            <a:off x="305187" y="-532"/>
            <a:ext cx="8839200" cy="4714179"/>
            <a:chOff x="606" y="1111"/>
            <a:chExt cx="1967" cy="1111"/>
          </a:xfrm>
        </p:grpSpPr>
        <p:graphicFrame>
          <p:nvGraphicFramePr>
            <p:cNvPr id="8" name="Схема 7"/>
            <p:cNvGraphicFramePr/>
            <p:nvPr/>
          </p:nvGraphicFramePr>
          <p:xfrm>
            <a:off x="606" y="1111"/>
            <a:ext cx="1967" cy="79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 rot="5400000">
              <a:off x="830" y="1955"/>
              <a:ext cx="329" cy="205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3921" name="AutoShape 17"/>
          <p:cNvSpPr>
            <a:spLocks noChangeArrowheads="1"/>
          </p:cNvSpPr>
          <p:nvPr/>
        </p:nvSpPr>
        <p:spPr bwMode="auto">
          <a:xfrm rot="5400000">
            <a:off x="5905498" y="3756025"/>
            <a:ext cx="1292225" cy="7905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923" name="Rectangle 19"/>
          <p:cNvSpPr>
            <a:spLocks noChangeArrowheads="1"/>
          </p:cNvSpPr>
          <p:nvPr/>
        </p:nvSpPr>
        <p:spPr bwMode="auto">
          <a:xfrm>
            <a:off x="533400" y="4876800"/>
            <a:ext cx="3276600" cy="1512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</a:rPr>
              <a:t>направлена на 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стимулирование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 экономики через рост 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денежной массы</a:t>
            </a:r>
          </a:p>
        </p:txBody>
      </p:sp>
      <p:sp>
        <p:nvSpPr>
          <p:cNvPr id="123924" name="Rectangle 20"/>
          <p:cNvSpPr>
            <a:spLocks noChangeArrowheads="1"/>
          </p:cNvSpPr>
          <p:nvPr/>
        </p:nvSpPr>
        <p:spPr bwMode="auto">
          <a:xfrm>
            <a:off x="4356100" y="4868863"/>
            <a:ext cx="4483100" cy="1512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</a:rPr>
              <a:t>носит </a:t>
            </a:r>
            <a:r>
              <a:rPr lang="ru-RU" sz="2000" b="1" dirty="0" err="1">
                <a:latin typeface="Times New Roman" pitchFamily="18" charset="0"/>
              </a:rPr>
              <a:t>реструктивный</a:t>
            </a:r>
            <a:endParaRPr lang="ru-RU" sz="2000" b="1" dirty="0">
              <a:latin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</a:rPr>
              <a:t>(ограниченный) характер,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сдерживает  рост денежной массы и 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противодействует инфляции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Политика «дешевых денег»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534400" cy="5410200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3000" b="1" dirty="0">
                <a:latin typeface="Times New Roman" pitchFamily="18" charset="0"/>
              </a:rPr>
              <a:t>При такой политике ЦБ:</a:t>
            </a:r>
          </a:p>
          <a:p>
            <a:pPr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>
                <a:latin typeface="Times New Roman" pitchFamily="18" charset="0"/>
              </a:rPr>
              <a:t>Покупает государственные ценные бумаги, переводя деньги в их оплату на счета населения и в резервы банков. Это обеспечивает расширение возможностей кредитования коммерческими банками и увеличивает денежную массу.</a:t>
            </a:r>
          </a:p>
          <a:p>
            <a:pPr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>
                <a:latin typeface="Times New Roman" pitchFamily="18" charset="0"/>
              </a:rPr>
              <a:t>Снижает процентную ставку, что позволяет коммерческим банкам объемы заимствований и расширить объем кредитования и впоследствии также увеличивает  денежную массу.</a:t>
            </a:r>
          </a:p>
          <a:p>
            <a:pPr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>
                <a:latin typeface="Times New Roman" pitchFamily="18" charset="0"/>
              </a:rPr>
              <a:t>Снижает обязательную норму банковского резервирования, что ведет к росту денежного мультипликатора и расширению возможностей кредитования экономики.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667512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Политика «дорогих денег»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43887" cy="5105400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q"/>
            </a:pPr>
            <a:r>
              <a:rPr lang="ru-RU" sz="2800" dirty="0">
                <a:latin typeface="Times New Roman" pitchFamily="18" charset="0"/>
              </a:rPr>
              <a:t>продает государственные ценные бумаги, что вызывает сокращение резервов банков. Это ведет к сокращению возможностей кредитования коммерческими банками и сокращает денежную массу.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>
                <a:latin typeface="Times New Roman" pitchFamily="18" charset="0"/>
              </a:rPr>
              <a:t> повышает учетную ставку процента, что ведет к прекращению заимствований у ЦБ и повышению процентов по кредитам коммерческих банков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>
                <a:latin typeface="Times New Roman" pitchFamily="18" charset="0"/>
              </a:rPr>
              <a:t>Повышает обязательную норму банковского резервирования, что снижает денежный мультипликатор и ограничивает рост денежной массы.</a:t>
            </a:r>
          </a:p>
          <a:p>
            <a:endParaRPr lang="ru-RU" dirty="0">
              <a:latin typeface="Times New Roman" pitchFamily="18" charset="0"/>
            </a:endParaRPr>
          </a:p>
          <a:p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/>
              <a:t>Дискреционная (гибкая) кредитно-денежная политика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628800"/>
            <a:ext cx="3528392" cy="1055608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Мягкая (политика «дешевых денег»)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1628800"/>
            <a:ext cx="4114800" cy="1055608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Жесткая (политика «дорогих денег»)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792" y="2996952"/>
            <a:ext cx="3528392" cy="578882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Ценные бумаги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3933056"/>
            <a:ext cx="3886200" cy="1055608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Ставку рефинансирования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7000" y="5410200"/>
            <a:ext cx="3733800" cy="1055608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Норму резервирования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2780928"/>
            <a:ext cx="2448272" cy="917079"/>
          </a:xfrm>
          <a:prstGeom prst="rightArrow">
            <a:avLst>
              <a:gd name="adj1" fmla="val 50000"/>
              <a:gd name="adj2" fmla="val 32571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/>
              <a:t>ЦБ покупает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3933056"/>
            <a:ext cx="2448272" cy="917079"/>
          </a:xfrm>
          <a:prstGeom prst="rightArrow">
            <a:avLst>
              <a:gd name="adj1" fmla="val 50000"/>
              <a:gd name="adj2" fmla="val 32570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/>
              <a:t>ЦБ снижает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512" y="5157192"/>
            <a:ext cx="2448272" cy="917079"/>
          </a:xfrm>
          <a:prstGeom prst="rightArrow">
            <a:avLst>
              <a:gd name="adj1" fmla="val 50000"/>
              <a:gd name="adj2" fmla="val 32571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/>
              <a:t>ЦБ снижает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2743200"/>
            <a:ext cx="2462808" cy="917079"/>
          </a:xfrm>
          <a:prstGeom prst="leftArrow">
            <a:avLst>
              <a:gd name="adj1" fmla="val 50000"/>
              <a:gd name="adj2" fmla="val 32571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/>
              <a:t>ЦБ продает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5181600"/>
            <a:ext cx="2448272" cy="917079"/>
          </a:xfrm>
          <a:prstGeom prst="leftArrow">
            <a:avLst>
              <a:gd name="adj1" fmla="val 50000"/>
              <a:gd name="adj2" fmla="val 32973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/>
              <a:t>ЦБ повышает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200" y="3962400"/>
            <a:ext cx="2448272" cy="917079"/>
          </a:xfrm>
          <a:prstGeom prst="leftArrow">
            <a:avLst>
              <a:gd name="adj1" fmla="val 50000"/>
              <a:gd name="adj2" fmla="val 32973"/>
            </a:avLst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/>
              <a:t>ЦБ повышает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/>
              <a:t>Механизм кредитно-денежной политики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1268760"/>
            <a:ext cx="1296144" cy="783193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ЦБ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276872"/>
            <a:ext cx="3240360" cy="578882"/>
          </a:xfrm>
          <a:prstGeom prst="roundRect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Денежная масса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3068960"/>
            <a:ext cx="3528392" cy="578882"/>
          </a:xfrm>
          <a:prstGeom prst="roundRect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 процента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3933056"/>
            <a:ext cx="3528392" cy="578882"/>
          </a:xfrm>
          <a:prstGeom prst="roundRect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3888" y="4797152"/>
            <a:ext cx="3528392" cy="510778"/>
          </a:xfrm>
          <a:prstGeom prst="roundRect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Совокупный спрос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5589240"/>
            <a:ext cx="3888432" cy="510778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Национальный доход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трелка углом 8"/>
          <p:cNvSpPr/>
          <p:nvPr/>
        </p:nvSpPr>
        <p:spPr>
          <a:xfrm rot="5400000">
            <a:off x="3053735" y="1490881"/>
            <a:ext cx="576064" cy="707886"/>
          </a:xfrm>
          <a:prstGeom prst="bentArrow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трелка углом 9"/>
          <p:cNvSpPr/>
          <p:nvPr/>
        </p:nvSpPr>
        <p:spPr>
          <a:xfrm rot="5400000">
            <a:off x="4277871" y="2354977"/>
            <a:ext cx="576064" cy="707886"/>
          </a:xfrm>
          <a:prstGeom prst="bentArrow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трелка углом 10"/>
          <p:cNvSpPr/>
          <p:nvPr/>
        </p:nvSpPr>
        <p:spPr>
          <a:xfrm rot="5400000">
            <a:off x="5357991" y="3219073"/>
            <a:ext cx="576064" cy="707886"/>
          </a:xfrm>
          <a:prstGeom prst="bentArrow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трелка углом 11"/>
          <p:cNvSpPr/>
          <p:nvPr/>
        </p:nvSpPr>
        <p:spPr>
          <a:xfrm rot="5400000">
            <a:off x="6294095" y="4083169"/>
            <a:ext cx="576064" cy="707886"/>
          </a:xfrm>
          <a:prstGeom prst="bentArrow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трелка углом 12"/>
          <p:cNvSpPr/>
          <p:nvPr/>
        </p:nvSpPr>
        <p:spPr>
          <a:xfrm rot="5400000">
            <a:off x="7302207" y="4875257"/>
            <a:ext cx="576064" cy="707886"/>
          </a:xfrm>
          <a:prstGeom prst="bentArrow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395536" y="2204864"/>
            <a:ext cx="288032" cy="594062"/>
          </a:xfrm>
          <a:prstGeom prst="upArrow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1259632" y="3068960"/>
            <a:ext cx="288032" cy="594062"/>
          </a:xfrm>
          <a:prstGeom prst="downArrow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трелка вверх 15"/>
          <p:cNvSpPr/>
          <p:nvPr/>
        </p:nvSpPr>
        <p:spPr>
          <a:xfrm>
            <a:off x="2195736" y="3933056"/>
            <a:ext cx="288032" cy="594062"/>
          </a:xfrm>
          <a:prstGeom prst="upArrow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трелка вверх 16"/>
          <p:cNvSpPr/>
          <p:nvPr/>
        </p:nvSpPr>
        <p:spPr>
          <a:xfrm>
            <a:off x="3131840" y="4797152"/>
            <a:ext cx="288032" cy="594062"/>
          </a:xfrm>
          <a:prstGeom prst="upArrow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трелка вверх 17"/>
          <p:cNvSpPr/>
          <p:nvPr/>
        </p:nvSpPr>
        <p:spPr>
          <a:xfrm>
            <a:off x="4139952" y="5589240"/>
            <a:ext cx="288032" cy="594062"/>
          </a:xfrm>
          <a:prstGeom prst="upArrow">
            <a:avLst/>
          </a:prstGeom>
          <a:solidFill>
            <a:srgbClr val="00CC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/>
              <a:t>Дилемма целей кредитно-денежной политики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708920"/>
            <a:ext cx="3528392" cy="2009061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 anchorCtr="1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Таргетирование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денежной массы</a:t>
            </a:r>
          </a:p>
          <a:p>
            <a:pPr algn="ctr"/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2708920"/>
            <a:ext cx="3528392" cy="2009061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над динамикой процентной ставки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1484784"/>
            <a:ext cx="397866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19900" b="1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/>
              <a:t>Автоматическая кредитно-денежная политика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2132856"/>
            <a:ext cx="7128792" cy="2009061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Масса денег в обращении должна ежегодно увеличиваться темпами, равными потенциальному росту реального ВВП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72514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Приблизительно 3-5% в год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866</TotalTime>
  <Words>3103</Words>
  <PresentationFormat>Экран (4:3)</PresentationFormat>
  <Paragraphs>323</Paragraphs>
  <Slides>51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Поток</vt:lpstr>
      <vt:lpstr>Финансовые  и денежно-кредитные методы регулирования</vt:lpstr>
      <vt:lpstr>Цели изучения курса:  формирование у студентов фундаментальных теоретических и практических знаний в области современных тенденций финансового и денежно-кредитного регулирования в России с использованием опыта стран с развитой рыночной экономикой</vt:lpstr>
      <vt:lpstr>Слайд 3</vt:lpstr>
      <vt:lpstr>Слайд 4</vt:lpstr>
      <vt:lpstr>ВОПРОСЫ:</vt:lpstr>
      <vt:lpstr>1. Теоретические основы государственного регулирования экономики</vt:lpstr>
      <vt:lpstr>Слайд 7</vt:lpstr>
      <vt:lpstr>Слайд 8</vt:lpstr>
      <vt:lpstr>Схема государственного регулирования экономики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2. Финансовое регулирование экономики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Понятие денежно-кредитной политики</vt:lpstr>
      <vt:lpstr>Объекты и субъекты ДКП</vt:lpstr>
      <vt:lpstr>Цели ДКП</vt:lpstr>
      <vt:lpstr>«Магический четырехугольник» </vt:lpstr>
      <vt:lpstr>Методы ДКП</vt:lpstr>
      <vt:lpstr>Инструменты ДКП</vt:lpstr>
      <vt:lpstr>Механизм изменения обязательных резервов</vt:lpstr>
      <vt:lpstr>Процентная политика ЦБ</vt:lpstr>
      <vt:lpstr>Операции на открытом рынке</vt:lpstr>
      <vt:lpstr>Слайд 44</vt:lpstr>
      <vt:lpstr>Политика «дешевых денег»</vt:lpstr>
      <vt:lpstr>Политика «дорогих денег»</vt:lpstr>
      <vt:lpstr>Слайд 47</vt:lpstr>
      <vt:lpstr>Слайд 48</vt:lpstr>
      <vt:lpstr>Слайд 49</vt:lpstr>
      <vt:lpstr>Слайд 50</vt:lpstr>
      <vt:lpstr>Слайд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89</cp:revision>
  <dcterms:created xsi:type="dcterms:W3CDTF">2014-09-02T04:46:32Z</dcterms:created>
  <dcterms:modified xsi:type="dcterms:W3CDTF">2017-01-26T08:33:34Z</dcterms:modified>
</cp:coreProperties>
</file>