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7602048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№5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ПРОГРАММИРОВАНИЕ: МЕТОДОЛОГИЯ И ИНСТРУМЕНТАРИЙ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564904"/>
            <a:ext cx="7498080" cy="3683496"/>
          </a:xfrm>
        </p:spPr>
        <p:txBody>
          <a:bodyPr>
            <a:normAutofit/>
          </a:bodyPr>
          <a:lstStyle/>
          <a:p>
            <a:r>
              <a:rPr lang="ru-RU" dirty="0"/>
              <a:t>5.1. Сущность программирования.</a:t>
            </a:r>
          </a:p>
          <a:p>
            <a:r>
              <a:rPr lang="ru-RU" dirty="0"/>
              <a:t>5.2. Типы экономических программ.</a:t>
            </a:r>
          </a:p>
          <a:p>
            <a:r>
              <a:rPr lang="ru-RU" dirty="0"/>
              <a:t>5.3. Этапы разработки программ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5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6130"/>
          </a:xfrm>
        </p:spPr>
        <p:txBody>
          <a:bodyPr/>
          <a:lstStyle/>
          <a:p>
            <a:pPr algn="ctr"/>
            <a:r>
              <a:rPr lang="ru-RU" dirty="0"/>
              <a:t>Программирование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340768"/>
            <a:ext cx="7746064" cy="525658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является </a:t>
            </a:r>
            <a:r>
              <a:rPr lang="ru-RU" dirty="0"/>
              <a:t>важнейшей формой государственного регулирования экономики и разновидностью планирования.</a:t>
            </a:r>
          </a:p>
          <a:p>
            <a:r>
              <a:rPr lang="ru-RU" b="1" dirty="0"/>
              <a:t>Государственное программирование </a:t>
            </a:r>
            <a:r>
              <a:rPr lang="ru-RU" dirty="0"/>
              <a:t>как инструмент и высшая форма государственного регулирования экономики широко применяется во многих странах: Франции, Японии, Нидерландах, скандинавских странах, Южной Корее, Германии, Австрии, Испании, Финляндии, Индии, Турции и др. Оно обеспечивает комплексное использование всех элементов государственного регулирования для достижения поставленной цели и, в основном, носит индикативный, т.е. рекомендательно-регулирующий характер.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4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Разработка программ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/>
              <a:t>Программы могут разрабатываться на любом уровне управленческой иерархии, но всегда </a:t>
            </a:r>
            <a:r>
              <a:rPr lang="ru-RU" b="1" dirty="0"/>
              <a:t>программа – это адресный, плановый документ директивного или индикативного характера.</a:t>
            </a:r>
          </a:p>
        </p:txBody>
      </p:sp>
    </p:spTree>
    <p:extLst>
      <p:ext uri="{BB962C8B-B14F-4D97-AF65-F5344CB8AC3E}">
        <p14:creationId xmlns:p14="http://schemas.microsoft.com/office/powerpoint/2010/main" val="4013765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806489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98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Государственная программа РФ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– </a:t>
            </a:r>
            <a:r>
              <a:rPr lang="ru-RU" dirty="0"/>
              <a:t>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ресурсам,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обеспечения национальной безопасности РФ.</a:t>
            </a:r>
          </a:p>
        </p:txBody>
      </p:sp>
    </p:spTree>
    <p:extLst>
      <p:ext uri="{BB962C8B-B14F-4D97-AF65-F5344CB8AC3E}">
        <p14:creationId xmlns:p14="http://schemas.microsoft.com/office/powerpoint/2010/main" val="45563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9877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76672"/>
            <a:ext cx="749808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effectLst/>
              </a:rPr>
              <a:t>Целевые комплексные программы по содержанию подразделяются на:</a:t>
            </a:r>
            <a:br>
              <a:rPr lang="ru-RU" sz="2800" dirty="0">
                <a:effectLst/>
              </a:rPr>
            </a:br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−</a:t>
            </a:r>
            <a:r>
              <a:rPr lang="ru-RU" dirty="0"/>
              <a:t>	социально-экономические;</a:t>
            </a:r>
          </a:p>
          <a:p>
            <a:r>
              <a:rPr lang="ru-RU" dirty="0"/>
              <a:t>−	научно-технические;</a:t>
            </a:r>
          </a:p>
          <a:p>
            <a:r>
              <a:rPr lang="ru-RU" dirty="0"/>
              <a:t>−	производственно-экономические;</a:t>
            </a:r>
          </a:p>
          <a:p>
            <a:r>
              <a:rPr lang="ru-RU" dirty="0"/>
              <a:t>−	территориальные;</a:t>
            </a:r>
          </a:p>
          <a:p>
            <a:r>
              <a:rPr lang="ru-RU" dirty="0"/>
              <a:t>−	организационно-хозяйственные;</a:t>
            </a:r>
          </a:p>
          <a:p>
            <a:r>
              <a:rPr lang="ru-RU" dirty="0"/>
              <a:t>−	экологические.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273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Нормативно-правовая база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49552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dirty="0"/>
              <a:t>Отправным началом в системе прогнозных и программных документов является </a:t>
            </a:r>
            <a:r>
              <a:rPr lang="ru-RU" b="1" dirty="0"/>
              <a:t>Федеральный закон РФ от 28 июня 2014 г. N 172-ФЗ «О стратегическом планировании в Российской Федерации». </a:t>
            </a:r>
            <a:endParaRPr lang="ru-RU" b="1" dirty="0" smtClean="0"/>
          </a:p>
          <a:p>
            <a:pPr marL="82296" indent="0">
              <a:buNone/>
            </a:pPr>
            <a:r>
              <a:rPr lang="ru-RU" dirty="0"/>
              <a:t>Закон о стратегическом планировании – это система научно обоснованных представлений о критериях и принципах устойчивого развития экономики и общества, на основе которых определяются направления эффективного использования демографического, социального, природного, производственного и инновационного потенциалов </a:t>
            </a:r>
            <a:r>
              <a:rPr lang="ru-RU" dirty="0" smtClean="0"/>
              <a:t>страны.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850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effectLst/>
              </a:rPr>
              <a:t>Этапы </a:t>
            </a:r>
            <a:r>
              <a:rPr lang="ru-RU" sz="2800" dirty="0">
                <a:effectLst/>
              </a:rPr>
              <a:t>разработки целевых комплексных программ:</a:t>
            </a:r>
            <a:br>
              <a:rPr lang="ru-RU" sz="2800" dirty="0">
                <a:effectLst/>
              </a:rPr>
            </a:br>
            <a:endParaRPr lang="ru-RU" sz="2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836712"/>
            <a:ext cx="7746064" cy="5760640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На </a:t>
            </a:r>
            <a:r>
              <a:rPr lang="ru-RU" b="1" dirty="0"/>
              <a:t>первом этапе </a:t>
            </a:r>
            <a:r>
              <a:rPr lang="ru-RU" dirty="0"/>
              <a:t>формируется перечень важнейших проблем, из которого затем выбираются проблемы, требующие первоочередного решения.</a:t>
            </a:r>
          </a:p>
          <a:p>
            <a:r>
              <a:rPr lang="ru-RU" b="1" dirty="0"/>
              <a:t>На втором этапе </a:t>
            </a:r>
            <a:r>
              <a:rPr lang="ru-RU" dirty="0"/>
              <a:t>выдается задание на разработку программы для решения определенной проблемы. В нем отражаются цели программы, лимиты ресурсов, участники и сроки реализации программы. На этом этапе конкретизируются параметры, характеризующие цели программы и определяются задачи ее реализации по отдельным периодам. Генеральная цель разукрупняется на подцели.</a:t>
            </a:r>
          </a:p>
          <a:p>
            <a:r>
              <a:rPr lang="ru-RU" b="1" dirty="0"/>
              <a:t>На третьем этапе </a:t>
            </a:r>
            <a:r>
              <a:rPr lang="ru-RU" dirty="0"/>
              <a:t>разрабатываются задания и мероприятия, необходимые для успешной реализации программы. Состав основных заданий программы устанавливается исходя из построенной иерархии целей. По каждому заданию разрабатываются стадии его выполнения.</a:t>
            </a:r>
          </a:p>
          <a:p>
            <a:r>
              <a:rPr lang="ru-RU" b="1" dirty="0"/>
              <a:t>Четвертый этап </a:t>
            </a:r>
            <a:r>
              <a:rPr lang="ru-RU" dirty="0"/>
              <a:t>предполагает расчет основных показателей и ресурсного обеспечения программы. Определяются затраты материальных, трудовых, финансовых ресурсов, необходимых для ее реализации, формируются перечни материальных ресурсов с указанием поставщиков и получателей. На этом этапе производится расчет эффективности реализации программы.</a:t>
            </a:r>
          </a:p>
          <a:p>
            <a:r>
              <a:rPr lang="ru-RU" b="1" dirty="0"/>
              <a:t>Пятый этап </a:t>
            </a:r>
            <a:r>
              <a:rPr lang="ru-RU" dirty="0"/>
              <a:t>является заключительным. Он связан с формированием программных документов, согласованием и, при необходимости, с утверждением программы.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4298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</TotalTime>
  <Words>428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Лекция №5  ПРОГРАММИРОВАНИЕ: МЕТОДОЛОГИЯ И ИНСТРУМЕНТАРИЙ  </vt:lpstr>
      <vt:lpstr>Программирование </vt:lpstr>
      <vt:lpstr>Разработка программ</vt:lpstr>
      <vt:lpstr>Презентация PowerPoint</vt:lpstr>
      <vt:lpstr>Государственная программа РФ </vt:lpstr>
      <vt:lpstr>Презентация PowerPoint</vt:lpstr>
      <vt:lpstr>Целевые комплексные программы по содержанию подразделяются на: </vt:lpstr>
      <vt:lpstr>Нормативно-правовая база </vt:lpstr>
      <vt:lpstr>Этапы разработки целевых комплексных программ: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 «Прогнозирование и планирование»</dc:title>
  <dc:creator>DORR</dc:creator>
  <cp:lastModifiedBy>DORR</cp:lastModifiedBy>
  <cp:revision>30</cp:revision>
  <dcterms:created xsi:type="dcterms:W3CDTF">2018-06-26T09:54:49Z</dcterms:created>
  <dcterms:modified xsi:type="dcterms:W3CDTF">2018-06-26T11:14:58Z</dcterms:modified>
</cp:coreProperties>
</file>