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66" r:id="rId2"/>
    <p:sldId id="257" r:id="rId3"/>
    <p:sldId id="258" r:id="rId4"/>
    <p:sldId id="260" r:id="rId5"/>
    <p:sldId id="265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4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4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1843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43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843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8440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1011FFC-8109-4C45-9075-0946A1CF96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EA8EBC-6855-4AB2-8DB4-45867228A2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79D29-9AB7-492A-BB93-9133EFEB3A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25C4C-65EA-47F7-BA71-57194EFB10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CC4DB-1A15-4A86-B0A9-842453624FA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47C7E4-D40E-4C58-8944-3EC40B8C4A5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B9867-CDFB-4329-9F4B-17B7E70A46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1503B3-9CE8-4169-B1D5-3166D205DCC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9B140-3F07-47D5-8FB9-08BD4F52BF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33829-A66F-42EB-8964-F9647E5054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893BF9-09B4-4D21-9C90-42D4FFE63E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2D3F4E8-C423-46EB-8DF7-6728B4F16A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EAB551E-18A4-47A3-8BA8-6A513016D6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BAAC464-AC19-425E-B922-CFCB3DC358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17411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412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741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22922D-A5C9-478A-9838-EC33C29C61C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741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391400" cy="1752600"/>
          </a:xfrm>
        </p:spPr>
        <p:txBody>
          <a:bodyPr/>
          <a:lstStyle/>
          <a:p>
            <a:r>
              <a:rPr lang="ru-RU" sz="2800" b="1">
                <a:solidFill>
                  <a:schemeClr val="tx1"/>
                </a:solidFill>
                <a:effectLst/>
              </a:rPr>
              <a:t>Владивостокский государственный университет экономики и сервиса</a:t>
            </a:r>
            <a:br>
              <a:rPr lang="ru-RU" sz="2800" b="1">
                <a:solidFill>
                  <a:schemeClr val="tx1"/>
                </a:solidFill>
                <a:effectLst/>
              </a:rPr>
            </a:br>
            <a:r>
              <a:rPr lang="ru-RU" sz="2400" b="1">
                <a:solidFill>
                  <a:schemeClr val="tx1"/>
                </a:solidFill>
                <a:effectLst/>
              </a:rPr>
              <a:t/>
            </a:r>
            <a:br>
              <a:rPr lang="ru-RU" sz="2400" b="1">
                <a:solidFill>
                  <a:schemeClr val="tx1"/>
                </a:solidFill>
                <a:effectLst/>
              </a:rPr>
            </a:br>
            <a:r>
              <a:rPr lang="ru-RU" sz="2800" b="1">
                <a:solidFill>
                  <a:schemeClr val="tx1"/>
                </a:solidFill>
                <a:effectLst/>
              </a:rPr>
              <a:t>Кафедра менеджмента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4581525"/>
            <a:ext cx="6381750" cy="1347788"/>
          </a:xfrm>
        </p:spPr>
        <p:txBody>
          <a:bodyPr/>
          <a:lstStyle/>
          <a:p>
            <a:r>
              <a:rPr lang="ru-RU" sz="2800" i="1" dirty="0"/>
              <a:t>Преподаватель:</a:t>
            </a:r>
          </a:p>
          <a:p>
            <a:r>
              <a:rPr lang="ru-RU" sz="2800" i="1" dirty="0" smtClean="0"/>
              <a:t>Копьёва Светлана Викторовна</a:t>
            </a:r>
            <a:endParaRPr lang="ru-RU" sz="2800" i="1" dirty="0"/>
          </a:p>
          <a:p>
            <a:r>
              <a:rPr lang="ru-RU" sz="2800" i="1" dirty="0" smtClean="0"/>
              <a:t>канд. </a:t>
            </a:r>
            <a:r>
              <a:rPr lang="ru-RU" sz="2800" i="1" dirty="0" err="1" smtClean="0"/>
              <a:t>экон</a:t>
            </a:r>
            <a:r>
              <a:rPr lang="ru-RU" sz="2800" i="1" dirty="0" smtClean="0"/>
              <a:t>. наук, доцент</a:t>
            </a:r>
            <a:endParaRPr lang="ru-RU" sz="2800" i="1" dirty="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143000" y="2971800"/>
            <a:ext cx="68595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b"/>
          <a:lstStyle/>
          <a:p>
            <a:pPr algn="ctr"/>
            <a:r>
              <a:rPr lang="ru-RU" sz="4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Международный </a:t>
            </a:r>
            <a:r>
              <a:rPr lang="ru-RU" sz="4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менеджмент</a:t>
            </a:r>
            <a:endParaRPr lang="ru-RU" sz="4800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4341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609600"/>
          </a:xfrm>
        </p:spPr>
        <p:txBody>
          <a:bodyPr/>
          <a:lstStyle/>
          <a:p>
            <a:r>
              <a:rPr lang="ru-RU" sz="3600" b="1">
                <a:solidFill>
                  <a:schemeClr val="tx1"/>
                </a:solidFill>
                <a:effectLst/>
              </a:rPr>
              <a:t>Цели изучения дисциплины: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5832475" cy="5876925"/>
          </a:xfrm>
        </p:spPr>
        <p:txBody>
          <a:bodyPr/>
          <a:lstStyle/>
          <a:p>
            <a:r>
              <a:rPr lang="ru-RU" sz="2800" dirty="0" smtClean="0"/>
              <a:t>Целью освоения дисциплины «Международный менеджмент» является привитие магистрантам знаний, навыков и умений  в области управления международным (глобальным) бизнесом, исследование национальных возможностей, преимуществ ведения предпринимательской деятельности в различных странах мира и формирование компетенций в данной области</a:t>
            </a:r>
          </a:p>
          <a:p>
            <a:endParaRPr lang="ru-RU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6" name="Picture 6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153400" cy="457200"/>
          </a:xfrm>
        </p:spPr>
        <p:txBody>
          <a:bodyPr/>
          <a:lstStyle/>
          <a:p>
            <a:r>
              <a:rPr lang="ru-RU" sz="4000" b="1">
                <a:solidFill>
                  <a:schemeClr val="tx1"/>
                </a:solidFill>
              </a:rPr>
              <a:t>Задачи изучения дисциплины: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124744"/>
            <a:ext cx="7416824" cy="5400600"/>
          </a:xfrm>
        </p:spPr>
        <p:txBody>
          <a:bodyPr/>
          <a:lstStyle/>
          <a:p>
            <a:r>
              <a:rPr lang="ru-RU" sz="1600" dirty="0" smtClean="0"/>
              <a:t>Задачи дисциплины:</a:t>
            </a:r>
          </a:p>
          <a:p>
            <a:r>
              <a:rPr lang="ru-RU" sz="1600" dirty="0" smtClean="0"/>
              <a:t>- изучить теоретические и методологические основы международного менеджмента и связанных с ним понятий;</a:t>
            </a:r>
          </a:p>
          <a:p>
            <a:r>
              <a:rPr lang="ru-RU" sz="1600" dirty="0" smtClean="0"/>
              <a:t>-изучить внешнюю и внутреннюю среду внешнеторговой деятельности;</a:t>
            </a:r>
          </a:p>
          <a:p>
            <a:r>
              <a:rPr lang="ru-RU" sz="1600" dirty="0" smtClean="0"/>
              <a:t>-научить магистрантов проводить комплексный анализ внешней среды международного бизнеса с целью поиска и реализации конкурентных преимуществ МНК;</a:t>
            </a:r>
          </a:p>
          <a:p>
            <a:r>
              <a:rPr lang="ru-RU" sz="1600" dirty="0" smtClean="0"/>
              <a:t>-изучить особенности реализации важнейших функций менеджмента в МНК;</a:t>
            </a:r>
          </a:p>
          <a:p>
            <a:r>
              <a:rPr lang="ru-RU" sz="1600" dirty="0" smtClean="0"/>
              <a:t>-исследовать основные тенденции развития международных компаний (диверсификация бизнеса; создание стратегических альянсов; процессы слияний и поглощений в компаниях и т.д.);</a:t>
            </a:r>
          </a:p>
          <a:p>
            <a:r>
              <a:rPr lang="ru-RU" sz="1600" dirty="0" smtClean="0"/>
              <a:t>-изучить особенности развития и адаптации корпоративных культур в компаниях, ведущих международный бизнес.</a:t>
            </a:r>
          </a:p>
          <a:p>
            <a:r>
              <a:rPr lang="ru-RU" sz="1600" dirty="0" smtClean="0"/>
              <a:t>- исследовать основные принципы формирования структуры управления в международных компаниях, взаимосвязь их структурных подразделений;</a:t>
            </a:r>
          </a:p>
          <a:p>
            <a:r>
              <a:rPr lang="ru-RU" sz="1600" dirty="0" smtClean="0"/>
              <a:t>-освоить современные технологии и практику международного менеджмента в разрезе национальных (</a:t>
            </a:r>
            <a:r>
              <a:rPr lang="ru-RU" sz="1600" dirty="0" err="1" smtClean="0"/>
              <a:t>страновых</a:t>
            </a:r>
            <a:r>
              <a:rPr lang="ru-RU" sz="1600" dirty="0" smtClean="0"/>
              <a:t>) и </a:t>
            </a:r>
            <a:r>
              <a:rPr lang="ru-RU" sz="1600" dirty="0" err="1" smtClean="0"/>
              <a:t>мультинациональных</a:t>
            </a:r>
            <a:r>
              <a:rPr lang="ru-RU" sz="1600" dirty="0" smtClean="0"/>
              <a:t> международных моделей.</a:t>
            </a:r>
          </a:p>
          <a:p>
            <a:pPr>
              <a:lnSpc>
                <a:spcPct val="90000"/>
              </a:lnSpc>
              <a:buClr>
                <a:schemeClr val="folHlink"/>
              </a:buClr>
              <a:buSzPct val="150000"/>
              <a:buFontTx/>
              <a:buChar char="•"/>
            </a:pPr>
            <a:endParaRPr lang="ru-RU" sz="2200" dirty="0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50825" y="4581525"/>
            <a:ext cx="86423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150000"/>
              <a:buFontTx/>
              <a:buChar char="•"/>
            </a:pPr>
            <a:endParaRPr lang="ru-RU" sz="2200" dirty="0"/>
          </a:p>
        </p:txBody>
      </p:sp>
      <p:pic>
        <p:nvPicPr>
          <p:cNvPr id="6150" name="Picture 6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924800" cy="914400"/>
          </a:xfrm>
        </p:spPr>
        <p:txBody>
          <a:bodyPr/>
          <a:lstStyle/>
          <a:p>
            <a:r>
              <a:rPr lang="ru-RU" sz="3600" b="1">
                <a:solidFill>
                  <a:schemeClr val="tx1"/>
                </a:solidFill>
                <a:effectLst/>
                <a:cs typeface="Arial" charset="0"/>
              </a:rPr>
              <a:t>Основная рекомендуемая литература</a:t>
            </a:r>
            <a:r>
              <a:rPr lang="ru-RU" sz="3600" b="1">
                <a:solidFill>
                  <a:schemeClr val="tx1"/>
                </a:solidFill>
                <a:effectLst/>
              </a:rPr>
              <a:t>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844824"/>
            <a:ext cx="7848600" cy="4876800"/>
          </a:xfrm>
        </p:spPr>
        <p:txBody>
          <a:bodyPr/>
          <a:lstStyle/>
          <a:p>
            <a:pPr lvl="0"/>
            <a:r>
              <a:rPr lang="ru-RU" sz="2400" dirty="0" smtClean="0"/>
              <a:t>Белоусов А.С. Международный менеджмент.: 2-е изд. – М: </a:t>
            </a:r>
            <a:r>
              <a:rPr lang="ru-RU" sz="2400" dirty="0" err="1" smtClean="0"/>
              <a:t>Экономистъ</a:t>
            </a:r>
            <a:r>
              <a:rPr lang="ru-RU" sz="2400" dirty="0" smtClean="0"/>
              <a:t>, 2007. – 332 с.</a:t>
            </a:r>
          </a:p>
          <a:p>
            <a:pPr lvl="0"/>
            <a:r>
              <a:rPr lang="ru-RU" sz="2400" dirty="0" smtClean="0"/>
              <a:t>Кузьмина Т.И. Международный менеджмент. Управление в международных компаниях: Учебник. – М.: ИД ФБК – ПРЕСС, 2004. – 240 с.</a:t>
            </a:r>
          </a:p>
          <a:p>
            <a:pPr lvl="0"/>
            <a:r>
              <a:rPr lang="ru-RU" sz="2400" dirty="0" smtClean="0"/>
              <a:t>Международный менеджмент. Учебник для вузов: 3-е изд./ под ред. С.Э. Пивоварова, Д.И. Баркана, Л.С. </a:t>
            </a:r>
            <a:r>
              <a:rPr lang="ru-RU" sz="2400" dirty="0" err="1" smtClean="0"/>
              <a:t>Тарасевича</a:t>
            </a:r>
            <a:r>
              <a:rPr lang="ru-RU" sz="2400" dirty="0" smtClean="0"/>
              <a:t>, А.И. </a:t>
            </a:r>
            <a:r>
              <a:rPr lang="ru-RU" sz="2400" dirty="0" err="1" smtClean="0"/>
              <a:t>Майзеля</a:t>
            </a:r>
            <a:r>
              <a:rPr lang="ru-RU" sz="2400" dirty="0" smtClean="0"/>
              <a:t>. – СПб: Издательство «Питер», 2005. – 656 с.</a:t>
            </a:r>
          </a:p>
          <a:p>
            <a:pPr lvl="0"/>
            <a:r>
              <a:rPr lang="ru-RU" sz="2400" dirty="0" smtClean="0"/>
              <a:t>Международный бизнес: внешняя среда и деловые операции./ </a:t>
            </a:r>
            <a:r>
              <a:rPr lang="ru-RU" sz="2400" dirty="0" err="1" smtClean="0"/>
              <a:t>Дэниэлс</a:t>
            </a:r>
            <a:r>
              <a:rPr lang="ru-RU" sz="2400" dirty="0" smtClean="0"/>
              <a:t> Дж – М: Дело, 1994, - 784 с.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                                                   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SzTx/>
              <a:buFont typeface="Wingdings" pitchFamily="2" charset="2"/>
              <a:buAutoNum type="arabicPeriod"/>
            </a:pPr>
            <a:endParaRPr lang="ru-RU" sz="2000" dirty="0"/>
          </a:p>
        </p:txBody>
      </p:sp>
      <p:pic>
        <p:nvPicPr>
          <p:cNvPr id="8196" name="Picture 4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066800"/>
            <a:ext cx="5486400" cy="3200400"/>
          </a:xfrm>
        </p:spPr>
        <p:txBody>
          <a:bodyPr/>
          <a:lstStyle/>
          <a:p>
            <a:pPr algn="l"/>
            <a:r>
              <a:rPr lang="ru-RU" sz="6000" i="1">
                <a:solidFill>
                  <a:schemeClr val="folHlink"/>
                </a:solidFill>
              </a:rPr>
              <a:t>УСПЕХОВ </a:t>
            </a:r>
            <a:br>
              <a:rPr lang="ru-RU" sz="6000" i="1">
                <a:solidFill>
                  <a:schemeClr val="folHlink"/>
                </a:solidFill>
              </a:rPr>
            </a:br>
            <a:r>
              <a:rPr lang="ru-RU" sz="6000" i="1">
                <a:solidFill>
                  <a:schemeClr val="folHlink"/>
                </a:solidFill>
              </a:rPr>
              <a:t>	И УДАЧИ </a:t>
            </a:r>
            <a:br>
              <a:rPr lang="ru-RU" sz="6000" i="1">
                <a:solidFill>
                  <a:schemeClr val="folHlink"/>
                </a:solidFill>
              </a:rPr>
            </a:br>
            <a:r>
              <a:rPr lang="ru-RU" sz="6000" i="1">
                <a:solidFill>
                  <a:schemeClr val="folHlink"/>
                </a:solidFill>
              </a:rPr>
              <a:t>		ВСЕМ!!! </a:t>
            </a:r>
          </a:p>
        </p:txBody>
      </p:sp>
      <p:pic>
        <p:nvPicPr>
          <p:cNvPr id="13317" name="Picture 5" descr="Untitled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443663"/>
            <a:ext cx="879475" cy="414337"/>
          </a:xfrm>
          <a:prstGeom prst="rect">
            <a:avLst/>
          </a:prstGeom>
          <a:noFill/>
        </p:spPr>
      </p:pic>
      <p:pic>
        <p:nvPicPr>
          <p:cNvPr id="13318" name="Picture 6" descr="C:\Users\1\Desktop\Documents\Розалия\Мои рисунки\PicsDesktop.net_136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861048"/>
            <a:ext cx="2553296" cy="23985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иний обелиск">
  <a:themeElements>
    <a:clrScheme name="Синий обелиск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Синий обелиск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Синий обелиск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Designs\Синий обелиск.pot</Template>
  <TotalTime>119</TotalTime>
  <Words>315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Синий обелиск</vt:lpstr>
      <vt:lpstr>Владивостокский государственный университет экономики и сервиса  Кафедра менеджмента</vt:lpstr>
      <vt:lpstr>Цели изучения дисциплины:</vt:lpstr>
      <vt:lpstr>Задачи изучения дисциплины:</vt:lpstr>
      <vt:lpstr>Основная рекомендуемая литература:</vt:lpstr>
      <vt:lpstr>УСПЕХОВ   И УДАЧИ    ВСЕМ!!!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</dc:creator>
  <cp:lastModifiedBy>1</cp:lastModifiedBy>
  <cp:revision>17</cp:revision>
  <dcterms:created xsi:type="dcterms:W3CDTF">1601-01-01T00:00:00Z</dcterms:created>
  <dcterms:modified xsi:type="dcterms:W3CDTF">2013-03-21T12:46:13Z</dcterms:modified>
</cp:coreProperties>
</file>