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56" r:id="rId20"/>
    <p:sldId id="257" r:id="rId21"/>
    <p:sldId id="258" r:id="rId22"/>
    <p:sldId id="259" r:id="rId23"/>
    <p:sldId id="260" r:id="rId24"/>
    <p:sldId id="261" r:id="rId25"/>
    <p:sldId id="262" r:id="rId26"/>
    <p:sldId id="263" r:id="rId27"/>
    <p:sldId id="264" r:id="rId28"/>
    <p:sldId id="265" r:id="rId29"/>
    <p:sldId id="290" r:id="rId30"/>
    <p:sldId id="291" r:id="rId31"/>
    <p:sldId id="271" r:id="rId32"/>
    <p:sldId id="266" r:id="rId33"/>
    <p:sldId id="267" r:id="rId34"/>
    <p:sldId id="268" r:id="rId35"/>
    <p:sldId id="269" r:id="rId36"/>
    <p:sldId id="270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4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350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164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50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972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823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511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296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370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562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417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113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8771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9183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0582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0879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5205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8455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C23B46-9B65-4089-AF78-3B0BBA914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5D99218-141D-4A60-B81E-9E417D00B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812546-6C2D-449E-B7D8-C294835D1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4B4E-9219-4D88-A85C-7BB752055EE1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D539C7-CC58-45E3-B36B-685628E17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6A5F8AE-4093-4468-A296-938BF67FA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585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AFE4B4E-9219-4D88-A85C-7BB752055EE1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20E01AA-F863-4460-9AEF-284B8186E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52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4C6EA98-5DD7-4CAF-A21E-2BB13E450E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Государственные управленческие решения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89A51E3-39A6-480B-837D-E71375E27B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0898"/>
            <a:ext cx="9144000" cy="1306902"/>
          </a:xfrm>
        </p:spPr>
        <p:txBody>
          <a:bodyPr>
            <a:normAutofit/>
          </a:bodyPr>
          <a:lstStyle/>
          <a:p>
            <a:r>
              <a:rPr lang="ru-RU" sz="3200" dirty="0">
                <a:effectLst/>
              </a:rPr>
              <a:t>виды, свойства, отличительные черты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068512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CC9592A-BFFA-4E2E-A926-A9F011E46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Государственное управленческое решение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7890AE2-7900-47B2-BF7C-FAA58AEA5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это решение, принятое в установленном порядке правомочной государственной структурой</a:t>
            </a:r>
          </a:p>
          <a:p>
            <a:r>
              <a:rPr lang="ru-RU" dirty="0"/>
              <a:t>это облеченная в официальную форму властная воля государства, которая, будучи закрепленной в соответствующих государственных актах, обеспечивает целенаправленное воздействие власти на социальную действительность</a:t>
            </a:r>
          </a:p>
          <a:p>
            <a:r>
              <a:rPr lang="ru-RU" dirty="0"/>
              <a:t>Это обязательная для исполнения государственная программа, содержащая цели и задачи, а также набор способов, средств и ресурсов материально-технического, финансового, кадрового и иного характера, необходимые для их наилучшей реализации в интересах общества.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0122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A56BC9-9A35-4266-849A-D68DA235F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Государственное управленческое решение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05A2648-0BD7-4E62-824D-B7E2EA9BC3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является источником права, </a:t>
            </a:r>
          </a:p>
          <a:p>
            <a:r>
              <a:rPr lang="ru-RU" dirty="0"/>
              <a:t>порождает право и </a:t>
            </a:r>
          </a:p>
          <a:p>
            <a:r>
              <a:rPr lang="ru-RU" dirty="0"/>
              <a:t>закрепляет право в определенных правовых формах.</a:t>
            </a:r>
          </a:p>
        </p:txBody>
      </p:sp>
    </p:spTree>
    <p:extLst>
      <p:ext uri="{BB962C8B-B14F-4D97-AF65-F5344CB8AC3E}">
        <p14:creationId xmlns:p14="http://schemas.microsoft.com/office/powerpoint/2010/main" val="1781312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0088E7-C6F1-4C58-B69C-0A3CD6E10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 (первооснова)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92D4A1E-7DF0-446D-9A37-49AB4889D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реальная жизнь общества, политическое и правовое сознание народа (граждан, ученых, президентов, депутатов, министров и других должностных лиц), т.е. все те процессы, которые в данный момент характеризуют экономику, политику, культуру, образование, здравоохранение, ЖКХ, сферу межнациональных и межконфессиональных отношений и т.д. </a:t>
            </a:r>
          </a:p>
        </p:txBody>
      </p:sp>
    </p:spTree>
    <p:extLst>
      <p:ext uri="{BB962C8B-B14F-4D97-AF65-F5344CB8AC3E}">
        <p14:creationId xmlns:p14="http://schemas.microsoft.com/office/powerpoint/2010/main" val="2818190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753676-D824-42C2-8129-EA65E9EAD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332" y="365125"/>
            <a:ext cx="10853468" cy="1325563"/>
          </a:xfrm>
        </p:spPr>
        <p:txBody>
          <a:bodyPr/>
          <a:lstStyle/>
          <a:p>
            <a:r>
              <a:rPr lang="ru-RU" dirty="0"/>
              <a:t>Юридическая иерархия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1BEC529-C07E-4D3D-AFBC-FD15B240F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а) конституционные;</a:t>
            </a:r>
          </a:p>
          <a:p>
            <a:pPr marL="0" indent="0">
              <a:buNone/>
            </a:pPr>
            <a:r>
              <a:rPr lang="ru-RU" dirty="0"/>
              <a:t>б) законодательные; </a:t>
            </a:r>
          </a:p>
          <a:p>
            <a:pPr marL="0" indent="0">
              <a:buNone/>
            </a:pPr>
            <a:r>
              <a:rPr lang="ru-RU" dirty="0"/>
              <a:t>в) подзаконные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Любое инициативное решение не должно противоречить действующему законодательству, не должно нарушать принятые решения на высших этажах управленческой иерархии.</a:t>
            </a:r>
          </a:p>
        </p:txBody>
      </p:sp>
    </p:spTree>
    <p:extLst>
      <p:ext uri="{BB962C8B-B14F-4D97-AF65-F5344CB8AC3E}">
        <p14:creationId xmlns:p14="http://schemas.microsoft.com/office/powerpoint/2010/main" val="4074870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0647C4-B9C0-42D5-AA0D-CCB3CF750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содержанию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B630E46-0F3A-40D3-8A4D-4694EEF5C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Политические - касаются наиболее крупных, стратегически значимых, затрагивающих судьбы миллионов людей проблем - безопасности страны, ее территориальной целостности и суверенитета, перспектив социально-экономического, национально-территориального и культурного развития</a:t>
            </a:r>
          </a:p>
          <a:p>
            <a:endParaRPr lang="ru-RU" dirty="0"/>
          </a:p>
          <a:p>
            <a:r>
              <a:rPr lang="ru-RU" dirty="0"/>
              <a:t>Административные - направлены на обеспечение реализации решений политического характера. </a:t>
            </a:r>
          </a:p>
        </p:txBody>
      </p:sp>
    </p:spTree>
    <p:extLst>
      <p:ext uri="{BB962C8B-B14F-4D97-AF65-F5344CB8AC3E}">
        <p14:creationId xmlns:p14="http://schemas.microsoft.com/office/powerpoint/2010/main" val="4189148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D727355-9FBF-432A-A74A-4D96627F2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субъектам управления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2AD68D9-5BFE-432D-A9AE-9B7BE6B74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а) общенародными (принимаются по итогам выборов и референдумов); </a:t>
            </a:r>
          </a:p>
          <a:p>
            <a:r>
              <a:rPr lang="ru-RU" dirty="0"/>
              <a:t>б) федеральными, региональными (акты субъектов федерации), местными; </a:t>
            </a:r>
          </a:p>
          <a:p>
            <a:r>
              <a:rPr lang="ru-RU" dirty="0"/>
              <a:t>в) решениями органов законодательной, исполнительной и судебной власти;</a:t>
            </a:r>
          </a:p>
          <a:p>
            <a:r>
              <a:rPr lang="ru-RU" dirty="0"/>
              <a:t> г) единоличными и коллегиальными</a:t>
            </a:r>
          </a:p>
        </p:txBody>
      </p:sp>
    </p:spTree>
    <p:extLst>
      <p:ext uri="{BB962C8B-B14F-4D97-AF65-F5344CB8AC3E}">
        <p14:creationId xmlns:p14="http://schemas.microsoft.com/office/powerpoint/2010/main" val="2572411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E187E8-6CFA-4928-A3F8-5AA39BE30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масштабу действия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C34EE80-E2E1-4166-84A3-93AC3533D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общегосударственные, которые реализуются в масштабах всей страны;</a:t>
            </a:r>
          </a:p>
          <a:p>
            <a:r>
              <a:rPr lang="ru-RU" dirty="0"/>
              <a:t>локальные, реализуемые в пределах отдельных отраслей, отдельных национально- или административно-территориальных единиц; </a:t>
            </a:r>
          </a:p>
          <a:p>
            <a:r>
              <a:rPr lang="ru-RU" dirty="0"/>
              <a:t>внутриведомственные; </a:t>
            </a:r>
          </a:p>
          <a:p>
            <a:r>
              <a:rPr lang="ru-RU" dirty="0"/>
              <a:t>межведомственные. </a:t>
            </a:r>
          </a:p>
        </p:txBody>
      </p:sp>
    </p:spTree>
    <p:extLst>
      <p:ext uri="{BB962C8B-B14F-4D97-AF65-F5344CB8AC3E}">
        <p14:creationId xmlns:p14="http://schemas.microsoft.com/office/powerpoint/2010/main" val="2132890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13C1C55-454A-4E5B-814D-715571F58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целям и времени действия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F606C1A-F0D4-4662-A463-59F7231FF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стратегические, тактические и оперативные;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долгосрочные; среднесрочные и краткосрочные. </a:t>
            </a:r>
          </a:p>
        </p:txBody>
      </p:sp>
    </p:spTree>
    <p:extLst>
      <p:ext uri="{BB962C8B-B14F-4D97-AF65-F5344CB8AC3E}">
        <p14:creationId xmlns:p14="http://schemas.microsoft.com/office/powerpoint/2010/main" val="3587843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B7CFBC-60CE-43B7-AF7F-B0B897B16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порядку принятия и придания юридической силы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6C557F6-1BCD-4C08-9A45-86146957E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первичные, т.е. непосредственно приобретающие юридическую силу (законы, указы, постановления, приказы) </a:t>
            </a:r>
          </a:p>
          <a:p>
            <a:endParaRPr lang="ru-RU" dirty="0"/>
          </a:p>
          <a:p>
            <a:r>
              <a:rPr lang="ru-RU" dirty="0"/>
              <a:t>вторичные, вводимые в действие в качестве приложений к первичным управленческим решениям</a:t>
            </a:r>
          </a:p>
        </p:txBody>
      </p:sp>
    </p:spTree>
    <p:extLst>
      <p:ext uri="{BB962C8B-B14F-4D97-AF65-F5344CB8AC3E}">
        <p14:creationId xmlns:p14="http://schemas.microsoft.com/office/powerpoint/2010/main" val="275448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A54A48-7449-4F9D-9627-E8561CB3A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механизму действия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F2EC650-313D-422F-84FF-FB9680E5FD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прямого (непосредственного)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рамочные (отсылочного) характера. </a:t>
            </a:r>
          </a:p>
        </p:txBody>
      </p:sp>
    </p:spTree>
    <p:extLst>
      <p:ext uri="{BB962C8B-B14F-4D97-AF65-F5344CB8AC3E}">
        <p14:creationId xmlns:p14="http://schemas.microsoft.com/office/powerpoint/2010/main" val="2065473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1F24EF-B1D4-44BE-9E12-AAE250B7F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характеру воздействия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2564261-5EF4-4395-98AF-D54C16F7F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стимулирующие, </a:t>
            </a:r>
          </a:p>
          <a:p>
            <a:r>
              <a:rPr lang="ru-RU" dirty="0"/>
              <a:t>протекционистские, </a:t>
            </a:r>
          </a:p>
          <a:p>
            <a:r>
              <a:rPr lang="ru-RU" dirty="0"/>
              <a:t>мотивационные, </a:t>
            </a:r>
          </a:p>
          <a:p>
            <a:r>
              <a:rPr lang="ru-RU" dirty="0"/>
              <a:t>ограничительные, </a:t>
            </a:r>
          </a:p>
          <a:p>
            <a:r>
              <a:rPr lang="ru-RU" dirty="0"/>
              <a:t>запретительные и </a:t>
            </a:r>
            <a:r>
              <a:rPr lang="ru-RU" dirty="0" err="1"/>
              <a:t>др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2060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2626FF-CA53-49D5-9555-D08B249CB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степени публичности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393CE20-19C8-4BF5-A4A6-7CB684BFF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закрытые - совершенно секретные; </a:t>
            </a:r>
          </a:p>
          <a:p>
            <a:r>
              <a:rPr lang="ru-RU" dirty="0"/>
              <a:t>секретные (для служебного пользования) </a:t>
            </a:r>
          </a:p>
          <a:p>
            <a:r>
              <a:rPr lang="ru-RU" dirty="0"/>
              <a:t>открытые - несекретные общего пользования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354712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DE0F99-575C-4DD0-B741-C17921E13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свойства и отличительные черты государственно-управленческого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FEBB55B-25EF-49C7-B74E-5220C5D83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406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1. Документ, носитель определенной управленческой информации; </a:t>
            </a:r>
          </a:p>
          <a:p>
            <a:pPr marL="0" indent="0">
              <a:buNone/>
            </a:pPr>
            <a:r>
              <a:rPr lang="ru-RU" dirty="0"/>
              <a:t>2. Официальный акт высокой социально-практической значимости предписываемых управляющих воздействий. Отличается он активной организующей, созидательной ролью. Его главное предназначение - формирование, изменение или отмена действующих социальных норм и отношений, перевод объекта управления из одного качественного состояния в другое; </a:t>
            </a:r>
          </a:p>
          <a:p>
            <a:pPr marL="0" indent="0">
              <a:buNone/>
            </a:pPr>
            <a:r>
              <a:rPr lang="ru-RU" dirty="0"/>
              <a:t>3. Государственно-управленческие решения в подавляющем большинстве своем носят комплексный характер, преследуют несколько целей и предполагают решение целого пакета задач; </a:t>
            </a:r>
          </a:p>
        </p:txBody>
      </p:sp>
    </p:spTree>
    <p:extLst>
      <p:ext uri="{BB962C8B-B14F-4D97-AF65-F5344CB8AC3E}">
        <p14:creationId xmlns:p14="http://schemas.microsoft.com/office/powerpoint/2010/main" val="2991663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DE0F99-575C-4DD0-B741-C17921E13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свойства и отличительные черты государственно-управленческого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FEBB55B-25EF-49C7-B74E-5220C5D83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1777"/>
            <a:ext cx="10515600" cy="45406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4. Властность - принимается в одностороннем порядке специально уполномоченным для этого государственным органом, порождает соответствующие права, обязанности и предусматривают ответственность за последствия их реализации; </a:t>
            </a:r>
          </a:p>
          <a:p>
            <a:pPr marL="0" indent="0">
              <a:buNone/>
            </a:pPr>
            <a:r>
              <a:rPr lang="ru-RU" dirty="0"/>
              <a:t>5. Публично-правовой характер. Принимаются только государственными органами, обладающими соответствующей компетенцией. Причем в подавляющем большинстве случаев принимаются не на основе договора двух-трех сторон, а в одностороннем порядке. Большинство государственно-управленческих решений носят публичный правовой характер.</a:t>
            </a:r>
          </a:p>
        </p:txBody>
      </p:sp>
    </p:spTree>
    <p:extLst>
      <p:ext uri="{BB962C8B-B14F-4D97-AF65-F5344CB8AC3E}">
        <p14:creationId xmlns:p14="http://schemas.microsoft.com/office/powerpoint/2010/main" val="4220605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31BA44A-6C20-4B13-90AB-1DCDD6827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4AD711B-E8AF-4A39-A0FD-A4603A1DF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6. Директивность. Государственное управленческое решение обязывает, предписывает, запрещает, уполномочивает, лишает, прекращает, разрешает, поощряет, устанавливает, наказывает и т.д. Оно обладает высокой преобразующей силой, большой социальной значимостью предписываемых действий, носит директивно-обязательный характер. Все предусмотренные в нем мероприятия обязательны для исполнения, даже в том случае, если они и не нравятся кому-то; </a:t>
            </a:r>
          </a:p>
          <a:p>
            <a:pPr marL="0" indent="0">
              <a:buNone/>
            </a:pPr>
            <a:r>
              <a:rPr lang="ru-RU" dirty="0"/>
              <a:t>7. Оформляются надлежащим образом в установленном порядке, носят обезличенный характер. Государственное решение - продукт коллективного труда, в его подготовке участвует большое число специалистов и должностных лиц. Поэтому его авторство не устанавливается. Государственное решение - это собственность государства и не может рассматриваться в качестве чьей-либо личной интеллектуальной собственности; </a:t>
            </a:r>
          </a:p>
        </p:txBody>
      </p:sp>
    </p:spTree>
    <p:extLst>
      <p:ext uri="{BB962C8B-B14F-4D97-AF65-F5344CB8AC3E}">
        <p14:creationId xmlns:p14="http://schemas.microsoft.com/office/powerpoint/2010/main" val="3286945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4AD711B-E8AF-4A39-A0FD-A4603A1DF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2091"/>
            <a:ext cx="10515600" cy="56248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8. </a:t>
            </a:r>
            <a:r>
              <a:rPr lang="ru-RU" dirty="0" err="1"/>
              <a:t>Процессуальность</a:t>
            </a:r>
            <a:r>
              <a:rPr lang="ru-RU" dirty="0"/>
              <a:t> - наличие системы правил и процедур, определяющих порядок разработки, обсуждения, согласования, принятия управленческого решения, вступления в официальную силу и обнародования. </a:t>
            </a:r>
          </a:p>
          <a:p>
            <a:pPr marL="0" indent="0">
              <a:buNone/>
            </a:pPr>
            <a:r>
              <a:rPr lang="ru-RU" dirty="0"/>
              <a:t>Официально установленная </a:t>
            </a:r>
            <a:r>
              <a:rPr lang="ru-RU" dirty="0" err="1"/>
              <a:t>процессуальность</a:t>
            </a:r>
            <a:r>
              <a:rPr lang="ru-RU" dirty="0"/>
              <a:t> обеспечивает </a:t>
            </a:r>
          </a:p>
          <a:p>
            <a:pPr marL="0" indent="0">
              <a:buNone/>
            </a:pPr>
            <a:r>
              <a:rPr lang="ru-RU" dirty="0"/>
              <a:t>-легитимность решения; </a:t>
            </a:r>
          </a:p>
          <a:p>
            <a:pPr marL="0" indent="0">
              <a:buNone/>
            </a:pPr>
            <a:r>
              <a:rPr lang="ru-RU" dirty="0"/>
              <a:t>-всесторонность и объективность анализа ситуации;</a:t>
            </a:r>
          </a:p>
          <a:p>
            <a:pPr>
              <a:buFontTx/>
              <a:buChar char="-"/>
            </a:pPr>
            <a:r>
              <a:rPr lang="ru-RU" dirty="0"/>
              <a:t>правильное применение правовых норм различных отраслей права; </a:t>
            </a:r>
          </a:p>
          <a:p>
            <a:pPr>
              <a:buFontTx/>
              <a:buChar char="-"/>
            </a:pPr>
            <a:r>
              <a:rPr lang="ru-RU" dirty="0"/>
              <a:t>-высокое качество как самого документа, так и процесса его исполнения.</a:t>
            </a:r>
          </a:p>
          <a:p>
            <a:pPr marL="0" indent="0">
              <a:buNone/>
            </a:pPr>
            <a:r>
              <a:rPr lang="ru-RU" dirty="0"/>
              <a:t>Нарушение процессуальных правил и технологий превращает решение в фикцию, в документ ничтожной юридической силы; </a:t>
            </a:r>
          </a:p>
          <a:p>
            <a:pPr marL="0" indent="0">
              <a:buNone/>
            </a:pPr>
            <a:r>
              <a:rPr lang="ru-RU" dirty="0"/>
              <a:t>9. Обеспеченность бюджетными ресурсами. Государственные решения связаны с использованием бюджетных средств, а значит, подконтрольны налогоплательщикам. </a:t>
            </a:r>
          </a:p>
        </p:txBody>
      </p:sp>
    </p:spTree>
    <p:extLst>
      <p:ext uri="{BB962C8B-B14F-4D97-AF65-F5344CB8AC3E}">
        <p14:creationId xmlns:p14="http://schemas.microsoft.com/office/powerpoint/2010/main" val="2483029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D26EAF-E823-48A1-9397-BD8E51E1A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Ведущие причины инициации управленческого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9495A50-2FE5-404E-98A6-8638D66AA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1. Экстремальная (чрезвычайная) ситуация; </a:t>
            </a:r>
          </a:p>
          <a:p>
            <a:pPr marL="0" indent="0">
              <a:buNone/>
            </a:pPr>
            <a:r>
              <a:rPr lang="ru-RU" dirty="0"/>
              <a:t>2. Конфликтная социальная ситуация.; </a:t>
            </a:r>
          </a:p>
          <a:p>
            <a:pPr marL="0" indent="0">
              <a:buNone/>
            </a:pPr>
            <a:r>
              <a:rPr lang="ru-RU" dirty="0"/>
              <a:t>3. Проблемная ситуация - важнейший и наиболее распространенный импульс инициации управленческих решений; </a:t>
            </a:r>
          </a:p>
          <a:p>
            <a:pPr marL="0" indent="0">
              <a:buNone/>
            </a:pPr>
            <a:r>
              <a:rPr lang="ru-RU" dirty="0"/>
              <a:t>4. Обращения граждан и их групп населения в государственные структуры; </a:t>
            </a:r>
          </a:p>
          <a:p>
            <a:pPr marL="0" indent="0">
              <a:buNone/>
            </a:pPr>
            <a:r>
              <a:rPr lang="ru-RU" dirty="0"/>
              <a:t>5. Требования, исходящие от вышестоящих субъектов управления, правомочных определять и направлять деятельность нижестоящих структур; </a:t>
            </a:r>
          </a:p>
          <a:p>
            <a:pPr marL="0" indent="0">
              <a:buNone/>
            </a:pPr>
            <a:r>
              <a:rPr lang="ru-RU" dirty="0"/>
              <a:t>6. Факты, отношения, события, состояния, выявляемые в процессе контроля. </a:t>
            </a:r>
          </a:p>
        </p:txBody>
      </p:sp>
    </p:spTree>
    <p:extLst>
      <p:ext uri="{BB962C8B-B14F-4D97-AF65-F5344CB8AC3E}">
        <p14:creationId xmlns:p14="http://schemas.microsoft.com/office/powerpoint/2010/main" val="2544850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767E97-CB12-464A-9F8D-40774C452A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Формы разработки и реализации управленческих решений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152041D-8A93-414B-BA48-7594B64218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698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60D7BD-E737-45A0-8423-1EC023004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Формы разработки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CCDB57B-B79E-4185-8B8E-64AA85609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i="1" dirty="0"/>
              <a:t>Указ</a:t>
            </a:r>
            <a:r>
              <a:rPr lang="ru-RU" dirty="0"/>
              <a:t> – решение главы государства, утвержденное парламентом. Например, Указ Президента РФ, утверждённый Думой РФ. Указ имеет силу закона. </a:t>
            </a:r>
          </a:p>
          <a:p>
            <a:r>
              <a:rPr lang="ru-RU" i="1" dirty="0"/>
              <a:t>Указание</a:t>
            </a:r>
            <a:r>
              <a:rPr lang="ru-RU" dirty="0"/>
              <a:t> – решение, носящее методический, технологический характер. Указание реализуется в форме наставления или разъяснения.</a:t>
            </a:r>
          </a:p>
          <a:p>
            <a:r>
              <a:rPr lang="ru-RU" i="1" dirty="0"/>
              <a:t>Закон</a:t>
            </a:r>
            <a:r>
              <a:rPr lang="ru-RU" dirty="0"/>
              <a:t> – решение высшей государственной власти, носящее общеобязательный и непреложный характер. </a:t>
            </a:r>
          </a:p>
          <a:p>
            <a:r>
              <a:rPr lang="ru-RU" i="1" dirty="0"/>
              <a:t>Бюджет</a:t>
            </a:r>
            <a:r>
              <a:rPr lang="ru-RU" dirty="0"/>
              <a:t> – основной годовой финансовый документ (государства, региона, муниципального образования). </a:t>
            </a:r>
          </a:p>
        </p:txBody>
      </p:sp>
    </p:spTree>
    <p:extLst>
      <p:ext uri="{BB962C8B-B14F-4D97-AF65-F5344CB8AC3E}">
        <p14:creationId xmlns:p14="http://schemas.microsoft.com/office/powerpoint/2010/main" val="2073026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0950C5-86B5-4F64-BFE1-50A10E407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Формы разработки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39BB14A-5745-4D3C-B070-B62C77979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i="1" dirty="0"/>
              <a:t>Акт </a:t>
            </a:r>
            <a:r>
              <a:rPr lang="ru-RU" dirty="0"/>
              <a:t>– решение широкого круга государственных и общественных организаций. </a:t>
            </a:r>
          </a:p>
          <a:p>
            <a:r>
              <a:rPr lang="ru-RU" i="1" dirty="0"/>
              <a:t>Приказ </a:t>
            </a:r>
            <a:r>
              <a:rPr lang="ru-RU" dirty="0"/>
              <a:t>(письменный или устный) – это решение руководителя, облеченного властью в организации или крупном ее подразделении..</a:t>
            </a:r>
          </a:p>
          <a:p>
            <a:r>
              <a:rPr lang="ru-RU" i="1" dirty="0"/>
              <a:t>Распоряжение </a:t>
            </a:r>
            <a:r>
              <a:rPr lang="ru-RU" dirty="0"/>
              <a:t>– это решение руководителя, не наделенного административными функциями. </a:t>
            </a:r>
          </a:p>
          <a:p>
            <a:r>
              <a:rPr lang="ru-RU" i="1" dirty="0"/>
              <a:t>Протокол </a:t>
            </a:r>
            <a:r>
              <a:rPr lang="ru-RU" dirty="0"/>
              <a:t>– решение об отражении каких-либо событий, обстоятельств, правил. </a:t>
            </a:r>
          </a:p>
          <a:p>
            <a:r>
              <a:rPr lang="ru-RU" i="1" dirty="0"/>
              <a:t>Инструкция </a:t>
            </a:r>
            <a:r>
              <a:rPr lang="ru-RU" dirty="0"/>
              <a:t>– решение, устанавливающее порядок и способ выполнения каких-либо действий. </a:t>
            </a:r>
          </a:p>
        </p:txBody>
      </p:sp>
    </p:spTree>
    <p:extLst>
      <p:ext uri="{BB962C8B-B14F-4D97-AF65-F5344CB8AC3E}">
        <p14:creationId xmlns:p14="http://schemas.microsoft.com/office/powerpoint/2010/main" val="36015165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DA64298-338C-485B-8F1A-245F374FE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Формы разработки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8DA4E2-A745-42A7-959F-9DEBE9E8F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Договор – решение о проведении совместных работ с указанием взаимных прав и обязательств в коммерческих и некоммерческих сферах деятельности. </a:t>
            </a:r>
          </a:p>
          <a:p>
            <a:r>
              <a:rPr lang="ru-RU" dirty="0"/>
              <a:t>Соглашение – решение, формирующее общую позитивную инфраструктуру для какой-либо деятельности. </a:t>
            </a:r>
          </a:p>
          <a:p>
            <a:r>
              <a:rPr lang="ru-RU" dirty="0"/>
              <a:t>План – решение, отражающее цели и конкретные задачи деятельности, средства, методы и время их реализации. </a:t>
            </a:r>
          </a:p>
          <a:p>
            <a:r>
              <a:rPr lang="ru-RU" dirty="0"/>
              <a:t>Контракт – решение, обычно коммерческого характера, о проведении совместных работ с указанием взаимных прав и обязательств. </a:t>
            </a:r>
          </a:p>
        </p:txBody>
      </p:sp>
    </p:spTree>
    <p:extLst>
      <p:ext uri="{BB962C8B-B14F-4D97-AF65-F5344CB8AC3E}">
        <p14:creationId xmlns:p14="http://schemas.microsoft.com/office/powerpoint/2010/main" val="17443022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1E745B-9FEB-49F0-94BF-B6E6C8368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Формы разработки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5B9155A-E87B-4937-870E-B3816AF79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i="1" dirty="0"/>
              <a:t>Оферта</a:t>
            </a:r>
            <a:r>
              <a:rPr lang="ru-RU" dirty="0"/>
              <a:t> – решение, обычно коммерческого характера, о предложении конкретному (любому) лицу заключить сделку на указанных условиях.</a:t>
            </a:r>
          </a:p>
          <a:p>
            <a:r>
              <a:rPr lang="ru-RU" i="1" dirty="0"/>
              <a:t>Акцепт </a:t>
            </a:r>
            <a:r>
              <a:rPr lang="ru-RU" dirty="0"/>
              <a:t>– решение о приеме предложения о заключении сделки на предложенных в оферте условиях. </a:t>
            </a:r>
          </a:p>
          <a:p>
            <a:r>
              <a:rPr lang="ru-RU" i="1" dirty="0"/>
              <a:t>Положение </a:t>
            </a:r>
            <a:r>
              <a:rPr lang="ru-RU" dirty="0"/>
              <a:t>– решение, представляющее собой набор законов, правил и инструкций, регламентирующих какую-либо деятельность. </a:t>
            </a:r>
          </a:p>
          <a:p>
            <a:r>
              <a:rPr lang="ru-RU" i="1" dirty="0"/>
              <a:t>Правила – </a:t>
            </a:r>
            <a:r>
              <a:rPr lang="ru-RU" dirty="0"/>
              <a:t>решение, учитывающее традиции организации и представляющее набор предлагаемых для исполнения устоявшихся норм поведения и деятельности определенных групп работников. </a:t>
            </a:r>
          </a:p>
        </p:txBody>
      </p:sp>
    </p:spTree>
    <p:extLst>
      <p:ext uri="{BB962C8B-B14F-4D97-AF65-F5344CB8AC3E}">
        <p14:creationId xmlns:p14="http://schemas.microsoft.com/office/powerpoint/2010/main" val="2322745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93219E-0568-470F-8EFA-0014C75CC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Формы разработки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4F61009-A92B-420D-9EB6-1208C41F8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i="1" dirty="0"/>
              <a:t>Модель </a:t>
            </a:r>
            <a:r>
              <a:rPr lang="ru-RU" dirty="0"/>
              <a:t>какого-либо процесса или явления – решение, включающее набор определенных элементов и связей, который с заданной точностью воспроизводит реакции реального процесса или явления на входные воздействия. Например, модель завода включает:</a:t>
            </a:r>
          </a:p>
          <a:p>
            <a:r>
              <a:rPr lang="ru-RU" dirty="0"/>
              <a:t>справочные данные (например, полные данные о потенциальных поставщиках и их продукции);</a:t>
            </a:r>
          </a:p>
          <a:p>
            <a:r>
              <a:rPr lang="ru-RU" dirty="0"/>
              <a:t>имитационную модель организации;</a:t>
            </a:r>
          </a:p>
          <a:p>
            <a:r>
              <a:rPr lang="ru-RU" dirty="0"/>
              <a:t>методики экономического расчета и прогнозирования;</a:t>
            </a:r>
          </a:p>
          <a:p>
            <a:r>
              <a:rPr lang="ru-RU" dirty="0"/>
              <a:t>информацию о решениях в аналогичных ситуациях других организаций и реально полученных при этом результатах;</a:t>
            </a:r>
          </a:p>
          <a:p>
            <a:r>
              <a:rPr lang="ru-RU" dirty="0"/>
              <a:t>набор законодательных актов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10680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3102E4-FFD2-4707-9CC8-99A617158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Формы реализации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8E8ABD8-2B16-43D5-AB6B-4544DCC0B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i="1" dirty="0"/>
              <a:t>Предписание </a:t>
            </a:r>
            <a:r>
              <a:rPr lang="ru-RU" dirty="0"/>
              <a:t>– официальное извещение какому-либо должностному лицу об обязательном выполнении приведенного решения в установленный срок.</a:t>
            </a:r>
          </a:p>
          <a:p>
            <a:r>
              <a:rPr lang="ru-RU" i="1" dirty="0"/>
              <a:t>Деловая беседа </a:t>
            </a:r>
            <a:r>
              <a:rPr lang="ru-RU" dirty="0"/>
              <a:t>– специально организованная руководителем встреча с подчиненным, группой подчиненных или приглашенными специалистами для обмена мнениями по заранее оговоренной теме, актуальной для компании.</a:t>
            </a:r>
          </a:p>
          <a:p>
            <a:r>
              <a:rPr lang="ru-RU" i="1" dirty="0"/>
              <a:t>Убеждение – </a:t>
            </a:r>
            <a:r>
              <a:rPr lang="ru-RU" dirty="0"/>
              <a:t>деловая беседа, проводимая руководителем с целью добиться у подчиненного требуемых прочных взглядов или понятий по содержанию УР для его выполнения</a:t>
            </a:r>
          </a:p>
          <a:p>
            <a:r>
              <a:rPr lang="ru-RU" i="1" dirty="0"/>
              <a:t>Разъяснение </a:t>
            </a:r>
            <a:r>
              <a:rPr lang="ru-RU" dirty="0"/>
              <a:t>– деловая беседа, проводимая руководителем с целью объяснить, сделать более понятными суть и содержание УР.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30447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3102E4-FFD2-4707-9CC8-99A617158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Формы реализации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8E8ABD8-2B16-43D5-AB6B-4544DCC0B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i="1" dirty="0"/>
              <a:t>Принуждение </a:t>
            </a:r>
            <a:r>
              <a:rPr lang="ru-RU" dirty="0"/>
              <a:t>– деловая беседа, проводимая руководителем с целью осознанно заставить работника выполнить УР путем угроз или повышенного вознаграждения.</a:t>
            </a:r>
          </a:p>
          <a:p>
            <a:r>
              <a:rPr lang="ru-RU" i="1" dirty="0"/>
              <a:t>Наставление </a:t>
            </a:r>
            <a:r>
              <a:rPr lang="ru-RU" dirty="0"/>
              <a:t>– деловая беседа, проводимая руководителем с целью научить, передать опыт для успешного выполнения УР.</a:t>
            </a:r>
          </a:p>
          <a:p>
            <a:r>
              <a:rPr lang="ru-RU" i="1" dirty="0"/>
              <a:t>Сообщение – </a:t>
            </a:r>
            <a:r>
              <a:rPr lang="ru-RU" dirty="0"/>
              <a:t>деловая беседа, проводимая руководителем с целью передачи дополнительной информации, необходимой для выполнения УР.</a:t>
            </a:r>
          </a:p>
          <a:p>
            <a:r>
              <a:rPr lang="ru-RU" i="1" dirty="0"/>
              <a:t>Личный пример </a:t>
            </a:r>
            <a:r>
              <a:rPr lang="ru-RU" dirty="0"/>
              <a:t>– действия руководителя в среде подчиненных по заранее подготовленному сценарию для развития у них эффекта подражания авторитетам в технике выполнения УР.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46669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3102E4-FFD2-4707-9CC8-99A617158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Формы реализации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8E8ABD8-2B16-43D5-AB6B-4544DCC0B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i="1" dirty="0"/>
              <a:t>Обучение </a:t>
            </a:r>
            <a:r>
              <a:rPr lang="ru-RU" dirty="0"/>
              <a:t>– деловая беседа, проводимая руководителем с целью дать новые знания или информацию для выполнения УР.</a:t>
            </a:r>
          </a:p>
          <a:p>
            <a:r>
              <a:rPr lang="ru-RU" i="1" dirty="0"/>
              <a:t>Совет – </a:t>
            </a:r>
            <a:r>
              <a:rPr lang="ru-RU" dirty="0"/>
              <a:t>деловая беседа, проводимая руководителем с целью поделиться собственными взглядами по способам выполнения УР. Совет не является обязательным для исполнения подчиненным.</a:t>
            </a:r>
          </a:p>
          <a:p>
            <a:r>
              <a:rPr lang="ru-RU" i="1" dirty="0"/>
              <a:t>Деловая игра </a:t>
            </a:r>
            <a:r>
              <a:rPr lang="ru-RU" dirty="0"/>
              <a:t>(тренинг) – специально организованная интенсивная деятельность работников по разработке и реализации УР на основе имитационных моделей реальных процессов. В процессе деловой игры закрепляются навыки РУР</a:t>
            </a:r>
            <a:r>
              <a:rPr lang="ru-RU" i="1" dirty="0"/>
              <a:t> </a:t>
            </a:r>
            <a:r>
              <a:rPr lang="ru-RU" dirty="0"/>
              <a:t>многократным повторением однотипных ситуаций, методов и технологий РУР.</a:t>
            </a:r>
          </a:p>
        </p:txBody>
      </p:sp>
    </p:spTree>
    <p:extLst>
      <p:ext uri="{BB962C8B-B14F-4D97-AF65-F5344CB8AC3E}">
        <p14:creationId xmlns:p14="http://schemas.microsoft.com/office/powerpoint/2010/main" val="34490614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3102E4-FFD2-4707-9CC8-99A617158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Формы реализации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8E8ABD8-2B16-43D5-AB6B-4544DCC0B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i="1" dirty="0"/>
              <a:t>Совещания </a:t>
            </a:r>
            <a:r>
              <a:rPr lang="ru-RU" dirty="0"/>
              <a:t>– коллективные деловые беседы, проводимые руководителем с целью оперативного доведения до подчиненных конкретных задач, использования коллективного разума, обмена информацией и накопленным опытом для выполнения важных УР.</a:t>
            </a:r>
          </a:p>
          <a:p>
            <a:r>
              <a:rPr lang="ru-RU" i="1" dirty="0"/>
              <a:t>Заседания </a:t>
            </a:r>
            <a:r>
              <a:rPr lang="ru-RU" dirty="0"/>
              <a:t>– узкопрофессиональные совещания для решения в основном организационных вопросов (например, заседание коллегии; заседание президиума и т.д.).</a:t>
            </a:r>
          </a:p>
          <a:p>
            <a:r>
              <a:rPr lang="ru-RU" i="1" dirty="0"/>
              <a:t>Отчет </a:t>
            </a:r>
            <a:r>
              <a:rPr lang="ru-RU" dirty="0"/>
              <a:t>– решение специалиста о результатах индивидуальной или коллективной проделанной работы по выполнению УР. Отчет может быть письменным и устным.</a:t>
            </a:r>
          </a:p>
          <a:p>
            <a:r>
              <a:rPr lang="ru-RU" i="1" dirty="0"/>
              <a:t>Деловое слово </a:t>
            </a:r>
            <a:r>
              <a:rPr lang="ru-RU" dirty="0"/>
              <a:t>– твердое решение руководителя, данное подчиненному в устной форме, подкрепленное авторитетом руководителя как среди подчиненных, так и среди вышестоящего руководства.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77347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Деловой беседы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dirty="0"/>
              <a:t>1)      Создание взаимно заинтересованной обстановки </a:t>
            </a:r>
            <a:r>
              <a:rPr lang="ru-RU" dirty="0" smtClean="0"/>
              <a:t>беседы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2)      Согласование основных целевых установок будущего </a:t>
            </a:r>
            <a:r>
              <a:rPr lang="ru-RU" dirty="0" smtClean="0"/>
              <a:t>задания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3)      Ознакомление исполнителей с необходимой </a:t>
            </a:r>
            <a:r>
              <a:rPr lang="ru-RU" dirty="0" smtClean="0"/>
              <a:t>информацией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4)      Обоснование задания и аргументирование неясных </a:t>
            </a:r>
            <a:r>
              <a:rPr lang="ru-RU" dirty="0" smtClean="0"/>
              <a:t>положений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5)      Корректировка задания с учетом предложений исполнителей</a:t>
            </a:r>
          </a:p>
          <a:p>
            <a:pPr marL="0" indent="0">
              <a:buNone/>
            </a:pPr>
            <a:r>
              <a:rPr lang="ru-RU" dirty="0" smtClean="0"/>
              <a:t>6</a:t>
            </a:r>
            <a:r>
              <a:rPr lang="ru-RU" dirty="0"/>
              <a:t>)      Принятие окончательного решения.</a:t>
            </a:r>
          </a:p>
        </p:txBody>
      </p:sp>
    </p:spTree>
    <p:extLst>
      <p:ext uri="{BB962C8B-B14F-4D97-AF65-F5344CB8AC3E}">
        <p14:creationId xmlns:p14="http://schemas.microsoft.com/office/powerpoint/2010/main" val="19323409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Условия  эффективности  Деловой </a:t>
            </a:r>
            <a:r>
              <a:rPr lang="ru-RU" dirty="0" smtClean="0"/>
              <a:t>беседы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Внимательно </a:t>
            </a:r>
            <a:r>
              <a:rPr lang="ru-RU" dirty="0"/>
              <a:t>выслушивать собеседника до конца</a:t>
            </a:r>
          </a:p>
          <a:p>
            <a:r>
              <a:rPr lang="ru-RU" dirty="0" smtClean="0"/>
              <a:t>Избегать </a:t>
            </a:r>
            <a:r>
              <a:rPr lang="ru-RU" dirty="0"/>
              <a:t>недоразумений и неверных толкований</a:t>
            </a:r>
          </a:p>
          <a:p>
            <a:r>
              <a:rPr lang="ru-RU" dirty="0" smtClean="0"/>
              <a:t>Изложение </a:t>
            </a:r>
            <a:r>
              <a:rPr lang="ru-RU" dirty="0"/>
              <a:t>должно быть ясным, наглядным, систематизированным, сжатым, простым и понятным</a:t>
            </a:r>
          </a:p>
          <a:p>
            <a:r>
              <a:rPr lang="ru-RU" dirty="0" smtClean="0"/>
              <a:t>Уважать </a:t>
            </a:r>
            <a:r>
              <a:rPr lang="ru-RU" dirty="0"/>
              <a:t>личность собеседника</a:t>
            </a:r>
          </a:p>
          <a:p>
            <a:r>
              <a:rPr lang="ru-RU" dirty="0" smtClean="0"/>
              <a:t>Быть </a:t>
            </a:r>
            <a:r>
              <a:rPr lang="ru-RU" dirty="0"/>
              <a:t>вежливым, дружелюбным, дипломатичным</a:t>
            </a:r>
          </a:p>
          <a:p>
            <a:r>
              <a:rPr lang="ru-RU" dirty="0" smtClean="0"/>
              <a:t>Любыми </a:t>
            </a:r>
            <a:r>
              <a:rPr lang="ru-RU" dirty="0"/>
              <a:t>способами постараться облегчить собеседнику восприятие ваших предложений как не навязанных ему.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12023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3FE545-1484-4A76-BFEA-7B60BD4CE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Формы реализации в виде проекта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099FF74-BB57-497D-837D-97F299BD2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По форме плана может быть представлен в виде:</a:t>
            </a:r>
          </a:p>
          <a:p>
            <a:r>
              <a:rPr lang="ru-RU" dirty="0"/>
              <a:t>таблиц с указанием номера (кода) мероприятия;</a:t>
            </a:r>
          </a:p>
          <a:p>
            <a:r>
              <a:rPr lang="ru-RU" dirty="0"/>
              <a:t>сетевого графика;</a:t>
            </a:r>
          </a:p>
          <a:p>
            <a:r>
              <a:rPr lang="ru-RU" dirty="0"/>
              <a:t>коротких, лаконичных письменных или устных предписаний (указаний) конкретному работнику с указанием цели, содержания и срока выполнения работы.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93972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9E1215-61D2-4B64-B063-815724E6D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Процедуры разработки 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52F11D1-24FC-454B-8510-04DD015E2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1. Оформить документацию о начале выполнения работ с указанием конкретного задания, состава персонала и системы их подчинения, времени исполнения задания, промежуточных этапов контроля хода выполнения, выделяемых ресурсов.</a:t>
            </a:r>
          </a:p>
          <a:p>
            <a:pPr marL="0" indent="0">
              <a:buNone/>
            </a:pPr>
            <a:r>
              <a:rPr lang="ru-RU" dirty="0"/>
              <a:t>2. Ознакомить и разъяснить разработчикам УР содержание организационных документов о начале выполнения работ по разработке УР.</a:t>
            </a:r>
          </a:p>
          <a:p>
            <a:pPr marL="0" indent="0">
              <a:buNone/>
            </a:pPr>
            <a:r>
              <a:rPr lang="ru-RU" dirty="0"/>
              <a:t>3. Разъяснить разработчикам УР их права, ответственность и полномочия при выполнении работы.</a:t>
            </a:r>
          </a:p>
          <a:p>
            <a:pPr marL="0" indent="0">
              <a:buNone/>
            </a:pPr>
            <a:r>
              <a:rPr lang="ru-RU" dirty="0"/>
              <a:t>4. Обсудить с разработчиками УР неучтенные детали для успешного выполнения работ.</a:t>
            </a:r>
          </a:p>
          <a:p>
            <a:pPr marL="0" indent="0">
              <a:buNone/>
            </a:pPr>
            <a:r>
              <a:rPr lang="ru-RU" dirty="0"/>
              <a:t>5. Акцентировать внимание на степени важности предлагаемой работы по разработке УР.</a:t>
            </a:r>
          </a:p>
        </p:txBody>
      </p:sp>
    </p:spTree>
    <p:extLst>
      <p:ext uri="{BB962C8B-B14F-4D97-AF65-F5344CB8AC3E}">
        <p14:creationId xmlns:p14="http://schemas.microsoft.com/office/powerpoint/2010/main" val="38793550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9E1215-61D2-4B64-B063-815724E6D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Процедуры разработки 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52F11D1-24FC-454B-8510-04DD015E2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6. Выделить работникам необходимые оргтехнику, помещение и сообщить источники необходимой деловой информации.</a:t>
            </a:r>
          </a:p>
          <a:p>
            <a:pPr marL="0" indent="0">
              <a:buNone/>
            </a:pPr>
            <a:r>
              <a:rPr lang="ru-RU" dirty="0"/>
              <a:t>7. Провести контроль со стороны юриста или референта на соответствие вариантов разрабатываемого УР действующему законодательству и уставным документам компании.</a:t>
            </a:r>
          </a:p>
          <a:p>
            <a:pPr marL="0" indent="0">
              <a:buNone/>
            </a:pPr>
            <a:r>
              <a:rPr lang="ru-RU" dirty="0"/>
              <a:t>8. Оформить заключение о технической, экономической и организационной выполнимости вариантов УР.</a:t>
            </a:r>
          </a:p>
          <a:p>
            <a:pPr marL="0" indent="0">
              <a:buNone/>
            </a:pPr>
            <a:r>
              <a:rPr lang="ru-RU" dirty="0"/>
              <a:t>9. Получить заключение внешних экспертов о безопасности предстоящей реализации УР в экономической, экологической и других областях.</a:t>
            </a:r>
          </a:p>
        </p:txBody>
      </p:sp>
    </p:spTree>
    <p:extLst>
      <p:ext uri="{BB962C8B-B14F-4D97-AF65-F5344CB8AC3E}">
        <p14:creationId xmlns:p14="http://schemas.microsoft.com/office/powerpoint/2010/main" val="24370408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C8D1BB-243F-4470-A235-0466D7F1B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Процедуры согласования УР.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0C21D0D-3A95-4A5E-AFF6-07CA9F97D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1. Оформить документацию о физических или юридических лицах, с которыми необходимо согласовать УР.</a:t>
            </a:r>
          </a:p>
          <a:p>
            <a:pPr marL="0" indent="0">
              <a:buNone/>
            </a:pPr>
            <a:r>
              <a:rPr lang="ru-RU" dirty="0"/>
              <a:t>2. Определить и зафиксировать в документе временные периоды согласования, а также наименование и содержание сопроводительных документов.</a:t>
            </a:r>
          </a:p>
          <a:p>
            <a:pPr marL="0" indent="0">
              <a:buNone/>
            </a:pPr>
            <a:r>
              <a:rPr lang="ru-RU" dirty="0"/>
              <a:t>3. Документально оформить общий акт согласования.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7735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6B0743-7BAF-412B-A618-94D408B93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Процедуры принятия УР.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07F2F14-7E2B-4E5F-AED8-6197696D8A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1. Документально подтвердить отсутствие в вариантах УР противоречивости решения самому себе и ранее реализованным решениям.</a:t>
            </a:r>
          </a:p>
          <a:p>
            <a:pPr marL="0" indent="0">
              <a:buNone/>
            </a:pPr>
            <a:r>
              <a:rPr lang="ru-RU" dirty="0"/>
              <a:t>2. Документально оформить набор критериев для выбора УР, в том числе наименование, численные или качественные значения их параметров.</a:t>
            </a:r>
          </a:p>
          <a:p>
            <a:pPr marL="0" indent="0">
              <a:buNone/>
            </a:pPr>
            <a:r>
              <a:rPr lang="ru-RU" dirty="0"/>
              <a:t>3. Документально зафиксировать отклонение параметров УР от параметров критериев.</a:t>
            </a:r>
          </a:p>
          <a:p>
            <a:pPr marL="0" indent="0">
              <a:buNone/>
            </a:pPr>
            <a:r>
              <a:rPr lang="ru-RU" dirty="0"/>
              <a:t>4. Документально оформить процедуру принятия УР с указанием даты, ответственных лиц, имеющихся замечаний.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03058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91B9F2-2513-4357-A662-C384ADACB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Процедуры утверждения УР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B8E6A33-3BE4-41D6-A8BA-F10FCBAF7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1. Оформить документацию о физических или юридических лицах, у которых необходимо утверждать УР.</a:t>
            </a:r>
          </a:p>
          <a:p>
            <a:pPr marL="0" indent="0">
              <a:buNone/>
            </a:pPr>
            <a:r>
              <a:rPr lang="ru-RU" dirty="0"/>
              <a:t>2. Определить и зафиксировать в документе временные периоды утверждения, а также наименование и содержание сопроводительных документов.</a:t>
            </a:r>
          </a:p>
          <a:p>
            <a:pPr marL="0" indent="0">
              <a:buNone/>
            </a:pPr>
            <a:r>
              <a:rPr lang="ru-RU" dirty="0"/>
              <a:t>3. Документально оформить общий акт утверждения.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3164262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24</TotalTime>
  <Words>1768</Words>
  <Application>Microsoft Office PowerPoint</Application>
  <PresentationFormat>Произвольный</PresentationFormat>
  <Paragraphs>175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Капля</vt:lpstr>
      <vt:lpstr>Государственные управленческие решения</vt:lpstr>
      <vt:lpstr>Государственное управленческое решение</vt:lpstr>
      <vt:lpstr>Государственное управленческое решение </vt:lpstr>
      <vt:lpstr>Источник (первооснова)</vt:lpstr>
      <vt:lpstr>Юридическая иерархия </vt:lpstr>
      <vt:lpstr>По содержанию </vt:lpstr>
      <vt:lpstr>По субъектам управления </vt:lpstr>
      <vt:lpstr>По масштабу действия</vt:lpstr>
      <vt:lpstr>По целям и времени действия</vt:lpstr>
      <vt:lpstr>По порядку принятия и придания юридической силы</vt:lpstr>
      <vt:lpstr>По механизму действия </vt:lpstr>
      <vt:lpstr>По характеру воздействия</vt:lpstr>
      <vt:lpstr>По степени публичности</vt:lpstr>
      <vt:lpstr>Основные свойства и отличительные черты государственно-управленческого решения</vt:lpstr>
      <vt:lpstr>Основные свойства и отличительные черты государственно-управленческого решения</vt:lpstr>
      <vt:lpstr>Презентация PowerPoint</vt:lpstr>
      <vt:lpstr>Презентация PowerPoint</vt:lpstr>
      <vt:lpstr>Ведущие причины инициации управленческого решения</vt:lpstr>
      <vt:lpstr>Формы разработки и реализации управленческих решений</vt:lpstr>
      <vt:lpstr>Формы разработки</vt:lpstr>
      <vt:lpstr>Формы разработки</vt:lpstr>
      <vt:lpstr>Формы разработки</vt:lpstr>
      <vt:lpstr>Формы разработки</vt:lpstr>
      <vt:lpstr>Формы разработки</vt:lpstr>
      <vt:lpstr>Формы реализации</vt:lpstr>
      <vt:lpstr>Формы реализации</vt:lpstr>
      <vt:lpstr>Формы реализации</vt:lpstr>
      <vt:lpstr>Формы реализации</vt:lpstr>
      <vt:lpstr>Этапы Деловой беседы</vt:lpstr>
      <vt:lpstr>Условия  эффективности  Деловой беседы</vt:lpstr>
      <vt:lpstr>Формы реализации в виде проекта</vt:lpstr>
      <vt:lpstr>Процедуры разработки УР</vt:lpstr>
      <vt:lpstr>Процедуры разработки УР</vt:lpstr>
      <vt:lpstr>Процедуры согласования УР. </vt:lpstr>
      <vt:lpstr>Процедуры принятия УР.</vt:lpstr>
      <vt:lpstr>Процедуры утверждения УР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Формы разработки и реализации управленческих решений</dc:title>
  <dc:creator>Katerina Shumik</dc:creator>
  <cp:lastModifiedBy>Шумик Екатерина</cp:lastModifiedBy>
  <cp:revision>4</cp:revision>
  <dcterms:created xsi:type="dcterms:W3CDTF">2018-12-03T11:05:19Z</dcterms:created>
  <dcterms:modified xsi:type="dcterms:W3CDTF">2018-12-14T03:17:30Z</dcterms:modified>
</cp:coreProperties>
</file>