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81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90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9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0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11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55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82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2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71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21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26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51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61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9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00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908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99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391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Dp6xKOVJY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youtu.be/tJs3n-5csC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edu.vvsu.ru/mod/glossary/showentry.php?eid=1923&amp;displayformat=dictionary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Концепция управления проектами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часть </a:t>
            </a:r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48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73" y="312717"/>
            <a:ext cx="10131425" cy="5779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771896"/>
            <a:ext cx="10131425" cy="59495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Взаимосвязь между управлением проектами и </a:t>
            </a:r>
            <a:r>
              <a:rPr lang="ru-RU" dirty="0" smtClean="0"/>
              <a:t>функциональным менеджментом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Управляемые параметры </a:t>
            </a:r>
            <a:r>
              <a:rPr lang="ru-RU" dirty="0" smtClean="0"/>
              <a:t>проекта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Международные </a:t>
            </a:r>
            <a:r>
              <a:rPr lang="ru-RU" dirty="0"/>
              <a:t>стандарты и сертификация в </a:t>
            </a:r>
            <a:r>
              <a:rPr lang="ru-RU" dirty="0" smtClean="0"/>
              <a:t>области управления </a:t>
            </a:r>
            <a:r>
              <a:rPr lang="ru-RU" dirty="0"/>
              <a:t>проектами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Основные фазы управления проектами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Общие принципы </a:t>
            </a:r>
            <a:r>
              <a:rPr lang="ru-RU" dirty="0" smtClean="0"/>
              <a:t>построения организационных </a:t>
            </a:r>
            <a:r>
              <a:rPr lang="ru-RU" dirty="0"/>
              <a:t>структур </a:t>
            </a:r>
            <a:r>
              <a:rPr lang="ru-RU" dirty="0" smtClean="0"/>
              <a:t>управления проектами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Проектное финансирование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Маркетинг проекта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00"/>
                </a:solidFill>
              </a:rPr>
              <a:t>Планирование проекта 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Управление </a:t>
            </a:r>
            <a:r>
              <a:rPr lang="ru-RU" dirty="0">
                <a:solidFill>
                  <a:srgbClr val="FFFF00"/>
                </a:solidFill>
              </a:rPr>
              <a:t>стоимостью </a:t>
            </a:r>
            <a:r>
              <a:rPr lang="ru-RU" dirty="0" smtClean="0">
                <a:solidFill>
                  <a:srgbClr val="FFFF00"/>
                </a:solidFill>
              </a:rPr>
              <a:t>проекта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Управление </a:t>
            </a:r>
            <a:r>
              <a:rPr lang="ru-RU" dirty="0">
                <a:solidFill>
                  <a:srgbClr val="FFFF00"/>
                </a:solidFill>
              </a:rPr>
              <a:t>работами по проекту 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Управление </a:t>
            </a:r>
            <a:r>
              <a:rPr lang="ru-RU" dirty="0">
                <a:solidFill>
                  <a:srgbClr val="FFFF00"/>
                </a:solidFill>
              </a:rPr>
              <a:t>ресурсами </a:t>
            </a:r>
            <a:r>
              <a:rPr lang="ru-RU" dirty="0" smtClean="0">
                <a:solidFill>
                  <a:srgbClr val="FFFF00"/>
                </a:solidFill>
              </a:rPr>
              <a:t>проекта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Управление рисками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Контроль </a:t>
            </a:r>
            <a:r>
              <a:rPr lang="ru-RU" dirty="0">
                <a:solidFill>
                  <a:srgbClr val="FFFF00"/>
                </a:solidFill>
              </a:rPr>
              <a:t>и регулирование проекта 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Оценка </a:t>
            </a:r>
            <a:r>
              <a:rPr lang="ru-RU" dirty="0">
                <a:solidFill>
                  <a:srgbClr val="FFFF00"/>
                </a:solidFill>
              </a:rPr>
              <a:t>эффективности инвестиционных проектов </a:t>
            </a:r>
          </a:p>
        </p:txBody>
      </p:sp>
    </p:spTree>
    <p:extLst>
      <p:ext uri="{BB962C8B-B14F-4D97-AF65-F5344CB8AC3E}">
        <p14:creationId xmlns:p14="http://schemas.microsoft.com/office/powerpoint/2010/main" val="145587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00843"/>
            <a:ext cx="10131425" cy="6135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процессы планирования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223159"/>
            <a:ext cx="11058895" cy="53320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планирование содержания проекта и его документирование;</a:t>
            </a:r>
          </a:p>
          <a:p>
            <a:r>
              <a:rPr lang="ru-RU" sz="2400" dirty="0" smtClean="0"/>
              <a:t>описание содержания проекта, определение основных этапов его реализации, декомпозицию их на более мелкие и управляемые элементы;</a:t>
            </a:r>
          </a:p>
          <a:p>
            <a:r>
              <a:rPr lang="ru-RU" sz="2400" dirty="0" smtClean="0"/>
              <a:t>составление сметы, оценку стоимости ресурсов, необходимых для выполнения работ;</a:t>
            </a:r>
          </a:p>
          <a:p>
            <a:r>
              <a:rPr lang="ru-RU" sz="2400" dirty="0" smtClean="0"/>
              <a:t>определение работ, обеспечивающих достижение целей проекта, формирование их конкретного списка;</a:t>
            </a:r>
          </a:p>
          <a:p>
            <a:r>
              <a:rPr lang="ru-RU" sz="2400" dirty="0" smtClean="0"/>
              <a:t>последовательность работ, определение и документирование технологических зависимостей и ограничений на работы;</a:t>
            </a:r>
          </a:p>
          <a:p>
            <a:r>
              <a:rPr lang="ru-RU" sz="2400" dirty="0" smtClean="0"/>
              <a:t>оценку продолжительности работ, трудозатрат и других необходимых ресурсов;</a:t>
            </a:r>
          </a:p>
          <a:p>
            <a:r>
              <a:rPr lang="ru-RU" sz="2400" dirty="0" smtClean="0"/>
              <a:t>расчет расписания, анализ технологических зависимостей выполнения работ, их длительности и требований к ресурсам;</a:t>
            </a:r>
          </a:p>
          <a:p>
            <a:r>
              <a:rPr lang="ru-RU" sz="2400" dirty="0" smtClean="0"/>
              <a:t>планирование ресурсов, определение того, какие ресурсы (люди, оборудование, материалы) и в каких количествах потребуются для проекта. Определение сроков работ с учетом ограниченности ресурсов;</a:t>
            </a:r>
          </a:p>
          <a:p>
            <a:r>
              <a:rPr lang="ru-RU" sz="2400" dirty="0" smtClean="0"/>
              <a:t>составление бюджета, привязка сметных затрат к конкретным видам деятельности;</a:t>
            </a:r>
          </a:p>
          <a:p>
            <a:r>
              <a:rPr lang="ru-RU" sz="2400" dirty="0" smtClean="0"/>
              <a:t>создание (разработку) плана проекта: объединение результатов всех процессов планирования в общий документ.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55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41465"/>
            <a:ext cx="10131425" cy="10766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Вспомогательные </a:t>
            </a:r>
            <a:r>
              <a:rPr lang="ru-RU" b="1" dirty="0" smtClean="0"/>
              <a:t>процессы планирования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686297"/>
            <a:ext cx="10963893" cy="4904508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/>
              <a:t>планирование качества, определение стандартов качества, соответствующих данному проекту, и поиск путей их достижения;</a:t>
            </a:r>
          </a:p>
          <a:p>
            <a:r>
              <a:rPr lang="ru-RU" sz="2200" dirty="0" smtClean="0"/>
              <a:t>организационное </a:t>
            </a:r>
            <a:r>
              <a:rPr lang="ru-RU" sz="2200" dirty="0"/>
              <a:t>планирование (проектирование), определение, обследование, документирование и распределение проектных ролей, ответственности и отношений подчиненности;</a:t>
            </a:r>
          </a:p>
          <a:p>
            <a:r>
              <a:rPr lang="ru-RU" sz="2200" dirty="0" smtClean="0"/>
              <a:t>подбор </a:t>
            </a:r>
            <a:r>
              <a:rPr lang="ru-RU" sz="2200" dirty="0"/>
              <a:t>кадров, формирование команды проекта на всех стадиях его жизненного цикла;</a:t>
            </a:r>
          </a:p>
          <a:p>
            <a:r>
              <a:rPr lang="ru-RU" sz="2200" dirty="0" smtClean="0"/>
              <a:t>планирование </a:t>
            </a:r>
            <a:r>
              <a:rPr lang="ru-RU" sz="2200" dirty="0"/>
              <a:t>коммуникаций, определение информационных и коммуникационных потребностей участников проекта: кому и какая информация необходима, когда и как она должна быть доставлена;</a:t>
            </a:r>
          </a:p>
          <a:p>
            <a:r>
              <a:rPr lang="ru-RU" sz="2200" dirty="0" smtClean="0"/>
              <a:t>идентификация </a:t>
            </a:r>
            <a:r>
              <a:rPr lang="ru-RU" sz="2200" dirty="0"/>
              <a:t>и оценку рисков, анализ фактора неопределенности и его влияния на ход реализации проекта, определение благоприятного и неблагоприятного сценариев реализации, документирование рисков;</a:t>
            </a:r>
          </a:p>
          <a:p>
            <a:r>
              <a:rPr lang="ru-RU" sz="2200" dirty="0" smtClean="0"/>
              <a:t>планирование </a:t>
            </a:r>
            <a:r>
              <a:rPr lang="ru-RU" sz="2200" dirty="0"/>
              <a:t>поставок: что, каким образом, когда и с помощью кого закупать и поставлять;</a:t>
            </a:r>
          </a:p>
          <a:p>
            <a:r>
              <a:rPr lang="ru-RU" sz="2200" dirty="0" smtClean="0"/>
              <a:t>планирование </a:t>
            </a:r>
            <a:r>
              <a:rPr lang="ru-RU" sz="2200" dirty="0"/>
              <a:t>предложений, документирование товарных требований и определение потенциальных поставщиков.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98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53341"/>
            <a:ext cx="10131425" cy="5779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Взаимосвязь уровней планирования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187533"/>
            <a:ext cx="6605648" cy="538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3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708561"/>
          </a:xfrm>
        </p:spPr>
        <p:txBody>
          <a:bodyPr/>
          <a:lstStyle/>
          <a:p>
            <a:r>
              <a:rPr lang="ru-RU" b="1" dirty="0" smtClean="0"/>
              <a:t>Структура разбиения работ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318160"/>
            <a:ext cx="10464894" cy="497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2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88966"/>
            <a:ext cx="10131425" cy="744187"/>
          </a:xfrm>
        </p:spPr>
        <p:txBody>
          <a:bodyPr/>
          <a:lstStyle/>
          <a:p>
            <a:r>
              <a:rPr lang="ru-RU" b="1" dirty="0" smtClean="0"/>
              <a:t>Структурная схема организации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33153"/>
            <a:ext cx="7971312" cy="555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6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799" y="253342"/>
            <a:ext cx="10131425" cy="6135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Матрица ответственности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181339" y="-1272380"/>
            <a:ext cx="5462175" cy="104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402" y="228600"/>
            <a:ext cx="4553352" cy="602673"/>
          </a:xfrm>
        </p:spPr>
        <p:txBody>
          <a:bodyPr>
            <a:normAutofit/>
          </a:bodyPr>
          <a:lstStyle/>
          <a:p>
            <a:r>
              <a:rPr lang="ru-RU" b="1" dirty="0" smtClean="0"/>
              <a:t>Определение вех проекта</a:t>
            </a:r>
            <a:endParaRPr lang="ru-RU" b="1" dirty="0"/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37403" y="1107373"/>
            <a:ext cx="4553352" cy="563809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Вехи – ключевые этапы проекта.</a:t>
            </a:r>
          </a:p>
          <a:p>
            <a:r>
              <a:rPr lang="ru-RU" sz="2400" dirty="0"/>
              <a:t>При определении вех используется информация о ключевых точках, стадиях и состояниях, через которые проходит проект в течение своего жизненного цикла. Вехи </a:t>
            </a:r>
            <a:r>
              <a:rPr lang="ru-RU" sz="2400" dirty="0" smtClean="0"/>
              <a:t>отмечают </a:t>
            </a:r>
            <a:r>
              <a:rPr lang="ru-RU" sz="2400" dirty="0"/>
              <a:t>существенные, определяющие дальнейший ход развития проекта точки перехода и поэтому позволяют решать проблемы контроля, предоставляя набор естественных контрольных точек.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856" y="246041"/>
            <a:ext cx="6688715" cy="649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33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63" y="268679"/>
            <a:ext cx="6164653" cy="752600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Сетевое планирование</a:t>
            </a:r>
            <a:endParaRPr lang="ru-RU" sz="3000" b="1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0163" y="1021277"/>
            <a:ext cx="3636819" cy="5533901"/>
          </a:xfrm>
        </p:spPr>
        <p:txBody>
          <a:bodyPr>
            <a:normAutofit/>
          </a:bodyPr>
          <a:lstStyle/>
          <a:p>
            <a:r>
              <a:rPr lang="ru-RU" sz="2400" dirty="0"/>
              <a:t>Сеть - полный комплекс работ и вех проекта с установленными между ними </a:t>
            </a:r>
            <a:r>
              <a:rPr lang="ru-RU" sz="2400" dirty="0" smtClean="0"/>
              <a:t>зависимостями.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165" y="268678"/>
            <a:ext cx="5391150" cy="6286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51" y="2790825"/>
            <a:ext cx="5722217" cy="382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26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5800" y="312717"/>
            <a:ext cx="10131425" cy="661060"/>
          </a:xfrm>
        </p:spPr>
        <p:txBody>
          <a:bodyPr/>
          <a:lstStyle/>
          <a:p>
            <a:r>
              <a:rPr lang="ru-RU" b="1" dirty="0" smtClean="0"/>
              <a:t>Определение длины критического пути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5799" y="973777"/>
            <a:ext cx="10131425" cy="5367647"/>
          </a:xfrm>
        </p:spPr>
        <p:txBody>
          <a:bodyPr>
            <a:noAutofit/>
          </a:bodyPr>
          <a:lstStyle/>
          <a:p>
            <a:r>
              <a:rPr lang="ru-RU" sz="2000" dirty="0" smtClean="0"/>
              <a:t>Критический путь – это максимальный </a:t>
            </a:r>
            <a:r>
              <a:rPr lang="ru-RU" sz="2000" dirty="0"/>
              <a:t>по продолжительности полный </a:t>
            </a:r>
            <a:r>
              <a:rPr lang="ru-RU" sz="2000" dirty="0" smtClean="0"/>
              <a:t>путь реализации проекта;</a:t>
            </a:r>
          </a:p>
          <a:p>
            <a:r>
              <a:rPr lang="ru-RU" sz="2000" dirty="0" smtClean="0"/>
              <a:t>работы</a:t>
            </a:r>
            <a:r>
              <a:rPr lang="ru-RU" sz="2000" dirty="0"/>
              <a:t>, лежащие на </a:t>
            </a:r>
            <a:r>
              <a:rPr lang="ru-RU" sz="2000" dirty="0" smtClean="0"/>
              <a:t>этом пути</a:t>
            </a:r>
            <a:r>
              <a:rPr lang="ru-RU" sz="2000" dirty="0"/>
              <a:t>, также называются </a:t>
            </a:r>
            <a:r>
              <a:rPr lang="ru-RU" sz="2000" dirty="0" smtClean="0"/>
              <a:t>критическими.</a:t>
            </a:r>
          </a:p>
          <a:p>
            <a:r>
              <a:rPr lang="ru-RU" sz="2000" dirty="0"/>
              <a:t>д</a:t>
            </a:r>
            <a:r>
              <a:rPr lang="ru-RU" sz="2000" dirty="0" smtClean="0"/>
              <a:t>лительность </a:t>
            </a:r>
            <a:r>
              <a:rPr lang="ru-RU" sz="2000" dirty="0"/>
              <a:t>критического пути определяет наименьшую общую продолжительность работ по проекту в целом. Длительность выполнения всего проекта </a:t>
            </a:r>
            <a:r>
              <a:rPr lang="ru-RU" sz="2000" dirty="0" smtClean="0"/>
              <a:t>может </a:t>
            </a:r>
            <a:r>
              <a:rPr lang="ru-RU" sz="2000" dirty="0"/>
              <a:t>быть сокращена за счет длительности работ, лежащих на критическом пути. Соответственно любая задержка выполнения работ критического пути повлечет увеличение длительности проекта.</a:t>
            </a:r>
          </a:p>
          <a:p>
            <a:r>
              <a:rPr lang="ru-RU" sz="2000" dirty="0" smtClean="0"/>
              <a:t>Полный </a:t>
            </a:r>
            <a:r>
              <a:rPr lang="ru-RU" sz="2000" dirty="0"/>
              <a:t>резерв времени</a:t>
            </a:r>
            <a:r>
              <a:rPr lang="ru-RU" sz="2000" dirty="0" smtClean="0"/>
              <a:t>, или </a:t>
            </a:r>
            <a:r>
              <a:rPr lang="ru-RU" sz="2000" dirty="0"/>
              <a:t>запас времени, — это разность между датами позднего и раннего окончаний (начал) работы. Управленческий смысл резерва времени заключается в том, что при необходимости урегулировать технологические, ресурсные или финансовые ограничения проекта он позволяет руководителю задержать работу на этот срок без влияния на срок завершения проекта в целом. Работы, лежащие на </a:t>
            </a:r>
            <a:r>
              <a:rPr lang="ru-RU" sz="2000" dirty="0" smtClean="0"/>
              <a:t>критическом </a:t>
            </a:r>
            <a:r>
              <a:rPr lang="ru-RU" sz="2000" dirty="0"/>
              <a:t>пути, имеют временной резерв, равный нулю</a:t>
            </a:r>
            <a:r>
              <a:rPr lang="ru-RU" sz="2000" dirty="0" smtClean="0"/>
              <a:t>.</a:t>
            </a:r>
          </a:p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youtu.be/xDp6xKOVJYE</a:t>
            </a:r>
            <a:r>
              <a:rPr lang="ru-RU" sz="2000" dirty="0" smtClean="0"/>
              <a:t> (с 8 минуты - критический путь)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27932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7" y="312718"/>
            <a:ext cx="10131425" cy="6254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Диаграмма </a:t>
            </a:r>
            <a:r>
              <a:rPr lang="ru-RU" b="1" dirty="0" err="1" smtClean="0"/>
              <a:t>Гантта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61" y="926278"/>
            <a:ext cx="4123705" cy="5391396"/>
          </a:xfrm>
        </p:spPr>
        <p:txBody>
          <a:bodyPr>
            <a:normAutofit/>
          </a:bodyPr>
          <a:lstStyle/>
          <a:p>
            <a:r>
              <a:rPr lang="ru-RU" sz="2200" dirty="0" smtClean="0"/>
              <a:t>«</a:t>
            </a:r>
            <a:r>
              <a:rPr lang="ru-RU" sz="2200" dirty="0"/>
              <a:t>финиш-старт» - действие В не может начаться до завершения действия А;</a:t>
            </a:r>
          </a:p>
          <a:p>
            <a:r>
              <a:rPr lang="ru-RU" sz="2200" dirty="0"/>
              <a:t>«старт-финиш» - действие В не может начаться до тех пор, пока не начнётся действие А;</a:t>
            </a:r>
          </a:p>
          <a:p>
            <a:r>
              <a:rPr lang="ru-RU" sz="2200" dirty="0"/>
              <a:t>«старт-старт» - действие В начнётся не раньше, чем действие А;</a:t>
            </a:r>
          </a:p>
          <a:p>
            <a:r>
              <a:rPr lang="ru-RU" sz="2200" dirty="0"/>
              <a:t>«финиш-финиш» - действие В должно закончиться не раньше, чем закончится действие А</a:t>
            </a:r>
            <a:r>
              <a:rPr lang="ru-RU" sz="2200" dirty="0" smtClean="0"/>
              <a:t>.</a:t>
            </a:r>
          </a:p>
          <a:p>
            <a:r>
              <a:rPr lang="en-US" sz="2200" dirty="0">
                <a:hlinkClick r:id="rId2"/>
              </a:rPr>
              <a:t>https://</a:t>
            </a:r>
            <a:r>
              <a:rPr lang="en-US" sz="2200" dirty="0" smtClean="0">
                <a:hlinkClick r:id="rId2"/>
              </a:rPr>
              <a:t>youtu.be/tJs3n-5csCg</a:t>
            </a:r>
            <a:r>
              <a:rPr lang="ru-RU" sz="2200" dirty="0" smtClean="0"/>
              <a:t> 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79029" y="-615969"/>
            <a:ext cx="4305300" cy="799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3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5779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Управление</a:t>
            </a:r>
            <a:r>
              <a:rPr lang="ru-RU" dirty="0" smtClean="0"/>
              <a:t> </a:t>
            </a:r>
            <a:r>
              <a:rPr lang="ru-RU" b="1" dirty="0" smtClean="0"/>
              <a:t>стоимостью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187533"/>
            <a:ext cx="6439395" cy="5415148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оценка </a:t>
            </a:r>
            <a:r>
              <a:rPr lang="ru-RU" sz="2200" dirty="0"/>
              <a:t>стоимости проекта;</a:t>
            </a:r>
          </a:p>
          <a:p>
            <a:r>
              <a:rPr lang="ru-RU" sz="2200" dirty="0"/>
              <a:t>бюджетирование проекта, т.е. установление целевых показателей затрат;</a:t>
            </a:r>
          </a:p>
          <a:p>
            <a:r>
              <a:rPr lang="ru-RU" sz="2200" dirty="0"/>
              <a:t>контроль стоимости (затрат) проекта, постоянной оценки фактических затрат, сравнения с ранее запланированными в бюджете и выработки мероприятий корректирующего и предупреждающего характера.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780" y="203737"/>
            <a:ext cx="4601334" cy="654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05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82089"/>
            <a:ext cx="10131425" cy="6254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Оценка стоимости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807523"/>
            <a:ext cx="10892641" cy="5842659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/>
              <a:t>Определение потребностей работы в ресурсах.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Разработка сетевой модели.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Разработка СРР.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Оценка затрат в разрезе СРР.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Обсуждение СРР с каждым из функциональных управляющих.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Выработка основного направления действий.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Оценка затрат для каждого элемента СРР.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Согласование базовых затрат с высшим уровнем управления.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Обсуждение с функциональными управляющими потребности в персонале.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Разработка схемы линейной ответственности.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Разработка детальных графиков.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Формирование суммарного отчета по затратам.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/>
              <a:t>Включение результатов оценки затрат в документы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286413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47105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Методы контроля стоимости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801" y="1093333"/>
            <a:ext cx="4709054" cy="576262"/>
          </a:xfrm>
        </p:spPr>
        <p:txBody>
          <a:bodyPr/>
          <a:lstStyle/>
          <a:p>
            <a:r>
              <a:rPr lang="ru-RU" dirty="0" smtClean="0"/>
              <a:t>Традиционный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85801" y="1669595"/>
            <a:ext cx="4996923" cy="4826208"/>
          </a:xfrm>
        </p:spPr>
        <p:txBody>
          <a:bodyPr>
            <a:normAutofit fontScale="92500" lnSpcReduction="10000"/>
          </a:bodyPr>
          <a:lstStyle/>
          <a:p>
            <a:r>
              <a:rPr lang="ru-RU" sz="2100" b="1" dirty="0"/>
              <a:t>Плановые</a:t>
            </a:r>
            <a:r>
              <a:rPr lang="ru-RU" sz="2000" dirty="0"/>
              <a:t> (бюджетные) </a:t>
            </a:r>
            <a:r>
              <a:rPr lang="ru-RU" sz="2000" dirty="0" smtClean="0"/>
              <a:t>затраты — </a:t>
            </a:r>
            <a:r>
              <a:rPr lang="ru-RU" sz="2000" dirty="0"/>
              <a:t>это бюджетная стоимость работ, запланированных в соответствии с расписанием, или количество ресурсов, которые предполагается использовать к текущей дате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/>
              <a:t>Текущая дата — это дата, на которую имеется фактическая </a:t>
            </a:r>
            <a:r>
              <a:rPr lang="ru-RU" sz="2000" dirty="0" smtClean="0"/>
              <a:t>информация.</a:t>
            </a:r>
          </a:p>
          <a:p>
            <a:pPr algn="ctr"/>
            <a:r>
              <a:rPr lang="ru-RU" sz="2000" dirty="0" smtClean="0"/>
              <a:t>Плановые затраты </a:t>
            </a:r>
            <a:r>
              <a:rPr lang="ru-RU" sz="2000" dirty="0"/>
              <a:t>= </a:t>
            </a:r>
            <a:endParaRPr lang="ru-RU" sz="2000" dirty="0" smtClean="0"/>
          </a:p>
          <a:p>
            <a:pPr algn="ctr"/>
            <a:r>
              <a:rPr lang="ru-RU" sz="2000" dirty="0" smtClean="0"/>
              <a:t>= Общий бюджет </a:t>
            </a:r>
            <a:r>
              <a:rPr lang="ru-RU" sz="2000" dirty="0"/>
              <a:t>× % по плану</a:t>
            </a:r>
            <a:r>
              <a:rPr lang="ru-RU" sz="2000" dirty="0" smtClean="0"/>
              <a:t>.</a:t>
            </a:r>
          </a:p>
          <a:p>
            <a:r>
              <a:rPr lang="ru-RU" sz="2000" b="1" dirty="0">
                <a:hlinkClick r:id="rId2" tooltip="Глоссарий: Фактические затраты"/>
              </a:rPr>
              <a:t>Фактические затраты</a:t>
            </a:r>
            <a:r>
              <a:rPr lang="ru-RU" sz="2000" b="1" dirty="0"/>
              <a:t> </a:t>
            </a:r>
            <a:r>
              <a:rPr lang="ru-RU" sz="2000" dirty="0" smtClean="0"/>
              <a:t> </a:t>
            </a:r>
            <a:r>
              <a:rPr lang="ru-RU" sz="2000" dirty="0"/>
              <a:t>— это стоимость фактически выполненных работ на текущую дату или количество ресурсов, фактически потраченных на выполнение работ до текущей даты. </a:t>
            </a:r>
            <a:endParaRPr lang="ru-RU" sz="2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094413" y="1093333"/>
            <a:ext cx="4722813" cy="576262"/>
          </a:xfrm>
        </p:spPr>
        <p:txBody>
          <a:bodyPr/>
          <a:lstStyle/>
          <a:p>
            <a:r>
              <a:rPr lang="ru-RU" dirty="0" smtClean="0"/>
              <a:t>Метод освоенного объема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094413" y="1761773"/>
            <a:ext cx="4995334" cy="4734030"/>
          </a:xfrm>
        </p:spPr>
        <p:txBody>
          <a:bodyPr/>
          <a:lstStyle/>
          <a:p>
            <a:r>
              <a:rPr lang="ru-RU" dirty="0" smtClean="0"/>
              <a:t>основан </a:t>
            </a:r>
            <a:r>
              <a:rPr lang="ru-RU" dirty="0"/>
              <a:t>на определении отношения фактических затрат к объему работ, которые должны быть выполнены к определенной дате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Освоенный объем = </a:t>
            </a:r>
          </a:p>
          <a:p>
            <a:pPr algn="ctr"/>
            <a:r>
              <a:rPr lang="ru-RU" dirty="0"/>
              <a:t>=</a:t>
            </a:r>
            <a:r>
              <a:rPr lang="ru-RU" dirty="0" smtClean="0"/>
              <a:t>Плановая </a:t>
            </a:r>
            <a:r>
              <a:rPr lang="ru-RU" dirty="0"/>
              <a:t>стоимость × % использования ресурса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410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0" y="277091"/>
            <a:ext cx="10131425" cy="910442"/>
          </a:xfrm>
        </p:spPr>
        <p:txBody>
          <a:bodyPr>
            <a:normAutofit/>
          </a:bodyPr>
          <a:lstStyle/>
          <a:p>
            <a:r>
              <a:rPr lang="ru-RU" b="1" dirty="0" smtClean="0"/>
              <a:t>Управление работами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85799" y="1187533"/>
            <a:ext cx="10131425" cy="5011386"/>
          </a:xfrm>
        </p:spPr>
        <p:txBody>
          <a:bodyPr>
            <a:normAutofit/>
          </a:bodyPr>
          <a:lstStyle/>
          <a:p>
            <a:r>
              <a:rPr lang="ru-RU" sz="2400" dirty="0"/>
              <a:t>Работа определяется как совокупность взаимосвязанных действий, направленных на достижение желаемого результата за намеченный (заданный) интервал времени (к определенному сроку</a:t>
            </a:r>
            <a:r>
              <a:rPr lang="ru-RU" sz="2400" dirty="0" smtClean="0"/>
              <a:t>).</a:t>
            </a:r>
          </a:p>
          <a:p>
            <a:r>
              <a:rPr lang="ru-RU" sz="2400" dirty="0"/>
              <a:t>Объем работы относится к важнейшим ее характеристикам и может выражаться в разных величинах: трудоемкости, продолжительности, стоимости и т.д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Планируемая потребность в ресурсах определяется на основании того, какие ресурсы и в каких количествах должны быть использованы для выполнения работ проекта. Источником информации для этого могут служить нормативные показатели, СРР, содержание работ, цели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964027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24592"/>
            <a:ext cx="10131425" cy="744187"/>
          </a:xfrm>
        </p:spPr>
        <p:txBody>
          <a:bodyPr/>
          <a:lstStyle/>
          <a:p>
            <a:r>
              <a:rPr lang="ru-RU" b="1" dirty="0" smtClean="0"/>
              <a:t>Управление ресурсами проекта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068778"/>
            <a:ext cx="8422574" cy="553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0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88967"/>
            <a:ext cx="10131425" cy="6135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Оптимизация размера заказа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902525"/>
            <a:ext cx="7911935" cy="554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0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09" y="179180"/>
            <a:ext cx="10131425" cy="5898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Управление рисками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8372" y="217716"/>
            <a:ext cx="5031327" cy="64426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9" y="798580"/>
            <a:ext cx="6558890" cy="31440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09" y="4536805"/>
            <a:ext cx="6552994" cy="129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67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60219"/>
            <a:ext cx="10131425" cy="5898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Контроль и регулирование проекта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950027"/>
            <a:ext cx="9316600" cy="564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26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88966"/>
            <a:ext cx="10131425" cy="53043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Оценка эффективности проекта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819397"/>
            <a:ext cx="10880765" cy="5700156"/>
          </a:xfrm>
        </p:spPr>
        <p:txBody>
          <a:bodyPr>
            <a:normAutofit/>
          </a:bodyPr>
          <a:lstStyle/>
          <a:p>
            <a:r>
              <a:rPr lang="ru-RU" sz="2400" dirty="0"/>
              <a:t>Чистым доходом (ЧД) называется накопленный эффект (сальдо денежного потока) за расчетный </a:t>
            </a:r>
            <a:r>
              <a:rPr lang="ru-RU" sz="2400" dirty="0" smtClean="0"/>
              <a:t>период.</a:t>
            </a:r>
          </a:p>
          <a:p>
            <a:r>
              <a:rPr lang="ru-RU" sz="2400" dirty="0" smtClean="0"/>
              <a:t>Внутренняя норма доходности – это значение ставки дисконта, при которой ЧДД равен </a:t>
            </a:r>
            <a:r>
              <a:rPr lang="ru-RU" sz="2400" dirty="0"/>
              <a:t>нулю. Для оценки эффективности проекта значение ВНД необходимо сопоставлять с нормой дисконта Е. Инвестиционные проекты, у которых ВНД &gt; Е, имеют положительный ЧДД и поэтому эффективны. </a:t>
            </a:r>
            <a:r>
              <a:rPr lang="ru-RU" sz="2400"/>
              <a:t>Проекты, у которых ВНД &lt; Е, имеют отрицательный ЧДД и поэтому неэффективны.</a:t>
            </a:r>
            <a:endParaRPr lang="ru-RU" sz="2400" dirty="0" smtClean="0"/>
          </a:p>
          <a:p>
            <a:r>
              <a:rPr lang="ru-RU" sz="2400" dirty="0"/>
              <a:t>Сроком окупаемости с учетом дисконтирования называется продолжительность периода от начального момента до момента окупаемости с учетом дисконтирования. </a:t>
            </a:r>
            <a:endParaRPr lang="ru-RU" sz="2400" dirty="0" smtClean="0"/>
          </a:p>
          <a:p>
            <a:r>
              <a:rPr lang="ru-RU" sz="2400" dirty="0"/>
              <a:t>Индексы доходности характеризуют относительную «отдачу проекта» на вложенные в него средства.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23248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134</TotalTime>
  <Words>1074</Words>
  <Application>Microsoft Office PowerPoint</Application>
  <PresentationFormat>Широкоэкранный</PresentationFormat>
  <Paragraphs>100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Небеса</vt:lpstr>
      <vt:lpstr>Концепция управления проектами</vt:lpstr>
      <vt:lpstr>план</vt:lpstr>
      <vt:lpstr>Основные процессы планирования ПРОЕКТА</vt:lpstr>
      <vt:lpstr>Вспомогательные процессы планирования проекта</vt:lpstr>
      <vt:lpstr>Взаимосвязь уровней планирования</vt:lpstr>
      <vt:lpstr>Структура разбиения работ</vt:lpstr>
      <vt:lpstr>Структурная схема организации</vt:lpstr>
      <vt:lpstr>Матрица ответственности</vt:lpstr>
      <vt:lpstr>Определение вех проекта</vt:lpstr>
      <vt:lpstr>Сетевое планирование</vt:lpstr>
      <vt:lpstr>Определение длины критического пути</vt:lpstr>
      <vt:lpstr>Диаграмма Гантта</vt:lpstr>
      <vt:lpstr>Управление стоимостью проекта</vt:lpstr>
      <vt:lpstr>Оценка стоимости проекта</vt:lpstr>
      <vt:lpstr>Методы контроля стоимости</vt:lpstr>
      <vt:lpstr>Управление работами</vt:lpstr>
      <vt:lpstr>Управление ресурсами проекта</vt:lpstr>
      <vt:lpstr>Оптимизация размера заказа</vt:lpstr>
      <vt:lpstr>Управление рисками</vt:lpstr>
      <vt:lpstr>Контроль и регулирование проекта</vt:lpstr>
      <vt:lpstr>Оценка эффективности проекта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управления проектами</dc:title>
  <dc:creator>И.В.</dc:creator>
  <cp:lastModifiedBy>И.В.</cp:lastModifiedBy>
  <cp:revision>16</cp:revision>
  <dcterms:created xsi:type="dcterms:W3CDTF">2016-09-09T04:31:24Z</dcterms:created>
  <dcterms:modified xsi:type="dcterms:W3CDTF">2016-09-09T06:45:28Z</dcterms:modified>
</cp:coreProperties>
</file>