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2" r:id="rId1"/>
  </p:sldMasterIdLst>
  <p:handoutMasterIdLst>
    <p:handoutMasterId r:id="rId18"/>
  </p:handoutMasterIdLst>
  <p:sldIdLst>
    <p:sldId id="322" r:id="rId2"/>
    <p:sldId id="304" r:id="rId3"/>
    <p:sldId id="294" r:id="rId4"/>
    <p:sldId id="324" r:id="rId5"/>
    <p:sldId id="321" r:id="rId6"/>
    <p:sldId id="296" r:id="rId7"/>
    <p:sldId id="310" r:id="rId8"/>
    <p:sldId id="312" r:id="rId9"/>
    <p:sldId id="299" r:id="rId10"/>
    <p:sldId id="308" r:id="rId11"/>
    <p:sldId id="309" r:id="rId12"/>
    <p:sldId id="313" r:id="rId13"/>
    <p:sldId id="297" r:id="rId14"/>
    <p:sldId id="314" r:id="rId15"/>
    <p:sldId id="298" r:id="rId16"/>
    <p:sldId id="315" r:id="rId17"/>
  </p:sldIdLst>
  <p:sldSz cx="9144000" cy="6858000" type="screen4x3"/>
  <p:notesSz cx="6735763" cy="9866313"/>
  <p:custDataLst>
    <p:tags r:id="rId19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F:\&#1040;&#1053;&#1071;%2003.05.2016\&#1051;&#1086;&#1082;&#1072;&#1083;&#1100;&#1085;&#1099;&#1081;%20&#1076;&#1080;&#1089;&#1082;%20(D)\&#1056;&#1086;&#1089;&#1089;&#1080;&#1103;%20&#1074;%20&#1089;&#1080;&#1089;&#1090;&#1077;&#1084;&#1077;%20&#1052;&#1061;\&#1074;&#1085;&#1077;&#1096;&#1085;&#1080;&#1081;%20&#1076;&#1086;&#1083;&#1075;%201994-2012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F:\&#1040;&#1053;&#1071;%2003.05.2016\&#1051;&#1086;&#1082;&#1072;&#1083;&#1100;&#1085;&#1099;&#1081;%20&#1076;&#1080;&#1089;&#1082;%20(D)\&#1056;&#1086;&#1089;&#1089;&#1080;&#1103;%20&#1074;%20&#1089;&#1080;&#1089;&#1090;&#1077;&#1084;&#1077;%20&#1052;&#1061;\&#1074;&#1085;&#1077;&#1096;&#1085;&#1080;&#1081;%20&#1076;&#1086;&#1083;&#1075;%201994-2012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F:\&#1040;&#1053;&#1071;%2003.05.2016\&#1051;&#1086;&#1082;&#1072;&#1083;&#1100;&#1085;&#1099;&#1081;%20&#1076;&#1080;&#1089;&#1082;%20(D)\&#1050;&#1040;&#1060;&#1045;&#1044;&#1056;&#1040;%20&#1052;&#1041;\2016\&#1056;&#1086;&#1089;&#1089;&#1080;&#1103;%20&#1074;%20&#1089;&#1080;&#1089;&#1090;&#1077;&#1084;&#1077;%20&#1052;&#1061;%202016\&#1086;&#1082;&#1086;&#1085;&#1095;&#1072;&#1090;&#1077;&#1083;&#1100;&#1085;&#1099;&#1077;%20&#1074;&#1072;&#1088;&#1080;&#1072;&#1085;&#1090;&#1099;\2017\&#1074;&#1085;&#1077;&#1096;&#1085;&#1080;&#1081;%20&#1076;&#1086;&#1083;&#1075;%201994-2017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7639301096820273E-2"/>
          <c:y val="7.277628032345014E-2"/>
          <c:w val="0.88992100070522362"/>
          <c:h val="0.7574123989218328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Лист2!$A$1:$X$1</c:f>
              <c:strCache>
                <c:ptCount val="24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</c:strCache>
            </c:strRef>
          </c:cat>
          <c:val>
            <c:numRef>
              <c:f>Лист2!$A$2:$X$2</c:f>
              <c:numCache>
                <c:formatCode>General</c:formatCode>
                <c:ptCount val="24"/>
                <c:pt idx="0">
                  <c:v>111.8</c:v>
                </c:pt>
                <c:pt idx="1">
                  <c:v>118.5</c:v>
                </c:pt>
                <c:pt idx="2">
                  <c:v>114.8</c:v>
                </c:pt>
                <c:pt idx="3">
                  <c:v>125.8</c:v>
                </c:pt>
                <c:pt idx="4">
                  <c:v>136.4</c:v>
                </c:pt>
                <c:pt idx="5">
                  <c:v>138.9</c:v>
                </c:pt>
                <c:pt idx="6">
                  <c:v>133.19999999999999</c:v>
                </c:pt>
                <c:pt idx="7">
                  <c:v>116.7</c:v>
                </c:pt>
                <c:pt idx="8">
                  <c:v>103</c:v>
                </c:pt>
                <c:pt idx="9">
                  <c:v>96.8</c:v>
                </c:pt>
                <c:pt idx="10">
                  <c:v>98.2</c:v>
                </c:pt>
                <c:pt idx="11">
                  <c:v>97.1</c:v>
                </c:pt>
                <c:pt idx="12">
                  <c:v>71.099999999999994</c:v>
                </c:pt>
                <c:pt idx="13">
                  <c:v>44.7</c:v>
                </c:pt>
                <c:pt idx="14">
                  <c:v>37.299999999999997</c:v>
                </c:pt>
                <c:pt idx="15">
                  <c:v>29.4</c:v>
                </c:pt>
                <c:pt idx="16">
                  <c:v>31.3</c:v>
                </c:pt>
                <c:pt idx="17">
                  <c:v>34.5</c:v>
                </c:pt>
                <c:pt idx="18">
                  <c:v>34.700000000000003</c:v>
                </c:pt>
                <c:pt idx="19">
                  <c:v>54.4</c:v>
                </c:pt>
                <c:pt idx="20">
                  <c:v>61.7</c:v>
                </c:pt>
                <c:pt idx="21">
                  <c:v>41.6</c:v>
                </c:pt>
                <c:pt idx="22">
                  <c:v>30.5</c:v>
                </c:pt>
                <c:pt idx="23">
                  <c:v>39.1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242080"/>
        <c:axId val="150242640"/>
      </c:barChart>
      <c:dateAx>
        <c:axId val="150242080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07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50242640"/>
        <c:crosses val="autoZero"/>
        <c:auto val="1"/>
        <c:lblOffset val="100"/>
        <c:baseTimeUnit val="years"/>
        <c:majorUnit val="1"/>
        <c:majorTimeUnit val="years"/>
        <c:minorUnit val="1"/>
        <c:minorTimeUnit val="years"/>
      </c:dateAx>
      <c:valAx>
        <c:axId val="150242640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50242080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388289702503606E-2"/>
          <c:y val="7.5581395348837205E-2"/>
          <c:w val="0.88734910446434989"/>
          <c:h val="0.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Лист1!$B$1:$Y$1</c:f>
              <c:strCache>
                <c:ptCount val="24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</c:strCache>
            </c:strRef>
          </c:cat>
          <c:val>
            <c:numRef>
              <c:f>Лист1!$B$2:$Y$2</c:f>
              <c:numCache>
                <c:formatCode>General</c:formatCode>
                <c:ptCount val="24"/>
                <c:pt idx="0">
                  <c:v>117.9</c:v>
                </c:pt>
                <c:pt idx="1">
                  <c:v>126.7</c:v>
                </c:pt>
                <c:pt idx="2">
                  <c:v>132.69999999999999</c:v>
                </c:pt>
                <c:pt idx="3">
                  <c:v>153</c:v>
                </c:pt>
                <c:pt idx="4">
                  <c:v>182.8</c:v>
                </c:pt>
                <c:pt idx="5">
                  <c:v>188.4</c:v>
                </c:pt>
                <c:pt idx="6">
                  <c:v>178.2</c:v>
                </c:pt>
                <c:pt idx="7">
                  <c:v>160</c:v>
                </c:pt>
                <c:pt idx="8">
                  <c:v>146.30000000000001</c:v>
                </c:pt>
                <c:pt idx="9">
                  <c:v>152.30000000000001</c:v>
                </c:pt>
                <c:pt idx="10">
                  <c:v>186</c:v>
                </c:pt>
                <c:pt idx="11">
                  <c:v>213.6</c:v>
                </c:pt>
                <c:pt idx="12">
                  <c:v>257</c:v>
                </c:pt>
                <c:pt idx="13">
                  <c:v>313</c:v>
                </c:pt>
                <c:pt idx="14">
                  <c:v>464</c:v>
                </c:pt>
                <c:pt idx="15">
                  <c:v>480.5</c:v>
                </c:pt>
                <c:pt idx="16">
                  <c:v>467.2</c:v>
                </c:pt>
                <c:pt idx="17">
                  <c:v>488.94</c:v>
                </c:pt>
                <c:pt idx="18" formatCode="#,##0">
                  <c:v>538.79999999999995</c:v>
                </c:pt>
                <c:pt idx="19">
                  <c:v>636.4</c:v>
                </c:pt>
                <c:pt idx="20">
                  <c:v>728.8</c:v>
                </c:pt>
                <c:pt idx="21">
                  <c:v>599.9</c:v>
                </c:pt>
                <c:pt idx="22">
                  <c:v>519.1</c:v>
                </c:pt>
                <c:pt idx="23">
                  <c:v>514.1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8162864"/>
        <c:axId val="258163424"/>
      </c:barChart>
      <c:dateAx>
        <c:axId val="258162864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58163424"/>
        <c:crosses val="autoZero"/>
        <c:auto val="1"/>
        <c:lblOffset val="100"/>
        <c:baseTimeUnit val="years"/>
        <c:majorUnit val="1"/>
        <c:majorTimeUnit val="years"/>
        <c:minorUnit val="1"/>
        <c:minorTimeUnit val="years"/>
      </c:dateAx>
      <c:valAx>
        <c:axId val="25816342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58162864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9422382671480149E-2"/>
          <c:y val="9.7142857142857142E-2"/>
          <c:w val="0.51083032490974734"/>
          <c:h val="0.80857142857142861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Лист3!$I$2:$I$5</c:f>
              <c:strCache>
                <c:ptCount val="4"/>
                <c:pt idx="0">
                  <c:v>органы гос. управления</c:v>
                </c:pt>
                <c:pt idx="1">
                  <c:v>ЦБ</c:v>
                </c:pt>
                <c:pt idx="2">
                  <c:v>банки</c:v>
                </c:pt>
                <c:pt idx="3">
                  <c:v>прочие секторы</c:v>
                </c:pt>
              </c:strCache>
            </c:strRef>
          </c:cat>
          <c:val>
            <c:numRef>
              <c:f>Лист3!$J$2:$J$5</c:f>
              <c:numCache>
                <c:formatCode>General</c:formatCode>
                <c:ptCount val="4"/>
                <c:pt idx="0">
                  <c:v>7.6</c:v>
                </c:pt>
                <c:pt idx="1">
                  <c:v>2.4</c:v>
                </c:pt>
                <c:pt idx="2">
                  <c:v>23.2</c:v>
                </c:pt>
                <c:pt idx="3">
                  <c:v>66.8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ayout>
        <c:manualLayout>
          <c:xMode val="edge"/>
          <c:yMode val="edge"/>
          <c:x val="0.66787003610108309"/>
          <c:y val="0.21142857142857144"/>
          <c:w val="0.32310469314079426"/>
          <c:h val="0.42571428571428571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Calibri" pitchFamily="34" charset="0"/>
                    <a:cs typeface="Calibri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Лист1!$A$2:$A$17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24.8</c:v>
                </c:pt>
                <c:pt idx="1">
                  <c:v>15</c:v>
                </c:pt>
                <c:pt idx="2">
                  <c:v>8.1</c:v>
                </c:pt>
                <c:pt idx="3">
                  <c:v>1.9000000000000001</c:v>
                </c:pt>
                <c:pt idx="4">
                  <c:v>8.9</c:v>
                </c:pt>
                <c:pt idx="5">
                  <c:v>0.30000000000000032</c:v>
                </c:pt>
                <c:pt idx="6">
                  <c:v>43.7</c:v>
                </c:pt>
                <c:pt idx="7">
                  <c:v>87.8</c:v>
                </c:pt>
                <c:pt idx="8">
                  <c:v>133.6</c:v>
                </c:pt>
                <c:pt idx="9">
                  <c:v>57.5</c:v>
                </c:pt>
                <c:pt idx="10">
                  <c:v>30.8</c:v>
                </c:pt>
                <c:pt idx="11">
                  <c:v>81.400000000000006</c:v>
                </c:pt>
                <c:pt idx="12">
                  <c:v>53.9</c:v>
                </c:pt>
                <c:pt idx="13">
                  <c:v>61.6</c:v>
                </c:pt>
                <c:pt idx="14">
                  <c:v>153</c:v>
                </c:pt>
                <c:pt idx="15">
                  <c:v>56.9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58167344"/>
        <c:axId val="258167904"/>
      </c:barChart>
      <c:catAx>
        <c:axId val="25816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Calibri" pitchFamily="34" charset="0"/>
                <a:cs typeface="Calibri" pitchFamily="34" charset="0"/>
              </a:defRPr>
            </a:pPr>
            <a:endParaRPr lang="ru-RU"/>
          </a:p>
        </c:txPr>
        <c:crossAx val="258167904"/>
        <c:crosses val="autoZero"/>
        <c:auto val="1"/>
        <c:lblAlgn val="ctr"/>
        <c:lblOffset val="100"/>
        <c:noMultiLvlLbl val="0"/>
      </c:catAx>
      <c:valAx>
        <c:axId val="258167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5816734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7B68D21-C9A8-4B53-B2D2-2CBD138DFF34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E2D7865-25EE-434C-B12F-2B802BE6F8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4242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16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21D78-00B2-4D4D-8DF5-3E6735E51127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862A3-252C-4A59-9C12-1ADFC2B7BE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4745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27491-E871-4118-B529-2514FDE5B1DE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C3349-796E-4F9B-92D3-2DB9912F11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711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C0C69-6597-496C-B30B-ACD278932847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654AF-BB17-42B2-BD81-7330493970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069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12EC1-4A74-4936-B188-A1AB2AE72D19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A1C81-1A6D-4460-8341-C5591BE7B4A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2990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439B2-82E8-40FC-910B-5D91A2CE17A1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35125-D6B0-4F7E-B486-0105564A34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210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44FF1-575E-453D-B50A-82C3550D7460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593AC-D6CC-403F-B487-48F05EE3C8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304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EFF0C-A598-4660-B60B-2FABAC4C449D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5B3A4-D87B-4861-90ED-F368A09CD8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4671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8350F-A521-4F22-BB77-5E164416C00E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BAE58-42D4-443B-93D8-BCB0A61B61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834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04A13-38F9-4F13-B787-067F20402218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C2416-1FCD-4D7C-BEEC-17491CD1DA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094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8AADE-640E-46CE-AB73-C350AF33C184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ACC55-8730-40C9-AD50-430AAAF366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9468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ru-RU" sz="8000">
                <a:solidFill>
                  <a:srgbClr val="C0E474"/>
                </a:solidFill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ru-RU" sz="8000">
                <a:solidFill>
                  <a:srgbClr val="C0E474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2DF5A-9ED1-4953-B723-43EE5D80C800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AA5DD-9D47-499B-BCD5-2EF6026E75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7194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90431-927B-4953-BCCE-7D82201443A8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BF0C3-24DD-4E61-8EA1-F6BF4E0C79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8495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ru-RU" sz="8000">
                <a:solidFill>
                  <a:srgbClr val="C0E474"/>
                </a:solidFill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ru-RU" sz="8000">
                <a:solidFill>
                  <a:srgbClr val="C0E474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B59A9-7477-45BE-A854-B28715B04EC6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842C6-0CC1-4058-90AB-3E05FDBEE4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1576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BF9C2-9689-46C1-B750-B011981F0699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F743D-8DEE-42E5-BC61-75715285C6F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3669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3B644-0C55-4BA2-916C-A847174CC6E4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30DE7-5A24-4A4C-A72E-04EC59EC13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4647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12604-7F46-4F22-B2E0-399AC62B206F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600D5-6747-4A47-9D89-917F9AAEE9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7852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447800"/>
            <a:ext cx="7772400" cy="45720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6E352-71C2-45D4-B8D8-B0E737F4B2B1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C8DDA-E32E-414A-848E-C034C9EB11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579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DF1D60-4B9A-40B2-92B0-A70638043154}" type="datetimeFigureOut">
              <a:rPr lang="ru-RU"/>
              <a:pPr>
                <a:defRPr/>
              </a:pPr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540525E-1917-44BC-B5F7-FEB7CB76EA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7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8" r:id="rId11"/>
    <p:sldLayoutId id="2147484252" r:id="rId12"/>
    <p:sldLayoutId id="2147484259" r:id="rId13"/>
    <p:sldLayoutId id="2147484253" r:id="rId14"/>
    <p:sldLayoutId id="2147484254" r:id="rId15"/>
    <p:sldLayoutId id="2147484255" r:id="rId16"/>
    <p:sldLayoutId id="2147484256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br.ru/" TargetMode="Externa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55650" y="476250"/>
            <a:ext cx="7588250" cy="1271588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4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Россия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в мировом хозяйстве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928688" y="0"/>
            <a:ext cx="7772400" cy="1143000"/>
          </a:xfrm>
        </p:spPr>
        <p:txBody>
          <a:bodyPr/>
          <a:lstStyle/>
          <a:p>
            <a:r>
              <a:rPr lang="ru-RU" altLang="ru-RU" sz="28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РФ как импортер прямых и портфельных иностранных инвестиций</a:t>
            </a:r>
            <a:endParaRPr lang="ru-RU" altLang="ru-RU" sz="28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468313" y="1484313"/>
            <a:ext cx="8072437" cy="520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Наибольшая доля привлеченных прямых иностранных инвестиций в 2014 г. приходилась на следующие виды экономической деятельности: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финансовая деятельность</a:t>
            </a: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(22,2%)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оптовая и розничная торговля </a:t>
            </a: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(22,1%)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обрабатывающие производства </a:t>
            </a: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(18,3%)</a:t>
            </a:r>
            <a:endParaRPr lang="ru-RU" altLang="ru-RU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добыча полезных ископаемых </a:t>
            </a: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(11,1%)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endParaRPr lang="ru-RU" altLang="ru-RU" sz="20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Продолжает оставаться крайне неравномерным распределение приходящих инвестиций по территории отдельных регионов России.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Georgia" panose="02040502050405020303" pitchFamily="18" charset="0"/>
              </a:rPr>
              <a:t> 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214313" y="142875"/>
            <a:ext cx="8929687" cy="785813"/>
          </a:xfrm>
        </p:spPr>
        <p:txBody>
          <a:bodyPr>
            <a:normAutofit/>
          </a:bodyPr>
          <a:lstStyle/>
          <a:p>
            <a:r>
              <a:rPr lang="ru-RU" altLang="ru-RU" sz="22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Объем инвестиций, поступивших в экономику РФ от иностранных инвесторов по видам </a:t>
            </a:r>
            <a:endParaRPr lang="ru-RU" altLang="ru-RU" sz="22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50825" y="6519863"/>
            <a:ext cx="8572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Составлено по данным Федеральной службы государственной статистики // www.gks.ru</a:t>
            </a:r>
            <a:endParaRPr lang="ru-RU" altLang="ru-RU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313" y="928688"/>
          <a:ext cx="8715375" cy="5386387"/>
        </p:xfrm>
        <a:graphic>
          <a:graphicData uri="http://schemas.openxmlformats.org/drawingml/2006/table">
            <a:tbl>
              <a:tblPr/>
              <a:tblGrid>
                <a:gridCol w="2706687"/>
                <a:gridCol w="650875"/>
                <a:gridCol w="714375"/>
                <a:gridCol w="785813"/>
                <a:gridCol w="714375"/>
                <a:gridCol w="857250"/>
                <a:gridCol w="785812"/>
                <a:gridCol w="714375"/>
                <a:gridCol w="785813"/>
              </a:tblGrid>
              <a:tr h="255588">
                <a:tc rowSpan="2"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2000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2005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2011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0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Млн. долл.</a:t>
                      </a:r>
                      <a:b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США</a:t>
                      </a:r>
                    </a:p>
                  </a:txBody>
                  <a:tcPr marL="9525" marR="9525" marT="9525" marB="9525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 процентах </a:t>
                      </a:r>
                      <a:b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 итогу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Млн. долл.</a:t>
                      </a:r>
                      <a:b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США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 процентах </a:t>
                      </a:r>
                      <a:b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 итогу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Млн. долл.</a:t>
                      </a:r>
                      <a:b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США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 процентах </a:t>
                      </a:r>
                      <a:b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 итогу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Млн. долл.</a:t>
                      </a:r>
                      <a:b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США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 процентах </a:t>
                      </a:r>
                      <a:b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 итогу</a:t>
                      </a:r>
                    </a:p>
                  </a:txBody>
                  <a:tcPr marL="9525" marR="9525" marT="9525" marB="95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3020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Всего инвестиций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10958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53651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190643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170180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6035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     в том числе: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1591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 прямые инвестиции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4429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40,4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13072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24,4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18415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9,66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26118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15,4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26035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      из них: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3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взносы в капитал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1060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9,7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10360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19,3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9080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4,76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9976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5,9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8418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кредиты, полученные от заруб. совладельцев организаций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2738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25,0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2165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4,0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7495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3,93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14581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8,6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50825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прочие прямые инвестиции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631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5,7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547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1,1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1840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0,97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1557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 портфельные инвестиции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1,3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453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0,42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1092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26035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       из них: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5558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акции и паи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328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577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0,31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895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50825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долговые ценные бумаги 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219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0,11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186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3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прочие инвестиции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6384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58,3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40126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74,8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171423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89,92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142970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84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26035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      из них: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3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торговые кредиты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1544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14,1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6025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11,2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27775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14,57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27345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923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прочие кредиты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4735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43,2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33745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62,9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139931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73,4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113950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6035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прочее</a:t>
                      </a:r>
                    </a:p>
                  </a:txBody>
                  <a:tcPr marL="9525" marR="9525" marT="9525" marB="9525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1,0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356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3717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1,95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1675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85750" y="214313"/>
            <a:ext cx="8858250" cy="857250"/>
          </a:xfrm>
        </p:spPr>
        <p:txBody>
          <a:bodyPr/>
          <a:lstStyle/>
          <a:p>
            <a:r>
              <a:rPr lang="ru-RU" altLang="ru-RU" sz="25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Объем прямых инвестиций, поступивших в Россию в 2016 г. </a:t>
            </a:r>
            <a:br>
              <a:rPr lang="ru-RU" altLang="ru-RU" sz="25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25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 основным странам-инвесторам </a:t>
            </a:r>
            <a:endParaRPr lang="ru-RU" altLang="ru-RU" sz="25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60363" y="1268413"/>
          <a:ext cx="8429625" cy="4464050"/>
        </p:xfrm>
        <a:graphic>
          <a:graphicData uri="http://schemas.openxmlformats.org/drawingml/2006/table">
            <a:tbl>
              <a:tblPr/>
              <a:tblGrid>
                <a:gridCol w="696912"/>
                <a:gridCol w="4851400"/>
                <a:gridCol w="1512888"/>
                <a:gridCol w="1368425"/>
              </a:tblGrid>
              <a:tr h="73818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Место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176213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176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Страна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Млн. долл. США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 процентах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 итогу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254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Всего инвестиций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32539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365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   из них из стран: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365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Сингапур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16274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365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Кипр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5874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365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Багамы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5802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17,8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365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Бермуды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2551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7,8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365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Франция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1997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6,1 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81025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Швейцария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1842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5,6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9271" name="TextBox 3"/>
          <p:cNvSpPr txBox="1">
            <a:spLocks noChangeArrowheads="1"/>
          </p:cNvSpPr>
          <p:nvPr/>
        </p:nvSpPr>
        <p:spPr bwMode="auto">
          <a:xfrm>
            <a:off x="407988" y="5876925"/>
            <a:ext cx="85725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Составлено по данным ЦБ РФ // www.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cbr</a:t>
            </a: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.ru</a:t>
            </a:r>
            <a:r>
              <a:rPr lang="ru-RU" altLang="ru-RU" sz="160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Calibri" panose="020F0502020204030204" pitchFamily="34" charset="0"/>
              </a:rPr>
              <a:t>(по данным платежного баланса Российской Федерации - сальдо операций)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863600"/>
          </a:xfrm>
        </p:spPr>
        <p:txBody>
          <a:bodyPr/>
          <a:lstStyle/>
          <a:p>
            <a:r>
              <a:rPr lang="ru-RU" altLang="ru-RU" sz="25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Объем прямых инвестиций, </a:t>
            </a:r>
            <a:br>
              <a:rPr lang="ru-RU" altLang="ru-RU" sz="25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25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поступивших за рубеж из России в 2015 г.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288" y="1341438"/>
          <a:ext cx="8429625" cy="4679950"/>
        </p:xfrm>
        <a:graphic>
          <a:graphicData uri="http://schemas.openxmlformats.org/drawingml/2006/table">
            <a:tbl>
              <a:tblPr/>
              <a:tblGrid>
                <a:gridCol w="696912"/>
                <a:gridCol w="4851400"/>
                <a:gridCol w="1512888"/>
                <a:gridCol w="1368425"/>
              </a:tblGrid>
              <a:tr h="644525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Место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176213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176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Страна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Млн. долл. США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 процентах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 итогу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5878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Всего инвестиций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22188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8100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   из них в страны: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8100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Кипр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4308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19,4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8100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Виргинские острова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3296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14,8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8100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Турция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1475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6,6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5878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Финляндия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1454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6,5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0641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Джерси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1258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5,6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8100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Багамы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4,6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8100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Острова Кайман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934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4,2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США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819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3,7</a:t>
                      </a:r>
                    </a:p>
                  </a:txBody>
                  <a:tcPr marL="9525" marR="9525" marT="9523" marB="9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0305" name="TextBox 4"/>
          <p:cNvSpPr txBox="1">
            <a:spLocks noChangeArrowheads="1"/>
          </p:cNvSpPr>
          <p:nvPr/>
        </p:nvSpPr>
        <p:spPr bwMode="auto">
          <a:xfrm>
            <a:off x="250825" y="6332538"/>
            <a:ext cx="8572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Составлено по данным Федеральной службы государственной статистики // www.gks.ru</a:t>
            </a:r>
            <a:endParaRPr lang="ru-RU" altLang="ru-RU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755650" y="333375"/>
            <a:ext cx="7772400" cy="642938"/>
          </a:xfrm>
        </p:spPr>
        <p:txBody>
          <a:bodyPr>
            <a:normAutofit/>
          </a:bodyPr>
          <a:lstStyle/>
          <a:p>
            <a:r>
              <a:rPr lang="ru-RU" altLang="ru-RU" sz="22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Государственное регулирование международного движения предпринимательского капитала в РФ:</a:t>
            </a:r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323850" y="1287463"/>
            <a:ext cx="8820150" cy="40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ФЗ от 09.07.1999 N 160-ФЗ «Об иностранных инвестициях в Российской Федерации»;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ФЗ от 25.02.1999 N 39-ФЗ «Об инвестиционной деятельности в Российской Федерации, осуществляемой в форме капитальных вложений»;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ФЗ от 29.10.1998 N 164-ФЗ «О финансовой аренде (лизинге)»;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ФЗ от 30.12.1995 N 225-ФЗ «О соглашениях о разделе продукции»;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ФЗ от 10.12.2003 N 173-ФЗ «О валютном регулировании и валютном контроле»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ФЗ от 10.07.2002 N 86-ФЗ «О Центральном банке Российской Федерации (Банке России)»;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ежегодные программы государственных внешних заимствований РФ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др.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900113" y="260350"/>
            <a:ext cx="7772400" cy="725488"/>
          </a:xfrm>
        </p:spPr>
        <p:txBody>
          <a:bodyPr/>
          <a:lstStyle/>
          <a:p>
            <a:r>
              <a:rPr lang="ru-RU" altLang="ru-RU" b="1" smtClean="0">
                <a:solidFill>
                  <a:srgbClr val="9D251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Внешний долг РФ</a:t>
            </a:r>
            <a:r>
              <a:rPr lang="ru-RU" altLang="ru-RU" smtClean="0">
                <a:solidFill>
                  <a:srgbClr val="9D251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611188" y="981075"/>
            <a:ext cx="7632700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55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Внешний долг — определяется как сумма государственного и корпоративного долга перед нерезидентами.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endParaRPr lang="ru-RU" altLang="ru-RU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Динамика государственного внешнего долга России имеет тенденцию к снижению.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endParaRPr lang="ru-RU" altLang="ru-RU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 при этом с 1994 г. внешний долг растет за счет значительного увеличения корпоративного долга.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240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900113" y="260350"/>
            <a:ext cx="7772400" cy="881063"/>
          </a:xfrm>
        </p:spPr>
        <p:txBody>
          <a:bodyPr>
            <a:normAutofit/>
          </a:bodyPr>
          <a:lstStyle/>
          <a:p>
            <a:r>
              <a:rPr lang="ru-RU" altLang="ru-RU" sz="2500" b="1" smtClean="0">
                <a:solidFill>
                  <a:srgbClr val="9D251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Внешний долг органов государственного управления РФ в 1994-2017 гг., млрд. долл. США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900113" y="6237288"/>
            <a:ext cx="7848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Составлено по данным Центрального Банка РФ // 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</a:t>
            </a: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cbr</a:t>
            </a: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</a:t>
            </a:r>
            <a:endParaRPr lang="ru-RU" altLang="ru-RU" sz="16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Chart 1"/>
          <p:cNvGraphicFramePr>
            <a:graphicFrameLocks/>
          </p:cNvGraphicFramePr>
          <p:nvPr/>
        </p:nvGraphicFramePr>
        <p:xfrm>
          <a:off x="611560" y="1340768"/>
          <a:ext cx="806489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285750" y="0"/>
            <a:ext cx="8572500" cy="928688"/>
          </a:xfrm>
        </p:spPr>
        <p:txBody>
          <a:bodyPr/>
          <a:lstStyle/>
          <a:p>
            <a:r>
              <a:rPr lang="ru-RU" altLang="ru-RU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Структура государственного внешнего долга Российской Федерации по состоянию на 01.01.2015</a:t>
            </a:r>
            <a:endParaRPr lang="ru-RU" altLang="ru-RU" sz="24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88" y="1000125"/>
          <a:ext cx="8462962" cy="5165725"/>
        </p:xfrm>
        <a:graphic>
          <a:graphicData uri="http://schemas.openxmlformats.org/drawingml/2006/table">
            <a:tbl>
              <a:tblPr/>
              <a:tblGrid>
                <a:gridCol w="6551612"/>
                <a:gridCol w="1911350"/>
              </a:tblGrid>
              <a:tr h="60801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Категория долга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млн. долларов США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765175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Государственный внешний  долг Российской Федерации (включая  обязательства бывшего Союза  ССР, принятые Российской Федерацией 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49 987,4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6778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Задолженность перед официальными многосторонними кредиторами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952,4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7286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Задолженность перед официальными кредиторами - не членами Парижского клуба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805,3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64928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Задолженность перед официальными кредиторами - бывшими странами СЭВ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414,3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Задолженность по внешним облигационным займам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35 919,8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314325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Задолженность по ОВГВЗ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5,3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314325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Прочая задолженность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20,2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6905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Государственные гарантии Российской Федерации в иностранной валюте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11 870,1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14371" name="TextBox 3"/>
          <p:cNvSpPr txBox="1">
            <a:spLocks noChangeArrowheads="1"/>
          </p:cNvSpPr>
          <p:nvPr/>
        </p:nvSpPr>
        <p:spPr bwMode="auto">
          <a:xfrm>
            <a:off x="428625" y="6286500"/>
            <a:ext cx="9328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Составлено по данным Министерства финансов РФ // 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http://minfin.ru/ru/perfomance/public_debt/external/structure/</a:t>
            </a:r>
            <a:endParaRPr lang="ru-RU" altLang="ru-RU" sz="16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323850" y="0"/>
            <a:ext cx="8820150" cy="1143000"/>
          </a:xfrm>
        </p:spPr>
        <p:txBody>
          <a:bodyPr/>
          <a:lstStyle/>
          <a:p>
            <a:r>
              <a:rPr lang="ru-RU" altLang="ru-RU" sz="2800" b="1" smtClean="0">
                <a:solidFill>
                  <a:srgbClr val="9D251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Внешний долг РФ (государственный и корпоративный сектора) в 1994-2017 гг., млрд. долл. США</a:t>
            </a: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857250" y="6215063"/>
            <a:ext cx="7848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Составлено по данным Центрального Банка РФ // 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</a:t>
            </a: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cbr</a:t>
            </a: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</a:t>
            </a:r>
            <a:endParaRPr lang="ru-RU" altLang="ru-RU" sz="16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Chart 2"/>
          <p:cNvGraphicFramePr>
            <a:graphicFrameLocks/>
          </p:cNvGraphicFramePr>
          <p:nvPr/>
        </p:nvGraphicFramePr>
        <p:xfrm>
          <a:off x="755576" y="1268760"/>
          <a:ext cx="7488831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900113" y="260350"/>
            <a:ext cx="7772400" cy="581025"/>
          </a:xfrm>
        </p:spPr>
        <p:txBody>
          <a:bodyPr/>
          <a:lstStyle/>
          <a:p>
            <a:r>
              <a:rPr lang="ru-RU" altLang="ru-RU" sz="2800" b="1" smtClean="0">
                <a:solidFill>
                  <a:srgbClr val="9D251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Структура внешнего долга РФ на 01.01.2017, %</a:t>
            </a: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827088" y="6165850"/>
            <a:ext cx="7848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Составлено по данным Центрального Банка РФ // 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</a:t>
            </a: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cbr</a:t>
            </a: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</a:t>
            </a:r>
            <a:endParaRPr lang="ru-RU" altLang="ru-RU" sz="16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Chart 2"/>
          <p:cNvGraphicFramePr>
            <a:graphicFrameLocks/>
          </p:cNvGraphicFramePr>
          <p:nvPr/>
        </p:nvGraphicFramePr>
        <p:xfrm>
          <a:off x="899592" y="1268760"/>
          <a:ext cx="727280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684213" y="188913"/>
            <a:ext cx="7772400" cy="436562"/>
          </a:xfrm>
        </p:spPr>
        <p:txBody>
          <a:bodyPr>
            <a:normAutofit/>
          </a:bodyPr>
          <a:lstStyle/>
          <a:p>
            <a:r>
              <a:rPr lang="ru-RU" altLang="ru-RU" sz="23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Коэффициент «Внешний долг/ВВП», %</a:t>
            </a:r>
          </a:p>
        </p:txBody>
      </p:sp>
      <p:graphicFrame>
        <p:nvGraphicFramePr>
          <p:cNvPr id="41094" name="Group 134"/>
          <p:cNvGraphicFramePr>
            <a:graphicFrameLocks noGrp="1"/>
          </p:cNvGraphicFramePr>
          <p:nvPr>
            <p:ph type="tbl" idx="1"/>
          </p:nvPr>
        </p:nvGraphicFramePr>
        <p:xfrm>
          <a:off x="468313" y="692150"/>
          <a:ext cx="2603500" cy="5940425"/>
        </p:xfrm>
        <a:graphic>
          <a:graphicData uri="http://schemas.openxmlformats.org/drawingml/2006/table">
            <a:tbl>
              <a:tblPr/>
              <a:tblGrid>
                <a:gridCol w="1301750"/>
                <a:gridCol w="1301750"/>
              </a:tblGrid>
              <a:tr h="523875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2004 год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2005 год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2006 год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635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2007 год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8260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2008 год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8260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2009 год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7783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2010 год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88950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2011 год 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63563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2012 год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7783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2013 год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7783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2014 год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77838"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2015 год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7459" name="Text Box 131"/>
          <p:cNvSpPr txBox="1">
            <a:spLocks noChangeArrowheads="1"/>
          </p:cNvSpPr>
          <p:nvPr/>
        </p:nvSpPr>
        <p:spPr bwMode="auto">
          <a:xfrm>
            <a:off x="3492500" y="1268413"/>
            <a:ext cx="489585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Пороговые значения коэффициентов, предлагаемые Международным валютным фондом в аналитических целях, составляют </a:t>
            </a:r>
            <a:r>
              <a:rPr lang="ru-RU" altLang="ru-RU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30 - 40 – 50</a:t>
            </a: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(Степень риска: "низкая - средняя - высокая.").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200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7460" name="Text Box 135"/>
          <p:cNvSpPr txBox="1">
            <a:spLocks noChangeArrowheads="1"/>
          </p:cNvSpPr>
          <p:nvPr/>
        </p:nvSpPr>
        <p:spPr bwMode="auto">
          <a:xfrm>
            <a:off x="3419475" y="5949950"/>
            <a:ext cx="5473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Составлено по данным Центрального Банка РФ // 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www</a:t>
            </a: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.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cbr</a:t>
            </a:r>
            <a:r>
              <a:rPr lang="ru-RU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.</a:t>
            </a:r>
            <a:r>
              <a:rPr lang="en-US" altLang="ru-RU" sz="1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ru</a:t>
            </a:r>
            <a:endParaRPr lang="ru-RU" altLang="ru-RU" sz="16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395288" y="0"/>
            <a:ext cx="8748712" cy="1023938"/>
          </a:xfrm>
        </p:spPr>
        <p:txBody>
          <a:bodyPr/>
          <a:lstStyle/>
          <a:p>
            <a:r>
              <a:rPr lang="ru-RU" altLang="ru-RU" sz="28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РФ как кредитор на мировом рынке ссудных капиталов</a:t>
            </a:r>
            <a:endParaRPr lang="ru-RU" altLang="ru-RU" sz="28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68313" y="908050"/>
            <a:ext cx="8497887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результате резкого снижения внешнего долга и быстрого роста экономики РФ по сравнению с другими странами, РФ является заметным кредитором на мировом рынке ссудных капиталов.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Задолженность зарубежных государств перед РФ оценивается в 108 млрд. долл.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Большая часть международных требований России перешла от СССР: кредиты, предоставленные ряду стран Латинской Америки, Азии и Африки.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долю 15 государств – наиболее крупных должников (Куба, Ирак, Индия, Ливия, Сирия и др.) – приходится 81% совокупной внешней задолженности развивающихся стран.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30213" y="0"/>
            <a:ext cx="8713787" cy="725488"/>
          </a:xfrm>
        </p:spPr>
        <p:txBody>
          <a:bodyPr/>
          <a:lstStyle/>
          <a:p>
            <a:r>
              <a:rPr lang="ru-RU" altLang="ru-RU" sz="2800" b="1" smtClean="0">
                <a:solidFill>
                  <a:srgbClr val="9D251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Инструменты погашения кредитов, используемые РФ:</a:t>
            </a:r>
            <a:r>
              <a:rPr lang="ru-RU" altLang="ru-RU" smtClean="0">
                <a:solidFill>
                  <a:srgbClr val="9D251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395288" y="981075"/>
            <a:ext cx="8497887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полное списание долгов;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ru-RU" altLang="ru-RU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различные способы конвертации долгов развивающихся стран в обмен на облигации, операции «долг-акции», взаимозачет и другие;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ru-RU" altLang="ru-RU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переуступка требований третьим странам;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ru-RU" altLang="ru-RU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товарные поставки в счет долгов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др.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настоящее время РФ предоставляет государственные кредиты иностранным государствам для оплаты закупленного в России оборудования и оплату услуг российских специалистов.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827088" y="0"/>
            <a:ext cx="7772400" cy="774700"/>
          </a:xfrm>
        </p:spPr>
        <p:txBody>
          <a:bodyPr/>
          <a:lstStyle/>
          <a:p>
            <a:r>
              <a:rPr lang="ru-RU" altLang="ru-RU" sz="28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Вывоз капитала из РФ, млрд. долл.</a:t>
            </a:r>
            <a:r>
              <a:rPr lang="ru-RU" altLang="ru-RU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0483" name="Text Box 140"/>
          <p:cNvSpPr txBox="1">
            <a:spLocks noChangeArrowheads="1"/>
          </p:cNvSpPr>
          <p:nvPr/>
        </p:nvSpPr>
        <p:spPr bwMode="auto">
          <a:xfrm>
            <a:off x="395288" y="6237288"/>
            <a:ext cx="8137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Составлено по данным Центрального Банка РФ // </a:t>
            </a:r>
            <a:r>
              <a:rPr lang="en-US" altLang="ru-RU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</a:t>
            </a:r>
            <a:r>
              <a:rPr lang="ru-RU" altLang="ru-RU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ru-RU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cbr</a:t>
            </a:r>
            <a:r>
              <a:rPr lang="ru-RU" altLang="ru-RU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ru-RU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</a:t>
            </a:r>
            <a:endParaRPr lang="ru-RU" altLang="ru-RU" sz="1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395536" y="836712"/>
          <a:ext cx="828092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755650" y="188913"/>
            <a:ext cx="7772400" cy="725487"/>
          </a:xfrm>
        </p:spPr>
        <p:txBody>
          <a:bodyPr/>
          <a:lstStyle/>
          <a:p>
            <a:r>
              <a:rPr lang="ru-RU" altLang="ru-RU" sz="2800" b="1" smtClean="0">
                <a:solidFill>
                  <a:srgbClr val="9D251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Способы вывоза капитала из РФ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250825" y="981075"/>
            <a:ext cx="8713788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55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 </a:t>
            </a:r>
            <a:r>
              <a:rPr lang="ru-RU" altLang="ru-RU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легитимным путям</a:t>
            </a: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вывоза капитала следует отнести: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рост активов российских уполномоченных банков;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вложения в депозиты  в банках западных стран ЦБ и коммерческих банков;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санкционированные инвестиции в экономику других стран в форме создания СП или дочерних фирм;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оставление частными структурами, занимающимися торгово-посреднической деятельностью, части выручки в своих оффшорных компаниях.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Среди </a:t>
            </a:r>
            <a:r>
              <a:rPr lang="ru-RU" altLang="ru-RU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нелегальных путей</a:t>
            </a: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"бегства" капитала из России можно назвать: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 переведенную в РФ экспортную выручку;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занижение экспортных и завышение импортных цен в бартерных сделках;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авансовые платежи под импортные контракты без последующей поставки товаров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др.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f28557544d5dea6b347a964407cc665be1bd42c"/>
</p:tagLst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Официальная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Официальная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Официальная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Официальная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4314</TotalTime>
  <Words>1019</Words>
  <Application>Microsoft Office PowerPoint</Application>
  <PresentationFormat>Экран (4:3)</PresentationFormat>
  <Paragraphs>332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Trebuchet MS</vt:lpstr>
      <vt:lpstr>Wingdings 3</vt:lpstr>
      <vt:lpstr>Calibri</vt:lpstr>
      <vt:lpstr>Georgia</vt:lpstr>
      <vt:lpstr>Wingdings</vt:lpstr>
      <vt:lpstr>Cambria</vt:lpstr>
      <vt:lpstr>Грань</vt:lpstr>
      <vt:lpstr>Презентация PowerPoint</vt:lpstr>
      <vt:lpstr>РФ как импортер прямых и портфельных иностранных инвестиций</vt:lpstr>
      <vt:lpstr>Объем инвестиций, поступивших в экономику РФ от иностранных инвесторов по видам </vt:lpstr>
      <vt:lpstr>Объем прямых инвестиций, поступивших в Россию в 2016 г.  по основным странам-инвесторам </vt:lpstr>
      <vt:lpstr>Объем прямых инвестиций,  поступивших за рубеж из России в 2015 г. </vt:lpstr>
      <vt:lpstr>Государственное регулирование международного движения предпринимательского капитала в РФ:</vt:lpstr>
      <vt:lpstr>Внешний долг РФ </vt:lpstr>
      <vt:lpstr>Внешний долг органов государственного управления РФ в 1994-2017 гг., млрд. долл. США</vt:lpstr>
      <vt:lpstr>Структура государственного внешнего долга Российской Федерации по состоянию на 01.01.2015</vt:lpstr>
      <vt:lpstr>Внешний долг РФ (государственный и корпоративный сектора) в 1994-2017 гг., млрд. долл. США</vt:lpstr>
      <vt:lpstr>Структура внешнего долга РФ на 01.01.2017, %</vt:lpstr>
      <vt:lpstr>Коэффициент «Внешний долг/ВВП», %</vt:lpstr>
      <vt:lpstr>РФ как кредитор на мировом рынке ссудных капиталов</vt:lpstr>
      <vt:lpstr>Инструменты погашения кредитов, используемые РФ: </vt:lpstr>
      <vt:lpstr>Вывоз капитала из РФ, млрд. долл. </vt:lpstr>
      <vt:lpstr>Способы вывоза капитала из РФ</vt:lpstr>
    </vt:vector>
  </TitlesOfParts>
  <Company>IECIER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системе мирового хозяйства</dc:title>
  <dc:creator>Анна</dc:creator>
  <cp:lastModifiedBy>Кузубов Алексей</cp:lastModifiedBy>
  <cp:revision>549</cp:revision>
  <dcterms:created xsi:type="dcterms:W3CDTF">2012-11-22T07:21:04Z</dcterms:created>
  <dcterms:modified xsi:type="dcterms:W3CDTF">2018-05-25T03:47:10Z</dcterms:modified>
</cp:coreProperties>
</file>