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1"/>
  </p:notesMasterIdLst>
  <p:sldIdLst>
    <p:sldId id="266" r:id="rId2"/>
    <p:sldId id="256" r:id="rId3"/>
    <p:sldId id="302" r:id="rId4"/>
    <p:sldId id="307" r:id="rId5"/>
    <p:sldId id="285" r:id="rId6"/>
    <p:sldId id="314" r:id="rId7"/>
    <p:sldId id="308" r:id="rId8"/>
    <p:sldId id="289" r:id="rId9"/>
    <p:sldId id="290" r:id="rId10"/>
    <p:sldId id="309" r:id="rId11"/>
    <p:sldId id="315" r:id="rId12"/>
    <p:sldId id="312" r:id="rId13"/>
    <p:sldId id="316" r:id="rId14"/>
    <p:sldId id="313" r:id="rId15"/>
    <p:sldId id="317" r:id="rId16"/>
    <p:sldId id="318" r:id="rId17"/>
    <p:sldId id="310" r:id="rId18"/>
    <p:sldId id="319" r:id="rId19"/>
    <p:sldId id="320" r:id="rId20"/>
    <p:sldId id="303" r:id="rId21"/>
    <p:sldId id="321" r:id="rId22"/>
    <p:sldId id="304" r:id="rId23"/>
    <p:sldId id="305" r:id="rId24"/>
    <p:sldId id="306" r:id="rId25"/>
    <p:sldId id="322" r:id="rId26"/>
    <p:sldId id="323" r:id="rId27"/>
    <p:sldId id="324" r:id="rId28"/>
    <p:sldId id="325" r:id="rId29"/>
    <p:sldId id="326" r:id="rId30"/>
  </p:sldIdLst>
  <p:sldSz cx="9144000" cy="6858000" type="screen4x3"/>
  <p:notesSz cx="6858000" cy="9144000"/>
  <p:custDataLst>
    <p:tags r:id="rId32"/>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9" autoAdjust="0"/>
    <p:restoredTop sz="87221" autoAdjust="0"/>
  </p:normalViewPr>
  <p:slideViewPr>
    <p:cSldViewPr>
      <p:cViewPr varScale="1">
        <p:scale>
          <a:sx n="46" d="100"/>
          <a:sy n="46" d="100"/>
        </p:scale>
        <p:origin x="1339" y="43"/>
      </p:cViewPr>
      <p:guideLst>
        <p:guide orient="horz" pos="2160"/>
        <p:guide pos="2880"/>
      </p:guideLst>
    </p:cSldViewPr>
  </p:slideViewPr>
  <p:notesTextViewPr>
    <p:cViewPr>
      <p:scale>
        <a:sx n="100" d="100"/>
        <a:sy n="100" d="100"/>
      </p:scale>
      <p:origin x="0" y="-131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Constantia" panose="02030602050306030303" pitchFamily="18" charset="0"/>
              </a:defRPr>
            </a:lvl1pPr>
          </a:lstStyle>
          <a:p>
            <a:pPr>
              <a:defRPr/>
            </a:pPr>
            <a:endParaRPr lang="ru-RU" altLang="ru-RU"/>
          </a:p>
        </p:txBody>
      </p:sp>
      <p:sp>
        <p:nvSpPr>
          <p:cNvPr id="7168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Constantia" panose="02030602050306030303" pitchFamily="18" charset="0"/>
              </a:defRPr>
            </a:lvl1pPr>
          </a:lstStyle>
          <a:p>
            <a:pPr>
              <a:defRPr/>
            </a:pPr>
            <a:fld id="{6E04D221-BFFE-4DF2-B07A-51321CDC7BBD}" type="datetimeFigureOut">
              <a:rPr lang="ru-RU" altLang="ru-RU"/>
              <a:pPr>
                <a:defRPr/>
              </a:pPr>
              <a:t>23.11.2016</a:t>
            </a:fld>
            <a:endParaRPr lang="ru-RU" alt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a:t>Образец текста</a:t>
            </a:r>
          </a:p>
          <a:p>
            <a:pPr lvl="1"/>
            <a:r>
              <a:rPr lang="ru-RU" altLang="ru-RU" noProof="0"/>
              <a:t>Второй уровень</a:t>
            </a:r>
          </a:p>
          <a:p>
            <a:pPr lvl="2"/>
            <a:r>
              <a:rPr lang="ru-RU" altLang="ru-RU" noProof="0"/>
              <a:t>Третий уровень</a:t>
            </a:r>
          </a:p>
          <a:p>
            <a:pPr lvl="3"/>
            <a:r>
              <a:rPr lang="ru-RU" altLang="ru-RU" noProof="0"/>
              <a:t>Четвертый уровень</a:t>
            </a:r>
          </a:p>
          <a:p>
            <a:pPr lvl="4"/>
            <a:r>
              <a:rPr lang="ru-RU" altLang="ru-RU" noProof="0"/>
              <a:t>Пятый уровень</a:t>
            </a:r>
          </a:p>
        </p:txBody>
      </p:sp>
      <p:sp>
        <p:nvSpPr>
          <p:cNvPr id="7168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Constantia" panose="02030602050306030303" pitchFamily="18" charset="0"/>
              </a:defRPr>
            </a:lvl1pPr>
          </a:lstStyle>
          <a:p>
            <a:pPr>
              <a:defRPr/>
            </a:pPr>
            <a:endParaRPr lang="ru-RU" altLang="ru-RU"/>
          </a:p>
        </p:txBody>
      </p:sp>
      <p:sp>
        <p:nvSpPr>
          <p:cNvPr id="7168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Constantia" panose="02030602050306030303" pitchFamily="18" charset="0"/>
              </a:defRPr>
            </a:lvl1pPr>
          </a:lstStyle>
          <a:p>
            <a:pPr>
              <a:defRPr/>
            </a:pPr>
            <a:fld id="{D8592248-8543-4F13-BB8E-0E6C0D5A6948}"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pPr eaLnBrk="1" hangingPunct="1"/>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p:spPr>
        <p:txBody>
          <a:bodyPr/>
          <a:lstStyle/>
          <a:p>
            <a:pPr eaLnBrk="1" hangingPunct="1"/>
            <a:r>
              <a:rPr lang="en-US" altLang="ru-RU" dirty="0"/>
              <a:t>1) </a:t>
            </a:r>
            <a:r>
              <a:rPr lang="ru-RU" altLang="ru-RU" sz="1200" dirty="0"/>
              <a:t>обеспечивают снижение численности работников (в особенности, менеджеров среднего звена и служащих), автоматизируя их функции;</a:t>
            </a:r>
          </a:p>
          <a:p>
            <a:pPr eaLnBrk="1" hangingPunct="1"/>
            <a:r>
              <a:rPr lang="ru-RU" altLang="ru-RU" sz="1200" dirty="0"/>
              <a:t>2) сделок по приобретению товаров на рынке, которые фирма не может производить самостоятельно. Т.е. или фирма будет</a:t>
            </a:r>
            <a:r>
              <a:rPr lang="ru-RU" altLang="ru-RU" sz="1200" baseline="0" dirty="0"/>
              <a:t> экономить на операционных издержках за счет роста размеров, числа сотрудников, приобретения компаний-поставщиков и дистрибьюторов, или за счет использования современных ИС;</a:t>
            </a:r>
          </a:p>
          <a:p>
            <a:pPr eaLnBrk="1" hangingPunct="1"/>
            <a:r>
              <a:rPr lang="ru-RU" altLang="ru-RU" sz="1200" baseline="0" dirty="0"/>
              <a:t>3) то же, что и в 2), но обеспечивается также экономия расходов на проведение торговых операций;</a:t>
            </a:r>
          </a:p>
          <a:p>
            <a:pPr eaLnBrk="1" hangingPunct="1"/>
            <a:r>
              <a:rPr lang="ru-RU" altLang="ru-RU" sz="1200" baseline="0" dirty="0"/>
              <a:t>4) </a:t>
            </a:r>
            <a:r>
              <a:rPr lang="ru-RU" altLang="ru-RU" sz="1200" dirty="0"/>
              <a:t>снижение затрат на получение и анализ информации позволяет контролировать большее число работников. Согласно агентской теории,</a:t>
            </a:r>
            <a:r>
              <a:rPr lang="ru-RU" altLang="ru-RU" sz="1200" baseline="0" dirty="0"/>
              <a:t> агенты (работники) нуждаются в контроле и управлении, т.к. собственные интересы для них важнее интересов фирмы, поэтому с ростом фирмы расходы на ее управление также возрастают, чего можно избежать, используя современные ИС.</a:t>
            </a:r>
            <a:endParaRPr lang="ru-RU" alt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p:spPr>
        <p:txBody>
          <a:bodyPr/>
          <a:lstStyle/>
          <a:p>
            <a:pPr marL="0" indent="0" eaLnBrk="1" hangingPunct="1">
              <a:buFontTx/>
              <a:buNone/>
            </a:pPr>
            <a:r>
              <a:rPr lang="ru-RU" altLang="ru-RU" dirty="0"/>
              <a:t>2 1) ИС позволяют передавать информацию от руководителя непосредственному адресату, устраняя потребность в менеджерах среднего звена и обслуживающих их клерках;</a:t>
            </a:r>
          </a:p>
          <a:p>
            <a:pPr marL="0" indent="0" eaLnBrk="1" hangingPunct="1">
              <a:buFontTx/>
              <a:buNone/>
            </a:pPr>
            <a:r>
              <a:rPr lang="ru-RU" altLang="ru-RU" dirty="0"/>
              <a:t>2)</a:t>
            </a:r>
            <a:r>
              <a:rPr lang="ru-RU" altLang="ru-RU" baseline="0" dirty="0"/>
              <a:t> </a:t>
            </a:r>
            <a:r>
              <a:rPr lang="ru-RU" altLang="ru-RU" dirty="0"/>
              <a:t>т.к. профессионалы могут сами принимать решения на локальном уровне;</a:t>
            </a:r>
          </a:p>
          <a:p>
            <a:pPr marL="0" indent="0" eaLnBrk="1" hangingPunct="1">
              <a:buFontTx/>
              <a:buNone/>
            </a:pPr>
            <a:r>
              <a:rPr lang="ru-RU" altLang="ru-RU" dirty="0"/>
              <a:t>3) ИТ связывают между собой разрозненные элементы таких структур, не обращая внимания на традиционные границы предприятия или его физическое расположение;</a:t>
            </a:r>
          </a:p>
          <a:p>
            <a:pPr marL="0" indent="0" eaLnBrk="1" hangingPunct="1">
              <a:buFontTx/>
              <a:buNone/>
            </a:pPr>
            <a:r>
              <a:rPr lang="ru-RU" altLang="ru-RU" dirty="0"/>
              <a:t>4) поскольку они влияют на доступ к ключевому ресурсу (</a:t>
            </a:r>
            <a:r>
              <a:rPr lang="ru-RU" altLang="ru-RU" baseline="0" dirty="0"/>
              <a:t>информации) и определяют то, кто, когда и каким образом работает с информацией внутри организации;</a:t>
            </a:r>
          </a:p>
          <a:p>
            <a:pPr marL="0" indent="0" eaLnBrk="1" hangingPunct="1">
              <a:buFontTx/>
              <a:buNone/>
            </a:pPr>
            <a:r>
              <a:rPr lang="ru-RU" altLang="ru-RU" dirty="0"/>
              <a:t>3 1) Интернет</a:t>
            </a:r>
            <a:r>
              <a:rPr lang="ru-RU" altLang="ru-RU" baseline="0" dirty="0"/>
              <a:t> упрощает организацию доступа к данным, их хранение и распространение.</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p:spPr>
        <p:txBody>
          <a:bodyPr/>
          <a:lstStyle/>
          <a:p>
            <a:pPr eaLnBrk="1" hangingPunct="1"/>
            <a:r>
              <a:rPr lang="ru-RU" altLang="ru-RU" dirty="0"/>
              <a:t>Программисты – это технические специалисты высокой квалификации, создающие</a:t>
            </a:r>
            <a:r>
              <a:rPr lang="ru-RU" altLang="ru-RU" baseline="0" dirty="0"/>
              <a:t> программные продукты и инструкции по их использованию.</a:t>
            </a:r>
          </a:p>
          <a:p>
            <a:pPr eaLnBrk="1" hangingPunct="1"/>
            <a:r>
              <a:rPr lang="ru-RU" altLang="ru-RU" baseline="0" dirty="0"/>
              <a:t>Системные аналитики осуществляют основную связь между группой, работающей с ИС, и остальной частью организации.</a:t>
            </a:r>
          </a:p>
          <a:p>
            <a:pPr eaLnBrk="1" hangingPunct="1"/>
            <a:r>
              <a:rPr lang="ru-RU" altLang="ru-RU" baseline="0" dirty="0"/>
              <a:t>Менеджеры ИС – лидеры коллективов программистов, занимающие должности руководителей проектов и технических менеджеров, управляющие системами телекоммуникаций и возглавляющие группы разработки и обслуживания офисных систем.</a:t>
            </a:r>
          </a:p>
          <a:p>
            <a:pPr eaLnBrk="1" hangingPunct="1"/>
            <a:r>
              <a:rPr lang="ru-RU" altLang="ru-RU" baseline="0" dirty="0"/>
              <a:t>Конечные пользователи – это представители отделов, не входящих в группу ИС, для которых и предназначены различные программные приложения.</a:t>
            </a:r>
            <a:endParaRPr lang="ru-RU" alt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p:spPr>
        <p:txBody>
          <a:bodyPr/>
          <a:lstStyle/>
          <a:p>
            <a:pPr eaLnBrk="1" hangingPunct="1"/>
            <a:r>
              <a:rPr lang="ru-RU" altLang="ru-RU" dirty="0"/>
              <a:t>Понятие «информационное обеспечение» часто используется в смысле предоставления работникам предприятия информации, относящейся</a:t>
            </a:r>
            <a:r>
              <a:rPr lang="ru-RU" altLang="ru-RU" baseline="0" dirty="0"/>
              <a:t> к одной из данных категорий, в том числе с использованием соответствующих программных продуктов.</a:t>
            </a:r>
            <a:endParaRPr lang="ru-RU" alt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p:spPr>
        <p:txBody>
          <a:bodyPr/>
          <a:lstStyle/>
          <a:p>
            <a:pPr eaLnBrk="1" hangingPunct="1"/>
            <a:r>
              <a:rPr lang="ru-RU" altLang="ru-RU" dirty="0"/>
              <a:t>1 текущая информация, которую предприятие использует в своей ежедневной деятельности;</a:t>
            </a:r>
          </a:p>
          <a:p>
            <a:pPr eaLnBrk="1" hangingPunct="1"/>
            <a:r>
              <a:rPr lang="ru-RU" altLang="ru-RU" dirty="0"/>
              <a:t>2 </a:t>
            </a:r>
            <a:r>
              <a:rPr lang="ru-RU" altLang="ru-RU" sz="1200" dirty="0"/>
              <a:t>периодичность ее поступления связана с изменениями во внешней деловой среде, например, изменения в действующем законодательстве</a:t>
            </a:r>
            <a:r>
              <a:rPr lang="ru-RU" altLang="ru-RU" sz="1200" baseline="0" dirty="0"/>
              <a:t>, изменения условий поставки или ассортимента товаров, предлагаемых поставщиками;</a:t>
            </a:r>
          </a:p>
          <a:p>
            <a:pPr eaLnBrk="1" hangingPunct="1"/>
            <a:r>
              <a:rPr lang="ru-RU" altLang="ru-RU" sz="1200" baseline="0" dirty="0"/>
              <a:t>3 информация, циркулирующая внутри предприятия, между подразделениями, работниками.</a:t>
            </a:r>
            <a:endParaRPr lang="ru-RU" alt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p:spPr>
        <p:txBody>
          <a:bodyPr/>
          <a:lstStyle/>
          <a:p>
            <a:pPr eaLnBrk="1" hangingPunct="1"/>
            <a:r>
              <a:rPr lang="ru-RU" altLang="ru-RU" dirty="0"/>
              <a:t>Необходимо предоставить</a:t>
            </a:r>
            <a:r>
              <a:rPr lang="ru-RU" altLang="ru-RU" baseline="0" dirty="0"/>
              <a:t> каждому работнику тот объем информации, который ему действительно необходим для работы, поскольку избыток информации так же опасен, как ее недостаток. Нерегулярные входящие информационные потоки используются достаточно редко, однако именно содержащаяся в них информация используется при принятии стратегически значимых решений, определяющих направления развития предприятия, его структуру, ассортимент и другие столь же важные аспекты. На многих предприятиях создаются специальные подразделения, занимающиеся информационно-аналитической деятельностью на базе именно этих потоков.</a:t>
            </a:r>
            <a:endParaRPr lang="ru-RU" alt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p:spPr>
        <p:txBody>
          <a:bodyPr/>
          <a:lstStyle/>
          <a:p>
            <a:pPr eaLnBrk="1" hangingPunct="1"/>
            <a:r>
              <a:rPr lang="ru-RU" altLang="ru-RU" dirty="0"/>
              <a:t>Предприятие</a:t>
            </a:r>
            <a:r>
              <a:rPr lang="ru-RU" altLang="ru-RU" baseline="0" dirty="0"/>
              <a:t> можно рассматривать как информационный узел, в котором сходятся внешние входящие потоки информации и циркулируют внутренние потоки. Применение современных ИС позволяет значительно повысить скорость обработки информации. Однако главный экономический эффект их применения заключается в повышении качества управления и качества основных производственных процессов, а не только в прямой экономии от ускорения обработки данных.</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p:spPr>
        <p:txBody>
          <a:bodyPr/>
          <a:lstStyle/>
          <a:p>
            <a:pPr eaLnBrk="1" hangingPunct="1"/>
            <a:r>
              <a:rPr lang="ru-RU" altLang="ru-RU" dirty="0"/>
              <a:t>1 для этого</a:t>
            </a:r>
            <a:r>
              <a:rPr lang="ru-RU" altLang="ru-RU" baseline="0" dirty="0"/>
              <a:t> топ-менеджеры должны принять решение, какая именно информация представляет интерес;</a:t>
            </a:r>
          </a:p>
          <a:p>
            <a:pPr eaLnBrk="1" hangingPunct="1"/>
            <a:r>
              <a:rPr lang="ru-RU" altLang="ru-RU" baseline="0" dirty="0"/>
              <a:t>2 наличие большого количества баз данных имеет как достоинства, так и недостатки. Большой выбор источников информации может существенно замедлить процесс поиска;</a:t>
            </a:r>
          </a:p>
          <a:p>
            <a:pPr eaLnBrk="1" hangingPunct="1"/>
            <a:r>
              <a:rPr lang="ru-RU" altLang="ru-RU" baseline="0" dirty="0"/>
              <a:t>3 на основании полученной информации строятся прогнозы и разрабатываются сценарии действий предприятия, учитывающие происходящие изменения во внешней среде.</a:t>
            </a:r>
            <a:endParaRPr lang="ru-RU" alt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p:spPr>
        <p:txBody>
          <a:bodyPr/>
          <a:lstStyle/>
          <a:p>
            <a:pPr eaLnBrk="1" hangingPunct="1"/>
            <a:r>
              <a:rPr lang="en-US" altLang="ru-RU" dirty="0"/>
              <a:t>1 </a:t>
            </a:r>
            <a:r>
              <a:rPr lang="ru-RU" altLang="ru-RU" dirty="0"/>
              <a:t>еще</a:t>
            </a:r>
            <a:r>
              <a:rPr lang="ru-RU" altLang="ru-RU" baseline="0" dirty="0"/>
              <a:t> примеры: 5-тилетний бюджетный прогноз, планирование прибыли, планирование деятельности персонала;</a:t>
            </a:r>
          </a:p>
          <a:p>
            <a:pPr eaLnBrk="1" hangingPunct="1"/>
            <a:r>
              <a:rPr lang="ru-RU" altLang="ru-RU" baseline="0" dirty="0"/>
              <a:t>2 информация о местах проживания сотрудников, исполнение бюджета, контроль запасов, календарное планирование производства, анализ затрат </a:t>
            </a:r>
            <a:r>
              <a:rPr lang="en-US" altLang="ru-RU" baseline="0" dirty="0"/>
              <a:t>/ </a:t>
            </a:r>
            <a:r>
              <a:rPr lang="ru-RU" altLang="ru-RU" baseline="0" dirty="0"/>
              <a:t>прибыльности;</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pPr eaLnBrk="1" hangingPunct="1"/>
            <a:r>
              <a:rPr lang="ru-RU" altLang="ru-RU" dirty="0"/>
              <a:t>3 обработка текстов,</a:t>
            </a:r>
            <a:r>
              <a:rPr lang="ru-RU" altLang="ru-RU" baseline="0" dirty="0"/>
              <a:t> электронные календари, представление документов; назначение - интеграция новых знаний и данных и помощь работникам в работе со всевозможной документацией;</a:t>
            </a:r>
          </a:p>
          <a:p>
            <a:pPr eaLnBrk="1" hangingPunct="1"/>
            <a:r>
              <a:rPr lang="ru-RU" altLang="ru-RU" baseline="0" dirty="0"/>
              <a:t>4 продажи, денежные поступления, депозиты, платежные ведомости, кредитные истории, поступление сырья в производство.</a:t>
            </a:r>
            <a:endParaRPr lang="ru-RU" alt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r>
              <a:rPr lang="ru-RU" altLang="ru-RU" dirty="0"/>
              <a:t>Системы, работающие на различных организационных уровнях, связаны между</a:t>
            </a:r>
            <a:r>
              <a:rPr lang="ru-RU" altLang="ru-RU" baseline="0" dirty="0"/>
              <a:t> собой. СОТ, как правило, является основным источником данных для других систем, а СППСР обычно только получает информацию от других систем более низкого уровня. Другие типы систем также обмениваются между собой данными. При этом обмен информацией может происходить между системами, работающими в разных функциональных областях.</a:t>
            </a:r>
            <a:endParaRPr lang="ru-RU" alt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pPr eaLnBrk="1" hangingPunct="1"/>
            <a:r>
              <a:rPr lang="ru-RU" altLang="ru-RU" dirty="0"/>
              <a:t>1 зачастую являются стержневыми структурами компаний, поскольку малейший сбой в их работе может привести к серьезным нарушениям в деятельности организации; обеспечивают мониторинг статуса операций внутри фирмы</a:t>
            </a:r>
            <a:r>
              <a:rPr lang="ru-RU" altLang="ru-RU" baseline="0" dirty="0"/>
              <a:t> и работы с партнерами;</a:t>
            </a:r>
          </a:p>
          <a:p>
            <a:pPr eaLnBrk="1" hangingPunct="1"/>
            <a:r>
              <a:rPr lang="ru-RU" altLang="ru-RU" baseline="0" dirty="0"/>
              <a:t>2 используются в целях создания спецификаций проекта, выполнения моделирования;</a:t>
            </a:r>
          </a:p>
          <a:p>
            <a:pPr eaLnBrk="1" hangingPunct="1"/>
            <a:r>
              <a:rPr lang="ru-RU" altLang="ru-RU" baseline="0" dirty="0"/>
              <a:t>3 обработка документов (текстовые редакторы, системы графического представления документов, электронные картотеки), составление календарных графиков (электронные календари и органайзеры), осуществление коммуникаций (системы электронной и голосовой почты, видеоконференции);</a:t>
            </a:r>
          </a:p>
          <a:p>
            <a:pPr eaLnBrk="1" hangingPunct="1"/>
            <a:r>
              <a:rPr lang="ru-RU" altLang="ru-RU" baseline="0" dirty="0"/>
              <a:t>4 в основном выполняют функции планирования, контроля и принятия решений на управленческом уровне, используемые ими данные обычно являются сжатыми и используются в регулярных отчетах о состоянии дел;</a:t>
            </a:r>
          </a:p>
          <a:p>
            <a:pPr eaLnBrk="1" hangingPunct="1"/>
            <a:r>
              <a:rPr lang="ru-RU" altLang="ru-RU" baseline="0" dirty="0"/>
              <a:t>5 обладают большими аналитическими возможностями, могут концентрировать большое количество информации и придавать ей форму, удобную для использования сотрудниками, ответственными за принятие решений;</a:t>
            </a:r>
          </a:p>
          <a:p>
            <a:pPr eaLnBrk="1" hangingPunct="1"/>
            <a:r>
              <a:rPr lang="ru-RU" altLang="ru-RU" baseline="0" dirty="0"/>
              <a:t>6 ориентированы на нестандартные проблемы, требующие точных суждений, оценок, определенной интуиции и проницательности, поскольку стандартной процедуры их решения не существует. Они не проектируются под решение конкретных проблем, а предоставляют в распоряжение пользователей вычислительные и коммуникационные инструменты, которые могут быть использованы для </a:t>
            </a:r>
            <a:r>
              <a:rPr lang="ru-RU" altLang="ru-RU" baseline="0"/>
              <a:t>решения множества различных </a:t>
            </a:r>
            <a:r>
              <a:rPr lang="ru-RU" altLang="ru-RU" baseline="0" dirty="0"/>
              <a:t>вопросов.</a:t>
            </a:r>
            <a:endParaRPr lang="ru-RU" alt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pPr marL="0" indent="0" algn="just" eaLnBrk="1" hangingPunct="1">
              <a:buFont typeface="Wingdings 2" panose="05020102010507070707" pitchFamily="18" charset="2"/>
              <a:buNone/>
            </a:pPr>
            <a:r>
              <a:rPr lang="ru-RU" altLang="ru-RU" sz="1200" dirty="0"/>
              <a:t>Структурированные решения принимаются часто и являются повседневными, поэтому для их принятия используются определенные методики.</a:t>
            </a:r>
          </a:p>
          <a:p>
            <a:pPr marL="0" indent="0" algn="just" eaLnBrk="1" hangingPunct="1">
              <a:buFont typeface="Wingdings 2" panose="05020102010507070707" pitchFamily="18" charset="2"/>
              <a:buNone/>
            </a:pPr>
            <a:r>
              <a:rPr lang="ru-RU" altLang="ru-RU" sz="1200" dirty="0" err="1"/>
              <a:t>Нестуктурированные</a:t>
            </a:r>
            <a:r>
              <a:rPr lang="ru-RU" altLang="ru-RU" sz="1200" dirty="0"/>
              <a:t> решения являются нестандартными, поэтому для их принятия не могут быть использованы жестко определенные методы и процедуры.</a:t>
            </a:r>
          </a:p>
          <a:p>
            <a:pPr marL="0" indent="0" algn="just" eaLnBrk="1" hangingPunct="1">
              <a:buFont typeface="Wingdings 2" panose="05020102010507070707" pitchFamily="18" charset="2"/>
              <a:buNone/>
            </a:pPr>
            <a:r>
              <a:rPr lang="ru-RU" altLang="ru-RU" sz="1200" dirty="0"/>
              <a:t>Слабоструктурированные (</a:t>
            </a:r>
            <a:r>
              <a:rPr lang="ru-RU" altLang="ru-RU" sz="1200" dirty="0" err="1"/>
              <a:t>полуструктурированные</a:t>
            </a:r>
            <a:r>
              <a:rPr lang="ru-RU" altLang="ru-RU" sz="1200" dirty="0"/>
              <a:t>) решения – только часть проблем поддается решению стандартными методами.</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pPr eaLnBrk="1" hangingPunct="1"/>
            <a:r>
              <a:rPr lang="ru-RU" altLang="ru-RU" dirty="0"/>
              <a:t>1 </a:t>
            </a:r>
            <a:r>
              <a:rPr lang="ru-RU" altLang="ru-RU" sz="1200" dirty="0"/>
              <a:t>организация рассматривается как «цепочка» относительно простых действий, каждое из которых наращивает конечную стоимость продукта или услуги;</a:t>
            </a:r>
          </a:p>
          <a:p>
            <a:pPr eaLnBrk="1" hangingPunct="1"/>
            <a:r>
              <a:rPr lang="ru-RU" altLang="ru-RU" sz="1200" dirty="0"/>
              <a:t>1) напрямую</a:t>
            </a:r>
            <a:r>
              <a:rPr lang="ru-RU" altLang="ru-RU" sz="1200" baseline="0" dirty="0"/>
              <a:t> связаны с производством товаров и услуг фирмы и непосредственно влияют на процесс ценообразования (логистика, производственные операции, сбыт и маркетинг, обслуживание);</a:t>
            </a:r>
            <a:endParaRPr lang="ru-RU" altLang="ru-RU" sz="12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ru-RU" altLang="ru-RU" sz="1200" dirty="0"/>
              <a:t>2) поддерживают </a:t>
            </a:r>
            <a:r>
              <a:rPr lang="ru-RU" sz="1200" b="0" dirty="0">
                <a:solidFill>
                  <a:schemeClr val="tx1"/>
                </a:solidFill>
              </a:rPr>
              <a:t>основные виды деятельности и включают организационную инфраструктуру (административную и управленческую деятельность),</a:t>
            </a:r>
            <a:r>
              <a:rPr lang="ru-RU" sz="1200" b="0" baseline="0" dirty="0">
                <a:solidFill>
                  <a:schemeClr val="tx1"/>
                </a:solidFill>
              </a:rPr>
              <a:t> управление персоналом, технологию, закупку сырья и комплектующих;</a:t>
            </a:r>
            <a:endParaRPr lang="ru-RU" altLang="ru-RU" sz="1200" dirty="0"/>
          </a:p>
          <a:p>
            <a:pPr eaLnBrk="1" hangingPunct="1"/>
            <a:r>
              <a:rPr lang="ru-RU" altLang="ru-RU" sz="1200" dirty="0"/>
              <a:t>3)</a:t>
            </a:r>
            <a:r>
              <a:rPr lang="ru-RU" altLang="ru-RU" sz="1200" baseline="0" dirty="0"/>
              <a:t> </a:t>
            </a:r>
            <a:r>
              <a:rPr lang="ru-RU" altLang="ru-RU" sz="1200" dirty="0"/>
              <a:t>множество независимых фирм, которые используют ИТ для координирования своих действий для производства товаров и услуг. Интернет-технологии</a:t>
            </a:r>
            <a:r>
              <a:rPr lang="ru-RU" altLang="ru-RU" sz="1200" baseline="0" dirty="0"/>
              <a:t> расширили понятие «цепочка создания ценности» за счет объединения поставщиков и дистрибьюторов компании в одну сеть.</a:t>
            </a:r>
            <a:endParaRPr lang="ru-RU" alt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r>
              <a:rPr lang="ru-RU" altLang="ru-RU" dirty="0"/>
              <a:t>Организации обладают преимуществом перед конкурентами,</a:t>
            </a:r>
            <a:r>
              <a:rPr lang="ru-RU" altLang="ru-RU" baseline="0" dirty="0"/>
              <a:t> когда они могут предоставить больше товаров и услуг своим клиентам (дифференциация) или когда они могут предложить тот же объем товара по более низкой цене (снижение издержек). При этом ИС используются на стратегическом уровне для поддержания данных процессов. Конкретные области их использования зависят от особенностей и возможностей каждой конкретной организации.</a:t>
            </a:r>
            <a:endParaRPr lang="ru-RU" alt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pPr eaLnBrk="1" hangingPunct="1"/>
            <a:r>
              <a:rPr lang="ru-RU" altLang="ru-RU" dirty="0"/>
              <a:t>2 ИС помогают</a:t>
            </a:r>
            <a:r>
              <a:rPr lang="ru-RU" altLang="ru-RU" baseline="0" dirty="0"/>
              <a:t> компаниям анализировать потребительские предпочтения клиентов, их вкусы и запросы, чтобы затем проводить эффективные рекламные и маркетинговые кампании именно для данной целевой аудитории. Операции с кредитными картами, сканеры штрих-кодов в супермаркетах и анализ истории поисковых запросов позволяют маркетологам создавать персонифицированные рекламные сообщения для, основанные на потребительских предпочтениях;</a:t>
            </a:r>
          </a:p>
          <a:p>
            <a:pPr eaLnBrk="1" hangingPunct="1"/>
            <a:r>
              <a:rPr lang="ru-RU" altLang="ru-RU" baseline="0" dirty="0"/>
              <a:t>3 например, системы управления поставками могут не только снизить затраты на хранение товарно-материальных ценностей, но и ускорить процесс доставки товара потребителю.</a:t>
            </a:r>
            <a:endParaRPr lang="ru-RU" alt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pPr eaLnBrk="1" hangingPunct="1"/>
            <a:r>
              <a:rPr lang="ru-RU" altLang="ru-RU" dirty="0"/>
              <a:t>1) некоторые объекты могут служить источниками информации для других объектов или 2 организации могут объединить свои рынки</a:t>
            </a:r>
            <a:r>
              <a:rPr lang="ru-RU" altLang="ru-RU" baseline="0" dirty="0"/>
              <a:t> и опыт работы;</a:t>
            </a:r>
          </a:p>
          <a:p>
            <a:pPr eaLnBrk="1" hangingPunct="1"/>
            <a:r>
              <a:rPr lang="ru-RU" altLang="ru-RU" dirty="0"/>
              <a:t>2) </a:t>
            </a:r>
            <a:r>
              <a:rPr lang="ru-RU" altLang="ru-RU" sz="1200" dirty="0"/>
              <a:t>это область деятельности, в которой организация является лидером на всех рынках. ИС,</a:t>
            </a:r>
            <a:r>
              <a:rPr lang="ru-RU" altLang="ru-RU" sz="1200" baseline="0" dirty="0"/>
              <a:t> помогая распространять знания, способствуют повышению существующих компетенций и помогают сотрудникам усваивать новые знания.</a:t>
            </a:r>
          </a:p>
          <a:p>
            <a:pPr eaLnBrk="1" hangingPunct="1"/>
            <a:r>
              <a:rPr lang="ru-RU" altLang="ru-RU" sz="1200" baseline="0" dirty="0"/>
              <a:t>2 дает возможность компаниям приобретать новых клиентов и открывает новые возможности в области сбыта и маркетинга.</a:t>
            </a:r>
            <a:endParaRPr lang="ru-RU" altLang="ru-R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pPr eaLnBrk="1" hangingPunct="1"/>
            <a:r>
              <a:rPr lang="ru-RU" altLang="ru-RU" dirty="0"/>
              <a:t>5 в традиционных</a:t>
            </a:r>
            <a:r>
              <a:rPr lang="ru-RU" altLang="ru-RU" baseline="0" dirty="0"/>
              <a:t> видах экономики повышение расходов на производство снижает уровень прибыли. Чем больше какого-то ресурса тратится на производство, тем меньше отдача – до тех пор, пока дополнительные вложения не перестанут приносить вообще какой-то эффект. Иначе в сетевой экономике: для ТВ компании обслуживание 1 млн. абонентов обходится не дороже показа тех же телепередач для 10 тыс. зрителей;</a:t>
            </a:r>
          </a:p>
          <a:p>
            <a:pPr eaLnBrk="1" hangingPunct="1"/>
            <a:r>
              <a:rPr lang="ru-RU" altLang="ru-RU" baseline="0" dirty="0"/>
              <a:t>6 подобные нововведения часто приводят к размыванию границ организации, как внешних, так и внутренних. Поставщики и клиенты могут быть тесно связаны между собой и использовать в работе общую информацию. Менеджерам придется разрабатывать новые бизнес-процессы для координирования деятельности компании с работой заказчиков, поставщиков и других организаций.</a:t>
            </a:r>
            <a:endParaRPr lang="ru-RU" altLang="ru-RU"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r>
              <a:rPr lang="ru-RU" altLang="ru-RU" dirty="0"/>
              <a:t>При таком подходе появляются более прочные связи между отдельными подсистемами организации, более конкретные задания. Например, управляющая система задает службам и подразделениям организации конкретные показатели их деятельности по качеству, количеству, затратам ресурсов, срокам и т.д. На основе выполнения этих показателей достигаются поставленные цели. </a:t>
            </a:r>
            <a:endParaRPr lang="ru-RU" altLang="ru-R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pPr eaLnBrk="1" hangingPunct="1"/>
            <a:r>
              <a:rPr lang="ru-RU" altLang="ru-RU" dirty="0"/>
              <a:t>1 </a:t>
            </a:r>
            <a:r>
              <a:rPr lang="ru-RU" altLang="ru-RU" dirty="0"/>
              <a:t>Такая согласованность показателей по стадиям жизненного цикла продукта позволяет создать структуру управления, обеспечивающую оперативность и гибкость управления</a:t>
            </a:r>
            <a:endParaRPr lang="ru-RU" altLang="ru-RU" dirty="0"/>
          </a:p>
          <a:p>
            <a:pPr eaLnBrk="1" hangingPunct="1"/>
            <a:r>
              <a:rPr lang="ru-RU" altLang="ru-RU" dirty="0"/>
              <a:t>2</a:t>
            </a:r>
            <a:r>
              <a:rPr lang="ru-RU" altLang="ru-RU" baseline="0" dirty="0"/>
              <a:t> </a:t>
            </a:r>
            <a:r>
              <a:rPr lang="ru-RU" altLang="ru-RU" baseline="0" dirty="0"/>
              <a:t>Это, в свою очередь, создает условия для улучшения связей по вертикали между федеральными, муниципальными органами управления и отдельными организациями, особенно в производственной и социальной сферах деятельности. Такая интеграция обеспечивает наилучший контроль и регулирование в процессе реализации указов, постановлений и другой регламентирующей документации. Интеграция дает организациям дополнительные возможности для повышения их конкурентоспособности за счет расширения сотрудничества. Появляется более широкий простор для развития и внедрения новых идей, выпуска более качественной продукции, оперативность в реализации принятых решений.</a:t>
            </a:r>
            <a:endParaRPr lang="ru-RU" altLang="ru-R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marL="0" indent="0" eaLnBrk="1" hangingPunct="1">
              <a:buFontTx/>
              <a:buNone/>
            </a:pPr>
            <a:r>
              <a:rPr lang="ru-RU" altLang="ru-RU" dirty="0"/>
              <a:t>1 «Движущей силой» к изменениям выступают противоречия, конфликты. </a:t>
            </a:r>
            <a:r>
              <a:rPr lang="ru-RU" altLang="ru-RU" dirty="0"/>
              <a:t>Изменения разрешают возникшие противоречия и в то же время переходят на более высокую ступень своего развития. В состоянии равновесия и гармонии у людей не возникает потребности к переменам, напротив они стараются их избегать;</a:t>
            </a:r>
            <a:endParaRPr lang="ru-RU" altLang="ru-RU" dirty="0"/>
          </a:p>
          <a:p>
            <a:pPr marL="0" indent="0" eaLnBrk="1" hangingPunct="1">
              <a:buFontTx/>
              <a:buNone/>
            </a:pPr>
            <a:r>
              <a:rPr lang="ru-RU" altLang="ru-RU" dirty="0"/>
              <a:t>2 Человек в состоянии повлиять на организацию, только если он найдет группу единомышленников. </a:t>
            </a:r>
            <a:r>
              <a:rPr lang="ru-RU" altLang="ru-RU" dirty="0"/>
              <a:t>Именно взаимоотношения между группами внутри предприятия влияют на дальнейшее развитие интеграции, способствуют или препятствуют переменам;</a:t>
            </a:r>
            <a:endParaRPr lang="ru-RU" altLang="ru-RU" dirty="0"/>
          </a:p>
          <a:p>
            <a:pPr marL="0" indent="0" eaLnBrk="1" hangingPunct="1">
              <a:buFontTx/>
              <a:buNone/>
            </a:pPr>
            <a:r>
              <a:rPr lang="ru-RU" altLang="ru-RU" dirty="0"/>
              <a:t>3 </a:t>
            </a:r>
            <a:r>
              <a:rPr lang="ru-RU" altLang="ru-RU" dirty="0"/>
              <a:t>Современную организацию сложно представить не развивающейся и не взаимодействующей с внешней средой. Развитие любой организации зависит от влияния окружающей среды и в соответствии с ее требованиями;</a:t>
            </a:r>
          </a:p>
          <a:p>
            <a:pPr marL="0" indent="0" eaLnBrk="1" hangingPunct="1">
              <a:buFontTx/>
              <a:buNone/>
            </a:pPr>
            <a:r>
              <a:rPr lang="ru-RU" altLang="ru-RU" dirty="0"/>
              <a:t>4 </a:t>
            </a:r>
            <a:r>
              <a:rPr lang="ru-RU" altLang="ru-RU" sz="1200" dirty="0"/>
              <a:t>основанной на идее относительной стабильности и динамического равновесия.</a:t>
            </a:r>
            <a:endParaRPr lang="ru-RU" altLang="ru-R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pPr eaLnBrk="1" hangingPunct="1"/>
            <a:r>
              <a:rPr lang="ru-RU" altLang="ru-RU" dirty="0"/>
              <a:t>1 1) </a:t>
            </a:r>
            <a:r>
              <a:rPr lang="ru-RU" altLang="ru-RU" dirty="0"/>
              <a:t>если продукт деятельности организации не является востребованным, не соответствует условиям и потребностям конкурентного рынка, то организация не сможет существовать и тем более успешно развиваться;</a:t>
            </a:r>
          </a:p>
          <a:p>
            <a:pPr eaLnBrk="1" hangingPunct="1"/>
            <a:r>
              <a:rPr lang="ru-RU" altLang="ru-RU" dirty="0"/>
              <a:t>2) </a:t>
            </a:r>
            <a:r>
              <a:rPr lang="ru-RU" altLang="ru-RU" sz="1200" dirty="0"/>
              <a:t>формальное или неформальное, планомерное или стихийное формирование;</a:t>
            </a:r>
          </a:p>
          <a:p>
            <a:pPr eaLnBrk="1" hangingPunct="1"/>
            <a:r>
              <a:rPr lang="ru-RU" altLang="ru-RU" dirty="0"/>
              <a:t>2 1) </a:t>
            </a:r>
            <a:r>
              <a:rPr lang="ru-RU" altLang="ru-RU" sz="1200" dirty="0"/>
              <a:t>учет типологических особенностей и психологической структуры каждого работника;</a:t>
            </a:r>
          </a:p>
          <a:p>
            <a:pPr eaLnBrk="1" hangingPunct="1"/>
            <a:r>
              <a:rPr lang="ru-RU" altLang="ru-RU" sz="1200" dirty="0"/>
              <a:t>2) определяют тип поведения ее участников и организационных отношений между ними;</a:t>
            </a:r>
          </a:p>
          <a:p>
            <a:pPr eaLnBrk="1" hangingPunct="1"/>
            <a:r>
              <a:rPr lang="ru-RU" altLang="ru-RU" sz="1200" dirty="0"/>
              <a:t>3) осуществляется путем руководства, коммуникации, принятия решения, стимулирования и контроля. Для успешного развития и функционирования организации, ее сотрудники должны ощущать себя частью этой организации, понимать свое место в ней, четко знать свои права, обязанности и способы решения поставленных задач.</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r>
              <a:rPr lang="ru-RU" altLang="ru-RU" dirty="0"/>
              <a:t>3 1) </a:t>
            </a:r>
            <a:r>
              <a:rPr lang="ru-RU" altLang="ru-RU" dirty="0"/>
              <a:t>имеет ли она внутренние ресурсы, достаточные для его осуществления, и какие внешние обстоятельства оказывают влияние на организацию и способствуют ее успешному развитию и росту;</a:t>
            </a:r>
          </a:p>
          <a:p>
            <a:pPr eaLnBrk="1" hangingPunct="1"/>
            <a:r>
              <a:rPr lang="ru-RU" altLang="ru-RU" dirty="0"/>
              <a:t>3) даже если в организации хорошо налажена деятельность, ее продукция пользуется спросом на рынке, она не сможет эффективно функционировать, если сотрудники постоянно конфликтуют между собой.</a:t>
            </a:r>
            <a:endParaRPr lang="ru-RU" altLang="ru-RU"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r>
              <a:rPr lang="ru-RU" altLang="ru-RU" dirty="0"/>
              <a:t>4 3) </a:t>
            </a:r>
            <a:r>
              <a:rPr lang="ru-RU" altLang="ru-RU" sz="1200" dirty="0"/>
              <a:t>выходы организации обеспечивают возможность приобретения ею необходимых входов.</a:t>
            </a:r>
          </a:p>
          <a:p>
            <a:pPr eaLnBrk="1" hangingPunct="1"/>
            <a:r>
              <a:rPr lang="ru-RU" altLang="ru-RU" dirty="0"/>
              <a:t>Таким образом, применение интеграционного подхода создает условия для наилучшего осуществления стратегических задач на всех уровнях в системе управления: на уровне холдинга, отдельных компаний и конкретных подразделений.</a:t>
            </a:r>
            <a:endParaRPr lang="ru-RU" altLang="ru-R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r>
              <a:rPr lang="ru-RU" altLang="ru-RU" dirty="0"/>
              <a:t>1) прежде всего, компаниям</a:t>
            </a:r>
            <a:r>
              <a:rPr lang="ru-RU" altLang="ru-RU" baseline="0" dirty="0"/>
              <a:t> необходимо проанализировать и, возможно, реконструировать сам бизнес-процесс. </a:t>
            </a:r>
            <a:r>
              <a:rPr lang="ru-RU" altLang="ru-RU" baseline="0" dirty="0" err="1"/>
              <a:t>Приээтом</a:t>
            </a:r>
            <a:r>
              <a:rPr lang="ru-RU" altLang="ru-RU" baseline="0" dirty="0"/>
              <a:t> следует учесть возможные </a:t>
            </a:r>
            <a:r>
              <a:rPr lang="ru-RU" altLang="ru-RU" sz="1200" dirty="0"/>
              <a:t>изменения</a:t>
            </a:r>
            <a:r>
              <a:rPr lang="ru-RU" altLang="ru-RU" sz="1200" baseline="0" dirty="0"/>
              <a:t> в</a:t>
            </a:r>
            <a:r>
              <a:rPr lang="ru-RU" altLang="ru-RU" sz="1200" dirty="0"/>
              <a:t> организационной культуре, схемах поддержки ИС, методах управления персоналом, стратегии ведения бизнеса;</a:t>
            </a:r>
          </a:p>
          <a:p>
            <a:pPr eaLnBrk="1" hangingPunct="1"/>
            <a:r>
              <a:rPr lang="ru-RU" altLang="ru-RU" sz="1200" dirty="0"/>
              <a:t>2) при принятии решения следует тщательно обдумать, могут ли компании</a:t>
            </a:r>
            <a:r>
              <a:rPr lang="ru-RU" altLang="ru-RU" sz="1200" baseline="0" dirty="0"/>
              <a:t> создать в интернете реальную рабочую модель и какое место занимает интернет в стратегии ведения бизнеса в целом. </a:t>
            </a:r>
            <a:endParaRPr lang="ru-RU" altLang="ru-RU"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r>
              <a:rPr lang="ru-RU" altLang="ru-RU" dirty="0"/>
              <a:t>1 избегая при этом посредников и использования неэффективных многоуровневых</a:t>
            </a:r>
            <a:r>
              <a:rPr lang="ru-RU" altLang="ru-RU" baseline="0" dirty="0"/>
              <a:t> процедур;</a:t>
            </a:r>
          </a:p>
          <a:p>
            <a:pPr eaLnBrk="1" hangingPunct="1"/>
            <a:r>
              <a:rPr lang="ru-RU" altLang="ru-RU" baseline="0" dirty="0"/>
              <a:t>2 </a:t>
            </a:r>
            <a:r>
              <a:rPr lang="ru-RU" altLang="ru-RU" sz="1200" dirty="0"/>
              <a:t>ПО, аудио-, видеоматериалы;</a:t>
            </a:r>
          </a:p>
          <a:p>
            <a:pPr eaLnBrk="1" hangingPunct="1"/>
            <a:r>
              <a:rPr lang="ru-RU" altLang="ru-RU" sz="1200" dirty="0"/>
              <a:t>4 открытие интернет-магазинов;</a:t>
            </a:r>
          </a:p>
          <a:p>
            <a:pPr eaLnBrk="1" hangingPunct="1"/>
            <a:r>
              <a:rPr lang="ru-RU" altLang="ru-RU" dirty="0"/>
              <a:t>5 </a:t>
            </a:r>
            <a:r>
              <a:rPr lang="ru-RU" altLang="ru-RU" sz="1200" dirty="0"/>
              <a:t>затраты на поиск покупателей и поставщиков, сбор информации о товарах, ведение переговоров, составление и выполнение контрактов, организация перевозок;</a:t>
            </a:r>
          </a:p>
          <a:p>
            <a:pPr eaLnBrk="1" hangingPunct="1"/>
            <a:r>
              <a:rPr lang="ru-RU" altLang="ru-RU" dirty="0"/>
              <a:t>7 </a:t>
            </a:r>
            <a:r>
              <a:rPr lang="ru-RU" altLang="ru-RU" sz="1200" dirty="0"/>
              <a:t>например, система размещения заказов и система движения материалов</a:t>
            </a:r>
            <a:endParaRPr lang="ru-RU" altLang="ru-RU"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pPr eaLnBrk="1" hangingPunct="1"/>
            <a:r>
              <a:rPr lang="ru-RU" altLang="ru-RU" dirty="0"/>
              <a:t>1 покупатели могут узнать</a:t>
            </a:r>
            <a:r>
              <a:rPr lang="ru-RU" altLang="ru-RU" baseline="0" dirty="0"/>
              <a:t> о продукте на сайте компании и непосредственно приобрести его у поставщиков, не прибегая к услугам розничной торговли, что приводит к снижению цены;</a:t>
            </a:r>
            <a:endParaRPr lang="ru-RU" altLang="ru-RU" dirty="0"/>
          </a:p>
          <a:p>
            <a:pPr eaLnBrk="1" hangingPunct="1"/>
            <a:r>
              <a:rPr lang="ru-RU" altLang="ru-RU" dirty="0"/>
              <a:t>2 имеющей место в том случае, когда одна сторона владеет</a:t>
            </a:r>
            <a:r>
              <a:rPr lang="ru-RU" altLang="ru-RU" baseline="0" dirty="0"/>
              <a:t> </a:t>
            </a:r>
            <a:r>
              <a:rPr lang="ru-RU" altLang="ru-RU" baseline="0" dirty="0" err="1"/>
              <a:t>бОльшим</a:t>
            </a:r>
            <a:r>
              <a:rPr lang="ru-RU" altLang="ru-RU" baseline="0" dirty="0"/>
              <a:t> объемом важной информации, чем другие стороны. Благодаря интернету асимметрия сокращается и формируются наиболее приемлемые цены и выгодные условия сделок;</a:t>
            </a:r>
          </a:p>
          <a:p>
            <a:pPr eaLnBrk="1" hangingPunct="1"/>
            <a:r>
              <a:rPr lang="ru-RU" altLang="ru-RU" baseline="0" dirty="0"/>
              <a:t>3 Полнота – тот объем информации, который компания может предоставить покупателю, а также сведения, которые компания собирает о покупателе. Доступность – оценка количества покупателей, до которых может быть донесена информация о товаре;</a:t>
            </a:r>
          </a:p>
          <a:p>
            <a:pPr eaLnBrk="1" hangingPunct="1"/>
            <a:r>
              <a:rPr lang="ru-RU" altLang="ru-RU" baseline="0" dirty="0"/>
              <a:t>4 ИС позволяют избежать необходимости выбора между данными характеристиками, благодаря чему упрощается работа управленческого персонала по координации работ и задач, возрастает норма управляемости.</a:t>
            </a:r>
            <a:endParaRPr lang="ru-RU" alt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pPr eaLnBrk="1" hangingPunct="1"/>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9"/>
          <p:cNvSpPr>
            <a:spLocks noGrp="1"/>
          </p:cNvSpPr>
          <p:nvPr>
            <p:ph type="dt" sz="half" idx="10"/>
          </p:nvPr>
        </p:nvSpPr>
        <p:spPr/>
        <p:txBody>
          <a:bodyPr/>
          <a:lstStyle>
            <a:lvl1pPr>
              <a:defRPr/>
            </a:lvl1pPr>
          </a:lstStyle>
          <a:p>
            <a:pPr>
              <a:defRPr/>
            </a:pPr>
            <a:fld id="{82B55747-2DA7-4771-A993-AECD2F96D967}" type="datetimeFigureOut">
              <a:rPr lang="ru-RU"/>
              <a:pPr>
                <a:defRPr/>
              </a:pPr>
              <a:t>23.11.2016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B7553920-2F8E-4485-9459-8453AC0C9C2F}" type="slidenum">
              <a:rPr lang="ru-RU" altLang="ru-RU"/>
              <a:pPr>
                <a:defRPr/>
              </a:pPr>
              <a:t>‹#›</a:t>
            </a:fld>
            <a:endParaRPr lang="ru-RU" altLang="ru-RU"/>
          </a:p>
        </p:txBody>
      </p:sp>
    </p:spTree>
    <p:extLst>
      <p:ext uri="{BB962C8B-B14F-4D97-AF65-F5344CB8AC3E}">
        <p14:creationId xmlns:p14="http://schemas.microsoft.com/office/powerpoint/2010/main" val="1571416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742A89DD-7AAD-4F1B-858F-23FA60D0DBA2}" type="datetimeFigureOut">
              <a:rPr lang="ru-RU"/>
              <a:pPr>
                <a:defRPr/>
              </a:pPr>
              <a:t>23.11.2016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EEF81AB-18D8-4BDD-91EC-D1F7955AD829}" type="slidenum">
              <a:rPr lang="ru-RU" altLang="ru-RU"/>
              <a:pPr>
                <a:defRPr/>
              </a:pPr>
              <a:t>‹#›</a:t>
            </a:fld>
            <a:endParaRPr lang="ru-RU" altLang="ru-RU"/>
          </a:p>
        </p:txBody>
      </p:sp>
    </p:spTree>
    <p:extLst>
      <p:ext uri="{BB962C8B-B14F-4D97-AF65-F5344CB8AC3E}">
        <p14:creationId xmlns:p14="http://schemas.microsoft.com/office/powerpoint/2010/main" val="2559712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9"/>
          <p:cNvSpPr>
            <a:spLocks noGrp="1"/>
          </p:cNvSpPr>
          <p:nvPr>
            <p:ph type="dt" sz="half" idx="10"/>
          </p:nvPr>
        </p:nvSpPr>
        <p:spPr/>
        <p:txBody>
          <a:bodyPr/>
          <a:lstStyle>
            <a:lvl1pPr>
              <a:defRPr/>
            </a:lvl1pPr>
          </a:lstStyle>
          <a:p>
            <a:pPr>
              <a:defRPr/>
            </a:pPr>
            <a:fld id="{D37E598D-EDD4-4B23-8EE9-204F176A6276}" type="datetimeFigureOut">
              <a:rPr lang="ru-RU"/>
              <a:pPr>
                <a:defRPr/>
              </a:pPr>
              <a:t>23.11.2016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A9A04444-3487-40E7-8C50-60EBC0A15E4C}" type="slidenum">
              <a:rPr lang="ru-RU" altLang="ru-RU"/>
              <a:pPr>
                <a:defRPr/>
              </a:pPr>
              <a:t>‹#›</a:t>
            </a:fld>
            <a:endParaRPr lang="ru-RU" altLang="ru-RU"/>
          </a:p>
        </p:txBody>
      </p:sp>
    </p:spTree>
    <p:extLst>
      <p:ext uri="{BB962C8B-B14F-4D97-AF65-F5344CB8AC3E}">
        <p14:creationId xmlns:p14="http://schemas.microsoft.com/office/powerpoint/2010/main" val="2327475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01DFDA4C-CA5E-44CE-9B62-494BB4E3D684}" type="datetimeFigureOut">
              <a:rPr lang="ru-RU"/>
              <a:pPr>
                <a:defRPr/>
              </a:pPr>
              <a:t>23.11.2016</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B4B05BAF-140D-46FC-9EAA-455C76456214}" type="slidenum">
              <a:rPr lang="ru-RU" altLang="ru-RU"/>
              <a:pPr>
                <a:defRPr/>
              </a:pPr>
              <a:t>‹#›</a:t>
            </a:fld>
            <a:endParaRPr lang="ru-RU" altLang="ru-RU"/>
          </a:p>
        </p:txBody>
      </p:sp>
    </p:spTree>
    <p:extLst>
      <p:ext uri="{BB962C8B-B14F-4D97-AF65-F5344CB8AC3E}">
        <p14:creationId xmlns:p14="http://schemas.microsoft.com/office/powerpoint/2010/main" val="312154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E296F011-C5DD-4F47-8639-5EBE36530657}" type="datetimeFigureOut">
              <a:rPr lang="ru-RU"/>
              <a:pPr>
                <a:defRPr/>
              </a:pPr>
              <a:t>23.11.2016</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0D897019-A145-4EFD-B213-8BB3197F4CA5}" type="slidenum">
              <a:rPr lang="ru-RU" altLang="ru-RU"/>
              <a:pPr>
                <a:defRPr/>
              </a:pPr>
              <a:t>‹#›</a:t>
            </a:fld>
            <a:endParaRPr lang="ru-RU" altLang="ru-RU"/>
          </a:p>
        </p:txBody>
      </p:sp>
    </p:spTree>
    <p:extLst>
      <p:ext uri="{BB962C8B-B14F-4D97-AF65-F5344CB8AC3E}">
        <p14:creationId xmlns:p14="http://schemas.microsoft.com/office/powerpoint/2010/main" val="1919630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903FAFBB-5362-4A35-B2B0-AC67D6A787B7}" type="datetimeFigureOut">
              <a:rPr lang="ru-RU"/>
              <a:pPr>
                <a:defRPr/>
              </a:pPr>
              <a:t>23.11.2016</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7BD1EFF0-0B5D-4330-B9B6-A5697FCC3816}" type="slidenum">
              <a:rPr lang="ru-RU" altLang="ru-RU"/>
              <a:pPr>
                <a:defRPr/>
              </a:pPr>
              <a:t>‹#›</a:t>
            </a:fld>
            <a:endParaRPr lang="ru-RU" altLang="ru-RU"/>
          </a:p>
        </p:txBody>
      </p:sp>
    </p:spTree>
    <p:extLst>
      <p:ext uri="{BB962C8B-B14F-4D97-AF65-F5344CB8AC3E}">
        <p14:creationId xmlns:p14="http://schemas.microsoft.com/office/powerpoint/2010/main" val="117742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EF180221-672E-4964-AC13-D354FD880005}" type="datetimeFigureOut">
              <a:rPr lang="ru-RU"/>
              <a:pPr>
                <a:defRPr/>
              </a:pPr>
              <a:t>23.11.2016</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2C3A5151-F491-4504-BEEA-234CCFFB19B8}" type="slidenum">
              <a:rPr lang="ru-RU" altLang="ru-RU"/>
              <a:pPr>
                <a:defRPr/>
              </a:pPr>
              <a:t>‹#›</a:t>
            </a:fld>
            <a:endParaRPr lang="ru-RU" altLang="ru-RU"/>
          </a:p>
        </p:txBody>
      </p:sp>
    </p:spTree>
    <p:extLst>
      <p:ext uri="{BB962C8B-B14F-4D97-AF65-F5344CB8AC3E}">
        <p14:creationId xmlns:p14="http://schemas.microsoft.com/office/powerpoint/2010/main" val="3402864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2C3CD739-D187-4FD6-B31E-5BC77289BD4E}" type="datetimeFigureOut">
              <a:rPr lang="ru-RU"/>
              <a:pPr>
                <a:defRPr/>
              </a:pPr>
              <a:t>23.11.2016</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9D1221BD-ACB9-49D6-8315-C238E4058A5B}" type="slidenum">
              <a:rPr lang="ru-RU" altLang="ru-RU"/>
              <a:pPr>
                <a:defRPr/>
              </a:pPr>
              <a:t>‹#›</a:t>
            </a:fld>
            <a:endParaRPr lang="ru-RU" altLang="ru-RU"/>
          </a:p>
        </p:txBody>
      </p:sp>
    </p:spTree>
    <p:extLst>
      <p:ext uri="{BB962C8B-B14F-4D97-AF65-F5344CB8AC3E}">
        <p14:creationId xmlns:p14="http://schemas.microsoft.com/office/powerpoint/2010/main" val="260521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F795B220-47A0-4402-B11B-E135B3391EE2}" type="datetimeFigureOut">
              <a:rPr lang="ru-RU"/>
              <a:pPr>
                <a:defRPr/>
              </a:pPr>
              <a:t>23.11.2016</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40758EFD-6F27-4C14-81EA-301C64BE6211}" type="slidenum">
              <a:rPr lang="ru-RU" altLang="ru-RU"/>
              <a:pPr>
                <a:defRPr/>
              </a:pPr>
              <a:t>‹#›</a:t>
            </a:fld>
            <a:endParaRPr lang="ru-RU" altLang="ru-RU"/>
          </a:p>
        </p:txBody>
      </p:sp>
    </p:spTree>
    <p:extLst>
      <p:ext uri="{BB962C8B-B14F-4D97-AF65-F5344CB8AC3E}">
        <p14:creationId xmlns:p14="http://schemas.microsoft.com/office/powerpoint/2010/main" val="3371528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35760847-DA45-44BF-AB89-CA8855A822C0}" type="datetimeFigureOut">
              <a:rPr lang="ru-RU"/>
              <a:pPr>
                <a:defRPr/>
              </a:pPr>
              <a:t>23.11.2016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EE347DE8-A699-4B98-A49F-35060B559163}" type="slidenum">
              <a:rPr lang="ru-RU" altLang="ru-RU"/>
              <a:pPr>
                <a:defRPr/>
              </a:pPr>
              <a:t>‹#›</a:t>
            </a:fld>
            <a:endParaRPr lang="ru-RU" altLang="ru-RU"/>
          </a:p>
        </p:txBody>
      </p:sp>
    </p:spTree>
    <p:extLst>
      <p:ext uri="{BB962C8B-B14F-4D97-AF65-F5344CB8AC3E}">
        <p14:creationId xmlns:p14="http://schemas.microsoft.com/office/powerpoint/2010/main" val="3437080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860DA37-A63E-4673-B507-2E8468B2361F}" type="datetimeFigureOut">
              <a:rPr lang="ru-RU"/>
              <a:pPr>
                <a:defRPr/>
              </a:pPr>
              <a:t>23.11.2016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7F021476-E9AB-4EEB-B8CD-D9631803CACA}" type="slidenum">
              <a:rPr lang="ru-RU" altLang="ru-RU"/>
              <a:pPr>
                <a:defRPr/>
              </a:pPr>
              <a:t>‹#›</a:t>
            </a:fld>
            <a:endParaRPr lang="ru-RU" altLang="ru-RU"/>
          </a:p>
        </p:txBody>
      </p:sp>
    </p:spTree>
    <p:extLst>
      <p:ext uri="{BB962C8B-B14F-4D97-AF65-F5344CB8AC3E}">
        <p14:creationId xmlns:p14="http://schemas.microsoft.com/office/powerpoint/2010/main" val="99238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ru-RU"/>
              <a:t>Образец заголовка</a:t>
            </a:r>
            <a:endParaRPr lang="en-US" altLang="ru-RU"/>
          </a:p>
        </p:txBody>
      </p:sp>
      <p:sp>
        <p:nvSpPr>
          <p:cNvPr id="1029" name="Текст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CE72423C-33FA-43E4-B551-6332EF75147A}" type="datetimeFigureOut">
              <a:rPr lang="ru-RU"/>
              <a:pPr>
                <a:defRPr/>
              </a:pPr>
              <a:t>23.11.2016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B0E9E746-0378-42BF-8BB9-C8C845281F2D}" type="slidenum">
              <a:rPr lang="ru-RU" altLang="ru-RU"/>
              <a:pPr>
                <a:defRPr/>
              </a:pPr>
              <a:t>‹#›</a:t>
            </a:fld>
            <a:endParaRPr lang="ru-RU" alt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4" r:id="rId9"/>
    <p:sldLayoutId id="2147483742" r:id="rId10"/>
    <p:sldLayoutId id="214748374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одзаголовок 2"/>
          <p:cNvSpPr>
            <a:spLocks/>
          </p:cNvSpPr>
          <p:nvPr/>
        </p:nvSpPr>
        <p:spPr bwMode="auto">
          <a:xfrm>
            <a:off x="571500" y="2511425"/>
            <a:ext cx="785495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18288"/>
          <a:lstStyle>
            <a:lvl1pPr indent="45720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914400" indent="-45720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314450" indent="-40005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752600" indent="-3810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209800" indent="-3810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667000" indent="-3810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3124200" indent="-3810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581400" indent="-3810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4038600" indent="-3810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buFont typeface="Wingdings 2" panose="05020102010507070707" pitchFamily="18" charset="2"/>
              <a:buNone/>
            </a:pPr>
            <a:r>
              <a:rPr lang="ru-RU" altLang="ru-RU" sz="4600"/>
              <a:t>Информационный подход</a:t>
            </a:r>
          </a:p>
          <a:p>
            <a:pPr algn="ctr" eaLnBrk="1" hangingPunct="1">
              <a:buFont typeface="Wingdings 2" panose="05020102010507070707" pitchFamily="18" charset="2"/>
              <a:buNone/>
            </a:pPr>
            <a:r>
              <a:rPr lang="ru-RU" altLang="ru-RU" sz="4600"/>
              <a:t>к организации</a:t>
            </a:r>
          </a:p>
          <a:p>
            <a:pPr algn="ctr" eaLnBrk="1" hangingPunct="1">
              <a:buFont typeface="Wingdings 2" panose="05020102010507070707" pitchFamily="18" charset="2"/>
              <a:buNone/>
            </a:pPr>
            <a:endParaRPr lang="ru-RU" altLang="ru-RU" b="1"/>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71500" y="836613"/>
            <a:ext cx="7854950" cy="5521325"/>
          </a:xfrm>
        </p:spPr>
        <p:txBody>
          <a:bodyPr/>
          <a:lstStyle/>
          <a:p>
            <a:pPr marR="0" indent="457200" algn="just" eaLnBrk="1" hangingPunct="1"/>
            <a:r>
              <a:rPr lang="ru-RU" altLang="ru-RU" sz="2000" dirty="0"/>
              <a:t>Информационная система</a:t>
            </a:r>
            <a:r>
              <a:rPr lang="en-US" altLang="ru-RU" sz="2000" dirty="0"/>
              <a:t> (</a:t>
            </a:r>
            <a:r>
              <a:rPr lang="ru-RU" altLang="ru-RU" sz="2000" dirty="0"/>
              <a:t>ИС) – это набор взаимосвязанных компонентов, которые собирают (выбирают), распределяют и хранят информацию, используемую в процессе функционирования организации.</a:t>
            </a:r>
          </a:p>
          <a:p>
            <a:pPr marR="0" indent="457200" algn="just" eaLnBrk="1" hangingPunct="1"/>
            <a:r>
              <a:rPr lang="ru-RU" altLang="ru-RU" sz="2000" dirty="0"/>
              <a:t>Аспекты влияния информационных систем:</a:t>
            </a:r>
          </a:p>
          <a:p>
            <a:pPr marR="0" indent="457200" algn="just" eaLnBrk="1" hangingPunct="1"/>
            <a:r>
              <a:rPr lang="ru-RU" altLang="ru-RU" sz="2000" dirty="0"/>
              <a:t>1. экономический:</a:t>
            </a:r>
          </a:p>
          <a:p>
            <a:pPr marR="0" algn="just" eaLnBrk="1" hangingPunct="1">
              <a:buClr>
                <a:schemeClr val="tx1"/>
              </a:buClr>
            </a:pPr>
            <a:r>
              <a:rPr lang="en-US" altLang="ru-RU" sz="2000" dirty="0"/>
              <a:t>1) </a:t>
            </a:r>
            <a:r>
              <a:rPr lang="ru-RU" altLang="ru-RU" sz="2000" dirty="0"/>
              <a:t>ИС как фактор производства;</a:t>
            </a:r>
          </a:p>
          <a:p>
            <a:pPr marR="0" algn="just" eaLnBrk="1" hangingPunct="1">
              <a:buClr>
                <a:schemeClr val="tx1"/>
              </a:buClr>
            </a:pPr>
            <a:r>
              <a:rPr lang="en-US" altLang="ru-RU" sz="2000" dirty="0"/>
              <a:t>2) </a:t>
            </a:r>
            <a:r>
              <a:rPr lang="ru-RU" altLang="ru-RU" sz="2000" dirty="0"/>
              <a:t>контроль размеров за счет снижения стоимости транзакций;</a:t>
            </a:r>
          </a:p>
          <a:p>
            <a:pPr marR="0" algn="just" eaLnBrk="1" hangingPunct="1">
              <a:buClr>
                <a:schemeClr val="tx1"/>
              </a:buClr>
            </a:pPr>
            <a:r>
              <a:rPr lang="en-US" altLang="ru-RU" sz="2000" dirty="0"/>
              <a:t>3) </a:t>
            </a:r>
            <a:r>
              <a:rPr lang="ru-RU" altLang="ru-RU" sz="2000" dirty="0"/>
              <a:t>сокращение расходов на проведение торговых операций;</a:t>
            </a:r>
          </a:p>
          <a:p>
            <a:pPr marR="0" algn="just" eaLnBrk="1" hangingPunct="1">
              <a:buClr>
                <a:schemeClr val="tx1"/>
              </a:buClr>
            </a:pPr>
            <a:r>
              <a:rPr lang="en-US" altLang="ru-RU" sz="2000" dirty="0"/>
              <a:t>4) </a:t>
            </a:r>
            <a:r>
              <a:rPr lang="ru-RU" altLang="ru-RU" sz="2000" dirty="0"/>
              <a:t>сокращение управленческих расходов внутри компании.</a:t>
            </a:r>
          </a:p>
        </p:txBody>
      </p:sp>
      <p:sp>
        <p:nvSpPr>
          <p:cNvPr id="6147"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Понятие информационной системы</a:t>
            </a: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pPr>
            <a:r>
              <a:rPr lang="ru-RU" altLang="ru-RU" sz="2400" dirty="0"/>
              <a:t>Аспекты влияния информационных систем:</a:t>
            </a:r>
          </a:p>
          <a:p>
            <a:pPr marL="0" indent="457200" algn="just" eaLnBrk="1" hangingPunct="1">
              <a:lnSpc>
                <a:spcPct val="90000"/>
              </a:lnSpc>
              <a:buFontTx/>
              <a:buNone/>
            </a:pPr>
            <a:r>
              <a:rPr lang="ru-RU" altLang="ru-RU" sz="2400" dirty="0"/>
              <a:t>2. поведенческий:</a:t>
            </a:r>
          </a:p>
          <a:p>
            <a:pPr marL="0" indent="0" algn="just" eaLnBrk="1" hangingPunct="1">
              <a:lnSpc>
                <a:spcPct val="90000"/>
              </a:lnSpc>
              <a:buClr>
                <a:schemeClr val="tx1"/>
              </a:buClr>
              <a:buNone/>
            </a:pPr>
            <a:r>
              <a:rPr lang="ru-RU" altLang="ru-RU" sz="2400" dirty="0"/>
              <a:t>1) изменение иерархии принятия решений в организации;</a:t>
            </a:r>
          </a:p>
          <a:p>
            <a:pPr marL="0" indent="0" algn="just" eaLnBrk="1" hangingPunct="1">
              <a:lnSpc>
                <a:spcPct val="90000"/>
              </a:lnSpc>
              <a:buClr>
                <a:schemeClr val="tx1"/>
              </a:buClr>
              <a:buNone/>
            </a:pPr>
            <a:r>
              <a:rPr lang="ru-RU" altLang="ru-RU" sz="2400" dirty="0"/>
              <a:t>2) «уплощение» организационной структуры и децентрализация принятия решений;</a:t>
            </a:r>
          </a:p>
          <a:p>
            <a:pPr marL="0" indent="0" algn="just" eaLnBrk="1" hangingPunct="1">
              <a:lnSpc>
                <a:spcPct val="90000"/>
              </a:lnSpc>
              <a:buClr>
                <a:schemeClr val="tx1"/>
              </a:buClr>
              <a:buNone/>
            </a:pPr>
            <a:r>
              <a:rPr lang="ru-RU" altLang="ru-RU" sz="2400" dirty="0"/>
              <a:t>3) «целевые» структуры и виртуальные организации;</a:t>
            </a:r>
          </a:p>
          <a:p>
            <a:pPr marL="0" indent="0" algn="just" eaLnBrk="1" hangingPunct="1">
              <a:lnSpc>
                <a:spcPct val="90000"/>
              </a:lnSpc>
              <a:buClr>
                <a:schemeClr val="tx1"/>
              </a:buClr>
              <a:buNone/>
            </a:pPr>
            <a:r>
              <a:rPr lang="ru-RU" altLang="ru-RU" sz="2400" dirty="0"/>
              <a:t>4) результат конкуренции между подгруппами внутри организации;</a:t>
            </a:r>
          </a:p>
          <a:p>
            <a:pPr marL="0" indent="0" algn="just" eaLnBrk="1" hangingPunct="1">
              <a:lnSpc>
                <a:spcPct val="90000"/>
              </a:lnSpc>
              <a:buClr>
                <a:schemeClr val="tx1"/>
              </a:buClr>
              <a:buNone/>
            </a:pPr>
            <a:r>
              <a:rPr lang="ru-RU" altLang="ru-RU" sz="2400" dirty="0"/>
              <a:t>5) изменение совокупности элементов внутренней структуры организации;</a:t>
            </a:r>
          </a:p>
          <a:p>
            <a:pPr marL="0" indent="457200" algn="just" eaLnBrk="1" hangingPunct="1">
              <a:lnSpc>
                <a:spcPct val="90000"/>
              </a:lnSpc>
              <a:buFontTx/>
              <a:buNone/>
            </a:pPr>
            <a:r>
              <a:rPr lang="ru-RU" altLang="ru-RU" sz="2400" dirty="0"/>
              <a:t>3. инфраструктурный:</a:t>
            </a:r>
          </a:p>
          <a:p>
            <a:pPr marL="0" indent="457200" algn="just" eaLnBrk="1" hangingPunct="1">
              <a:lnSpc>
                <a:spcPct val="90000"/>
              </a:lnSpc>
              <a:buFontTx/>
              <a:buNone/>
            </a:pPr>
            <a:r>
              <a:rPr lang="ru-RU" altLang="ru-RU" sz="2400" dirty="0"/>
              <a:t>1) использование информационных сетей;</a:t>
            </a:r>
          </a:p>
          <a:p>
            <a:pPr marL="0" indent="457200" algn="just" eaLnBrk="1" hangingPunct="1">
              <a:lnSpc>
                <a:spcPct val="90000"/>
              </a:lnSpc>
              <a:buFontTx/>
              <a:buNone/>
            </a:pPr>
            <a:r>
              <a:rPr lang="ru-RU" altLang="ru-RU" sz="2400" dirty="0"/>
              <a:t>2) ИС как инструмент принятия решений.</a:t>
            </a:r>
          </a:p>
        </p:txBody>
      </p:sp>
      <p:sp>
        <p:nvSpPr>
          <p:cNvPr id="8195"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Понятие информационной системы</a:t>
            </a: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sz="2000"/>
          </a:p>
          <a:p>
            <a:pPr marL="0" indent="457200" algn="ctr" eaLnBrk="1" hangingPunct="1">
              <a:lnSpc>
                <a:spcPct val="90000"/>
              </a:lnSpc>
              <a:buFont typeface="Wingdings 2" panose="05020102010507070707" pitchFamily="18" charset="2"/>
              <a:buNone/>
              <a:tabLst>
                <a:tab pos="2336800" algn="l"/>
              </a:tabLst>
            </a:pPr>
            <a:r>
              <a:rPr lang="ru-RU" altLang="ru-RU" sz="2000"/>
              <a:t>Рисунок 1 – Информационные службы организации</a:t>
            </a:r>
          </a:p>
        </p:txBody>
      </p:sp>
      <p:sp>
        <p:nvSpPr>
          <p:cNvPr id="10243" name="Rectangle 6"/>
          <p:cNvSpPr>
            <a:spLocks noChangeArrowheads="1"/>
          </p:cNvSpPr>
          <p:nvPr/>
        </p:nvSpPr>
        <p:spPr bwMode="auto">
          <a:xfrm>
            <a:off x="2619375" y="1052513"/>
            <a:ext cx="43291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500"/>
              <a:t>Высший менеджмент</a:t>
            </a:r>
          </a:p>
          <a:p>
            <a:pPr algn="ctr" eaLnBrk="1" hangingPunct="1"/>
            <a:r>
              <a:rPr lang="ru-RU" altLang="ru-RU" sz="1500"/>
              <a:t>Главные конечные пользователи (подразделения)</a:t>
            </a:r>
          </a:p>
        </p:txBody>
      </p:sp>
      <p:sp>
        <p:nvSpPr>
          <p:cNvPr id="10244" name="Rectangle 7"/>
          <p:cNvSpPr>
            <a:spLocks noChangeArrowheads="1"/>
          </p:cNvSpPr>
          <p:nvPr/>
        </p:nvSpPr>
        <p:spPr bwMode="auto">
          <a:xfrm>
            <a:off x="3708400" y="765175"/>
            <a:ext cx="187166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ОРГАНИЗАЦИЯ</a:t>
            </a:r>
          </a:p>
        </p:txBody>
      </p:sp>
      <p:sp>
        <p:nvSpPr>
          <p:cNvPr id="10245" name="Rectangle 8"/>
          <p:cNvSpPr>
            <a:spLocks noChangeArrowheads="1"/>
          </p:cNvSpPr>
          <p:nvPr/>
        </p:nvSpPr>
        <p:spPr bwMode="auto">
          <a:xfrm>
            <a:off x="3276600" y="1773238"/>
            <a:ext cx="2519363"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Отдел информационных систем</a:t>
            </a:r>
          </a:p>
        </p:txBody>
      </p:sp>
      <p:sp>
        <p:nvSpPr>
          <p:cNvPr id="10246" name="Rectangle 9"/>
          <p:cNvSpPr>
            <a:spLocks noChangeArrowheads="1"/>
          </p:cNvSpPr>
          <p:nvPr/>
        </p:nvSpPr>
        <p:spPr bwMode="auto">
          <a:xfrm>
            <a:off x="1979613" y="2708275"/>
            <a:ext cx="2232025"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400"/>
              <a:t>ИТ-инфраструктура</a:t>
            </a:r>
          </a:p>
          <a:p>
            <a:pPr algn="just" eaLnBrk="1" hangingPunct="1"/>
            <a:r>
              <a:rPr lang="ru-RU" altLang="ru-RU" sz="1400"/>
              <a:t>Аппаратное обеспечение</a:t>
            </a:r>
          </a:p>
          <a:p>
            <a:pPr algn="just" eaLnBrk="1" hangingPunct="1"/>
            <a:r>
              <a:rPr lang="ru-RU" altLang="ru-RU" sz="1400"/>
              <a:t>ПО</a:t>
            </a:r>
          </a:p>
          <a:p>
            <a:pPr algn="just" eaLnBrk="1" hangingPunct="1"/>
            <a:r>
              <a:rPr lang="ru-RU" altLang="ru-RU" sz="1400"/>
              <a:t>Хранилище данных</a:t>
            </a:r>
          </a:p>
          <a:p>
            <a:pPr algn="just" eaLnBrk="1" hangingPunct="1"/>
            <a:r>
              <a:rPr lang="ru-RU" altLang="ru-RU" sz="1400"/>
              <a:t>Локальная сеть</a:t>
            </a:r>
          </a:p>
        </p:txBody>
      </p:sp>
      <p:sp>
        <p:nvSpPr>
          <p:cNvPr id="10247" name="Rectangle 24"/>
          <p:cNvSpPr>
            <a:spLocks noChangeArrowheads="1"/>
          </p:cNvSpPr>
          <p:nvPr/>
        </p:nvSpPr>
        <p:spPr bwMode="auto">
          <a:xfrm>
            <a:off x="1187450" y="620713"/>
            <a:ext cx="7272338" cy="46799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0248" name="Rectangle 25"/>
          <p:cNvSpPr>
            <a:spLocks noChangeArrowheads="1"/>
          </p:cNvSpPr>
          <p:nvPr/>
        </p:nvSpPr>
        <p:spPr bwMode="auto">
          <a:xfrm>
            <a:off x="1403350" y="1628775"/>
            <a:ext cx="6840538" cy="34559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0249" name="Rectangle 26"/>
          <p:cNvSpPr>
            <a:spLocks noChangeArrowheads="1"/>
          </p:cNvSpPr>
          <p:nvPr/>
        </p:nvSpPr>
        <p:spPr bwMode="auto">
          <a:xfrm>
            <a:off x="1619250" y="2636838"/>
            <a:ext cx="2881313" cy="12969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0250" name="Rectangle 27"/>
          <p:cNvSpPr>
            <a:spLocks noChangeArrowheads="1"/>
          </p:cNvSpPr>
          <p:nvPr/>
        </p:nvSpPr>
        <p:spPr bwMode="auto">
          <a:xfrm>
            <a:off x="5219700" y="2276475"/>
            <a:ext cx="2447925" cy="237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400"/>
              <a:t>Специалисты в области ИС</a:t>
            </a:r>
          </a:p>
          <a:p>
            <a:pPr algn="just" eaLnBrk="1" hangingPunct="1"/>
            <a:r>
              <a:rPr lang="ru-RU" altLang="ru-RU" sz="1400"/>
              <a:t>Директор информационной</a:t>
            </a:r>
          </a:p>
          <a:p>
            <a:pPr algn="just" eaLnBrk="1" hangingPunct="1"/>
            <a:r>
              <a:rPr lang="ru-RU" altLang="ru-RU" sz="1400"/>
              <a:t>службы</a:t>
            </a:r>
          </a:p>
          <a:p>
            <a:pPr algn="just" eaLnBrk="1" hangingPunct="1"/>
            <a:r>
              <a:rPr lang="ru-RU" altLang="ru-RU" sz="1400"/>
              <a:t>Менеджеры</a:t>
            </a:r>
          </a:p>
          <a:p>
            <a:pPr algn="just" eaLnBrk="1" hangingPunct="1"/>
            <a:r>
              <a:rPr lang="ru-RU" altLang="ru-RU" sz="1400"/>
              <a:t>Системные аналитики</a:t>
            </a:r>
          </a:p>
          <a:p>
            <a:pPr algn="just" eaLnBrk="1" hangingPunct="1"/>
            <a:r>
              <a:rPr lang="ru-RU" altLang="ru-RU" sz="1400"/>
              <a:t>Системные дизайнеры</a:t>
            </a:r>
          </a:p>
          <a:p>
            <a:pPr algn="just" eaLnBrk="1" hangingPunct="1"/>
            <a:r>
              <a:rPr lang="ru-RU" altLang="ru-RU" sz="1400"/>
              <a:t>Программисты</a:t>
            </a:r>
          </a:p>
          <a:p>
            <a:pPr algn="just" eaLnBrk="1" hangingPunct="1"/>
            <a:r>
              <a:rPr lang="ru-RU" altLang="ru-RU" sz="1400"/>
              <a:t>Специалисты в области</a:t>
            </a:r>
          </a:p>
          <a:p>
            <a:pPr algn="just" eaLnBrk="1" hangingPunct="1"/>
            <a:r>
              <a:rPr lang="ru-RU" altLang="ru-RU" sz="1400"/>
              <a:t>локальных сетей</a:t>
            </a:r>
          </a:p>
          <a:p>
            <a:pPr algn="just" eaLnBrk="1" hangingPunct="1"/>
            <a:r>
              <a:rPr lang="ru-RU" altLang="ru-RU" sz="1400"/>
              <a:t>Администратор баз данных</a:t>
            </a:r>
          </a:p>
          <a:p>
            <a:pPr algn="just" eaLnBrk="1" hangingPunct="1"/>
            <a:r>
              <a:rPr lang="ru-RU" altLang="ru-RU" sz="1400"/>
              <a:t>Клерки</a:t>
            </a:r>
          </a:p>
        </p:txBody>
      </p:sp>
      <p:sp>
        <p:nvSpPr>
          <p:cNvPr id="10251" name="Rectangle 28"/>
          <p:cNvSpPr>
            <a:spLocks noChangeArrowheads="1"/>
          </p:cNvSpPr>
          <p:nvPr/>
        </p:nvSpPr>
        <p:spPr bwMode="auto">
          <a:xfrm>
            <a:off x="5003800" y="2133600"/>
            <a:ext cx="2881313" cy="27352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0252" name="Заголовок 1"/>
          <p:cNvSpPr>
            <a:spLocks/>
          </p:cNvSpPr>
          <p:nvPr/>
        </p:nvSpPr>
        <p:spPr bwMode="auto">
          <a:xfrm>
            <a:off x="457200" y="188913"/>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Понятие информационной системы</a:t>
            </a:r>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400"/>
              <a:t>Информационное обеспечение бизнеса:</a:t>
            </a:r>
          </a:p>
          <a:p>
            <a:pPr marL="0" indent="457200" algn="just" eaLnBrk="1" hangingPunct="1">
              <a:buClr>
                <a:schemeClr val="tx1"/>
              </a:buClr>
              <a:buFont typeface="Wingdings 2" panose="05020102010507070707" pitchFamily="18" charset="2"/>
              <a:buAutoNum type="arabicParenR"/>
            </a:pPr>
            <a:r>
              <a:rPr lang="ru-RU" altLang="ru-RU" sz="2400"/>
              <a:t>внутри предприятия – информация, необходимая для нормального выполнения производственных функций предприятия;</a:t>
            </a:r>
          </a:p>
          <a:p>
            <a:pPr marL="0" indent="457200" algn="just" eaLnBrk="1" hangingPunct="1">
              <a:buClr>
                <a:schemeClr val="tx1"/>
              </a:buClr>
              <a:buFont typeface="Wingdings 2" panose="05020102010507070707" pitchFamily="18" charset="2"/>
              <a:buAutoNum type="arabicParenR"/>
            </a:pPr>
            <a:r>
              <a:rPr lang="ru-RU" altLang="ru-RU" sz="2400"/>
              <a:t>вне предприятия – информация, которая нужна для бизнеса как некоего вида деятельности или организационно-правовой структуры;</a:t>
            </a:r>
          </a:p>
          <a:p>
            <a:pPr marL="0" indent="457200" algn="just" eaLnBrk="1" hangingPunct="1">
              <a:buClr>
                <a:schemeClr val="tx1"/>
              </a:buClr>
              <a:buFont typeface="Wingdings 2" panose="05020102010507070707" pitchFamily="18" charset="2"/>
              <a:buAutoNum type="arabicParenR"/>
            </a:pPr>
            <a:r>
              <a:rPr lang="ru-RU" altLang="ru-RU" sz="2400"/>
              <a:t>внутренняя информация – используется в целях управления не отдельными технологическими процессами, а деятельностью предприятия в целом.</a:t>
            </a:r>
          </a:p>
        </p:txBody>
      </p:sp>
      <p:sp>
        <p:nvSpPr>
          <p:cNvPr id="12291"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Информационное обеспечение</a:t>
            </a:r>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571500" y="836613"/>
            <a:ext cx="7854950" cy="5521325"/>
          </a:xfrm>
        </p:spPr>
        <p:txBody>
          <a:bodyPr lIns="0" rIns="18288">
            <a:noAutofit/>
          </a:bodyPr>
          <a:lstStyle/>
          <a:p>
            <a:pPr marL="0" indent="457200" algn="just" eaLnBrk="1" hangingPunct="1">
              <a:buClr>
                <a:schemeClr val="tx1"/>
              </a:buClr>
              <a:buFont typeface="Wingdings 2" panose="05020102010507070707" pitchFamily="18" charset="2"/>
              <a:buNone/>
              <a:defRPr/>
            </a:pPr>
            <a:r>
              <a:rPr lang="ru-RU" altLang="ru-RU" sz="2400" dirty="0"/>
              <a:t>Типы информационных потоков:</a:t>
            </a:r>
          </a:p>
          <a:p>
            <a:pPr marL="0" indent="457200" algn="just" eaLnBrk="1" hangingPunct="1">
              <a:buClr>
                <a:schemeClr val="tx1"/>
              </a:buClr>
              <a:buFont typeface="Wingdings 2" panose="05020102010507070707" pitchFamily="18" charset="2"/>
              <a:buAutoNum type="arabicPeriod"/>
              <a:defRPr/>
            </a:pPr>
            <a:r>
              <a:rPr lang="ru-RU" altLang="ru-RU" sz="2400" dirty="0"/>
              <a:t>регулярные внешние входящие – информация, поступающая из микроокружения;</a:t>
            </a:r>
          </a:p>
          <a:p>
            <a:pPr marL="0" indent="457200" algn="just" eaLnBrk="1" hangingPunct="1">
              <a:buClr>
                <a:schemeClr val="tx1"/>
              </a:buClr>
              <a:buFont typeface="Wingdings 2" panose="05020102010507070707" pitchFamily="18" charset="2"/>
              <a:buAutoNum type="arabicPeriod"/>
              <a:defRPr/>
            </a:pPr>
            <a:r>
              <a:rPr lang="ru-RU" altLang="ru-RU" sz="2400" dirty="0"/>
              <a:t> нерегулярные внешние входящие – информация поступает из макроокружения;</a:t>
            </a:r>
          </a:p>
          <a:p>
            <a:pPr marL="0" indent="457200" algn="just" eaLnBrk="1" hangingPunct="1">
              <a:buClr>
                <a:schemeClr val="tx1"/>
              </a:buClr>
              <a:buFont typeface="Wingdings 2" panose="05020102010507070707" pitchFamily="18" charset="2"/>
              <a:buAutoNum type="arabicPeriod"/>
              <a:defRPr/>
            </a:pPr>
            <a:r>
              <a:rPr lang="ru-RU" altLang="ru-RU" sz="2400" dirty="0"/>
              <a:t>внутренние.</a:t>
            </a:r>
          </a:p>
          <a:p>
            <a:pPr marL="0" indent="0" algn="just" eaLnBrk="1" hangingPunct="1">
              <a:buClr>
                <a:schemeClr val="tx1"/>
              </a:buClr>
              <a:buFont typeface="Wingdings 2" panose="05020102010507070707" pitchFamily="18" charset="2"/>
              <a:buNone/>
              <a:defRPr/>
            </a:pPr>
            <a:r>
              <a:rPr lang="ru-RU" altLang="ru-RU" sz="2400" dirty="0"/>
              <a:t>Уровни информационных потребностей работников:</a:t>
            </a:r>
          </a:p>
          <a:p>
            <a:pPr marL="457200" indent="-457200" algn="just" eaLnBrk="1" hangingPunct="1">
              <a:buClr>
                <a:schemeClr val="tx1"/>
              </a:buClr>
              <a:buFont typeface="Wingdings 2" panose="05020102010507070707" pitchFamily="18" charset="2"/>
              <a:buAutoNum type="arabicPeriod"/>
              <a:defRPr/>
            </a:pPr>
            <a:r>
              <a:rPr lang="ru-RU" altLang="ru-RU" sz="2400" dirty="0"/>
              <a:t>внутренние;</a:t>
            </a:r>
          </a:p>
          <a:p>
            <a:pPr marL="457200" indent="-457200" algn="just" eaLnBrk="1" hangingPunct="1">
              <a:buClr>
                <a:schemeClr val="tx1"/>
              </a:buClr>
              <a:buFont typeface="Wingdings 2" panose="05020102010507070707" pitchFamily="18" charset="2"/>
              <a:buAutoNum type="arabicPeriod"/>
              <a:defRPr/>
            </a:pPr>
            <a:r>
              <a:rPr lang="ru-RU" altLang="ru-RU" sz="2400" dirty="0"/>
              <a:t>внутренние и регулярные входящие;</a:t>
            </a:r>
          </a:p>
          <a:p>
            <a:pPr marL="457200" indent="-457200" algn="just" eaLnBrk="1" hangingPunct="1">
              <a:buClr>
                <a:schemeClr val="tx1"/>
              </a:buClr>
              <a:buFont typeface="Wingdings 2" panose="05020102010507070707" pitchFamily="18" charset="2"/>
              <a:buAutoNum type="arabicPeriod"/>
              <a:defRPr/>
            </a:pPr>
            <a:r>
              <a:rPr lang="ru-RU" altLang="ru-RU" sz="2400" dirty="0"/>
              <a:t>внутренние информационные, регулярные и периодические входящие.</a:t>
            </a:r>
          </a:p>
          <a:p>
            <a:pPr marL="0" indent="457200" algn="just" eaLnBrk="1" hangingPunct="1">
              <a:buClr>
                <a:schemeClr val="tx1"/>
              </a:buClr>
              <a:buFont typeface="Wingdings 2" panose="05020102010507070707" pitchFamily="18" charset="2"/>
              <a:buAutoNum type="arabicPeriod"/>
              <a:defRPr/>
            </a:pPr>
            <a:endParaRPr lang="ru-RU" altLang="ru-RU" sz="2400" dirty="0"/>
          </a:p>
        </p:txBody>
      </p:sp>
      <p:sp>
        <p:nvSpPr>
          <p:cNvPr id="14339"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Информационное обеспечение</a:t>
            </a:r>
          </a:p>
        </p:txBody>
      </p:sp>
    </p:spTree>
    <p:custDataLst>
      <p:tags r:id="rId1"/>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400"/>
              <a:t>Направления работы информационных служб:</a:t>
            </a:r>
          </a:p>
          <a:p>
            <a:pPr marL="0" indent="457200" algn="just" eaLnBrk="1" hangingPunct="1">
              <a:buClr>
                <a:schemeClr val="tx1"/>
              </a:buClr>
              <a:buFont typeface="Wingdings 2" panose="05020102010507070707" pitchFamily="18" charset="2"/>
              <a:buAutoNum type="arabicPeriod"/>
            </a:pPr>
            <a:r>
              <a:rPr lang="ru-RU" altLang="ru-RU" sz="2400"/>
              <a:t>формирование информационных потребностей;</a:t>
            </a:r>
          </a:p>
          <a:p>
            <a:pPr marL="0" indent="457200" algn="just" eaLnBrk="1" hangingPunct="1">
              <a:buClr>
                <a:schemeClr val="tx1"/>
              </a:buClr>
              <a:buFont typeface="Wingdings 2" panose="05020102010507070707" pitchFamily="18" charset="2"/>
              <a:buAutoNum type="arabicPeriod"/>
            </a:pPr>
            <a:r>
              <a:rPr lang="ru-RU" altLang="ru-RU" sz="2400"/>
              <a:t>мониторинг и отбор источников информации;</a:t>
            </a:r>
          </a:p>
          <a:p>
            <a:pPr marL="0" indent="457200" algn="just" eaLnBrk="1" hangingPunct="1">
              <a:buClr>
                <a:schemeClr val="tx1"/>
              </a:buClr>
              <a:buFont typeface="Wingdings 2" panose="05020102010507070707" pitchFamily="18" charset="2"/>
              <a:buAutoNum type="arabicPeriod"/>
            </a:pPr>
            <a:r>
              <a:rPr lang="ru-RU" altLang="ru-RU" sz="2400"/>
              <a:t>сбор информации;</a:t>
            </a:r>
          </a:p>
          <a:p>
            <a:pPr marL="0" indent="457200" algn="just" eaLnBrk="1" hangingPunct="1">
              <a:buClr>
                <a:schemeClr val="tx1"/>
              </a:buClr>
              <a:buFont typeface="Wingdings 2" panose="05020102010507070707" pitchFamily="18" charset="2"/>
              <a:buAutoNum type="arabicPeriod"/>
            </a:pPr>
            <a:r>
              <a:rPr lang="ru-RU" altLang="ru-RU" sz="2400"/>
              <a:t>разработка прогнозов развития предприятия;</a:t>
            </a:r>
          </a:p>
          <a:p>
            <a:pPr marL="0" indent="457200" algn="just" eaLnBrk="1" hangingPunct="1">
              <a:buClr>
                <a:schemeClr val="tx1"/>
              </a:buClr>
              <a:buFont typeface="Wingdings 2" panose="05020102010507070707" pitchFamily="18" charset="2"/>
              <a:buAutoNum type="arabicPeriod"/>
            </a:pPr>
            <a:r>
              <a:rPr lang="ru-RU" altLang="ru-RU" sz="2400"/>
              <a:t>выбор и принятие управленческих решений.</a:t>
            </a:r>
          </a:p>
        </p:txBody>
      </p:sp>
      <p:sp>
        <p:nvSpPr>
          <p:cNvPr id="16387"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Информационное обеспечение</a:t>
            </a: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sz="2000"/>
          </a:p>
          <a:p>
            <a:pPr marL="0" indent="457200" algn="ctr" eaLnBrk="1" hangingPunct="1">
              <a:lnSpc>
                <a:spcPct val="90000"/>
              </a:lnSpc>
              <a:buFont typeface="Wingdings 2" panose="05020102010507070707" pitchFamily="18" charset="2"/>
              <a:buNone/>
              <a:tabLst>
                <a:tab pos="2336800" algn="l"/>
              </a:tabLst>
            </a:pPr>
            <a:r>
              <a:rPr lang="ru-RU" altLang="ru-RU" sz="2000"/>
              <a:t>Рисунок 1 – Внешняя деловая среда организации</a:t>
            </a:r>
          </a:p>
        </p:txBody>
      </p:sp>
      <p:sp>
        <p:nvSpPr>
          <p:cNvPr id="18435" name="Oval 3"/>
          <p:cNvSpPr>
            <a:spLocks noChangeArrowheads="1"/>
          </p:cNvSpPr>
          <p:nvPr/>
        </p:nvSpPr>
        <p:spPr bwMode="auto">
          <a:xfrm>
            <a:off x="1116013" y="549275"/>
            <a:ext cx="7272337" cy="4608513"/>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ru-RU" altLang="ru-RU"/>
          </a:p>
        </p:txBody>
      </p:sp>
      <p:sp>
        <p:nvSpPr>
          <p:cNvPr id="18436" name="Oval 4"/>
          <p:cNvSpPr>
            <a:spLocks noChangeArrowheads="1"/>
          </p:cNvSpPr>
          <p:nvPr/>
        </p:nvSpPr>
        <p:spPr bwMode="auto">
          <a:xfrm>
            <a:off x="2339975" y="1844675"/>
            <a:ext cx="4968875" cy="28797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ru-RU" altLang="ru-RU"/>
          </a:p>
        </p:txBody>
      </p:sp>
      <p:sp>
        <p:nvSpPr>
          <p:cNvPr id="18437" name="Oval 5"/>
          <p:cNvSpPr>
            <a:spLocks noChangeArrowheads="1"/>
          </p:cNvSpPr>
          <p:nvPr/>
        </p:nvSpPr>
        <p:spPr bwMode="auto">
          <a:xfrm>
            <a:off x="3492500" y="3141663"/>
            <a:ext cx="2663825" cy="7921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Предприятие</a:t>
            </a:r>
          </a:p>
        </p:txBody>
      </p:sp>
      <p:sp>
        <p:nvSpPr>
          <p:cNvPr id="18438" name="Rectangle 6"/>
          <p:cNvSpPr>
            <a:spLocks noChangeArrowheads="1"/>
          </p:cNvSpPr>
          <p:nvPr/>
        </p:nvSpPr>
        <p:spPr bwMode="auto">
          <a:xfrm>
            <a:off x="3779838" y="2205038"/>
            <a:ext cx="18716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Микроокружение</a:t>
            </a:r>
          </a:p>
        </p:txBody>
      </p:sp>
      <p:sp>
        <p:nvSpPr>
          <p:cNvPr id="18439" name="Rectangle 7"/>
          <p:cNvSpPr>
            <a:spLocks noChangeArrowheads="1"/>
          </p:cNvSpPr>
          <p:nvPr/>
        </p:nvSpPr>
        <p:spPr bwMode="auto">
          <a:xfrm>
            <a:off x="3708400" y="908050"/>
            <a:ext cx="1871663"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Факторы</a:t>
            </a:r>
          </a:p>
          <a:p>
            <a:pPr algn="ctr" eaLnBrk="1" hangingPunct="1"/>
            <a:r>
              <a:rPr lang="ru-RU" altLang="ru-RU"/>
              <a:t>макроокружения</a:t>
            </a:r>
          </a:p>
        </p:txBody>
      </p:sp>
      <p:sp>
        <p:nvSpPr>
          <p:cNvPr id="18440" name="Rectangle 8"/>
          <p:cNvSpPr>
            <a:spLocks noChangeArrowheads="1"/>
          </p:cNvSpPr>
          <p:nvPr/>
        </p:nvSpPr>
        <p:spPr bwMode="auto">
          <a:xfrm>
            <a:off x="3779838" y="2636838"/>
            <a:ext cx="151130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Средства массовой</a:t>
            </a:r>
          </a:p>
          <a:p>
            <a:pPr algn="ctr" eaLnBrk="1" hangingPunct="1"/>
            <a:r>
              <a:rPr lang="ru-RU" altLang="ru-RU" sz="1200"/>
              <a:t>информации</a:t>
            </a:r>
          </a:p>
        </p:txBody>
      </p:sp>
      <p:sp>
        <p:nvSpPr>
          <p:cNvPr id="18441" name="Rectangle 9"/>
          <p:cNvSpPr>
            <a:spLocks noChangeArrowheads="1"/>
          </p:cNvSpPr>
          <p:nvPr/>
        </p:nvSpPr>
        <p:spPr bwMode="auto">
          <a:xfrm>
            <a:off x="2916238" y="2708275"/>
            <a:ext cx="576262"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Клиенты</a:t>
            </a:r>
          </a:p>
        </p:txBody>
      </p:sp>
      <p:sp>
        <p:nvSpPr>
          <p:cNvPr id="18442" name="Rectangle 10"/>
          <p:cNvSpPr>
            <a:spLocks noChangeArrowheads="1"/>
          </p:cNvSpPr>
          <p:nvPr/>
        </p:nvSpPr>
        <p:spPr bwMode="auto">
          <a:xfrm>
            <a:off x="2771775" y="3068638"/>
            <a:ext cx="57626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Партнеры</a:t>
            </a:r>
          </a:p>
        </p:txBody>
      </p:sp>
      <p:sp>
        <p:nvSpPr>
          <p:cNvPr id="18443" name="Rectangle 11"/>
          <p:cNvSpPr>
            <a:spLocks noChangeArrowheads="1"/>
          </p:cNvSpPr>
          <p:nvPr/>
        </p:nvSpPr>
        <p:spPr bwMode="auto">
          <a:xfrm>
            <a:off x="2700338" y="3429000"/>
            <a:ext cx="57626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Органы</a:t>
            </a:r>
          </a:p>
          <a:p>
            <a:pPr algn="ctr" eaLnBrk="1" hangingPunct="1"/>
            <a:r>
              <a:rPr lang="ru-RU" altLang="ru-RU" sz="1200"/>
              <a:t>власти</a:t>
            </a:r>
          </a:p>
        </p:txBody>
      </p:sp>
      <p:sp>
        <p:nvSpPr>
          <p:cNvPr id="18444" name="Rectangle 12"/>
          <p:cNvSpPr>
            <a:spLocks noChangeArrowheads="1"/>
          </p:cNvSpPr>
          <p:nvPr/>
        </p:nvSpPr>
        <p:spPr bwMode="auto">
          <a:xfrm>
            <a:off x="5580063" y="2781300"/>
            <a:ext cx="107950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Поставщики</a:t>
            </a:r>
          </a:p>
        </p:txBody>
      </p:sp>
      <p:sp>
        <p:nvSpPr>
          <p:cNvPr id="18445" name="Rectangle 13"/>
          <p:cNvSpPr>
            <a:spLocks noChangeArrowheads="1"/>
          </p:cNvSpPr>
          <p:nvPr/>
        </p:nvSpPr>
        <p:spPr bwMode="auto">
          <a:xfrm>
            <a:off x="6011863" y="3068638"/>
            <a:ext cx="936625"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Конкуренты</a:t>
            </a:r>
          </a:p>
        </p:txBody>
      </p:sp>
      <p:sp>
        <p:nvSpPr>
          <p:cNvPr id="18446" name="Rectangle 14"/>
          <p:cNvSpPr>
            <a:spLocks noChangeArrowheads="1"/>
          </p:cNvSpPr>
          <p:nvPr/>
        </p:nvSpPr>
        <p:spPr bwMode="auto">
          <a:xfrm>
            <a:off x="6300788" y="3357563"/>
            <a:ext cx="576262"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Налоговые</a:t>
            </a:r>
          </a:p>
          <a:p>
            <a:pPr algn="ctr" eaLnBrk="1" hangingPunct="1"/>
            <a:r>
              <a:rPr lang="ru-RU" altLang="ru-RU" sz="1200"/>
              <a:t>органы</a:t>
            </a:r>
          </a:p>
        </p:txBody>
      </p:sp>
      <p:sp>
        <p:nvSpPr>
          <p:cNvPr id="18447" name="Rectangle 15"/>
          <p:cNvSpPr>
            <a:spLocks noChangeArrowheads="1"/>
          </p:cNvSpPr>
          <p:nvPr/>
        </p:nvSpPr>
        <p:spPr bwMode="auto">
          <a:xfrm>
            <a:off x="4213225" y="4076700"/>
            <a:ext cx="17272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Другие</a:t>
            </a:r>
          </a:p>
          <a:p>
            <a:pPr algn="ctr" eaLnBrk="1" hangingPunct="1"/>
            <a:r>
              <a:rPr lang="ru-RU" altLang="ru-RU" sz="1200"/>
              <a:t>контактные аудитории</a:t>
            </a:r>
          </a:p>
        </p:txBody>
      </p:sp>
      <p:sp>
        <p:nvSpPr>
          <p:cNvPr id="18448" name="Rectangle 16"/>
          <p:cNvSpPr>
            <a:spLocks noChangeArrowheads="1"/>
          </p:cNvSpPr>
          <p:nvPr/>
        </p:nvSpPr>
        <p:spPr bwMode="auto">
          <a:xfrm>
            <a:off x="5651500" y="1341438"/>
            <a:ext cx="1079500"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Социально-</a:t>
            </a:r>
          </a:p>
          <a:p>
            <a:pPr algn="ctr" eaLnBrk="1" hangingPunct="1"/>
            <a:r>
              <a:rPr lang="ru-RU" altLang="ru-RU" sz="1200"/>
              <a:t>культурные</a:t>
            </a:r>
          </a:p>
        </p:txBody>
      </p:sp>
      <p:sp>
        <p:nvSpPr>
          <p:cNvPr id="18449" name="Rectangle 17"/>
          <p:cNvSpPr>
            <a:spLocks noChangeArrowheads="1"/>
          </p:cNvSpPr>
          <p:nvPr/>
        </p:nvSpPr>
        <p:spPr bwMode="auto">
          <a:xfrm>
            <a:off x="6229350" y="1773238"/>
            <a:ext cx="136683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Демографические</a:t>
            </a:r>
          </a:p>
        </p:txBody>
      </p:sp>
      <p:sp>
        <p:nvSpPr>
          <p:cNvPr id="18450" name="Rectangle 18"/>
          <p:cNvSpPr>
            <a:spLocks noChangeArrowheads="1"/>
          </p:cNvSpPr>
          <p:nvPr/>
        </p:nvSpPr>
        <p:spPr bwMode="auto">
          <a:xfrm>
            <a:off x="6950075" y="2133600"/>
            <a:ext cx="1150938"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Политические</a:t>
            </a:r>
          </a:p>
        </p:txBody>
      </p:sp>
      <p:sp>
        <p:nvSpPr>
          <p:cNvPr id="18451" name="Rectangle 19"/>
          <p:cNvSpPr>
            <a:spLocks noChangeArrowheads="1"/>
          </p:cNvSpPr>
          <p:nvPr/>
        </p:nvSpPr>
        <p:spPr bwMode="auto">
          <a:xfrm>
            <a:off x="7308850" y="2565400"/>
            <a:ext cx="935038"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Правовые</a:t>
            </a:r>
          </a:p>
        </p:txBody>
      </p:sp>
      <p:sp>
        <p:nvSpPr>
          <p:cNvPr id="18452" name="Rectangle 20"/>
          <p:cNvSpPr>
            <a:spLocks noChangeArrowheads="1"/>
          </p:cNvSpPr>
          <p:nvPr/>
        </p:nvSpPr>
        <p:spPr bwMode="auto">
          <a:xfrm>
            <a:off x="2484438" y="1485900"/>
            <a:ext cx="1366837"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Производственные</a:t>
            </a:r>
          </a:p>
        </p:txBody>
      </p:sp>
      <p:sp>
        <p:nvSpPr>
          <p:cNvPr id="18453" name="Rectangle 21"/>
          <p:cNvSpPr>
            <a:spLocks noChangeArrowheads="1"/>
          </p:cNvSpPr>
          <p:nvPr/>
        </p:nvSpPr>
        <p:spPr bwMode="auto">
          <a:xfrm>
            <a:off x="1476375" y="1844675"/>
            <a:ext cx="1582738" cy="14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Макроэкономические</a:t>
            </a:r>
          </a:p>
        </p:txBody>
      </p:sp>
      <p:sp>
        <p:nvSpPr>
          <p:cNvPr id="18454" name="Rectangle 22"/>
          <p:cNvSpPr>
            <a:spLocks noChangeArrowheads="1"/>
          </p:cNvSpPr>
          <p:nvPr/>
        </p:nvSpPr>
        <p:spPr bwMode="auto">
          <a:xfrm>
            <a:off x="1260475" y="2133600"/>
            <a:ext cx="15113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Научно-технические</a:t>
            </a:r>
          </a:p>
        </p:txBody>
      </p:sp>
      <p:sp>
        <p:nvSpPr>
          <p:cNvPr id="18455" name="Rectangle 23"/>
          <p:cNvSpPr>
            <a:spLocks noChangeArrowheads="1"/>
          </p:cNvSpPr>
          <p:nvPr/>
        </p:nvSpPr>
        <p:spPr bwMode="auto">
          <a:xfrm>
            <a:off x="1258888" y="2636838"/>
            <a:ext cx="10795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1200"/>
              <a:t>Экологические</a:t>
            </a:r>
          </a:p>
        </p:txBody>
      </p:sp>
      <p:sp>
        <p:nvSpPr>
          <p:cNvPr id="18456" name="Заголовок 1"/>
          <p:cNvSpPr>
            <a:spLocks/>
          </p:cNvSpPr>
          <p:nvPr/>
        </p:nvSpPr>
        <p:spPr bwMode="auto">
          <a:xfrm>
            <a:off x="457200" y="115888"/>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Влияние внешней среды</a:t>
            </a:r>
          </a:p>
        </p:txBody>
      </p:sp>
    </p:spTree>
    <p:custDataLst>
      <p:tags r:id="rId1"/>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a:t>Этапы построения системы информационного обеспечения:</a:t>
            </a:r>
          </a:p>
          <a:p>
            <a:pPr marL="0" indent="457200" algn="just" eaLnBrk="1" hangingPunct="1">
              <a:buClr>
                <a:schemeClr val="tx1"/>
              </a:buClr>
              <a:buFont typeface="Constantia" panose="02030602050306030303" pitchFamily="18" charset="0"/>
              <a:buAutoNum type="arabicPeriod"/>
            </a:pPr>
            <a:r>
              <a:rPr lang="ru-RU" altLang="ru-RU"/>
              <a:t>Определение информационной потребности;</a:t>
            </a:r>
          </a:p>
          <a:p>
            <a:pPr marL="0" indent="457200" algn="just" eaLnBrk="1" hangingPunct="1">
              <a:buClr>
                <a:schemeClr val="tx1"/>
              </a:buClr>
              <a:buFont typeface="Constantia" panose="02030602050306030303" pitchFamily="18" charset="0"/>
              <a:buAutoNum type="arabicPeriod"/>
            </a:pPr>
            <a:r>
              <a:rPr lang="ru-RU" altLang="ru-RU"/>
              <a:t>Обеспечение физического наличия информационных потоков;</a:t>
            </a:r>
          </a:p>
          <a:p>
            <a:pPr marL="0" indent="457200" algn="just" eaLnBrk="1" hangingPunct="1">
              <a:buClr>
                <a:schemeClr val="tx1"/>
              </a:buClr>
              <a:buFont typeface="Constantia" panose="02030602050306030303" pitchFamily="18" charset="0"/>
              <a:buAutoNum type="arabicPeriod"/>
            </a:pPr>
            <a:r>
              <a:rPr lang="ru-RU" altLang="ru-RU"/>
              <a:t>Установление регулярности мониторинга и формы представления конечных результатов.</a:t>
            </a:r>
          </a:p>
        </p:txBody>
      </p:sp>
      <p:sp>
        <p:nvSpPr>
          <p:cNvPr id="20483"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Информационное обеспечение</a:t>
            </a:r>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400"/>
              <a:t>Таблица 1 – Основные виды</a:t>
            </a:r>
            <a:r>
              <a:rPr lang="ru-RU" altLang="ru-RU"/>
              <a:t> ИС</a:t>
            </a:r>
          </a:p>
          <a:p>
            <a:pPr marL="0" indent="457200" algn="just" eaLnBrk="1" hangingPunct="1">
              <a:buFont typeface="Wingdings 2" panose="05020102010507070707" pitchFamily="18" charset="2"/>
              <a:buNone/>
            </a:pPr>
            <a:endParaRPr lang="ru-RU" altLang="ru-RU"/>
          </a:p>
        </p:txBody>
      </p:sp>
      <p:graphicFrame>
        <p:nvGraphicFramePr>
          <p:cNvPr id="66597" name="Group 37"/>
          <p:cNvGraphicFramePr>
            <a:graphicFrameLocks noGrp="1"/>
          </p:cNvGraphicFramePr>
          <p:nvPr>
            <p:extLst>
              <p:ext uri="{D42A27DB-BD31-4B8C-83A1-F6EECF244321}">
                <p14:modId xmlns:p14="http://schemas.microsoft.com/office/powerpoint/2010/main" val="1023238895"/>
              </p:ext>
            </p:extLst>
          </p:nvPr>
        </p:nvGraphicFramePr>
        <p:xfrm>
          <a:off x="323850" y="1397000"/>
          <a:ext cx="8208964" cy="4389438"/>
        </p:xfrm>
        <a:graphic>
          <a:graphicData uri="http://schemas.openxmlformats.org/drawingml/2006/table">
            <a:tbl>
              <a:tblPr/>
              <a:tblGrid>
                <a:gridCol w="1246004">
                  <a:extLst>
                    <a:ext uri="{9D8B030D-6E8A-4147-A177-3AD203B41FA5}">
                      <a16:colId xmlns:a16="http://schemas.microsoft.com/office/drawing/2014/main" val="20000"/>
                    </a:ext>
                  </a:extLst>
                </a:gridCol>
                <a:gridCol w="2785184">
                  <a:extLst>
                    <a:ext uri="{9D8B030D-6E8A-4147-A177-3AD203B41FA5}">
                      <a16:colId xmlns:a16="http://schemas.microsoft.com/office/drawing/2014/main" val="20001"/>
                    </a:ext>
                  </a:extLst>
                </a:gridCol>
                <a:gridCol w="1945513">
                  <a:extLst>
                    <a:ext uri="{9D8B030D-6E8A-4147-A177-3AD203B41FA5}">
                      <a16:colId xmlns:a16="http://schemas.microsoft.com/office/drawing/2014/main" val="20002"/>
                    </a:ext>
                  </a:extLst>
                </a:gridCol>
                <a:gridCol w="2232263">
                  <a:extLst>
                    <a:ext uri="{9D8B030D-6E8A-4147-A177-3AD203B41FA5}">
                      <a16:colId xmlns:a16="http://schemas.microsoft.com/office/drawing/2014/main" val="20003"/>
                    </a:ext>
                  </a:extLst>
                </a:gridCol>
              </a:tblGrid>
              <a:tr h="640126">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Тип ИС</a:t>
                      </a:r>
                    </a:p>
                  </a:txBody>
                  <a:tcPr marL="91441" marR="91441"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Назначение</a:t>
                      </a:r>
                    </a:p>
                  </a:txBody>
                  <a:tcPr marL="91441" marR="91441"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Обслуживаемые группы</a:t>
                      </a:r>
                    </a:p>
                  </a:txBody>
                  <a:tcPr marL="91441" marR="91441"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Примеры</a:t>
                      </a:r>
                    </a:p>
                  </a:txBody>
                  <a:tcPr marL="91441" marR="91441"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37486">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1 Стратегический уровень</a:t>
                      </a:r>
                    </a:p>
                  </a:txBody>
                  <a:tcPr marL="91441" marR="91441"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Стратегическое планирование, согласование деятельности организации с внешней средой.</a:t>
                      </a:r>
                    </a:p>
                  </a:txBody>
                  <a:tcPr marL="91441" marR="91441"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Главные менеджеры</a:t>
                      </a:r>
                    </a:p>
                  </a:txBody>
                  <a:tcPr marL="91441" marR="91441"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Пятилетний прогноз уровня продаж, пятилетний оперативный план</a:t>
                      </a:r>
                    </a:p>
                  </a:txBody>
                  <a:tcPr marL="91441" marR="91441"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1826">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2 Уровень менеджмента</a:t>
                      </a:r>
                    </a:p>
                  </a:txBody>
                  <a:tcPr marL="91441" marR="91441"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Мониторинг, контроль, принятие управленческих решений, выполнение административных функций менеджерами среднего звена</a:t>
                      </a:r>
                    </a:p>
                  </a:txBody>
                  <a:tcPr marL="91441" marR="91441"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Менеджеры среднего звена</a:t>
                      </a:r>
                    </a:p>
                  </a:txBody>
                  <a:tcPr marL="91441" marR="91441"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Периодические отчеты о состоянии дел и информация по отдельным операциям</a:t>
                      </a:r>
                    </a:p>
                  </a:txBody>
                  <a:tcPr marL="91441" marR="91441"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2553"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Виды информационных систем</a:t>
            </a:r>
          </a:p>
        </p:txBody>
      </p:sp>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400"/>
              <a:t>Таблица 1 – Основные виды</a:t>
            </a:r>
            <a:r>
              <a:rPr lang="ru-RU" altLang="ru-RU"/>
              <a:t> ИС (продолжение)</a:t>
            </a:r>
          </a:p>
          <a:p>
            <a:pPr marL="0" indent="457200" algn="just" eaLnBrk="1" hangingPunct="1">
              <a:buFont typeface="Wingdings 2" panose="05020102010507070707" pitchFamily="18" charset="2"/>
              <a:buNone/>
            </a:pPr>
            <a:endParaRPr lang="ru-RU" altLang="ru-RU"/>
          </a:p>
        </p:txBody>
      </p:sp>
      <p:graphicFrame>
        <p:nvGraphicFramePr>
          <p:cNvPr id="66597" name="Group 37"/>
          <p:cNvGraphicFramePr>
            <a:graphicFrameLocks noGrp="1"/>
          </p:cNvGraphicFramePr>
          <p:nvPr>
            <p:extLst>
              <p:ext uri="{D42A27DB-BD31-4B8C-83A1-F6EECF244321}">
                <p14:modId xmlns:p14="http://schemas.microsoft.com/office/powerpoint/2010/main" val="3354501941"/>
              </p:ext>
            </p:extLst>
          </p:nvPr>
        </p:nvGraphicFramePr>
        <p:xfrm>
          <a:off x="323850" y="1340768"/>
          <a:ext cx="8208964" cy="3840420"/>
        </p:xfrm>
        <a:graphic>
          <a:graphicData uri="http://schemas.openxmlformats.org/drawingml/2006/table">
            <a:tbl>
              <a:tblPr/>
              <a:tblGrid>
                <a:gridCol w="1246004">
                  <a:extLst>
                    <a:ext uri="{9D8B030D-6E8A-4147-A177-3AD203B41FA5}">
                      <a16:colId xmlns:a16="http://schemas.microsoft.com/office/drawing/2014/main" val="20000"/>
                    </a:ext>
                  </a:extLst>
                </a:gridCol>
                <a:gridCol w="2785184">
                  <a:extLst>
                    <a:ext uri="{9D8B030D-6E8A-4147-A177-3AD203B41FA5}">
                      <a16:colId xmlns:a16="http://schemas.microsoft.com/office/drawing/2014/main" val="20001"/>
                    </a:ext>
                  </a:extLst>
                </a:gridCol>
                <a:gridCol w="1945513">
                  <a:extLst>
                    <a:ext uri="{9D8B030D-6E8A-4147-A177-3AD203B41FA5}">
                      <a16:colId xmlns:a16="http://schemas.microsoft.com/office/drawing/2014/main" val="20002"/>
                    </a:ext>
                  </a:extLst>
                </a:gridCol>
                <a:gridCol w="2232263">
                  <a:extLst>
                    <a:ext uri="{9D8B030D-6E8A-4147-A177-3AD203B41FA5}">
                      <a16:colId xmlns:a16="http://schemas.microsoft.com/office/drawing/2014/main" val="20003"/>
                    </a:ext>
                  </a:extLst>
                </a:gridCol>
              </a:tblGrid>
              <a:tr h="64006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Тип ИС</a:t>
                      </a:r>
                    </a:p>
                  </a:txBody>
                  <a:tcPr marL="91441" marR="91441"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Назначение</a:t>
                      </a:r>
                    </a:p>
                  </a:txBody>
                  <a:tcPr marL="91441" marR="91441"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Обслуживаемые группы</a:t>
                      </a:r>
                    </a:p>
                  </a:txBody>
                  <a:tcPr marL="91441" marR="91441"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Примеры</a:t>
                      </a:r>
                    </a:p>
                  </a:txBody>
                  <a:tcPr marL="91441" marR="91441"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8870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3 Уровень знаний</a:t>
                      </a:r>
                    </a:p>
                  </a:txBody>
                  <a:tcPr marL="91441" marR="91441"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Поддерживают знания организации и использование их сотрудниками</a:t>
                      </a:r>
                    </a:p>
                  </a:txBody>
                  <a:tcPr marL="91441" marR="91441"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Работники, оперирующие данными и знаниями</a:t>
                      </a:r>
                    </a:p>
                  </a:txBody>
                  <a:tcPr marL="91441" marR="91441"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Используются во всех сферах бизнеса</a:t>
                      </a:r>
                    </a:p>
                  </a:txBody>
                  <a:tcPr marL="91441" marR="91441"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166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4 Операционный уровень</a:t>
                      </a:r>
                    </a:p>
                  </a:txBody>
                  <a:tcPr marL="91441" marR="91441"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defRPr/>
                      </a:pPr>
                      <a:r>
                        <a:rPr kumimoji="0" lang="ru-RU" altLang="ru-RU" sz="1800" b="0" i="0" u="none" strike="noStrike" cap="none" normalizeH="0" baseline="0" dirty="0">
                          <a:ln>
                            <a:noFill/>
                          </a:ln>
                          <a:solidFill>
                            <a:schemeClr val="tx1"/>
                          </a:solidFill>
                          <a:effectLst/>
                          <a:latin typeface="Constantia" panose="02030602050306030303" pitchFamily="18" charset="0"/>
                        </a:rPr>
                        <a:t>Помогают менеджерам-</a:t>
                      </a:r>
                      <a:r>
                        <a:rPr kumimoji="0" lang="ru-RU" altLang="ru-RU" sz="1800" b="0" i="0" u="none" strike="noStrike" cap="none" normalizeH="0" baseline="0" dirty="0" err="1">
                          <a:ln>
                            <a:noFill/>
                          </a:ln>
                          <a:solidFill>
                            <a:schemeClr val="tx1"/>
                          </a:solidFill>
                          <a:effectLst/>
                          <a:latin typeface="Constantia" panose="02030602050306030303" pitchFamily="18" charset="0"/>
                        </a:rPr>
                        <a:t>операционистам</a:t>
                      </a:r>
                      <a:r>
                        <a:rPr kumimoji="0" lang="ru-RU" altLang="ru-RU" sz="1800" b="0" i="0" u="none" strike="noStrike" cap="none" normalizeH="0" baseline="0" dirty="0">
                          <a:ln>
                            <a:noFill/>
                          </a:ln>
                          <a:solidFill>
                            <a:schemeClr val="tx1"/>
                          </a:solidFill>
                          <a:effectLst/>
                          <a:latin typeface="Constantia" panose="02030602050306030303" pitchFamily="18" charset="0"/>
                        </a:rPr>
                        <a:t> контролировать все элементарные действия и транзакции внутри организации</a:t>
                      </a:r>
                    </a:p>
                  </a:txBody>
                  <a:tcPr marL="91441" marR="91441"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39370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668338">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9779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1252538">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17097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1669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26241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081338" fontAlgn="base">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Операционные менеджеры</a:t>
                      </a:r>
                    </a:p>
                  </a:txBody>
                  <a:tcPr marL="91441" marR="91441"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ru-RU" altLang="ru-RU" sz="1800" b="0" i="0" u="none" strike="noStrike" cap="none" normalizeH="0" baseline="0" dirty="0">
                          <a:ln>
                            <a:noFill/>
                          </a:ln>
                          <a:solidFill>
                            <a:schemeClr val="tx1"/>
                          </a:solidFill>
                          <a:effectLst/>
                          <a:latin typeface="Constantia" panose="02030602050306030303" pitchFamily="18" charset="0"/>
                        </a:rPr>
                        <a:t>Банковские автоматы, автоматические кассовые аппараты, автоматические системы учета рабочего времени</a:t>
                      </a:r>
                    </a:p>
                  </a:txBody>
                  <a:tcPr marL="91441" marR="91441"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4601"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Виды информационных систем</a:t>
            </a:r>
          </a:p>
        </p:txBody>
      </p:sp>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a:p>
          <a:p>
            <a:pPr marL="0" indent="457200" algn="just" eaLnBrk="1" hangingPunct="1">
              <a:lnSpc>
                <a:spcPct val="90000"/>
              </a:lnSpc>
              <a:buFont typeface="Wingdings 2" panose="05020102010507070707" pitchFamily="18" charset="2"/>
              <a:buNone/>
              <a:tabLst>
                <a:tab pos="2336800" algn="l"/>
              </a:tabLst>
            </a:pPr>
            <a:endParaRPr lang="ru-RU" altLang="ru-RU" sz="2000"/>
          </a:p>
          <a:p>
            <a:pPr marL="0" indent="457200" algn="ctr" eaLnBrk="1" hangingPunct="1">
              <a:lnSpc>
                <a:spcPct val="90000"/>
              </a:lnSpc>
              <a:buFont typeface="Wingdings 2" panose="05020102010507070707" pitchFamily="18" charset="2"/>
              <a:buNone/>
              <a:tabLst>
                <a:tab pos="2336800" algn="l"/>
              </a:tabLst>
            </a:pPr>
            <a:r>
              <a:rPr lang="ru-RU" altLang="ru-RU" sz="2000"/>
              <a:t>Рисунок 1 – Взаимосвязь различных типов ИС</a:t>
            </a:r>
          </a:p>
        </p:txBody>
      </p:sp>
      <p:sp>
        <p:nvSpPr>
          <p:cNvPr id="26627" name="Oval 4"/>
          <p:cNvSpPr>
            <a:spLocks noChangeArrowheads="1"/>
          </p:cNvSpPr>
          <p:nvPr/>
        </p:nvSpPr>
        <p:spPr bwMode="auto">
          <a:xfrm>
            <a:off x="1765300" y="2205038"/>
            <a:ext cx="1727200" cy="15843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Управленческие</a:t>
            </a:r>
          </a:p>
          <a:p>
            <a:pPr algn="ctr" eaLnBrk="1" hangingPunct="1"/>
            <a:r>
              <a:rPr lang="ru-RU" altLang="ru-RU" sz="1400"/>
              <a:t>информационные</a:t>
            </a:r>
          </a:p>
          <a:p>
            <a:pPr algn="ctr" eaLnBrk="1" hangingPunct="1"/>
            <a:r>
              <a:rPr lang="ru-RU" altLang="ru-RU" sz="1400"/>
              <a:t>системы (УИС)</a:t>
            </a:r>
          </a:p>
        </p:txBody>
      </p:sp>
      <p:sp>
        <p:nvSpPr>
          <p:cNvPr id="26628" name="Oval 24"/>
          <p:cNvSpPr>
            <a:spLocks noChangeArrowheads="1"/>
          </p:cNvSpPr>
          <p:nvPr/>
        </p:nvSpPr>
        <p:spPr bwMode="auto">
          <a:xfrm>
            <a:off x="5437188" y="2205038"/>
            <a:ext cx="1727200" cy="15843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Управленческие</a:t>
            </a:r>
          </a:p>
          <a:p>
            <a:pPr algn="ctr" eaLnBrk="1" hangingPunct="1"/>
            <a:r>
              <a:rPr lang="ru-RU" altLang="ru-RU" sz="1400"/>
              <a:t>системы (СППР)</a:t>
            </a:r>
          </a:p>
        </p:txBody>
      </p:sp>
      <p:sp>
        <p:nvSpPr>
          <p:cNvPr id="26629" name="Oval 25"/>
          <p:cNvSpPr>
            <a:spLocks noChangeArrowheads="1"/>
          </p:cNvSpPr>
          <p:nvPr/>
        </p:nvSpPr>
        <p:spPr bwMode="auto">
          <a:xfrm>
            <a:off x="3492500" y="620713"/>
            <a:ext cx="1943100" cy="18716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Системы поддержки</a:t>
            </a:r>
          </a:p>
          <a:p>
            <a:pPr algn="ctr" eaLnBrk="1" hangingPunct="1"/>
            <a:r>
              <a:rPr lang="ru-RU" altLang="ru-RU" sz="1400"/>
              <a:t>принятия</a:t>
            </a:r>
          </a:p>
          <a:p>
            <a:pPr algn="ctr" eaLnBrk="1" hangingPunct="1"/>
            <a:r>
              <a:rPr lang="ru-RU" altLang="ru-RU" sz="1400"/>
              <a:t>стратегических</a:t>
            </a:r>
          </a:p>
          <a:p>
            <a:pPr algn="ctr" eaLnBrk="1" hangingPunct="1"/>
            <a:r>
              <a:rPr lang="ru-RU" altLang="ru-RU" sz="1400"/>
              <a:t>решений (СППСР)</a:t>
            </a:r>
          </a:p>
        </p:txBody>
      </p:sp>
      <p:sp>
        <p:nvSpPr>
          <p:cNvPr id="26630" name="Oval 26"/>
          <p:cNvSpPr>
            <a:spLocks noChangeArrowheads="1"/>
          </p:cNvSpPr>
          <p:nvPr/>
        </p:nvSpPr>
        <p:spPr bwMode="auto">
          <a:xfrm>
            <a:off x="1693863" y="4005263"/>
            <a:ext cx="1727200" cy="15843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Системы знаний</a:t>
            </a:r>
          </a:p>
          <a:p>
            <a:pPr algn="ctr" eaLnBrk="1" hangingPunct="1"/>
            <a:r>
              <a:rPr lang="ru-RU" altLang="ru-RU" sz="1400"/>
              <a:t>(СРСЗ и офисные</a:t>
            </a:r>
          </a:p>
          <a:p>
            <a:pPr algn="ctr" eaLnBrk="1" hangingPunct="1"/>
            <a:r>
              <a:rPr lang="ru-RU" altLang="ru-RU" sz="1400"/>
              <a:t>системы)</a:t>
            </a:r>
          </a:p>
        </p:txBody>
      </p:sp>
      <p:sp>
        <p:nvSpPr>
          <p:cNvPr id="26631" name="Oval 27"/>
          <p:cNvSpPr>
            <a:spLocks noChangeArrowheads="1"/>
          </p:cNvSpPr>
          <p:nvPr/>
        </p:nvSpPr>
        <p:spPr bwMode="auto">
          <a:xfrm>
            <a:off x="5365750" y="4005263"/>
            <a:ext cx="1727200" cy="15843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Системы обработки</a:t>
            </a:r>
          </a:p>
          <a:p>
            <a:pPr algn="ctr" eaLnBrk="1" hangingPunct="1"/>
            <a:r>
              <a:rPr lang="ru-RU" altLang="ru-RU" sz="1400"/>
              <a:t>транзакций (СОТ)</a:t>
            </a:r>
          </a:p>
        </p:txBody>
      </p:sp>
      <p:sp>
        <p:nvSpPr>
          <p:cNvPr id="26632" name="Line 28"/>
          <p:cNvSpPr>
            <a:spLocks noChangeShapeType="1"/>
          </p:cNvSpPr>
          <p:nvPr/>
        </p:nvSpPr>
        <p:spPr bwMode="auto">
          <a:xfrm flipH="1" flipV="1">
            <a:off x="3419475" y="4797425"/>
            <a:ext cx="19446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3" name="Line 29"/>
          <p:cNvSpPr>
            <a:spLocks noChangeShapeType="1"/>
          </p:cNvSpPr>
          <p:nvPr/>
        </p:nvSpPr>
        <p:spPr bwMode="auto">
          <a:xfrm flipV="1">
            <a:off x="6227763" y="3789363"/>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4" name="Line 30"/>
          <p:cNvSpPr>
            <a:spLocks noChangeShapeType="1"/>
          </p:cNvSpPr>
          <p:nvPr/>
        </p:nvSpPr>
        <p:spPr bwMode="auto">
          <a:xfrm flipH="1" flipV="1">
            <a:off x="3492500" y="3141663"/>
            <a:ext cx="2016125" cy="11509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5" name="Line 31"/>
          <p:cNvSpPr>
            <a:spLocks noChangeShapeType="1"/>
          </p:cNvSpPr>
          <p:nvPr/>
        </p:nvSpPr>
        <p:spPr bwMode="auto">
          <a:xfrm>
            <a:off x="2627313" y="3789363"/>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6" name="Line 32"/>
          <p:cNvSpPr>
            <a:spLocks noChangeShapeType="1"/>
          </p:cNvSpPr>
          <p:nvPr/>
        </p:nvSpPr>
        <p:spPr bwMode="auto">
          <a:xfrm flipV="1">
            <a:off x="3132138" y="3141663"/>
            <a:ext cx="2305050" cy="1079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7" name="Line 33"/>
          <p:cNvSpPr>
            <a:spLocks noChangeShapeType="1"/>
          </p:cNvSpPr>
          <p:nvPr/>
        </p:nvSpPr>
        <p:spPr bwMode="auto">
          <a:xfrm flipV="1">
            <a:off x="2484438" y="3789363"/>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8" name="Line 34"/>
          <p:cNvSpPr>
            <a:spLocks noChangeShapeType="1"/>
          </p:cNvSpPr>
          <p:nvPr/>
        </p:nvSpPr>
        <p:spPr bwMode="auto">
          <a:xfrm>
            <a:off x="3492500" y="2997200"/>
            <a:ext cx="19431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39" name="Line 35"/>
          <p:cNvSpPr>
            <a:spLocks noChangeShapeType="1"/>
          </p:cNvSpPr>
          <p:nvPr/>
        </p:nvSpPr>
        <p:spPr bwMode="auto">
          <a:xfrm flipV="1">
            <a:off x="2987675" y="1916113"/>
            <a:ext cx="576263"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40" name="Line 36"/>
          <p:cNvSpPr>
            <a:spLocks noChangeShapeType="1"/>
          </p:cNvSpPr>
          <p:nvPr/>
        </p:nvSpPr>
        <p:spPr bwMode="auto">
          <a:xfrm flipH="1" flipV="1">
            <a:off x="5364163" y="1989138"/>
            <a:ext cx="865187"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6641" name="Заголовок 1"/>
          <p:cNvSpPr>
            <a:spLocks/>
          </p:cNvSpPr>
          <p:nvPr/>
        </p:nvSpPr>
        <p:spPr bwMode="auto">
          <a:xfrm>
            <a:off x="457200" y="188913"/>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Взаимосвязь информационных систем</a:t>
            </a:r>
          </a:p>
        </p:txBody>
      </p:sp>
    </p:spTree>
    <p:custDataLst>
      <p:tags r:id="rId1"/>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200"/>
              <a:t>Таблица – Типы ИС</a:t>
            </a:r>
          </a:p>
        </p:txBody>
      </p:sp>
      <p:sp>
        <p:nvSpPr>
          <p:cNvPr id="28675"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Взаимосвязь информационных систем</a:t>
            </a:r>
          </a:p>
        </p:txBody>
      </p:sp>
      <p:graphicFrame>
        <p:nvGraphicFramePr>
          <p:cNvPr id="2" name="Таблица 1"/>
          <p:cNvGraphicFramePr>
            <a:graphicFrameLocks noGrp="1"/>
          </p:cNvGraphicFramePr>
          <p:nvPr>
            <p:extLst>
              <p:ext uri="{D42A27DB-BD31-4B8C-83A1-F6EECF244321}">
                <p14:modId xmlns:p14="http://schemas.microsoft.com/office/powerpoint/2010/main" val="1290073533"/>
              </p:ext>
            </p:extLst>
          </p:nvPr>
        </p:nvGraphicFramePr>
        <p:xfrm>
          <a:off x="611188" y="1397000"/>
          <a:ext cx="8064500" cy="5064465"/>
        </p:xfrm>
        <a:graphic>
          <a:graphicData uri="http://schemas.openxmlformats.org/drawingml/2006/table">
            <a:tbl>
              <a:tblPr firstRow="1" bandRow="1">
                <a:tableStyleId>{5C22544A-7EE6-4342-B048-85BDC9FD1C3A}</a:tableStyleId>
              </a:tblPr>
              <a:tblGrid>
                <a:gridCol w="3096192">
                  <a:extLst>
                    <a:ext uri="{9D8B030D-6E8A-4147-A177-3AD203B41FA5}">
                      <a16:colId xmlns:a16="http://schemas.microsoft.com/office/drawing/2014/main" val="20000"/>
                    </a:ext>
                  </a:extLst>
                </a:gridCol>
                <a:gridCol w="4968308">
                  <a:extLst>
                    <a:ext uri="{9D8B030D-6E8A-4147-A177-3AD203B41FA5}">
                      <a16:colId xmlns:a16="http://schemas.microsoft.com/office/drawing/2014/main" val="20001"/>
                    </a:ext>
                  </a:extLst>
                </a:gridCol>
              </a:tblGrid>
              <a:tr h="370725">
                <a:tc>
                  <a:txBody>
                    <a:bodyPr/>
                    <a:lstStyle/>
                    <a:p>
                      <a:r>
                        <a:rPr lang="ru-RU" sz="1600" b="0" dirty="0">
                          <a:solidFill>
                            <a:schemeClr val="tx1"/>
                          </a:solidFill>
                        </a:rPr>
                        <a:t>Тип ИС</a:t>
                      </a: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Описание</a:t>
                      </a: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22930">
                <a:tc>
                  <a:txBody>
                    <a:bodyPr/>
                    <a:lstStyle/>
                    <a:p>
                      <a:r>
                        <a:rPr lang="ru-RU" sz="1600" b="0" dirty="0">
                          <a:solidFill>
                            <a:schemeClr val="tx1"/>
                          </a:solidFill>
                        </a:rPr>
                        <a:t>1 Системы обработки транзакций (СОТ)</a:t>
                      </a: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Выполнение текущих рутинных</a:t>
                      </a:r>
                      <a:r>
                        <a:rPr lang="ru-RU" sz="1600" b="0" baseline="0" dirty="0">
                          <a:solidFill>
                            <a:schemeClr val="tx1"/>
                          </a:solidFill>
                        </a:rPr>
                        <a:t> операций в организации, являются основными поставщиками информации для других ИС</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066770">
                <a:tc>
                  <a:txBody>
                    <a:bodyPr/>
                    <a:lstStyle/>
                    <a:p>
                      <a:r>
                        <a:rPr lang="ru-RU" sz="1600" b="0" dirty="0">
                          <a:solidFill>
                            <a:schemeClr val="tx1"/>
                          </a:solidFill>
                        </a:rPr>
                        <a:t>2 Системы работы со знаниями</a:t>
                      </a: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Предназначены для помощи работникам умственного труда, позволяют создавать</a:t>
                      </a:r>
                      <a:r>
                        <a:rPr lang="ru-RU" sz="1600" b="0" baseline="0" dirty="0">
                          <a:solidFill>
                            <a:schemeClr val="tx1"/>
                          </a:solidFill>
                        </a:rPr>
                        <a:t> новые знания и данные, а также проводить всесторонние технические экспертизы</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790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solidFill>
                            <a:schemeClr val="tx1"/>
                          </a:solidFill>
                        </a:rPr>
                        <a:t>3 Офисные системы</a:t>
                      </a: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Используются офисными сотрудниками,</a:t>
                      </a:r>
                      <a:r>
                        <a:rPr lang="ru-RU" sz="1600" b="0" baseline="0" dirty="0">
                          <a:solidFill>
                            <a:schemeClr val="tx1"/>
                          </a:solidFill>
                        </a:rPr>
                        <a:t> не создают новую информацию, а работают с готовой</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822930">
                <a:tc>
                  <a:txBody>
                    <a:bodyPr/>
                    <a:lstStyle/>
                    <a:p>
                      <a:r>
                        <a:rPr lang="ru-RU" sz="1600" b="0" dirty="0">
                          <a:solidFill>
                            <a:schemeClr val="tx1"/>
                          </a:solidFill>
                        </a:rPr>
                        <a:t>4 Управленческие информационные системы (УИС)</a:t>
                      </a: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Обработка информации о внутренних</a:t>
                      </a:r>
                      <a:r>
                        <a:rPr lang="ru-RU" sz="1600" b="0" baseline="0" dirty="0">
                          <a:solidFill>
                            <a:schemeClr val="tx1"/>
                          </a:solidFill>
                        </a:rPr>
                        <a:t> событиях, отчеты о текущем состоянии дел в организации</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79090">
                <a:tc>
                  <a:txBody>
                    <a:bodyPr/>
                    <a:lstStyle/>
                    <a:p>
                      <a:r>
                        <a:rPr lang="ru-RU" sz="1600" b="0" dirty="0">
                          <a:solidFill>
                            <a:schemeClr val="tx1"/>
                          </a:solidFill>
                        </a:rPr>
                        <a:t>5 Системы поддержки принятия</a:t>
                      </a:r>
                      <a:r>
                        <a:rPr lang="ru-RU" sz="1600" b="0" baseline="0" dirty="0">
                          <a:solidFill>
                            <a:schemeClr val="tx1"/>
                          </a:solidFill>
                        </a:rPr>
                        <a:t> решений (СППР)</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Принятие решений в исключительных, быстро изменяющихся и непредсказуемых</a:t>
                      </a:r>
                      <a:r>
                        <a:rPr lang="ru-RU" sz="1600" b="0" baseline="0" dirty="0">
                          <a:solidFill>
                            <a:schemeClr val="tx1"/>
                          </a:solidFill>
                        </a:rPr>
                        <a:t> ситуациях</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822930">
                <a:tc>
                  <a:txBody>
                    <a:bodyPr/>
                    <a:lstStyle/>
                    <a:p>
                      <a:r>
                        <a:rPr lang="ru-RU" sz="1600" b="0" dirty="0">
                          <a:solidFill>
                            <a:schemeClr val="tx1"/>
                          </a:solidFill>
                        </a:rPr>
                        <a:t>6 Системы поддержки принятия стратегических решений</a:t>
                      </a:r>
                      <a:r>
                        <a:rPr lang="ru-RU" sz="1600" b="0" baseline="0" dirty="0">
                          <a:solidFill>
                            <a:schemeClr val="tx1"/>
                          </a:solidFill>
                        </a:rPr>
                        <a:t> (СППСР)</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600" b="0" dirty="0">
                          <a:solidFill>
                            <a:schemeClr val="tx1"/>
                          </a:solidFill>
                        </a:rPr>
                        <a:t>Принятие решений</a:t>
                      </a:r>
                      <a:r>
                        <a:rPr lang="ru-RU" sz="1600" b="0" baseline="0" dirty="0">
                          <a:solidFill>
                            <a:schemeClr val="tx1"/>
                          </a:solidFill>
                        </a:rPr>
                        <a:t> стратегического масштаба на высших уровнях управления</a:t>
                      </a:r>
                      <a:endParaRPr lang="ru-RU" sz="1600" b="0" dirty="0">
                        <a:solidFill>
                          <a:schemeClr val="tx1"/>
                        </a:solidFill>
                      </a:endParaRPr>
                    </a:p>
                  </a:txBody>
                  <a:tcPr marL="91436" marR="91436"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Подзаголовок 2"/>
          <p:cNvSpPr>
            <a:spLocks noGrp="1"/>
          </p:cNvSpPr>
          <p:nvPr>
            <p:ph type="subTitle" idx="4294967295"/>
          </p:nvPr>
        </p:nvSpPr>
        <p:spPr>
          <a:xfrm>
            <a:off x="539750" y="836613"/>
            <a:ext cx="7854950" cy="5329237"/>
          </a:xfrm>
        </p:spPr>
        <p:txBody>
          <a:bodyPr lIns="0" rIns="18288"/>
          <a:lstStyle/>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1000"/>
          </a:p>
          <a:p>
            <a:pPr marL="0" indent="174625" algn="just"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8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endParaRPr lang="ru-RU" altLang="ru-RU" sz="1300"/>
          </a:p>
          <a:p>
            <a:pPr marL="0" indent="174625" algn="ctr" eaLnBrk="1" hangingPunct="1">
              <a:lnSpc>
                <a:spcPct val="80000"/>
              </a:lnSpc>
              <a:buFont typeface="Wingdings 2" panose="05020102010507070707" pitchFamily="18" charset="2"/>
              <a:buNone/>
              <a:tabLst>
                <a:tab pos="2336800" algn="l"/>
              </a:tabLst>
            </a:pPr>
            <a:r>
              <a:rPr lang="ru-RU" altLang="ru-RU" sz="1800"/>
              <a:t>Рисунок 2 – Виды ИС на различных уровнях управления организацией</a:t>
            </a:r>
          </a:p>
        </p:txBody>
      </p:sp>
      <p:sp>
        <p:nvSpPr>
          <p:cNvPr id="30723" name="Rectangle 17"/>
          <p:cNvSpPr>
            <a:spLocks noChangeArrowheads="1"/>
          </p:cNvSpPr>
          <p:nvPr/>
        </p:nvSpPr>
        <p:spPr bwMode="auto">
          <a:xfrm>
            <a:off x="1763713" y="1341438"/>
            <a:ext cx="6624637" cy="33829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30724" name="Oval 18"/>
          <p:cNvSpPr>
            <a:spLocks noChangeArrowheads="1"/>
          </p:cNvSpPr>
          <p:nvPr/>
        </p:nvSpPr>
        <p:spPr bwMode="auto">
          <a:xfrm>
            <a:off x="2122488" y="1773238"/>
            <a:ext cx="720725" cy="7191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СОТ</a:t>
            </a:r>
          </a:p>
        </p:txBody>
      </p:sp>
      <p:sp>
        <p:nvSpPr>
          <p:cNvPr id="30725" name="Oval 19"/>
          <p:cNvSpPr>
            <a:spLocks noChangeArrowheads="1"/>
          </p:cNvSpPr>
          <p:nvPr/>
        </p:nvSpPr>
        <p:spPr bwMode="auto">
          <a:xfrm>
            <a:off x="3346450" y="2565400"/>
            <a:ext cx="720725" cy="71913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a:t>ОС</a:t>
            </a:r>
          </a:p>
        </p:txBody>
      </p:sp>
      <p:sp>
        <p:nvSpPr>
          <p:cNvPr id="30726" name="Oval 20"/>
          <p:cNvSpPr>
            <a:spLocks noChangeArrowheads="1"/>
          </p:cNvSpPr>
          <p:nvPr/>
        </p:nvSpPr>
        <p:spPr bwMode="auto">
          <a:xfrm>
            <a:off x="4930775" y="2062163"/>
            <a:ext cx="720725" cy="7191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УИС</a:t>
            </a:r>
          </a:p>
        </p:txBody>
      </p:sp>
      <p:sp>
        <p:nvSpPr>
          <p:cNvPr id="30727" name="Oval 21"/>
          <p:cNvSpPr>
            <a:spLocks noChangeArrowheads="1"/>
          </p:cNvSpPr>
          <p:nvPr/>
        </p:nvSpPr>
        <p:spPr bwMode="auto">
          <a:xfrm>
            <a:off x="5795963" y="2638425"/>
            <a:ext cx="720725" cy="71913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СППР</a:t>
            </a:r>
          </a:p>
        </p:txBody>
      </p:sp>
      <p:sp>
        <p:nvSpPr>
          <p:cNvPr id="30728" name="Oval 22"/>
          <p:cNvSpPr>
            <a:spLocks noChangeArrowheads="1"/>
          </p:cNvSpPr>
          <p:nvPr/>
        </p:nvSpPr>
        <p:spPr bwMode="auto">
          <a:xfrm>
            <a:off x="6946900" y="3430588"/>
            <a:ext cx="793750" cy="7921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600"/>
              <a:t>СППСР</a:t>
            </a:r>
          </a:p>
        </p:txBody>
      </p:sp>
      <p:sp>
        <p:nvSpPr>
          <p:cNvPr id="30729" name="Oval 23"/>
          <p:cNvSpPr>
            <a:spLocks noChangeArrowheads="1"/>
          </p:cNvSpPr>
          <p:nvPr/>
        </p:nvSpPr>
        <p:spPr bwMode="auto">
          <a:xfrm>
            <a:off x="3348038" y="3573463"/>
            <a:ext cx="719137" cy="7207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СРСЗ</a:t>
            </a:r>
          </a:p>
        </p:txBody>
      </p:sp>
      <p:sp>
        <p:nvSpPr>
          <p:cNvPr id="30730" name="Rectangle 24"/>
          <p:cNvSpPr>
            <a:spLocks noChangeArrowheads="1"/>
          </p:cNvSpPr>
          <p:nvPr/>
        </p:nvSpPr>
        <p:spPr bwMode="auto">
          <a:xfrm>
            <a:off x="250825" y="838200"/>
            <a:ext cx="144145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Тип решений</a:t>
            </a:r>
          </a:p>
        </p:txBody>
      </p:sp>
      <p:sp>
        <p:nvSpPr>
          <p:cNvPr id="30731" name="Rectangle 25"/>
          <p:cNvSpPr>
            <a:spLocks noChangeArrowheads="1"/>
          </p:cNvSpPr>
          <p:nvPr/>
        </p:nvSpPr>
        <p:spPr bwMode="auto">
          <a:xfrm>
            <a:off x="3492500" y="549275"/>
            <a:ext cx="3240088"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a:t>Организационный уровень</a:t>
            </a:r>
          </a:p>
        </p:txBody>
      </p:sp>
      <p:sp>
        <p:nvSpPr>
          <p:cNvPr id="30732" name="Rectangle 26"/>
          <p:cNvSpPr>
            <a:spLocks noChangeArrowheads="1"/>
          </p:cNvSpPr>
          <p:nvPr/>
        </p:nvSpPr>
        <p:spPr bwMode="auto">
          <a:xfrm>
            <a:off x="1762125" y="981075"/>
            <a:ext cx="1370013"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Операционный</a:t>
            </a:r>
          </a:p>
        </p:txBody>
      </p:sp>
      <p:sp>
        <p:nvSpPr>
          <p:cNvPr id="30733" name="Rectangle 27"/>
          <p:cNvSpPr>
            <a:spLocks noChangeArrowheads="1"/>
          </p:cNvSpPr>
          <p:nvPr/>
        </p:nvSpPr>
        <p:spPr bwMode="auto">
          <a:xfrm>
            <a:off x="3130550" y="981075"/>
            <a:ext cx="144145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Уровень знаний</a:t>
            </a:r>
          </a:p>
        </p:txBody>
      </p:sp>
      <p:sp>
        <p:nvSpPr>
          <p:cNvPr id="30734" name="Rectangle 28"/>
          <p:cNvSpPr>
            <a:spLocks noChangeArrowheads="1"/>
          </p:cNvSpPr>
          <p:nvPr/>
        </p:nvSpPr>
        <p:spPr bwMode="auto">
          <a:xfrm>
            <a:off x="4714875" y="981075"/>
            <a:ext cx="13700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Менеджмент</a:t>
            </a:r>
          </a:p>
        </p:txBody>
      </p:sp>
      <p:sp>
        <p:nvSpPr>
          <p:cNvPr id="30735" name="Rectangle 30"/>
          <p:cNvSpPr>
            <a:spLocks noChangeArrowheads="1"/>
          </p:cNvSpPr>
          <p:nvPr/>
        </p:nvSpPr>
        <p:spPr bwMode="auto">
          <a:xfrm>
            <a:off x="6297613" y="981075"/>
            <a:ext cx="1370012"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Стратегический</a:t>
            </a:r>
          </a:p>
        </p:txBody>
      </p:sp>
      <p:sp>
        <p:nvSpPr>
          <p:cNvPr id="30736" name="Rectangle 31"/>
          <p:cNvSpPr>
            <a:spLocks noChangeArrowheads="1"/>
          </p:cNvSpPr>
          <p:nvPr/>
        </p:nvSpPr>
        <p:spPr bwMode="auto">
          <a:xfrm>
            <a:off x="1835150" y="1412875"/>
            <a:ext cx="1370013"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Дебиторские</a:t>
            </a:r>
          </a:p>
          <a:p>
            <a:pPr algn="ctr" eaLnBrk="1" hangingPunct="1"/>
            <a:r>
              <a:rPr lang="ru-RU" altLang="ru-RU" sz="1200"/>
              <a:t>счета</a:t>
            </a:r>
          </a:p>
        </p:txBody>
      </p:sp>
      <p:sp>
        <p:nvSpPr>
          <p:cNvPr id="30737" name="Rectangle 32"/>
          <p:cNvSpPr>
            <a:spLocks noChangeArrowheads="1"/>
          </p:cNvSpPr>
          <p:nvPr/>
        </p:nvSpPr>
        <p:spPr bwMode="auto">
          <a:xfrm>
            <a:off x="2986088" y="1916113"/>
            <a:ext cx="137001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Электронное</a:t>
            </a:r>
          </a:p>
          <a:p>
            <a:pPr algn="ctr" eaLnBrk="1" hangingPunct="1"/>
            <a:r>
              <a:rPr lang="ru-RU" altLang="ru-RU" sz="1200"/>
              <a:t>календарное</a:t>
            </a:r>
          </a:p>
          <a:p>
            <a:pPr algn="ctr" eaLnBrk="1" hangingPunct="1"/>
            <a:r>
              <a:rPr lang="ru-RU" altLang="ru-RU" sz="1200"/>
              <a:t>планирование</a:t>
            </a:r>
          </a:p>
        </p:txBody>
      </p:sp>
      <p:sp>
        <p:nvSpPr>
          <p:cNvPr id="30738" name="Rectangle 33"/>
          <p:cNvSpPr>
            <a:spLocks noChangeArrowheads="1"/>
          </p:cNvSpPr>
          <p:nvPr/>
        </p:nvSpPr>
        <p:spPr bwMode="auto">
          <a:xfrm>
            <a:off x="4641850" y="1484313"/>
            <a:ext cx="1370013"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Превышение</a:t>
            </a:r>
          </a:p>
          <a:p>
            <a:pPr algn="ctr" eaLnBrk="1" hangingPunct="1"/>
            <a:r>
              <a:rPr lang="ru-RU" altLang="ru-RU" sz="1200"/>
              <a:t>производственных</a:t>
            </a:r>
          </a:p>
          <a:p>
            <a:pPr algn="ctr" eaLnBrk="1" hangingPunct="1"/>
            <a:r>
              <a:rPr lang="ru-RU" altLang="ru-RU" sz="1200"/>
              <a:t>издержек</a:t>
            </a:r>
          </a:p>
        </p:txBody>
      </p:sp>
      <p:sp>
        <p:nvSpPr>
          <p:cNvPr id="30739" name="Rectangle 34"/>
          <p:cNvSpPr>
            <a:spLocks noChangeArrowheads="1"/>
          </p:cNvSpPr>
          <p:nvPr/>
        </p:nvSpPr>
        <p:spPr bwMode="auto">
          <a:xfrm>
            <a:off x="5653088" y="3429000"/>
            <a:ext cx="1150937"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Календарное</a:t>
            </a:r>
          </a:p>
          <a:p>
            <a:pPr algn="ctr" eaLnBrk="1" hangingPunct="1"/>
            <a:r>
              <a:rPr lang="ru-RU" altLang="ru-RU" sz="1200"/>
              <a:t>планирование</a:t>
            </a:r>
          </a:p>
          <a:p>
            <a:pPr algn="ctr" eaLnBrk="1" hangingPunct="1"/>
            <a:r>
              <a:rPr lang="ru-RU" altLang="ru-RU" sz="1200"/>
              <a:t>проекта</a:t>
            </a:r>
          </a:p>
        </p:txBody>
      </p:sp>
      <p:sp>
        <p:nvSpPr>
          <p:cNvPr id="30740" name="Rectangle 35"/>
          <p:cNvSpPr>
            <a:spLocks noChangeArrowheads="1"/>
          </p:cNvSpPr>
          <p:nvPr/>
        </p:nvSpPr>
        <p:spPr bwMode="auto">
          <a:xfrm>
            <a:off x="6731000" y="4294188"/>
            <a:ext cx="1370013"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Новые товары</a:t>
            </a:r>
          </a:p>
          <a:p>
            <a:pPr algn="ctr" eaLnBrk="1" hangingPunct="1"/>
            <a:r>
              <a:rPr lang="ru-RU" altLang="ru-RU" sz="1200"/>
              <a:t>Новые рынки</a:t>
            </a:r>
          </a:p>
        </p:txBody>
      </p:sp>
      <p:sp>
        <p:nvSpPr>
          <p:cNvPr id="30741" name="Rectangle 36"/>
          <p:cNvSpPr>
            <a:spLocks noChangeArrowheads="1"/>
          </p:cNvSpPr>
          <p:nvPr/>
        </p:nvSpPr>
        <p:spPr bwMode="auto">
          <a:xfrm>
            <a:off x="3057525" y="4365625"/>
            <a:ext cx="1370013"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200"/>
              <a:t>Проектирование</a:t>
            </a:r>
          </a:p>
          <a:p>
            <a:pPr algn="ctr" eaLnBrk="1" hangingPunct="1"/>
            <a:r>
              <a:rPr lang="ru-RU" altLang="ru-RU" sz="1200"/>
              <a:t>товаров</a:t>
            </a:r>
          </a:p>
        </p:txBody>
      </p:sp>
      <p:sp>
        <p:nvSpPr>
          <p:cNvPr id="30742" name="Rectangle 37"/>
          <p:cNvSpPr>
            <a:spLocks noChangeArrowheads="1"/>
          </p:cNvSpPr>
          <p:nvPr/>
        </p:nvSpPr>
        <p:spPr bwMode="auto">
          <a:xfrm>
            <a:off x="323850" y="1557338"/>
            <a:ext cx="1370013"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Структуриро-</a:t>
            </a:r>
          </a:p>
          <a:p>
            <a:pPr algn="ctr" eaLnBrk="1" hangingPunct="1"/>
            <a:r>
              <a:rPr lang="ru-RU" altLang="ru-RU" sz="1400"/>
              <a:t>ванный</a:t>
            </a:r>
          </a:p>
        </p:txBody>
      </p:sp>
      <p:sp>
        <p:nvSpPr>
          <p:cNvPr id="30743" name="Rectangle 38"/>
          <p:cNvSpPr>
            <a:spLocks noChangeArrowheads="1"/>
          </p:cNvSpPr>
          <p:nvPr/>
        </p:nvSpPr>
        <p:spPr bwMode="auto">
          <a:xfrm>
            <a:off x="322263" y="2854325"/>
            <a:ext cx="1370012"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Полуструктури-</a:t>
            </a:r>
          </a:p>
          <a:p>
            <a:pPr algn="ctr" eaLnBrk="1" hangingPunct="1"/>
            <a:r>
              <a:rPr lang="ru-RU" altLang="ru-RU" sz="1400"/>
              <a:t>рованный</a:t>
            </a:r>
          </a:p>
        </p:txBody>
      </p:sp>
      <p:sp>
        <p:nvSpPr>
          <p:cNvPr id="30744" name="Rectangle 39"/>
          <p:cNvSpPr>
            <a:spLocks noChangeArrowheads="1"/>
          </p:cNvSpPr>
          <p:nvPr/>
        </p:nvSpPr>
        <p:spPr bwMode="auto">
          <a:xfrm>
            <a:off x="323850" y="4221163"/>
            <a:ext cx="1370013"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1400"/>
              <a:t>Неструктури-</a:t>
            </a:r>
          </a:p>
          <a:p>
            <a:pPr algn="ctr" eaLnBrk="1" hangingPunct="1"/>
            <a:r>
              <a:rPr lang="ru-RU" altLang="ru-RU" sz="1400"/>
              <a:t>рованный</a:t>
            </a:r>
          </a:p>
        </p:txBody>
      </p:sp>
      <p:sp>
        <p:nvSpPr>
          <p:cNvPr id="30745" name="Rectangle 40"/>
          <p:cNvSpPr>
            <a:spLocks noChangeArrowheads="1"/>
          </p:cNvSpPr>
          <p:nvPr/>
        </p:nvSpPr>
        <p:spPr bwMode="auto">
          <a:xfrm>
            <a:off x="2124075" y="4797425"/>
            <a:ext cx="5903913"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1400"/>
              <a:t>СОТ – система обработки транзакций</a:t>
            </a:r>
          </a:p>
          <a:p>
            <a:pPr algn="just" eaLnBrk="1" hangingPunct="1"/>
            <a:r>
              <a:rPr lang="ru-RU" altLang="ru-RU" sz="1400"/>
              <a:t>ОС – офисные системы</a:t>
            </a:r>
          </a:p>
          <a:p>
            <a:pPr algn="just" eaLnBrk="1" hangingPunct="1"/>
            <a:r>
              <a:rPr lang="ru-RU" altLang="ru-RU" sz="1400"/>
              <a:t>СРСЗ – системы работы со знаниями</a:t>
            </a:r>
          </a:p>
          <a:p>
            <a:pPr algn="just" eaLnBrk="1" hangingPunct="1"/>
            <a:r>
              <a:rPr lang="ru-RU" altLang="ru-RU" sz="1400"/>
              <a:t>УИС – управленческие информационные системы</a:t>
            </a:r>
          </a:p>
          <a:p>
            <a:pPr algn="just" eaLnBrk="1" hangingPunct="1"/>
            <a:r>
              <a:rPr lang="ru-RU" altLang="ru-RU" sz="1400"/>
              <a:t>СППР – системы поддержки принятия решений</a:t>
            </a:r>
          </a:p>
          <a:p>
            <a:pPr algn="just" eaLnBrk="1" hangingPunct="1"/>
            <a:r>
              <a:rPr lang="ru-RU" altLang="ru-RU" sz="1400"/>
              <a:t>СППСР – системы поддержки принятия стратегических решений</a:t>
            </a:r>
          </a:p>
        </p:txBody>
      </p:sp>
      <p:sp>
        <p:nvSpPr>
          <p:cNvPr id="30746" name="Заголовок 1"/>
          <p:cNvSpPr>
            <a:spLocks/>
          </p:cNvSpPr>
          <p:nvPr/>
        </p:nvSpPr>
        <p:spPr bwMode="auto">
          <a:xfrm>
            <a:off x="457200" y="188913"/>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Взаимосвязь информационных систем</a:t>
            </a:r>
          </a:p>
        </p:txBody>
      </p:sp>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200" b="1" dirty="0"/>
              <a:t>Стратегические информационные системы </a:t>
            </a:r>
            <a:r>
              <a:rPr lang="ru-RU" altLang="ru-RU" sz="2200" dirty="0"/>
              <a:t>используются на различных стратегических уровнях подразделения (функциональная стратегия), фирмы (бизнес- или деловая стратегия), или отрасли (корпорации – корпоративная стратегия).</a:t>
            </a:r>
            <a:endParaRPr lang="ru-RU" altLang="ru-RU" sz="2200" b="1" dirty="0"/>
          </a:p>
          <a:p>
            <a:pPr marL="0" indent="457200" algn="just" eaLnBrk="1" hangingPunct="1">
              <a:buFont typeface="Wingdings 2" panose="05020102010507070707" pitchFamily="18" charset="2"/>
              <a:buNone/>
            </a:pPr>
            <a:r>
              <a:rPr lang="ru-RU" altLang="ru-RU" sz="2200" b="1" dirty="0"/>
              <a:t>ИС как инструмент реализации бизнес-стратегии:</a:t>
            </a:r>
          </a:p>
          <a:p>
            <a:pPr marL="0" indent="457200" algn="just" eaLnBrk="1" hangingPunct="1">
              <a:buFont typeface="Wingdings 2" panose="05020102010507070707" pitchFamily="18" charset="2"/>
              <a:buNone/>
            </a:pPr>
            <a:r>
              <a:rPr lang="ru-RU" altLang="ru-RU" sz="2200" dirty="0"/>
              <a:t>1. Технология оценки стоимости.</a:t>
            </a:r>
          </a:p>
          <a:p>
            <a:pPr marL="0" indent="0" algn="just" eaLnBrk="1" hangingPunct="1">
              <a:buClr>
                <a:schemeClr val="tx1"/>
              </a:buClr>
              <a:buNone/>
            </a:pPr>
            <a:r>
              <a:rPr lang="ru-RU" altLang="ru-RU" sz="2200" dirty="0"/>
              <a:t>1) основные виды деятельности;</a:t>
            </a:r>
          </a:p>
          <a:p>
            <a:pPr marL="0" indent="0" algn="just" eaLnBrk="1" hangingPunct="1">
              <a:buClr>
                <a:schemeClr val="tx1"/>
              </a:buClr>
              <a:buNone/>
            </a:pPr>
            <a:r>
              <a:rPr lang="ru-RU" altLang="ru-RU" sz="2200" dirty="0"/>
              <a:t>2) процессы обеспечения;</a:t>
            </a:r>
          </a:p>
          <a:p>
            <a:pPr marL="0" indent="0" algn="just" eaLnBrk="1" hangingPunct="1">
              <a:buClr>
                <a:schemeClr val="tx1"/>
              </a:buClr>
              <a:buNone/>
            </a:pPr>
            <a:r>
              <a:rPr lang="ru-RU" altLang="ru-RU" sz="2200" dirty="0"/>
              <a:t>3) ценовая сеть.</a:t>
            </a:r>
          </a:p>
        </p:txBody>
      </p:sp>
      <p:sp>
        <p:nvSpPr>
          <p:cNvPr id="34819"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Подзаголовок 2"/>
          <p:cNvSpPr>
            <a:spLocks noGrp="1"/>
          </p:cNvSpPr>
          <p:nvPr>
            <p:ph type="subTitle" idx="4294967295"/>
          </p:nvPr>
        </p:nvSpPr>
        <p:spPr>
          <a:xfrm>
            <a:off x="571500" y="836613"/>
            <a:ext cx="7854950" cy="5521325"/>
          </a:xfrm>
        </p:spPr>
        <p:txBody>
          <a:bodyPr lIns="0" rIns="18288"/>
          <a:lstStyle/>
          <a:p>
            <a:pPr marL="0" indent="0" algn="just" eaLnBrk="1" hangingPunct="1">
              <a:buFont typeface="Wingdings 2" panose="05020102010507070707" pitchFamily="18" charset="2"/>
              <a:buNone/>
            </a:pPr>
            <a:r>
              <a:rPr lang="ru-RU" altLang="ru-RU" sz="2200"/>
              <a:t>Таблица 1 – Содержание и примеры видов деятельности</a:t>
            </a:r>
          </a:p>
        </p:txBody>
      </p:sp>
      <p:sp>
        <p:nvSpPr>
          <p:cNvPr id="36867"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graphicFrame>
        <p:nvGraphicFramePr>
          <p:cNvPr id="2" name="Таблица 1"/>
          <p:cNvGraphicFramePr>
            <a:graphicFrameLocks noGrp="1"/>
          </p:cNvGraphicFramePr>
          <p:nvPr/>
        </p:nvGraphicFramePr>
        <p:xfrm>
          <a:off x="468313" y="1412875"/>
          <a:ext cx="8135937" cy="4389438"/>
        </p:xfrm>
        <a:graphic>
          <a:graphicData uri="http://schemas.openxmlformats.org/drawingml/2006/table">
            <a:tbl>
              <a:tblPr firstRow="1" bandRow="1">
                <a:tableStyleId>{5C22544A-7EE6-4342-B048-85BDC9FD1C3A}</a:tableStyleId>
              </a:tblPr>
              <a:tblGrid>
                <a:gridCol w="1681523">
                  <a:extLst>
                    <a:ext uri="{9D8B030D-6E8A-4147-A177-3AD203B41FA5}">
                      <a16:colId xmlns:a16="http://schemas.microsoft.com/office/drawing/2014/main" val="20000"/>
                    </a:ext>
                  </a:extLst>
                </a:gridCol>
                <a:gridCol w="2638443">
                  <a:extLst>
                    <a:ext uri="{9D8B030D-6E8A-4147-A177-3AD203B41FA5}">
                      <a16:colId xmlns:a16="http://schemas.microsoft.com/office/drawing/2014/main" val="20001"/>
                    </a:ext>
                  </a:extLst>
                </a:gridCol>
                <a:gridCol w="3815971">
                  <a:extLst>
                    <a:ext uri="{9D8B030D-6E8A-4147-A177-3AD203B41FA5}">
                      <a16:colId xmlns:a16="http://schemas.microsoft.com/office/drawing/2014/main" val="20002"/>
                    </a:ext>
                  </a:extLst>
                </a:gridCol>
              </a:tblGrid>
              <a:tr h="640126">
                <a:tc>
                  <a:txBody>
                    <a:bodyPr/>
                    <a:lstStyle/>
                    <a:p>
                      <a:r>
                        <a:rPr lang="ru-RU" sz="1800" b="0" dirty="0">
                          <a:solidFill>
                            <a:schemeClr val="tx1"/>
                          </a:solidFill>
                        </a:rPr>
                        <a:t>Вид деятельности</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Содержание</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Что относится</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4466">
                <a:tc>
                  <a:txBody>
                    <a:bodyPr/>
                    <a:lstStyle/>
                    <a:p>
                      <a:r>
                        <a:rPr lang="ru-RU" sz="1800" b="0" dirty="0">
                          <a:solidFill>
                            <a:schemeClr val="tx1"/>
                          </a:solidFill>
                        </a:rPr>
                        <a:t>Основные виды деятельности</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Напрямую связаны</a:t>
                      </a:r>
                      <a:r>
                        <a:rPr lang="ru-RU" sz="1800" b="0" baseline="0" dirty="0">
                          <a:solidFill>
                            <a:schemeClr val="tx1"/>
                          </a:solidFill>
                        </a:rPr>
                        <a:t> с производством товаров и услуг</a:t>
                      </a:r>
                      <a:endParaRPr lang="ru-RU" sz="1800" b="0" dirty="0">
                        <a:solidFill>
                          <a:schemeClr val="tx1"/>
                        </a:solidFill>
                      </a:endParaRP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Логистика, производственные операции, сбыт и маркетинг, обслуживание</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834846">
                <a:tc>
                  <a:txBody>
                    <a:bodyPr/>
                    <a:lstStyle/>
                    <a:p>
                      <a:r>
                        <a:rPr lang="ru-RU" sz="1800" b="0" dirty="0">
                          <a:solidFill>
                            <a:schemeClr val="tx1"/>
                          </a:solidFill>
                        </a:rPr>
                        <a:t>Процессы обеспечения</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Поддерживают основные виды деятельности</a:t>
                      </a: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Организационная инфраструктура (административная и управленческая деятельность),</a:t>
                      </a:r>
                      <a:r>
                        <a:rPr lang="ru-RU" sz="1800" b="0" baseline="0" dirty="0">
                          <a:solidFill>
                            <a:schemeClr val="tx1"/>
                          </a:solidFill>
                        </a:rPr>
                        <a:t> трудовые ресурсы (набор, увольнение, обучение), технология (улучшение продуктов и модернизация производственных процессов), закупка сырья и комплектующих</a:t>
                      </a:r>
                      <a:endParaRPr lang="ru-RU" sz="1800" b="0" dirty="0">
                        <a:solidFill>
                          <a:schemeClr val="tx1"/>
                        </a:solidFill>
                      </a:endParaRPr>
                    </a:p>
                  </a:txBody>
                  <a:tcPr marL="91429" marR="9142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Clr>
                <a:schemeClr val="tx1"/>
              </a:buClr>
              <a:buFont typeface="Wingdings 2" panose="05020102010507070707" pitchFamily="18" charset="2"/>
              <a:buNone/>
            </a:pPr>
            <a:r>
              <a:rPr lang="ru-RU" altLang="ru-RU" sz="2200" b="1"/>
              <a:t>ИС как инструмент реализации бизнес-стратегии (продолжение):</a:t>
            </a:r>
          </a:p>
          <a:p>
            <a:pPr marL="0" indent="457200" algn="just" eaLnBrk="1" hangingPunct="1">
              <a:buFont typeface="Wingdings 2" panose="05020102010507070707" pitchFamily="18" charset="2"/>
              <a:buNone/>
            </a:pPr>
            <a:r>
              <a:rPr lang="ru-RU" altLang="ru-RU" sz="2200"/>
              <a:t>2. Системы фокусной индивидуализации – занятие новых рыночных ниш при помощи специализированных товаров и услуг, удовлетворяющих потребности целевой аудитории и не имеющих аналогов у конкурентов;</a:t>
            </a:r>
          </a:p>
          <a:p>
            <a:pPr marL="0" indent="457200" algn="just" eaLnBrk="1" hangingPunct="1">
              <a:buFont typeface="Wingdings 2" panose="05020102010507070707" pitchFamily="18" charset="2"/>
              <a:buNone/>
            </a:pPr>
            <a:r>
              <a:rPr lang="ru-RU" altLang="ru-RU" sz="2200"/>
              <a:t>3. Потребительские системы обратной связи – координируют процессы распространения, производства и поставок с реакцией потребителей на продукты и услуги.</a:t>
            </a:r>
          </a:p>
          <a:p>
            <a:pPr marL="0" indent="457200" algn="just" eaLnBrk="1" hangingPunct="1">
              <a:buFont typeface="Wingdings 2" panose="05020102010507070707" pitchFamily="18" charset="2"/>
              <a:buNone/>
            </a:pPr>
            <a:endParaRPr lang="ru-RU" altLang="ru-RU"/>
          </a:p>
        </p:txBody>
      </p:sp>
      <p:sp>
        <p:nvSpPr>
          <p:cNvPr id="38915" name="Заголовок 1"/>
          <p:cNvSpPr>
            <a:spLocks/>
          </p:cNvSpPr>
          <p:nvPr/>
        </p:nvSpPr>
        <p:spPr bwMode="auto">
          <a:xfrm>
            <a:off x="6731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spTree>
    <p:custDataLst>
      <p:tags r:id="rId1"/>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Подзаголовок 2"/>
          <p:cNvSpPr>
            <a:spLocks noGrp="1"/>
          </p:cNvSpPr>
          <p:nvPr>
            <p:ph type="subTitle" idx="4294967295"/>
          </p:nvPr>
        </p:nvSpPr>
        <p:spPr>
          <a:xfrm>
            <a:off x="571500" y="765175"/>
            <a:ext cx="7854950" cy="5592763"/>
          </a:xfrm>
        </p:spPr>
        <p:txBody>
          <a:bodyPr lIns="0" rIns="18288"/>
          <a:lstStyle/>
          <a:p>
            <a:pPr marL="0" indent="457200" algn="just" eaLnBrk="1" hangingPunct="1">
              <a:buFont typeface="Wingdings 2" panose="05020102010507070707" pitchFamily="18" charset="2"/>
              <a:buNone/>
            </a:pPr>
            <a:r>
              <a:rPr lang="ru-RU" altLang="ru-RU" sz="2200" b="1" dirty="0"/>
              <a:t>Основные концепции стратегических решений в области ИТ:</a:t>
            </a:r>
          </a:p>
          <a:p>
            <a:pPr marL="0" indent="457200" algn="just" eaLnBrk="1" hangingPunct="1">
              <a:buFont typeface="Wingdings 2" panose="05020102010507070707" pitchFamily="18" charset="2"/>
              <a:buNone/>
            </a:pPr>
            <a:r>
              <a:rPr lang="ru-RU" altLang="ru-RU" sz="2200" dirty="0"/>
              <a:t>1. Интеграция процессов – объединение операций отдельных объектов бизнеса таким образом, чтобы они функционировали как единое целое:</a:t>
            </a:r>
          </a:p>
          <a:p>
            <a:pPr marL="0" indent="457200" algn="just" eaLnBrk="1" hangingPunct="1">
              <a:buFont typeface="Wingdings 2" panose="05020102010507070707" pitchFamily="18" charset="2"/>
              <a:buNone/>
            </a:pPr>
            <a:r>
              <a:rPr lang="ru-RU" altLang="ru-RU" sz="2200" dirty="0"/>
              <a:t>1) синергия;</a:t>
            </a:r>
          </a:p>
          <a:p>
            <a:pPr marL="0" indent="457200" algn="just" eaLnBrk="1" hangingPunct="1">
              <a:buFont typeface="Wingdings 2" panose="05020102010507070707" pitchFamily="18" charset="2"/>
              <a:buNone/>
            </a:pPr>
            <a:r>
              <a:rPr lang="ru-RU" altLang="ru-RU" sz="2200" dirty="0"/>
              <a:t>2) основная компетенция;</a:t>
            </a:r>
          </a:p>
          <a:p>
            <a:pPr marL="0" indent="457200" algn="just" eaLnBrk="1" hangingPunct="1">
              <a:buFont typeface="Wingdings 2" panose="05020102010507070707" pitchFamily="18" charset="2"/>
              <a:buNone/>
            </a:pPr>
            <a:r>
              <a:rPr lang="ru-RU" altLang="ru-RU" sz="2200" dirty="0"/>
              <a:t>2. Информационное партнерство – формирование альянса нескольких корпораций с целью получения конкурентных преимуществ;</a:t>
            </a:r>
          </a:p>
          <a:p>
            <a:pPr marL="0" indent="457200" algn="just" eaLnBrk="1" hangingPunct="1">
              <a:buFont typeface="Wingdings 2" panose="05020102010507070707" pitchFamily="18" charset="2"/>
              <a:buNone/>
            </a:pPr>
            <a:endParaRPr lang="ru-RU" altLang="ru-RU" dirty="0"/>
          </a:p>
        </p:txBody>
      </p:sp>
      <p:sp>
        <p:nvSpPr>
          <p:cNvPr id="40963" name="Заголовок 1"/>
          <p:cNvSpPr>
            <a:spLocks/>
          </p:cNvSpPr>
          <p:nvPr/>
        </p:nvSpPr>
        <p:spPr bwMode="auto">
          <a:xfrm>
            <a:off x="6731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spTree>
    <p:custDataLst>
      <p:tags r:id="rId1"/>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Подзаголовок 2"/>
          <p:cNvSpPr>
            <a:spLocks noGrp="1"/>
          </p:cNvSpPr>
          <p:nvPr>
            <p:ph type="subTitle" idx="4294967295"/>
          </p:nvPr>
        </p:nvSpPr>
        <p:spPr>
          <a:xfrm>
            <a:off x="571500" y="765175"/>
            <a:ext cx="7854950" cy="5592763"/>
          </a:xfrm>
        </p:spPr>
        <p:txBody>
          <a:bodyPr lIns="0" rIns="18288"/>
          <a:lstStyle/>
          <a:p>
            <a:pPr marL="0" indent="457200" algn="just" eaLnBrk="1" hangingPunct="1">
              <a:buFont typeface="Wingdings 2" panose="05020102010507070707" pitchFamily="18" charset="2"/>
              <a:buNone/>
            </a:pPr>
            <a:r>
              <a:rPr lang="ru-RU" altLang="ru-RU" sz="2200" b="1"/>
              <a:t>Основные концепции стратегических решений в области ИТ (продолжение):</a:t>
            </a:r>
          </a:p>
          <a:p>
            <a:pPr marL="0" indent="457200" algn="just" eaLnBrk="1" hangingPunct="1">
              <a:buFont typeface="Wingdings 2" panose="05020102010507070707" pitchFamily="18" charset="2"/>
              <a:buNone/>
            </a:pPr>
            <a:r>
              <a:rPr lang="ru-RU" altLang="ru-RU" sz="2200"/>
              <a:t>4. Новая модель конкурентных сил – заключение соглашений с конкурентами, поставщиками и заказчиками вместо конфронтации;</a:t>
            </a:r>
          </a:p>
          <a:p>
            <a:pPr marL="0" indent="457200" algn="just" eaLnBrk="1" hangingPunct="1">
              <a:buFont typeface="Wingdings 2" panose="05020102010507070707" pitchFamily="18" charset="2"/>
              <a:buNone/>
            </a:pPr>
            <a:r>
              <a:rPr lang="ru-RU" altLang="ru-RU" sz="2200"/>
              <a:t>5. Сетевая экономика: при использовании информационных сетей добавление нового элемента не стоит почти ничего, однако отдача от него вполне ощутима.</a:t>
            </a:r>
          </a:p>
          <a:p>
            <a:pPr marL="0" indent="457200" algn="just" eaLnBrk="1" hangingPunct="1">
              <a:buFont typeface="Wingdings 2" panose="05020102010507070707" pitchFamily="18" charset="2"/>
              <a:buNone/>
            </a:pPr>
            <a:r>
              <a:rPr lang="ru-RU" altLang="ru-RU" sz="2200"/>
              <a:t>6. Управление стратегическими переходами: внедрение ИС, как правило, предполагает изменение в целях, взаимосвязях компании с клиентами, внутренних процессах и информационной архитектуре.</a:t>
            </a:r>
          </a:p>
          <a:p>
            <a:pPr marL="0" indent="457200" algn="just" eaLnBrk="1" hangingPunct="1">
              <a:buFont typeface="Wingdings 2" panose="05020102010507070707" pitchFamily="18" charset="2"/>
              <a:buNone/>
            </a:pPr>
            <a:endParaRPr lang="ru-RU" altLang="ru-RU"/>
          </a:p>
        </p:txBody>
      </p:sp>
      <p:sp>
        <p:nvSpPr>
          <p:cNvPr id="43011" name="Заголовок 1"/>
          <p:cNvSpPr>
            <a:spLocks/>
          </p:cNvSpPr>
          <p:nvPr/>
        </p:nvSpPr>
        <p:spPr bwMode="auto">
          <a:xfrm>
            <a:off x="6731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spTree>
    <p:custDataLst>
      <p:tags r:id="rId1"/>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200" b="1"/>
              <a:t>Интеграционный подход </a:t>
            </a:r>
            <a:r>
              <a:rPr lang="ru-RU" altLang="ru-RU" sz="2200"/>
              <a:t>– подход, исследования при котором осуществляются как по вертикали (между отдельными элементами системы управления), так и по горизонтали (на всех стадиях жизненного цикла продукта).</a:t>
            </a:r>
          </a:p>
          <a:p>
            <a:pPr marL="0" indent="457200" algn="just" eaLnBrk="1" hangingPunct="1">
              <a:buFont typeface="Wingdings 2" panose="05020102010507070707" pitchFamily="18" charset="2"/>
              <a:buNone/>
            </a:pPr>
            <a:r>
              <a:rPr lang="ru-RU" altLang="ru-RU" sz="2200" b="1"/>
              <a:t>Под интеграцией </a:t>
            </a:r>
            <a:r>
              <a:rPr lang="ru-RU" altLang="ru-RU" sz="2200"/>
              <a:t>понимается объединение субъектов управления</a:t>
            </a:r>
            <a:r>
              <a:rPr lang="en-US" altLang="ru-RU" sz="2200"/>
              <a:t> </a:t>
            </a:r>
            <a:r>
              <a:rPr lang="ru-RU" altLang="ru-RU" sz="2200"/>
              <a:t>для усиления взаимодействия всех элементов системы</a:t>
            </a:r>
            <a:r>
              <a:rPr lang="en-US" altLang="ru-RU" sz="2200"/>
              <a:t> </a:t>
            </a:r>
            <a:r>
              <a:rPr lang="ru-RU" altLang="ru-RU" sz="2200"/>
              <a:t>управления конкретной организации.</a:t>
            </a:r>
            <a:endParaRPr lang="en-US" altLang="ru-RU" sz="2200"/>
          </a:p>
        </p:txBody>
      </p:sp>
      <p:sp>
        <p:nvSpPr>
          <p:cNvPr id="45059"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spTree>
    <p:custDataLst>
      <p:tags r:id="rId1"/>
    </p:custData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defRPr/>
            </a:pPr>
            <a:r>
              <a:rPr lang="ru-RU" altLang="ru-RU" sz="2200" dirty="0"/>
              <a:t>Виды интеграции:</a:t>
            </a:r>
          </a:p>
          <a:p>
            <a:pPr marL="0" indent="457200" algn="just" eaLnBrk="1" hangingPunct="1">
              <a:buClr>
                <a:schemeClr val="tx1"/>
              </a:buClr>
              <a:buFont typeface="Wingdings 2" panose="05020102010507070707" pitchFamily="18" charset="2"/>
              <a:buAutoNum type="arabicPeriod"/>
              <a:defRPr/>
            </a:pPr>
            <a:r>
              <a:rPr lang="ru-RU" altLang="ru-RU" sz="2200" dirty="0"/>
              <a:t>горизонтальная – формирование единой и четкой системы управления:</a:t>
            </a:r>
          </a:p>
          <a:p>
            <a:pPr algn="just" eaLnBrk="1" hangingPunct="1">
              <a:buClr>
                <a:schemeClr val="tx1"/>
              </a:buClr>
              <a:buFontTx/>
              <a:buChar char="-"/>
              <a:defRPr/>
            </a:pPr>
            <a:r>
              <a:rPr lang="ru-RU" altLang="ru-RU" sz="2200" dirty="0"/>
              <a:t>показатели качества и количества затрат по стадиям подготовки производства;</a:t>
            </a:r>
          </a:p>
          <a:p>
            <a:pPr algn="just" eaLnBrk="1" hangingPunct="1">
              <a:buClr>
                <a:schemeClr val="tx1"/>
              </a:buClr>
              <a:buFontTx/>
              <a:buChar char="-"/>
              <a:defRPr/>
            </a:pPr>
            <a:r>
              <a:rPr lang="ru-RU" altLang="ru-RU" sz="2200" dirty="0"/>
              <a:t>показатели производства, внедрения, эксплуатации и снятия изделия с производства;</a:t>
            </a:r>
          </a:p>
          <a:p>
            <a:pPr marL="0" indent="0" algn="just" eaLnBrk="1" hangingPunct="1">
              <a:buClr>
                <a:schemeClr val="tx1"/>
              </a:buClr>
              <a:buFont typeface="Wingdings 2" panose="05020102010507070707" pitchFamily="18" charset="2"/>
              <a:buNone/>
              <a:defRPr/>
            </a:pPr>
            <a:r>
              <a:rPr lang="ru-RU" altLang="ru-RU" sz="2200" dirty="0"/>
              <a:t>2. вертикальная – объединение юридически самостоятельных организаций для наилучшего достижения поставленных целей:</a:t>
            </a:r>
          </a:p>
          <a:p>
            <a:pPr algn="just" eaLnBrk="1" hangingPunct="1">
              <a:buClr>
                <a:schemeClr val="tx1"/>
              </a:buClr>
              <a:buFontTx/>
              <a:buChar char="-"/>
              <a:defRPr/>
            </a:pPr>
            <a:r>
              <a:rPr lang="ru-RU" altLang="ru-RU" sz="2200" dirty="0"/>
              <a:t>объединение усилий людей (синергетический эффект);</a:t>
            </a:r>
          </a:p>
          <a:p>
            <a:pPr algn="just" eaLnBrk="1" hangingPunct="1">
              <a:buClr>
                <a:schemeClr val="tx1"/>
              </a:buClr>
              <a:buFontTx/>
              <a:buChar char="-"/>
              <a:defRPr/>
            </a:pPr>
            <a:r>
              <a:rPr lang="ru-RU" altLang="ru-RU" sz="2200" dirty="0"/>
              <a:t>создание новых научно-экспериментальных баз, внедрение новых технологий и нового оборудования.</a:t>
            </a:r>
          </a:p>
          <a:p>
            <a:pPr marL="0" indent="457200" algn="just" eaLnBrk="1" hangingPunct="1">
              <a:buFont typeface="Wingdings 2" panose="05020102010507070707" pitchFamily="18" charset="2"/>
              <a:buNone/>
              <a:defRPr/>
            </a:pPr>
            <a:endParaRPr lang="ru-RU" altLang="ru-RU" dirty="0"/>
          </a:p>
        </p:txBody>
      </p:sp>
      <p:sp>
        <p:nvSpPr>
          <p:cNvPr id="47107"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Функции информационных систем</a:t>
            </a:r>
          </a:p>
        </p:txBody>
      </p:sp>
    </p:spTree>
    <p:custDataLst>
      <p:tags r:id="rId1"/>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200" dirty="0"/>
              <a:t>Основы интеграционного подхода:</a:t>
            </a:r>
          </a:p>
          <a:p>
            <a:pPr marL="0" indent="457200" algn="just" eaLnBrk="1" hangingPunct="1">
              <a:buClr>
                <a:schemeClr val="tx1"/>
              </a:buClr>
              <a:buFont typeface="Wingdings 2" panose="05020102010507070707" pitchFamily="18" charset="2"/>
              <a:buAutoNum type="arabicPeriod"/>
            </a:pPr>
            <a:r>
              <a:rPr lang="ru-RU" altLang="ru-RU" sz="2200" dirty="0"/>
              <a:t>Переход от понятий равновесия и гармонии к понятию противоречия, борьбы и силы;</a:t>
            </a:r>
          </a:p>
          <a:p>
            <a:pPr marL="0" indent="457200" algn="just" eaLnBrk="1" hangingPunct="1">
              <a:buClr>
                <a:schemeClr val="tx1"/>
              </a:buClr>
              <a:buFont typeface="Wingdings 2" panose="05020102010507070707" pitchFamily="18" charset="2"/>
              <a:buAutoNum type="arabicPeriod"/>
            </a:pPr>
            <a:r>
              <a:rPr lang="ru-RU" altLang="ru-RU" sz="2200" dirty="0"/>
              <a:t>- </a:t>
            </a:r>
            <a:r>
              <a:rPr lang="en-US" altLang="ru-RU" sz="2200" dirty="0"/>
              <a:t>//</a:t>
            </a:r>
            <a:r>
              <a:rPr lang="ru-RU" altLang="ru-RU" sz="2200" dirty="0"/>
              <a:t>- от понятия «человек-организация» к понятию «группа-организация»;</a:t>
            </a:r>
          </a:p>
          <a:p>
            <a:pPr marL="0" indent="457200" algn="just" eaLnBrk="1" hangingPunct="1">
              <a:buClr>
                <a:schemeClr val="tx1"/>
              </a:buClr>
              <a:buFont typeface="Wingdings 2" panose="05020102010507070707" pitchFamily="18" charset="2"/>
              <a:buAutoNum type="arabicPeriod"/>
            </a:pPr>
            <a:r>
              <a:rPr lang="ru-RU" altLang="ru-RU" sz="2200" dirty="0"/>
              <a:t>- </a:t>
            </a:r>
            <a:r>
              <a:rPr lang="en-US" altLang="ru-RU" sz="2200" dirty="0"/>
              <a:t>//</a:t>
            </a:r>
            <a:r>
              <a:rPr lang="ru-RU" altLang="ru-RU" sz="2200" dirty="0"/>
              <a:t>- от уровня закрытой системы к уровням открытой, социальной и социально-технической системы.</a:t>
            </a:r>
          </a:p>
          <a:p>
            <a:pPr marL="0" indent="457200" algn="just" eaLnBrk="1" hangingPunct="1">
              <a:buClr>
                <a:schemeClr val="tx1"/>
              </a:buClr>
              <a:buFont typeface="Wingdings 2" panose="05020102010507070707" pitchFamily="18" charset="2"/>
              <a:buAutoNum type="arabicPeriod"/>
            </a:pPr>
            <a:r>
              <a:rPr lang="ru-RU" altLang="ru-RU" sz="2200" dirty="0"/>
              <a:t>- </a:t>
            </a:r>
            <a:r>
              <a:rPr lang="en-US" altLang="ru-RU" sz="2200" dirty="0"/>
              <a:t>// </a:t>
            </a:r>
            <a:r>
              <a:rPr lang="ru-RU" altLang="ru-RU" sz="2200" dirty="0"/>
              <a:t>- от параметров организационной стабильности к параметрам организационной динамичности.</a:t>
            </a:r>
          </a:p>
          <a:p>
            <a:pPr marL="0" indent="457200" algn="just" eaLnBrk="1" hangingPunct="1">
              <a:buFont typeface="Wingdings 2" panose="05020102010507070707" pitchFamily="18" charset="2"/>
              <a:buNone/>
            </a:pPr>
            <a:endParaRPr lang="ru-RU" altLang="ru-RU" dirty="0"/>
          </a:p>
        </p:txBody>
      </p:sp>
      <p:sp>
        <p:nvSpPr>
          <p:cNvPr id="49155"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Интеграционный подход</a:t>
            </a:r>
          </a:p>
        </p:txBody>
      </p:sp>
    </p:spTree>
    <p:custDataLst>
      <p:tags r:id="rId1"/>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buFont typeface="Wingdings 2" panose="05020102010507070707" pitchFamily="18" charset="2"/>
              <a:buNone/>
            </a:pPr>
            <a:r>
              <a:rPr lang="ru-RU" altLang="ru-RU" sz="2400" dirty="0"/>
              <a:t>Основные положения интеграционного подхода:</a:t>
            </a:r>
          </a:p>
          <a:p>
            <a:pPr marL="0" indent="457200" algn="just" eaLnBrk="1" hangingPunct="1">
              <a:buFont typeface="Wingdings 2" panose="05020102010507070707" pitchFamily="18" charset="2"/>
              <a:buNone/>
            </a:pPr>
            <a:r>
              <a:rPr lang="ru-RU" altLang="ru-RU" sz="2400" dirty="0"/>
              <a:t>1. Формирование организации:</a:t>
            </a:r>
          </a:p>
          <a:p>
            <a:pPr marL="0" indent="0" algn="just" eaLnBrk="1" hangingPunct="1">
              <a:buClr>
                <a:schemeClr val="tx1"/>
              </a:buClr>
              <a:buNone/>
            </a:pPr>
            <a:r>
              <a:rPr lang="ru-RU" altLang="ru-RU" sz="2400" dirty="0"/>
              <a:t>1) как реакция на возникающие потребности;</a:t>
            </a:r>
          </a:p>
          <a:p>
            <a:pPr marL="0" indent="0" algn="just" eaLnBrk="1" hangingPunct="1">
              <a:buClr>
                <a:schemeClr val="tx1"/>
              </a:buClr>
              <a:buNone/>
            </a:pPr>
            <a:r>
              <a:rPr lang="ru-RU" altLang="ru-RU" sz="2400" dirty="0"/>
              <a:t>2) легитимность с учетом восприятия внешней средой.</a:t>
            </a:r>
          </a:p>
          <a:p>
            <a:pPr marL="0" indent="457200" algn="just" eaLnBrk="1" hangingPunct="1">
              <a:buClr>
                <a:schemeClr val="tx1"/>
              </a:buClr>
              <a:buFont typeface="Wingdings 2" panose="05020102010507070707" pitchFamily="18" charset="2"/>
              <a:buNone/>
            </a:pPr>
            <a:r>
              <a:rPr lang="ru-RU" altLang="ru-RU" sz="2400" dirty="0"/>
              <a:t>2. Организационное поведение:</a:t>
            </a:r>
          </a:p>
          <a:p>
            <a:pPr marL="0" indent="0" algn="just" eaLnBrk="1" hangingPunct="1">
              <a:buClr>
                <a:schemeClr val="tx1"/>
              </a:buClr>
              <a:buNone/>
            </a:pPr>
            <a:r>
              <a:rPr lang="ru-RU" altLang="ru-RU" sz="2400" dirty="0"/>
              <a:t>1) приоритетность человеческого фактора;</a:t>
            </a:r>
          </a:p>
          <a:p>
            <a:pPr marL="0" indent="0" algn="just" eaLnBrk="1" hangingPunct="1">
              <a:buClr>
                <a:schemeClr val="tx1"/>
              </a:buClr>
              <a:buNone/>
            </a:pPr>
            <a:r>
              <a:rPr lang="ru-RU" altLang="ru-RU" sz="2400" dirty="0"/>
              <a:t>2) влияние власти и стилей руководства;</a:t>
            </a:r>
          </a:p>
          <a:p>
            <a:pPr marL="0" indent="0" algn="just" eaLnBrk="1" hangingPunct="1">
              <a:buClr>
                <a:schemeClr val="tx1"/>
              </a:buClr>
              <a:buNone/>
            </a:pPr>
            <a:r>
              <a:rPr lang="ru-RU" altLang="ru-RU" sz="2400" dirty="0"/>
              <a:t>3) адаптация поведения участников;</a:t>
            </a:r>
          </a:p>
          <a:p>
            <a:pPr marL="0" indent="0" algn="just" eaLnBrk="1" hangingPunct="1">
              <a:buClr>
                <a:schemeClr val="tx1"/>
              </a:buClr>
              <a:buNone/>
            </a:pPr>
            <a:r>
              <a:rPr lang="ru-RU" altLang="ru-RU" sz="2400" dirty="0"/>
              <a:t>4) контроль благодаря гибкости ИС. </a:t>
            </a:r>
            <a:endParaRPr lang="ru-RU" altLang="ru-RU" dirty="0"/>
          </a:p>
        </p:txBody>
      </p:sp>
      <p:sp>
        <p:nvSpPr>
          <p:cNvPr id="51203" name="Заголовок 1"/>
          <p:cNvSpPr>
            <a:spLocks/>
          </p:cNvSpPr>
          <p:nvPr/>
        </p:nvSpPr>
        <p:spPr bwMode="auto">
          <a:xfrm>
            <a:off x="457200" y="33337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Интеграционный подход</a:t>
            </a:r>
          </a:p>
        </p:txBody>
      </p:sp>
    </p:spTree>
    <p:custDataLst>
      <p:tags r:id="rId1"/>
    </p:custData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pPr>
            <a:r>
              <a:rPr lang="ru-RU" altLang="ru-RU" sz="2200" dirty="0"/>
              <a:t>Основные положения интеграционного подхода (продолжение):</a:t>
            </a:r>
          </a:p>
          <a:p>
            <a:pPr marL="0" indent="457200" algn="just" eaLnBrk="1" hangingPunct="1">
              <a:lnSpc>
                <a:spcPct val="90000"/>
              </a:lnSpc>
              <a:buClr>
                <a:schemeClr val="tx1"/>
              </a:buClr>
              <a:buFont typeface="Wingdings 2" panose="05020102010507070707" pitchFamily="18" charset="2"/>
              <a:buNone/>
            </a:pPr>
            <a:r>
              <a:rPr lang="ru-RU" altLang="ru-RU" sz="2200" dirty="0"/>
              <a:t>3. Рост и развитие организации:</a:t>
            </a:r>
          </a:p>
          <a:p>
            <a:pPr marL="0" indent="0" algn="just" eaLnBrk="1" hangingPunct="1">
              <a:lnSpc>
                <a:spcPct val="90000"/>
              </a:lnSpc>
              <a:buClr>
                <a:schemeClr val="tx1"/>
              </a:buClr>
              <a:buNone/>
            </a:pPr>
            <a:r>
              <a:rPr lang="ru-RU" altLang="ru-RU" sz="2200" dirty="0"/>
              <a:t>1) объединяющее воздействие внутренних характеристик и параметров внешней среды – необходимо оценить достаточность внутренних ресурсов организации и влияние внешних обстоятельств;</a:t>
            </a:r>
          </a:p>
          <a:p>
            <a:pPr marL="0" indent="0" algn="just" eaLnBrk="1" hangingPunct="1">
              <a:lnSpc>
                <a:spcPct val="90000"/>
              </a:lnSpc>
              <a:buClr>
                <a:schemeClr val="tx1"/>
              </a:buClr>
              <a:buNone/>
            </a:pPr>
            <a:r>
              <a:rPr lang="ru-RU" altLang="ru-RU" sz="2200" dirty="0"/>
              <a:t>2) закономерность динамического развития – закономерность, исходящая из динамической природы организации;</a:t>
            </a:r>
          </a:p>
          <a:p>
            <a:pPr marL="0" indent="0" algn="just" eaLnBrk="1" hangingPunct="1">
              <a:lnSpc>
                <a:spcPct val="90000"/>
              </a:lnSpc>
              <a:buClr>
                <a:schemeClr val="tx1"/>
              </a:buClr>
              <a:buNone/>
            </a:pPr>
            <a:r>
              <a:rPr lang="ru-RU" altLang="ru-RU" sz="2200" dirty="0"/>
              <a:t>3) влияние взаимоотношений между сотрудниками – снижение эффективности организационной деятельности в результате конфликтов.</a:t>
            </a:r>
          </a:p>
        </p:txBody>
      </p:sp>
      <p:sp>
        <p:nvSpPr>
          <p:cNvPr id="53251" name="Заголовок 1"/>
          <p:cNvSpPr>
            <a:spLocks/>
          </p:cNvSpPr>
          <p:nvPr/>
        </p:nvSpPr>
        <p:spPr bwMode="auto">
          <a:xfrm>
            <a:off x="457200" y="31432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Интеграционный подход</a:t>
            </a:r>
          </a:p>
        </p:txBody>
      </p:sp>
    </p:spTree>
    <p:custDataLst>
      <p:tags r:id="rId1"/>
    </p:custData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pPr>
            <a:r>
              <a:rPr lang="ru-RU" altLang="ru-RU" sz="2400" dirty="0"/>
              <a:t>Основные положения интеграционного подхода (продолжение):</a:t>
            </a:r>
          </a:p>
          <a:p>
            <a:pPr marL="0" indent="457200" algn="just" eaLnBrk="1" hangingPunct="1">
              <a:lnSpc>
                <a:spcPct val="90000"/>
              </a:lnSpc>
              <a:buClr>
                <a:schemeClr val="tx1"/>
              </a:buClr>
              <a:buFont typeface="Wingdings 2" panose="05020102010507070707" pitchFamily="18" charset="2"/>
              <a:buNone/>
            </a:pPr>
            <a:r>
              <a:rPr lang="ru-RU" altLang="ru-RU" sz="2400" dirty="0"/>
              <a:t>4. Взаимодействие организации с окружающей средой:</a:t>
            </a:r>
          </a:p>
          <a:p>
            <a:pPr marL="0" indent="0" algn="just" eaLnBrk="1" hangingPunct="1">
              <a:lnSpc>
                <a:spcPct val="90000"/>
              </a:lnSpc>
              <a:buClr>
                <a:schemeClr val="tx1"/>
              </a:buClr>
              <a:buNone/>
            </a:pPr>
            <a:r>
              <a:rPr lang="ru-RU" altLang="ru-RU" sz="2400" dirty="0"/>
              <a:t>1) динамичное равновесие внутренних характеристик и внешних требований;</a:t>
            </a:r>
          </a:p>
          <a:p>
            <a:pPr marL="0" indent="0" algn="just" eaLnBrk="1" hangingPunct="1">
              <a:lnSpc>
                <a:spcPct val="90000"/>
              </a:lnSpc>
              <a:buClr>
                <a:schemeClr val="tx1"/>
              </a:buClr>
              <a:buNone/>
            </a:pPr>
            <a:r>
              <a:rPr lang="ru-RU" altLang="ru-RU" sz="2400" dirty="0"/>
              <a:t>2) способность к изменению функций и коррекции деятельности под воздействием внешней среды;</a:t>
            </a:r>
          </a:p>
          <a:p>
            <a:pPr marL="0" indent="0" algn="just" eaLnBrk="1" hangingPunct="1">
              <a:lnSpc>
                <a:spcPct val="90000"/>
              </a:lnSpc>
              <a:buClr>
                <a:schemeClr val="tx1"/>
              </a:buClr>
              <a:buNone/>
            </a:pPr>
            <a:r>
              <a:rPr lang="ru-RU" altLang="ru-RU" sz="2400" dirty="0"/>
              <a:t>3) продолжительность деятельности;</a:t>
            </a:r>
          </a:p>
          <a:p>
            <a:pPr marL="0" indent="0" algn="just" eaLnBrk="1" hangingPunct="1">
              <a:lnSpc>
                <a:spcPct val="90000"/>
              </a:lnSpc>
              <a:buClr>
                <a:schemeClr val="tx1"/>
              </a:buClr>
              <a:buNone/>
            </a:pPr>
            <a:r>
              <a:rPr lang="ru-RU" altLang="ru-RU" sz="2400" dirty="0"/>
              <a:t>4) сбалансирование расходов и отдачи. </a:t>
            </a:r>
            <a:endParaRPr lang="ru-RU" altLang="ru-RU" dirty="0"/>
          </a:p>
        </p:txBody>
      </p:sp>
      <p:sp>
        <p:nvSpPr>
          <p:cNvPr id="55299" name="Заголовок 1"/>
          <p:cNvSpPr>
            <a:spLocks/>
          </p:cNvSpPr>
          <p:nvPr/>
        </p:nvSpPr>
        <p:spPr bwMode="auto">
          <a:xfrm>
            <a:off x="457200" y="31432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b="1"/>
              <a:t>Интеграционный подход</a:t>
            </a:r>
          </a:p>
        </p:txBody>
      </p:sp>
    </p:spTree>
    <p:custDataLst>
      <p:tags r:id="rId1"/>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pPr>
            <a:r>
              <a:rPr lang="ru-RU" altLang="ru-RU" sz="2400" dirty="0"/>
              <a:t>Электронный бизнес – это деятельность, осуществляемая в виде цифровых процессов.</a:t>
            </a:r>
          </a:p>
          <a:p>
            <a:pPr marL="0" indent="457200" algn="just" eaLnBrk="1" hangingPunct="1">
              <a:lnSpc>
                <a:spcPct val="90000"/>
              </a:lnSpc>
              <a:buFont typeface="Wingdings 2" panose="05020102010507070707" pitchFamily="18" charset="2"/>
              <a:buNone/>
            </a:pPr>
            <a:r>
              <a:rPr lang="ru-RU" altLang="ru-RU" sz="2400" dirty="0"/>
              <a:t>Электронная коммерция – это деловой коммерческий обмен товарами и услугами (транзакции), осуществляемый электронным образом.</a:t>
            </a:r>
          </a:p>
          <a:p>
            <a:pPr marL="0" indent="457200" algn="just" eaLnBrk="1" hangingPunct="1">
              <a:lnSpc>
                <a:spcPct val="90000"/>
              </a:lnSpc>
              <a:buFont typeface="Wingdings 2" panose="05020102010507070707" pitchFamily="18" charset="2"/>
              <a:buNone/>
            </a:pPr>
            <a:r>
              <a:rPr lang="ru-RU" altLang="ru-RU" sz="2400" dirty="0"/>
              <a:t>Управленческие проблемы при электронизации бизнеса:</a:t>
            </a:r>
          </a:p>
          <a:p>
            <a:pPr marL="0" indent="457200" algn="just" eaLnBrk="1" hangingPunct="1">
              <a:lnSpc>
                <a:spcPct val="90000"/>
              </a:lnSpc>
              <a:buFont typeface="Wingdings 2" panose="05020102010507070707" pitchFamily="18" charset="2"/>
              <a:buNone/>
            </a:pPr>
            <a:r>
              <a:rPr lang="ru-RU" altLang="ru-RU" sz="2400" dirty="0"/>
              <a:t>1) необходимость полного изменения образа мышления;</a:t>
            </a:r>
          </a:p>
          <a:p>
            <a:pPr marL="0" indent="457200" algn="just" eaLnBrk="1" hangingPunct="1">
              <a:lnSpc>
                <a:spcPct val="90000"/>
              </a:lnSpc>
              <a:buFont typeface="Wingdings 2" panose="05020102010507070707" pitchFamily="18" charset="2"/>
              <a:buNone/>
            </a:pPr>
            <a:r>
              <a:rPr lang="ru-RU" altLang="ru-RU" sz="2400" dirty="0"/>
              <a:t>2) поиск удачной модели интернет-бизнеса.</a:t>
            </a:r>
          </a:p>
        </p:txBody>
      </p:sp>
      <p:sp>
        <p:nvSpPr>
          <p:cNvPr id="57347" name="Заголовок 1"/>
          <p:cNvSpPr>
            <a:spLocks/>
          </p:cNvSpPr>
          <p:nvPr/>
        </p:nvSpPr>
        <p:spPr bwMode="auto">
          <a:xfrm>
            <a:off x="457200" y="31432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600" b="1"/>
              <a:t>Электронный бизнес и электронная коммерция</a:t>
            </a:r>
          </a:p>
        </p:txBody>
      </p:sp>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pPr>
            <a:r>
              <a:rPr lang="ru-RU" altLang="ru-RU" sz="2200" dirty="0"/>
              <a:t>Использование Интернет-технологий:</a:t>
            </a:r>
          </a:p>
          <a:p>
            <a:pPr marL="0" indent="457200" algn="just" eaLnBrk="1" hangingPunct="1">
              <a:lnSpc>
                <a:spcPct val="90000"/>
              </a:lnSpc>
              <a:buFont typeface="Wingdings 2" panose="05020102010507070707" pitchFamily="18" charset="2"/>
              <a:buNone/>
            </a:pPr>
            <a:r>
              <a:rPr lang="ru-RU" altLang="ru-RU" sz="2200" dirty="0"/>
              <a:t>1 возможность непосредственного взаимодействия торговых партнеров;</a:t>
            </a:r>
          </a:p>
          <a:p>
            <a:pPr marL="0" indent="457200" algn="just" eaLnBrk="1" hangingPunct="1">
              <a:lnSpc>
                <a:spcPct val="90000"/>
              </a:lnSpc>
              <a:buFont typeface="Wingdings 2" panose="05020102010507070707" pitchFamily="18" charset="2"/>
              <a:buNone/>
            </a:pPr>
            <a:r>
              <a:rPr lang="ru-RU" altLang="ru-RU" sz="2200" dirty="0"/>
              <a:t>2 физическое распространение информационных продуктов через Интернет;</a:t>
            </a:r>
          </a:p>
          <a:p>
            <a:pPr marL="0" indent="457200" algn="just" eaLnBrk="1" hangingPunct="1">
              <a:lnSpc>
                <a:spcPct val="90000"/>
              </a:lnSpc>
              <a:buFont typeface="Wingdings 2" panose="05020102010507070707" pitchFamily="18" charset="2"/>
              <a:buNone/>
            </a:pPr>
            <a:r>
              <a:rPr lang="ru-RU" altLang="ru-RU" sz="2200" dirty="0"/>
              <a:t>3 распространение информации о продукции;</a:t>
            </a:r>
          </a:p>
          <a:p>
            <a:pPr marL="0" indent="457200" algn="just" eaLnBrk="1" hangingPunct="1">
              <a:lnSpc>
                <a:spcPct val="90000"/>
              </a:lnSpc>
              <a:buFont typeface="Wingdings 2" panose="05020102010507070707" pitchFamily="18" charset="2"/>
              <a:buNone/>
            </a:pPr>
            <a:r>
              <a:rPr lang="ru-RU" altLang="ru-RU" sz="2200" dirty="0"/>
              <a:t>4 замена или дополнение существующих каналов распределения;</a:t>
            </a:r>
          </a:p>
          <a:p>
            <a:pPr marL="0" indent="457200" algn="just" eaLnBrk="1" hangingPunct="1">
              <a:lnSpc>
                <a:spcPct val="90000"/>
              </a:lnSpc>
              <a:buFont typeface="Wingdings 2" panose="05020102010507070707" pitchFamily="18" charset="2"/>
              <a:buNone/>
            </a:pPr>
            <a:r>
              <a:rPr lang="ru-RU" altLang="ru-RU" sz="2200" dirty="0"/>
              <a:t>5 снижение операционных издержек;</a:t>
            </a:r>
          </a:p>
          <a:p>
            <a:pPr marL="0" indent="457200" algn="just" eaLnBrk="1" hangingPunct="1">
              <a:lnSpc>
                <a:spcPct val="90000"/>
              </a:lnSpc>
              <a:buFont typeface="Wingdings 2" panose="05020102010507070707" pitchFamily="18" charset="2"/>
              <a:buNone/>
            </a:pPr>
            <a:r>
              <a:rPr lang="ru-RU" altLang="ru-RU" sz="2200" dirty="0"/>
              <a:t>6 обеспечение инфраструктуры для ведения электронного бизнеса;</a:t>
            </a:r>
          </a:p>
          <a:p>
            <a:pPr marL="0" indent="457200" algn="just" eaLnBrk="1" hangingPunct="1">
              <a:lnSpc>
                <a:spcPct val="90000"/>
              </a:lnSpc>
              <a:buFont typeface="Wingdings 2" panose="05020102010507070707" pitchFamily="18" charset="2"/>
              <a:buNone/>
            </a:pPr>
            <a:r>
              <a:rPr lang="ru-RU" altLang="ru-RU" sz="2200" dirty="0"/>
              <a:t>7 связывание несопоставимых систем.</a:t>
            </a:r>
          </a:p>
        </p:txBody>
      </p:sp>
      <p:sp>
        <p:nvSpPr>
          <p:cNvPr id="59395" name="Заголовок 1"/>
          <p:cNvSpPr>
            <a:spLocks/>
          </p:cNvSpPr>
          <p:nvPr/>
        </p:nvSpPr>
        <p:spPr bwMode="auto">
          <a:xfrm>
            <a:off x="457200" y="31432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600" b="1"/>
              <a:t>Электронный бизнес и электронная коммерция</a:t>
            </a:r>
          </a:p>
        </p:txBody>
      </p:sp>
    </p:spTree>
    <p:custDataLst>
      <p:tags r:id="rId1"/>
    </p:custData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Подзаголовок 2"/>
          <p:cNvSpPr>
            <a:spLocks noGrp="1"/>
          </p:cNvSpPr>
          <p:nvPr>
            <p:ph type="subTitle" idx="4294967295"/>
          </p:nvPr>
        </p:nvSpPr>
        <p:spPr>
          <a:xfrm>
            <a:off x="571500" y="836613"/>
            <a:ext cx="7854950" cy="5521325"/>
          </a:xfrm>
        </p:spPr>
        <p:txBody>
          <a:bodyPr lIns="0" rIns="18288"/>
          <a:lstStyle/>
          <a:p>
            <a:pPr marL="0" indent="457200" algn="just" eaLnBrk="1" hangingPunct="1">
              <a:lnSpc>
                <a:spcPct val="90000"/>
              </a:lnSpc>
              <a:buFont typeface="Wingdings 2" panose="05020102010507070707" pitchFamily="18" charset="2"/>
              <a:buNone/>
            </a:pPr>
            <a:r>
              <a:rPr lang="ru-RU" altLang="ru-RU" sz="2200" dirty="0"/>
              <a:t>Бизнес-модель – это абстрактное представление сути и принципа производства предприятием товара или оказания услуги, отображающее методику создания прибыли предприятия.</a:t>
            </a:r>
          </a:p>
          <a:p>
            <a:pPr marL="0" indent="457200" algn="just" eaLnBrk="1" hangingPunct="1">
              <a:lnSpc>
                <a:spcPct val="90000"/>
              </a:lnSpc>
              <a:buFont typeface="Wingdings 2" panose="05020102010507070707" pitchFamily="18" charset="2"/>
              <a:buNone/>
            </a:pPr>
            <a:r>
              <a:rPr lang="ru-RU" altLang="ru-RU" sz="2200" dirty="0"/>
              <a:t>Особенности новых бизнес-моделей:</a:t>
            </a:r>
          </a:p>
          <a:p>
            <a:pPr marL="0" indent="457200" algn="just" eaLnBrk="1" hangingPunct="1">
              <a:lnSpc>
                <a:spcPct val="90000"/>
              </a:lnSpc>
              <a:buFont typeface="Wingdings 2" panose="05020102010507070707" pitchFamily="18" charset="2"/>
              <a:buNone/>
            </a:pPr>
            <a:r>
              <a:rPr lang="ru-RU" altLang="ru-RU" sz="2200" dirty="0"/>
              <a:t>1 снижение цены в результате того, что из цепочки создания стоимости исключается розничная торговля;</a:t>
            </a:r>
          </a:p>
          <a:p>
            <a:pPr marL="0" indent="457200" algn="just" eaLnBrk="1" hangingPunct="1">
              <a:lnSpc>
                <a:spcPct val="90000"/>
              </a:lnSpc>
              <a:buFont typeface="Wingdings 2" panose="05020102010507070707" pitchFamily="18" charset="2"/>
              <a:buNone/>
            </a:pPr>
            <a:r>
              <a:rPr lang="ru-RU" altLang="ru-RU" sz="2200" dirty="0"/>
              <a:t>2 устранение информационной асимметрии;</a:t>
            </a:r>
          </a:p>
          <a:p>
            <a:pPr marL="0" indent="457200" algn="just" eaLnBrk="1" hangingPunct="1">
              <a:lnSpc>
                <a:spcPct val="90000"/>
              </a:lnSpc>
              <a:buFont typeface="Wingdings 2" panose="05020102010507070707" pitchFamily="18" charset="2"/>
              <a:buNone/>
            </a:pPr>
            <a:r>
              <a:rPr lang="ru-RU" altLang="ru-RU" sz="2200" dirty="0"/>
              <a:t>3 трансформация отношений полноты и доступности информации;</a:t>
            </a:r>
          </a:p>
          <a:p>
            <a:pPr marL="0" indent="457200" algn="just" eaLnBrk="1" hangingPunct="1">
              <a:lnSpc>
                <a:spcPct val="90000"/>
              </a:lnSpc>
              <a:buFont typeface="Wingdings 2" panose="05020102010507070707" pitchFamily="18" charset="2"/>
              <a:buNone/>
            </a:pPr>
            <a:r>
              <a:rPr lang="ru-RU" altLang="ru-RU" sz="2200" dirty="0"/>
              <a:t>4 упрощение управленческой работы по координации работ и задач. </a:t>
            </a:r>
          </a:p>
        </p:txBody>
      </p:sp>
      <p:sp>
        <p:nvSpPr>
          <p:cNvPr id="61443" name="Заголовок 1"/>
          <p:cNvSpPr>
            <a:spLocks/>
          </p:cNvSpPr>
          <p:nvPr/>
        </p:nvSpPr>
        <p:spPr bwMode="auto">
          <a:xfrm>
            <a:off x="457200" y="31432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600" b="1"/>
              <a:t>Электронный бизнес и электронная коммерция</a:t>
            </a:r>
          </a:p>
        </p:txBody>
      </p:sp>
    </p:spTree>
    <p:custDataLst>
      <p:tags r:id="rId1"/>
    </p:custData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Подзаголовок 2"/>
          <p:cNvSpPr>
            <a:spLocks noGrp="1"/>
          </p:cNvSpPr>
          <p:nvPr>
            <p:ph type="subTitle" idx="4294967295"/>
          </p:nvPr>
        </p:nvSpPr>
        <p:spPr>
          <a:xfrm>
            <a:off x="571500" y="836613"/>
            <a:ext cx="7854950" cy="5521325"/>
          </a:xfrm>
        </p:spPr>
        <p:txBody>
          <a:bodyPr lIns="0" rIns="18288"/>
          <a:lstStyle/>
          <a:p>
            <a:pPr marL="0" indent="0" algn="just" eaLnBrk="1" hangingPunct="1">
              <a:lnSpc>
                <a:spcPct val="90000"/>
              </a:lnSpc>
              <a:buFont typeface="Wingdings 2" panose="05020102010507070707" pitchFamily="18" charset="2"/>
              <a:buNone/>
            </a:pPr>
            <a:r>
              <a:rPr lang="ru-RU" altLang="ru-RU" sz="2200"/>
              <a:t>Таблица - Международные бизнес-модели</a:t>
            </a:r>
          </a:p>
        </p:txBody>
      </p:sp>
      <p:sp>
        <p:nvSpPr>
          <p:cNvPr id="63491" name="Заголовок 1"/>
          <p:cNvSpPr>
            <a:spLocks/>
          </p:cNvSpPr>
          <p:nvPr/>
        </p:nvSpPr>
        <p:spPr bwMode="auto">
          <a:xfrm>
            <a:off x="457200" y="314325"/>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600" b="1"/>
              <a:t>Электронный бизнес и электронная коммерция</a:t>
            </a:r>
          </a:p>
        </p:txBody>
      </p:sp>
      <p:graphicFrame>
        <p:nvGraphicFramePr>
          <p:cNvPr id="2" name="Таблица 1"/>
          <p:cNvGraphicFramePr>
            <a:graphicFrameLocks noGrp="1"/>
          </p:cNvGraphicFramePr>
          <p:nvPr/>
        </p:nvGraphicFramePr>
        <p:xfrm>
          <a:off x="468313" y="1268413"/>
          <a:ext cx="7920037" cy="5218113"/>
        </p:xfrm>
        <a:graphic>
          <a:graphicData uri="http://schemas.openxmlformats.org/drawingml/2006/table">
            <a:tbl>
              <a:tblPr firstRow="1" bandRow="1">
                <a:tableStyleId>{5C22544A-7EE6-4342-B048-85BDC9FD1C3A}</a:tableStyleId>
              </a:tblPr>
              <a:tblGrid>
                <a:gridCol w="3240015">
                  <a:extLst>
                    <a:ext uri="{9D8B030D-6E8A-4147-A177-3AD203B41FA5}">
                      <a16:colId xmlns:a16="http://schemas.microsoft.com/office/drawing/2014/main" val="20000"/>
                    </a:ext>
                  </a:extLst>
                </a:gridCol>
                <a:gridCol w="4680022">
                  <a:extLst>
                    <a:ext uri="{9D8B030D-6E8A-4147-A177-3AD203B41FA5}">
                      <a16:colId xmlns:a16="http://schemas.microsoft.com/office/drawing/2014/main" val="20001"/>
                    </a:ext>
                  </a:extLst>
                </a:gridCol>
              </a:tblGrid>
              <a:tr h="370908">
                <a:tc>
                  <a:txBody>
                    <a:bodyPr/>
                    <a:lstStyle/>
                    <a:p>
                      <a:r>
                        <a:rPr lang="ru-RU" sz="1800" b="0" dirty="0">
                          <a:solidFill>
                            <a:schemeClr val="tx1"/>
                          </a:solidFill>
                        </a:rPr>
                        <a:t>Модель</a:t>
                      </a: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Характеристика</a:t>
                      </a: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4567">
                <a:tc>
                  <a:txBody>
                    <a:bodyPr/>
                    <a:lstStyle/>
                    <a:p>
                      <a:r>
                        <a:rPr lang="ru-RU" altLang="ru-RU" sz="1800" b="0" dirty="0">
                          <a:solidFill>
                            <a:schemeClr val="tx1"/>
                          </a:solidFill>
                        </a:rPr>
                        <a:t>Аукционы с динамическим </a:t>
                      </a:r>
                      <a:r>
                        <a:rPr lang="ru-RU" altLang="ru-RU" sz="1800" b="0" dirty="0" err="1">
                          <a:solidFill>
                            <a:schemeClr val="tx1"/>
                          </a:solidFill>
                        </a:rPr>
                        <a:t>ценобразованием</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Покупатели и продавцы взаимодействуют в реальном масштабе</a:t>
                      </a:r>
                      <a:r>
                        <a:rPr lang="ru-RU" sz="1800" b="0" baseline="0" dirty="0">
                          <a:solidFill>
                            <a:schemeClr val="tx1"/>
                          </a:solidFill>
                        </a:rPr>
                        <a:t> времени и выясняют цену на данный момент времени</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14567">
                <a:tc>
                  <a:txBody>
                    <a:bodyPr/>
                    <a:lstStyle/>
                    <a:p>
                      <a:r>
                        <a:rPr lang="ru-RU" altLang="ru-RU" sz="1800" b="0" dirty="0">
                          <a:solidFill>
                            <a:schemeClr val="tx1"/>
                          </a:solidFill>
                        </a:rPr>
                        <a:t>Интерактивные  сообщества</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Пользователи с общими интересами</a:t>
                      </a:r>
                      <a:r>
                        <a:rPr lang="ru-RU" sz="1800" b="0" baseline="0" dirty="0">
                          <a:solidFill>
                            <a:schemeClr val="tx1"/>
                          </a:solidFill>
                        </a:rPr>
                        <a:t> обмениваются информацией из любой точки</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914567">
                <a:tc>
                  <a:txBody>
                    <a:bodyPr/>
                    <a:lstStyle/>
                    <a:p>
                      <a:r>
                        <a:rPr lang="ru-RU" altLang="ru-RU" sz="1800" b="0" dirty="0">
                          <a:solidFill>
                            <a:schemeClr val="tx1"/>
                          </a:solidFill>
                        </a:rPr>
                        <a:t>Порталы</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Являются отправными</a:t>
                      </a:r>
                      <a:r>
                        <a:rPr lang="ru-RU" sz="1800" b="0" baseline="0" dirty="0">
                          <a:solidFill>
                            <a:schemeClr val="tx1"/>
                          </a:solidFill>
                        </a:rPr>
                        <a:t> точками при входе в сеть, предлагая специализированное содержание и другие службы</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188937">
                <a:tc>
                  <a:txBody>
                    <a:bodyPr/>
                    <a:lstStyle/>
                    <a:p>
                      <a:r>
                        <a:rPr lang="ru-RU" altLang="ru-RU" sz="1800" b="0" dirty="0" err="1">
                          <a:solidFill>
                            <a:schemeClr val="tx1"/>
                          </a:solidFill>
                        </a:rPr>
                        <a:t>Синдицирование</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Процесс</a:t>
                      </a:r>
                      <a:r>
                        <a:rPr lang="ru-RU" sz="1800" b="0" baseline="0" dirty="0">
                          <a:solidFill>
                            <a:schemeClr val="tx1"/>
                          </a:solidFill>
                        </a:rPr>
                        <a:t> сбора содержания или приложений из многочисленных источников и передача их другим компаниям</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914567">
                <a:tc>
                  <a:txBody>
                    <a:bodyPr/>
                    <a:lstStyle/>
                    <a:p>
                      <a:r>
                        <a:rPr lang="ru-RU" altLang="ru-RU" sz="1800" b="0" dirty="0">
                          <a:solidFill>
                            <a:schemeClr val="tx1"/>
                          </a:solidFill>
                        </a:rPr>
                        <a:t>Виртуальный рабочий стол</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800" b="0" dirty="0">
                          <a:solidFill>
                            <a:schemeClr val="tx1"/>
                          </a:solidFill>
                        </a:rPr>
                        <a:t>Провайдеры служб приложений, предлагающие</a:t>
                      </a:r>
                      <a:r>
                        <a:rPr lang="ru-RU" sz="1800" b="0" baseline="0" dirty="0">
                          <a:solidFill>
                            <a:schemeClr val="tx1"/>
                          </a:solidFill>
                        </a:rPr>
                        <a:t> программное обеспечение, которое работает через Интернет</a:t>
                      </a:r>
                      <a:endParaRPr lang="ru-RU" sz="1800" b="0" dirty="0">
                        <a:solidFill>
                          <a:schemeClr val="tx1"/>
                        </a:solidFill>
                      </a:endParaRPr>
                    </a:p>
                  </a:txBody>
                  <a:tcPr marL="91430" marR="91430"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FLASHSPRING_BG_AUDIO_DURATION_TAG" val="0.0000000"/>
  <p:tag name="ISPRING_SCORM_RATE_SLIDES" val="1"/>
  <p:tag name="ISPRING_SCORM_RATE_QUIZZES" val="0"/>
  <p:tag name="ISPRING_SCORM_PASSING_SCORE" val="100.0000000000"/>
  <p:tag name="ISPRING_RESOURCE_PATHS_HASH_2" val="83cb95e818dc928cd0b2a19b482b958b0bace2d"/>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SLIDE_TITLE" val="Понятие информационной системы"/>
  <p:tag name="GENSWF_ADVANCE_TIME" val="0.00"/>
  <p:tag name="ISPRING_SLIDE_INDENT_LEVEL" val="0"/>
  <p:tag name="ISPRING_PRESENTER_ID" val="None"/>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SLIDE_TITLE" val="Понятие информационной системы"/>
  <p:tag name="GENSWF_ADVANCE_TIME" val="0.00"/>
  <p:tag name="ISPRING_SLIDE_INDENT_LEVEL" val="0"/>
  <p:tag name="ISPRING_PRESENTER_ID" val="None"/>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SLIDE_TITLE" val="Понятие информационной системы"/>
  <p:tag name="GENSWF_ADVANCE_TIME" val="0.00"/>
  <p:tag name="ISPRING_SLIDE_INDENT_LEVEL" val="0"/>
  <p:tag name="ISPRING_PRESENTER_ID" val="None"/>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SLIDE_TITLE" val="Информационное обеспечение"/>
  <p:tag name="GENSWF_ADVANCE_TIME" val="0.00"/>
  <p:tag name="ISPRING_SLIDE_INDENT_LEVEL" val="0"/>
  <p:tag name="ISPRING_PRESENTER_ID" val="None"/>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SLIDE_TITLE" val="Информационное обеспечение"/>
  <p:tag name="GENSWF_ADVANCE_TIME" val="0.00"/>
  <p:tag name="ISPRING_SLIDE_INDENT_LEVEL" val="0"/>
  <p:tag name="ISPRING_PRESENTER_ID" val="None"/>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SLIDE_TITLE" val="Информационное обеспечение"/>
  <p:tag name="GENSWF_ADVANCE_TIME" val="0.00"/>
  <p:tag name="ISPRING_SLIDE_INDENT_LEVEL" val="0"/>
  <p:tag name="ISPRING_PRESENTER_ID" val="None"/>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SLIDE_TITLE" val="Влияние внешней среды"/>
  <p:tag name="GENSWF_ADVANCE_TIME" val="0.00"/>
  <p:tag name="ISPRING_SLIDE_INDENT_LEVEL" val="0"/>
  <p:tag name="ISPRING_PRESENTER_ID" val="None"/>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SLIDE_TITLE" val="Информационное обеспечение"/>
  <p:tag name="GENSWF_ADVANCE_TIME" val="0.00"/>
  <p:tag name="ISPRING_SLIDE_INDENT_LEVEL" val="0"/>
  <p:tag name="ISPRING_PRESENTER_ID" val="None"/>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SLIDE_TITLE" val="Виды информационных систем"/>
  <p:tag name="GENSWF_ADVANCE_TIME" val="0.00"/>
  <p:tag name="ISPRING_SLIDE_INDENT_LEVEL" val="0"/>
  <p:tag name="ISPRING_PRESENTER_ID" val="None"/>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SLIDE_TITLE" val="Виды информационных систем"/>
  <p:tag name="GENSWF_ADVANCE_TIME" val="0.00"/>
  <p:tag name="ISPRING_SLIDE_INDENT_LEVEL" val="0"/>
  <p:tag name="ISPRING_PRESENTER_ID" val="None"/>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SLIDE_TITLE" val="Взаимосвязь информационных систем"/>
  <p:tag name="GENSWF_ADVANCE_TIME" val="0.00"/>
  <p:tag name="ISPRING_SLIDE_INDENT_LEVEL" val="0"/>
  <p:tag name="ISPRING_PRESENTER_ID" val="None"/>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SLIDE_TITLE" val="Взаимосвязь информационных систем"/>
  <p:tag name="GENSWF_ADVANCE_TIME" val="0.00"/>
  <p:tag name="ISPRING_SLIDE_INDENT_LEVEL" val="0"/>
  <p:tag name="ISPRING_PRESENTER_ID" val="None"/>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SLIDE_TITLE" val="Функции информационных систем"/>
  <p:tag name="GENSWF_ADVANCE_TIME" val="0.00"/>
  <p:tag name="ISPRING_SLIDE_INDENT_LEVEL" val="0"/>
  <p:tag name="ISPRING_PRESENTER_ID" val="None"/>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27.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28.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29.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ags/tag30.xml><?xml version="1.0" encoding="utf-8"?>
<p:tagLst xmlns:a="http://schemas.openxmlformats.org/drawingml/2006/main" xmlns:r="http://schemas.openxmlformats.org/officeDocument/2006/relationships" xmlns:p="http://schemas.openxmlformats.org/presentationml/2006/main">
  <p:tag name="GENSWF_SLIDE_TITLE" val="Интеграционный подход"/>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Другая 1">
      <a:dk1>
        <a:sysClr val="windowText" lastClr="000000"/>
      </a:dk1>
      <a:lt1>
        <a:srgbClr val="B4ECFC"/>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24689</TotalTime>
  <Words>3923</Words>
  <Application>Microsoft Office PowerPoint</Application>
  <PresentationFormat>Экран (4:3)</PresentationFormat>
  <Paragraphs>451</Paragraphs>
  <Slides>29</Slides>
  <Notes>29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29</vt:i4>
      </vt:variant>
    </vt:vector>
  </HeadingPairs>
  <TitlesOfParts>
    <vt:vector size="34" baseType="lpstr">
      <vt:lpstr>Arial</vt:lpstr>
      <vt:lpstr>Calibri</vt:lpstr>
      <vt:lpstr>Constantia</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9_Informacionnii_podhod_k_organizacii</dc:title>
  <dc:creator>Недолужко Ольга</dc:creator>
  <cp:lastModifiedBy>Недолужко Ольга</cp:lastModifiedBy>
  <cp:revision>204</cp:revision>
  <dcterms:modified xsi:type="dcterms:W3CDTF">2016-11-23T06:52:49Z</dcterms:modified>
</cp:coreProperties>
</file>