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Социально-психологические особенности рекламы в сервисе и туризме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8280920" cy="424847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 поведение человека оказывают влияние внутренние и внешние факторы: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Внешние факторы </a:t>
            </a:r>
            <a:r>
              <a:rPr lang="ru-RU" dirty="0" smtClean="0">
                <a:solidFill>
                  <a:schemeClr val="tx1"/>
                </a:solidFill>
              </a:rPr>
              <a:t>–это все, что происходит вокруг нас в данный момент времени (люди, находящиеся рядом, погодные условия и т.д.)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Внутренние факторы </a:t>
            </a:r>
            <a:r>
              <a:rPr lang="ru-RU" dirty="0" smtClean="0">
                <a:solidFill>
                  <a:schemeClr val="tx1"/>
                </a:solidFill>
              </a:rPr>
              <a:t>–это все, что происходит внутри человека в тот же самый момент (его установка, отношение к различным вещам, состояние здоровья, взгляды, убеждения, прошлый опыт), когда на него воздействуют внешние факторы.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658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Внешние и внутренние факторы(раздражители 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Психологический настрой человека в данный момент </a:t>
            </a:r>
            <a:r>
              <a:rPr lang="ru-RU" dirty="0" smtClean="0"/>
              <a:t>               </a:t>
            </a:r>
            <a:r>
              <a:rPr lang="ru-RU" dirty="0" smtClean="0">
                <a:solidFill>
                  <a:srgbClr val="7030A0"/>
                </a:solidFill>
              </a:rPr>
              <a:t>Поведение человека</a:t>
            </a:r>
            <a:endParaRPr lang="ru-RU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 smtClean="0"/>
              <a:t>Рекламная информация это раздражитель. К раздражителям можно отнести цвета, изобразительные формы рекламного обращения, контрастность, объем и интенсивность, степень новизны.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004048" y="1170125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015716" y="2276872"/>
            <a:ext cx="936104" cy="233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928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Эффективность воздействия рекламы зависит от того, насколько в ней учитываются особенности психических процессов человека, поскольку умело используются методы </a:t>
            </a:r>
            <a:r>
              <a:rPr lang="ru-RU" dirty="0" smtClean="0">
                <a:solidFill>
                  <a:srgbClr val="FF0000"/>
                </a:solidFill>
              </a:rPr>
              <a:t>внушения</a:t>
            </a:r>
            <a:r>
              <a:rPr lang="ru-RU" dirty="0" smtClean="0"/>
              <a:t> и </a:t>
            </a:r>
            <a:r>
              <a:rPr lang="ru-RU" dirty="0" smtClean="0">
                <a:solidFill>
                  <a:srgbClr val="FF0000"/>
                </a:solidFill>
              </a:rPr>
              <a:t>убеждения.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Внушение </a:t>
            </a:r>
            <a:r>
              <a:rPr lang="ru-RU" dirty="0" smtClean="0"/>
              <a:t>– способ воздействия, рассчитанный на некритическое восприятие сообщений, в которых нечто утверждается или отрицается без доказательств.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84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Внушение предполагает у людей способность принимать информацию, основанную не на доказательствах, а на престиже источников.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Первичная (психомоторная) </a:t>
            </a:r>
            <a:r>
              <a:rPr lang="ru-RU" dirty="0" smtClean="0"/>
              <a:t>внушаемость сводится к готовности соглашаться с информацией на основе </a:t>
            </a:r>
            <a:r>
              <a:rPr lang="ru-RU" dirty="0" err="1" smtClean="0"/>
              <a:t>некритичности</a:t>
            </a:r>
            <a:r>
              <a:rPr lang="ru-RU" dirty="0" smtClean="0"/>
              <a:t> восприятия.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Вторичная (престижная) </a:t>
            </a:r>
            <a:r>
              <a:rPr lang="ru-RU" dirty="0" smtClean="0"/>
              <a:t>внушаемость отражает авторитет источника информации.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67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Общественное мнение формирует убеждение.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Убеждение</a:t>
            </a:r>
            <a:r>
              <a:rPr lang="ru-RU" dirty="0" smtClean="0"/>
              <a:t> – это апелляция к рациональным моментам в мышлении человека с целью изменить те или иные его взгляды, отношения или сформировать новые. Реклама способом убеждения действует эффективнее при большей социальной коммуникабельности личности.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498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Если человек придерживается привычных форм суждения, то они тормозят принятие прогрессивных, новых идей. Предрассудок противостоит выбору нового, лучшего.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Стереотипы</a:t>
            </a:r>
            <a:r>
              <a:rPr lang="ru-RU" dirty="0" smtClean="0"/>
              <a:t> –это особые социально-психологические образования, стандартизирующие процесс мышления и воссоздающие себя при наличии соответствующих условий.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4596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Некоторые психологические аспекты рекламы:</a:t>
            </a:r>
          </a:p>
          <a:p>
            <a:pPr marL="0" indent="0">
              <a:buNone/>
            </a:pPr>
            <a:r>
              <a:rPr lang="ru-RU" dirty="0" smtClean="0"/>
              <a:t>-обращаясь к потенциальному потребителю, не следует в рекламе прибегать к </a:t>
            </a:r>
            <a:r>
              <a:rPr lang="ru-RU" dirty="0" smtClean="0">
                <a:solidFill>
                  <a:srgbClr val="FF0000"/>
                </a:solidFill>
              </a:rPr>
              <a:t>повелительному</a:t>
            </a:r>
            <a:r>
              <a:rPr lang="ru-RU" dirty="0" smtClean="0"/>
              <a:t> наклонению.</a:t>
            </a:r>
          </a:p>
          <a:p>
            <a:pPr marL="0" indent="0">
              <a:buNone/>
            </a:pPr>
            <a:r>
              <a:rPr lang="ru-RU" dirty="0" smtClean="0"/>
              <a:t>-привлечение в рекламу известных людей.</a:t>
            </a:r>
          </a:p>
          <a:p>
            <a:pPr marL="0" indent="0">
              <a:buNone/>
            </a:pPr>
            <a:r>
              <a:rPr lang="ru-RU" dirty="0" smtClean="0"/>
              <a:t>-многократный повтор рекламы.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796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Рекомендуемый график публикаций объявления психологами:</a:t>
            </a:r>
          </a:p>
          <a:p>
            <a:pPr marL="0" indent="0">
              <a:buNone/>
            </a:pPr>
            <a:r>
              <a:rPr lang="ru-RU" dirty="0" smtClean="0"/>
              <a:t>Вторая публикация – через 2 дня после первой;</a:t>
            </a:r>
          </a:p>
          <a:p>
            <a:pPr marL="0" indent="0">
              <a:buNone/>
            </a:pPr>
            <a:r>
              <a:rPr lang="ru-RU" dirty="0" smtClean="0"/>
              <a:t>Третья – через 5 дней после первой;</a:t>
            </a:r>
          </a:p>
          <a:p>
            <a:pPr marL="0" indent="0">
              <a:buNone/>
            </a:pPr>
            <a:r>
              <a:rPr lang="ru-RU" dirty="0" smtClean="0"/>
              <a:t>Четвертая – через 10 дней после первой;</a:t>
            </a:r>
          </a:p>
          <a:p>
            <a:pPr marL="0" indent="0">
              <a:buNone/>
            </a:pPr>
            <a:r>
              <a:rPr lang="ru-RU" dirty="0" smtClean="0"/>
              <a:t>Пятая –через 20 дней после первой.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643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Мотивация поведения покупателей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Первичные мотивы </a:t>
            </a:r>
            <a:r>
              <a:rPr lang="ru-RU" dirty="0" smtClean="0"/>
              <a:t>человека – это врожденные, биогенные.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Вторичные мотивы </a:t>
            </a:r>
            <a:r>
              <a:rPr lang="ru-RU" dirty="0" smtClean="0"/>
              <a:t>– приобретенные в процессе жизненного опыта и обучения.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481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Первичные мотивы –аппетитная еда, напитки, уют, избавление от боли и опасности, благополучие близких, одобрение со стороны общества.</a:t>
            </a:r>
          </a:p>
          <a:p>
            <a:pPr marL="0" indent="0">
              <a:buNone/>
            </a:pPr>
            <a:r>
              <a:rPr lang="ru-RU" dirty="0" smtClean="0"/>
              <a:t>Вторичные мотивы –красота, чистоплотность, расчетливость, любопытство, надежность, выгода, образованность, здоровье.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96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Потребительские мотивы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Материальные</a:t>
            </a:r>
          </a:p>
          <a:p>
            <a:r>
              <a:rPr lang="ru-RU" dirty="0" err="1" smtClean="0"/>
              <a:t>Здоровьесберегающие</a:t>
            </a:r>
            <a:endParaRPr lang="ru-RU" dirty="0" smtClean="0"/>
          </a:p>
          <a:p>
            <a:r>
              <a:rPr lang="ru-RU" dirty="0" smtClean="0"/>
              <a:t>Зависящие от потребительских свойств товаров</a:t>
            </a:r>
          </a:p>
          <a:p>
            <a:r>
              <a:rPr lang="ru-RU" dirty="0" smtClean="0"/>
              <a:t>Вкусовые</a:t>
            </a:r>
          </a:p>
          <a:p>
            <a:r>
              <a:rPr lang="ru-RU" dirty="0" smtClean="0"/>
              <a:t>Зависящие от влияния моды</a:t>
            </a:r>
          </a:p>
          <a:p>
            <a:r>
              <a:rPr lang="ru-RU" dirty="0" smtClean="0"/>
              <a:t>Престижные и подражательные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971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качестве мотива может выступать </a:t>
            </a:r>
            <a:r>
              <a:rPr lang="ru-RU" dirty="0" smtClean="0">
                <a:solidFill>
                  <a:srgbClr val="FF0000"/>
                </a:solidFill>
              </a:rPr>
              <a:t>приверженность</a:t>
            </a:r>
            <a:r>
              <a:rPr lang="ru-RU" dirty="0" smtClean="0"/>
              <a:t> потребителя какой-то торговой марке. </a:t>
            </a:r>
          </a:p>
          <a:p>
            <a:pPr marL="0" indent="0">
              <a:buNone/>
            </a:pPr>
            <a:r>
              <a:rPr lang="ru-RU" dirty="0" smtClean="0"/>
              <a:t>На формирование мотивов влияет </a:t>
            </a:r>
            <a:r>
              <a:rPr lang="ru-RU" dirty="0" smtClean="0">
                <a:solidFill>
                  <a:srgbClr val="FF0000"/>
                </a:solidFill>
              </a:rPr>
              <a:t>авторитет </a:t>
            </a:r>
            <a:r>
              <a:rPr lang="ru-RU" dirty="0" smtClean="0"/>
              <a:t>уважаемого лица.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Уровень притязаний личности </a:t>
            </a:r>
            <a:r>
              <a:rPr lang="ru-RU" dirty="0"/>
              <a:t>— это стремление к достижению </a:t>
            </a:r>
            <a:r>
              <a:rPr lang="ru-RU" dirty="0" smtClean="0"/>
              <a:t>цели </a:t>
            </a:r>
            <a:r>
              <a:rPr lang="ru-RU" dirty="0"/>
              <a:t>той степени сложности, на которую человек считает себя способным.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502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Люди, имеющие реалистичный уровень </a:t>
            </a:r>
            <a:r>
              <a:rPr lang="ru-RU" dirty="0">
                <a:solidFill>
                  <a:srgbClr val="FF0000"/>
                </a:solidFill>
              </a:rPr>
              <a:t>притязаний</a:t>
            </a:r>
            <a:r>
              <a:rPr lang="ru-RU" dirty="0"/>
              <a:t>, отличаются уверенностью в своих силах, настойчивостью в достижении цели, большей продуктивностью, критичностью в оценке достигнутого. Неадекватность самооценки может привести к крайне </a:t>
            </a:r>
            <a:r>
              <a:rPr lang="ru-RU" dirty="0">
                <a:solidFill>
                  <a:srgbClr val="FF0000"/>
                </a:solidFill>
              </a:rPr>
              <a:t>нереалистичным</a:t>
            </a:r>
            <a:r>
              <a:rPr lang="ru-RU" dirty="0"/>
              <a:t>, завышенным или заниженным притязаниям. </a:t>
            </a:r>
          </a:p>
        </p:txBody>
      </p:sp>
    </p:spTree>
    <p:extLst>
      <p:ext uri="{BB962C8B-B14F-4D97-AF65-F5344CB8AC3E}">
        <p14:creationId xmlns:p14="http://schemas.microsoft.com/office/powerpoint/2010/main" val="2760597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Важную роль в мотивации играют </a:t>
            </a:r>
            <a:r>
              <a:rPr lang="ru-RU" dirty="0" smtClean="0">
                <a:solidFill>
                  <a:srgbClr val="FF0000"/>
                </a:solidFill>
              </a:rPr>
              <a:t>привычки, навыки, представления, вкусы</a:t>
            </a:r>
            <a:r>
              <a:rPr lang="ru-RU" dirty="0" smtClean="0"/>
              <a:t> потребителей. Они возникают на основе удовлетворения конкретной потребности при многократном прохождении через этап мотивации.</a:t>
            </a:r>
          </a:p>
          <a:p>
            <a:pPr marL="0" indent="0">
              <a:buNone/>
            </a:pPr>
            <a:r>
              <a:rPr lang="ru-RU" dirty="0" smtClean="0"/>
              <a:t>Потребительские привычки и традиции формируются под влиянием социальных, культурных, климатических факторов.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2061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7500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 мнению психологов рекламы, на человека оказывают сильное воздействие мотивы страха смерти и подсознательные комплексы. Мотивационная психология основывается на теории Фрейда о подсознательных комплексах. В течении жизни в подсознании человека откладывается множество травм. Возникает ощущение неполноценности. Это вызывает желание привлечь к себе внимание, </a:t>
            </a:r>
            <a:r>
              <a:rPr lang="ru-RU" smtClean="0"/>
              <a:t>подчеркнуть свое 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246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617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Социально-психологические особенности рекламы в сервисе и туризме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Мотивация поведения покупателей</vt:lpstr>
      <vt:lpstr>Презентация PowerPoint</vt:lpstr>
      <vt:lpstr>Потребительские мотивы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Социально-психологические </dc:title>
  <dc:creator>User</dc:creator>
  <cp:lastModifiedBy>User</cp:lastModifiedBy>
  <cp:revision>23</cp:revision>
  <dcterms:created xsi:type="dcterms:W3CDTF">2013-03-11T12:01:44Z</dcterms:created>
  <dcterms:modified xsi:type="dcterms:W3CDTF">2013-03-11T22:44:44Z</dcterms:modified>
</cp:coreProperties>
</file>